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311" r:id="rId7"/>
    <p:sldId id="258" r:id="rId8"/>
    <p:sldId id="259" r:id="rId9"/>
    <p:sldId id="260" r:id="rId10"/>
    <p:sldId id="261" r:id="rId11"/>
    <p:sldId id="303" r:id="rId12"/>
    <p:sldId id="265" r:id="rId13"/>
    <p:sldId id="268" r:id="rId14"/>
    <p:sldId id="302" r:id="rId15"/>
    <p:sldId id="263" r:id="rId16"/>
    <p:sldId id="264" r:id="rId17"/>
    <p:sldId id="262" r:id="rId18"/>
    <p:sldId id="266" r:id="rId19"/>
    <p:sldId id="267" r:id="rId20"/>
    <p:sldId id="269" r:id="rId21"/>
    <p:sldId id="270" r:id="rId22"/>
    <p:sldId id="271" r:id="rId23"/>
    <p:sldId id="273" r:id="rId24"/>
    <p:sldId id="274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8" r:id="rId47"/>
    <p:sldId id="305" r:id="rId48"/>
  </p:sldIdLst>
  <p:sldSz cx="12192000" cy="6858000"/>
  <p:notesSz cx="12192000" cy="6858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Varsayılan Bölüm" id="{F664F483-22DF-4244-B591-C41D1CE3A740}">
          <p14:sldIdLst>
            <p14:sldId id="256"/>
            <p14:sldId id="257"/>
            <p14:sldId id="311"/>
            <p14:sldId id="258"/>
            <p14:sldId id="259"/>
            <p14:sldId id="260"/>
            <p14:sldId id="261"/>
            <p14:sldId id="303"/>
            <p14:sldId id="265"/>
            <p14:sldId id="268"/>
            <p14:sldId id="302"/>
            <p14:sldId id="263"/>
            <p14:sldId id="264"/>
          </p14:sldIdLst>
        </p14:section>
        <p14:section name="Başlıksız Bölüm" id="{EDB4C95F-D59B-4F28-8345-6F994C378DBD}">
          <p14:sldIdLst>
            <p14:sldId id="262"/>
            <p14:sldId id="266"/>
            <p14:sldId id="267"/>
            <p14:sldId id="269"/>
            <p14:sldId id="270"/>
            <p14:sldId id="271"/>
            <p14:sldId id="273"/>
            <p14:sldId id="274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8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6" d="100"/>
          <a:sy n="116" d="100"/>
        </p:scale>
        <p:origin x="39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o-makü" userId="bfb8ef29-f771-4130-9d76-d2488112d30e" providerId="ADAL" clId="{0AC7AF0C-45ED-4354-B080-39CD9BF6D8ED}"/>
    <pc:docChg chg="undo custSel addSld delSld modSld sldOrd modSection">
      <pc:chgData name="iro-makü" userId="bfb8ef29-f771-4130-9d76-d2488112d30e" providerId="ADAL" clId="{0AC7AF0C-45ED-4354-B080-39CD9BF6D8ED}" dt="2026-03-31T08:45:25.287" v="1159" actId="2696"/>
      <pc:docMkLst>
        <pc:docMk/>
      </pc:docMkLst>
      <pc:sldChg chg="modSp">
        <pc:chgData name="iro-makü" userId="bfb8ef29-f771-4130-9d76-d2488112d30e" providerId="ADAL" clId="{0AC7AF0C-45ED-4354-B080-39CD9BF6D8ED}" dt="2026-03-30T05:40:16.844" v="95" actId="6549"/>
        <pc:sldMkLst>
          <pc:docMk/>
          <pc:sldMk cId="0" sldId="256"/>
        </pc:sldMkLst>
        <pc:spChg chg="mod">
          <ac:chgData name="iro-makü" userId="bfb8ef29-f771-4130-9d76-d2488112d30e" providerId="ADAL" clId="{0AC7AF0C-45ED-4354-B080-39CD9BF6D8ED}" dt="2026-03-30T05:40:01.411" v="93" actId="6549"/>
          <ac:spMkLst>
            <pc:docMk/>
            <pc:sldMk cId="0" sldId="256"/>
            <ac:spMk id="2" creationId="{00000000-0000-0000-0000-000000000000}"/>
          </ac:spMkLst>
        </pc:spChg>
        <pc:spChg chg="mod">
          <ac:chgData name="iro-makü" userId="bfb8ef29-f771-4130-9d76-d2488112d30e" providerId="ADAL" clId="{0AC7AF0C-45ED-4354-B080-39CD9BF6D8ED}" dt="2026-03-30T05:40:16.844" v="95" actId="6549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iro-makü" userId="bfb8ef29-f771-4130-9d76-d2488112d30e" providerId="ADAL" clId="{0AC7AF0C-45ED-4354-B080-39CD9BF6D8ED}" dt="2026-03-30T05:40:40.363" v="113" actId="20577"/>
        <pc:sldMkLst>
          <pc:docMk/>
          <pc:sldMk cId="0" sldId="257"/>
        </pc:sldMkLst>
        <pc:spChg chg="mod">
          <ac:chgData name="iro-makü" userId="bfb8ef29-f771-4130-9d76-d2488112d30e" providerId="ADAL" clId="{0AC7AF0C-45ED-4354-B080-39CD9BF6D8ED}" dt="2026-03-30T05:40:40.363" v="113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iro-makü" userId="bfb8ef29-f771-4130-9d76-d2488112d30e" providerId="ADAL" clId="{0AC7AF0C-45ED-4354-B080-39CD9BF6D8ED}" dt="2026-03-30T07:21:11.143" v="1132" actId="20577"/>
        <pc:sldMkLst>
          <pc:docMk/>
          <pc:sldMk cId="0" sldId="279"/>
        </pc:sldMkLst>
        <pc:spChg chg="mod">
          <ac:chgData name="iro-makü" userId="bfb8ef29-f771-4130-9d76-d2488112d30e" providerId="ADAL" clId="{0AC7AF0C-45ED-4354-B080-39CD9BF6D8ED}" dt="2026-03-30T07:21:11.143" v="1132" actId="20577"/>
          <ac:spMkLst>
            <pc:docMk/>
            <pc:sldMk cId="0" sldId="279"/>
            <ac:spMk id="3" creationId="{00000000-0000-0000-0000-000000000000}"/>
          </ac:spMkLst>
        </pc:spChg>
      </pc:sldChg>
      <pc:sldChg chg="modSp">
        <pc:chgData name="iro-makü" userId="bfb8ef29-f771-4130-9d76-d2488112d30e" providerId="ADAL" clId="{0AC7AF0C-45ED-4354-B080-39CD9BF6D8ED}" dt="2026-03-31T08:44:49.686" v="1157" actId="20577"/>
        <pc:sldMkLst>
          <pc:docMk/>
          <pc:sldMk cId="0" sldId="280"/>
        </pc:sldMkLst>
        <pc:spChg chg="mod">
          <ac:chgData name="iro-makü" userId="bfb8ef29-f771-4130-9d76-d2488112d30e" providerId="ADAL" clId="{0AC7AF0C-45ED-4354-B080-39CD9BF6D8ED}" dt="2026-03-31T08:44:45.220" v="1151" actId="20577"/>
          <ac:spMkLst>
            <pc:docMk/>
            <pc:sldMk cId="0" sldId="280"/>
            <ac:spMk id="3" creationId="{00000000-0000-0000-0000-000000000000}"/>
          </ac:spMkLst>
        </pc:spChg>
        <pc:spChg chg="mod">
          <ac:chgData name="iro-makü" userId="bfb8ef29-f771-4130-9d76-d2488112d30e" providerId="ADAL" clId="{0AC7AF0C-45ED-4354-B080-39CD9BF6D8ED}" dt="2026-03-31T08:44:49.686" v="1157" actId="20577"/>
          <ac:spMkLst>
            <pc:docMk/>
            <pc:sldMk cId="0" sldId="280"/>
            <ac:spMk id="4" creationId="{00000000-0000-0000-0000-000000000000}"/>
          </ac:spMkLst>
        </pc:spChg>
      </pc:sldChg>
      <pc:sldChg chg="addSp modSp">
        <pc:chgData name="iro-makü" userId="bfb8ef29-f771-4130-9d76-d2488112d30e" providerId="ADAL" clId="{0AC7AF0C-45ED-4354-B080-39CD9BF6D8ED}" dt="2026-03-30T07:24:10.075" v="1134" actId="1076"/>
        <pc:sldMkLst>
          <pc:docMk/>
          <pc:sldMk cId="0" sldId="282"/>
        </pc:sldMkLst>
        <pc:spChg chg="mod">
          <ac:chgData name="iro-makü" userId="bfb8ef29-f771-4130-9d76-d2488112d30e" providerId="ADAL" clId="{0AC7AF0C-45ED-4354-B080-39CD9BF6D8ED}" dt="2026-03-30T06:25:45.231" v="235" actId="20577"/>
          <ac:spMkLst>
            <pc:docMk/>
            <pc:sldMk cId="0" sldId="282"/>
            <ac:spMk id="2" creationId="{00000000-0000-0000-0000-000000000000}"/>
          </ac:spMkLst>
        </pc:spChg>
        <pc:picChg chg="add mod">
          <ac:chgData name="iro-makü" userId="bfb8ef29-f771-4130-9d76-d2488112d30e" providerId="ADAL" clId="{0AC7AF0C-45ED-4354-B080-39CD9BF6D8ED}" dt="2026-03-30T07:24:10.075" v="1134" actId="1076"/>
          <ac:picMkLst>
            <pc:docMk/>
            <pc:sldMk cId="0" sldId="282"/>
            <ac:picMk id="6" creationId="{E9938739-C70E-40BA-AAC3-6C303A744E7E}"/>
          </ac:picMkLst>
        </pc:picChg>
      </pc:sldChg>
      <pc:sldChg chg="del">
        <pc:chgData name="iro-makü" userId="bfb8ef29-f771-4130-9d76-d2488112d30e" providerId="ADAL" clId="{0AC7AF0C-45ED-4354-B080-39CD9BF6D8ED}" dt="2026-03-30T07:27:14.041" v="1135" actId="2696"/>
        <pc:sldMkLst>
          <pc:docMk/>
          <pc:sldMk cId="0" sldId="290"/>
        </pc:sldMkLst>
      </pc:sldChg>
      <pc:sldChg chg="modSp">
        <pc:chgData name="iro-makü" userId="bfb8ef29-f771-4130-9d76-d2488112d30e" providerId="ADAL" clId="{0AC7AF0C-45ED-4354-B080-39CD9BF6D8ED}" dt="2026-03-30T06:27:05.743" v="236" actId="6549"/>
        <pc:sldMkLst>
          <pc:docMk/>
          <pc:sldMk cId="0" sldId="299"/>
        </pc:sldMkLst>
        <pc:spChg chg="mod">
          <ac:chgData name="iro-makü" userId="bfb8ef29-f771-4130-9d76-d2488112d30e" providerId="ADAL" clId="{0AC7AF0C-45ED-4354-B080-39CD9BF6D8ED}" dt="2026-03-30T06:27:05.743" v="236" actId="6549"/>
          <ac:spMkLst>
            <pc:docMk/>
            <pc:sldMk cId="0" sldId="299"/>
            <ac:spMk id="3" creationId="{00000000-0000-0000-0000-000000000000}"/>
          </ac:spMkLst>
        </pc:spChg>
      </pc:sldChg>
      <pc:sldChg chg="modSp">
        <pc:chgData name="iro-makü" userId="bfb8ef29-f771-4130-9d76-d2488112d30e" providerId="ADAL" clId="{0AC7AF0C-45ED-4354-B080-39CD9BF6D8ED}" dt="2026-03-30T06:27:45.722" v="239" actId="6549"/>
        <pc:sldMkLst>
          <pc:docMk/>
          <pc:sldMk cId="0" sldId="300"/>
        </pc:sldMkLst>
        <pc:spChg chg="mod">
          <ac:chgData name="iro-makü" userId="bfb8ef29-f771-4130-9d76-d2488112d30e" providerId="ADAL" clId="{0AC7AF0C-45ED-4354-B080-39CD9BF6D8ED}" dt="2026-03-30T06:27:45.722" v="239" actId="6549"/>
          <ac:spMkLst>
            <pc:docMk/>
            <pc:sldMk cId="0" sldId="300"/>
            <ac:spMk id="3" creationId="{00000000-0000-0000-0000-000000000000}"/>
          </ac:spMkLst>
        </pc:spChg>
      </pc:sldChg>
      <pc:sldChg chg="del">
        <pc:chgData name="iro-makü" userId="bfb8ef29-f771-4130-9d76-d2488112d30e" providerId="ADAL" clId="{0AC7AF0C-45ED-4354-B080-39CD9BF6D8ED}" dt="2026-03-31T08:45:24.290" v="1158" actId="2696"/>
        <pc:sldMkLst>
          <pc:docMk/>
          <pc:sldMk cId="0" sldId="301"/>
        </pc:sldMkLst>
      </pc:sldChg>
      <pc:sldChg chg="modSp">
        <pc:chgData name="iro-makü" userId="bfb8ef29-f771-4130-9d76-d2488112d30e" providerId="ADAL" clId="{0AC7AF0C-45ED-4354-B080-39CD9BF6D8ED}" dt="2026-03-31T08:44:11.796" v="1145" actId="6549"/>
        <pc:sldMkLst>
          <pc:docMk/>
          <pc:sldMk cId="1506854346" sldId="302"/>
        </pc:sldMkLst>
        <pc:spChg chg="mod">
          <ac:chgData name="iro-makü" userId="bfb8ef29-f771-4130-9d76-d2488112d30e" providerId="ADAL" clId="{0AC7AF0C-45ED-4354-B080-39CD9BF6D8ED}" dt="2026-03-31T08:44:11.796" v="1145" actId="6549"/>
          <ac:spMkLst>
            <pc:docMk/>
            <pc:sldMk cId="1506854346" sldId="302"/>
            <ac:spMk id="3" creationId="{DD74405B-FA41-42D5-A886-3C01C50366AA}"/>
          </ac:spMkLst>
        </pc:spChg>
      </pc:sldChg>
      <pc:sldChg chg="modSp">
        <pc:chgData name="iro-makü" userId="bfb8ef29-f771-4130-9d76-d2488112d30e" providerId="ADAL" clId="{0AC7AF0C-45ED-4354-B080-39CD9BF6D8ED}" dt="2026-03-31T08:44:02.245" v="1143" actId="6549"/>
        <pc:sldMkLst>
          <pc:docMk/>
          <pc:sldMk cId="3620525838" sldId="303"/>
        </pc:sldMkLst>
        <pc:spChg chg="mod">
          <ac:chgData name="iro-makü" userId="bfb8ef29-f771-4130-9d76-d2488112d30e" providerId="ADAL" clId="{0AC7AF0C-45ED-4354-B080-39CD9BF6D8ED}" dt="2026-03-31T08:44:02.245" v="1143" actId="6549"/>
          <ac:spMkLst>
            <pc:docMk/>
            <pc:sldMk cId="3620525838" sldId="303"/>
            <ac:spMk id="3" creationId="{5433FEB8-B6C9-43BF-9531-AFAC5C287EEF}"/>
          </ac:spMkLst>
        </pc:spChg>
      </pc:sldChg>
      <pc:sldChg chg="add del">
        <pc:chgData name="iro-makü" userId="bfb8ef29-f771-4130-9d76-d2488112d30e" providerId="ADAL" clId="{0AC7AF0C-45ED-4354-B080-39CD9BF6D8ED}" dt="2026-03-30T05:34:42.080" v="2" actId="2696"/>
        <pc:sldMkLst>
          <pc:docMk/>
          <pc:sldMk cId="1317996853" sldId="304"/>
        </pc:sldMkLst>
      </pc:sldChg>
      <pc:sldChg chg="addSp delSp modSp add ord">
        <pc:chgData name="iro-makü" userId="bfb8ef29-f771-4130-9d76-d2488112d30e" providerId="ADAL" clId="{0AC7AF0C-45ED-4354-B080-39CD9BF6D8ED}" dt="2026-03-30T07:37:14.106" v="1141" actId="207"/>
        <pc:sldMkLst>
          <pc:docMk/>
          <pc:sldMk cId="2776838225" sldId="305"/>
        </pc:sldMkLst>
        <pc:spChg chg="mod">
          <ac:chgData name="iro-makü" userId="bfb8ef29-f771-4130-9d76-d2488112d30e" providerId="ADAL" clId="{0AC7AF0C-45ED-4354-B080-39CD9BF6D8ED}" dt="2026-03-30T05:38:59.933" v="73" actId="1076"/>
          <ac:spMkLst>
            <pc:docMk/>
            <pc:sldMk cId="2776838225" sldId="305"/>
            <ac:spMk id="4" creationId="{00000000-0000-0000-0000-000000000000}"/>
          </ac:spMkLst>
        </pc:spChg>
        <pc:spChg chg="mod">
          <ac:chgData name="iro-makü" userId="bfb8ef29-f771-4130-9d76-d2488112d30e" providerId="ADAL" clId="{0AC7AF0C-45ED-4354-B080-39CD9BF6D8ED}" dt="2026-03-30T05:39:04.902" v="74" actId="1076"/>
          <ac:spMkLst>
            <pc:docMk/>
            <pc:sldMk cId="2776838225" sldId="305"/>
            <ac:spMk id="5" creationId="{00000000-0000-0000-0000-000000000000}"/>
          </ac:spMkLst>
        </pc:spChg>
        <pc:spChg chg="mod">
          <ac:chgData name="iro-makü" userId="bfb8ef29-f771-4130-9d76-d2488112d30e" providerId="ADAL" clId="{0AC7AF0C-45ED-4354-B080-39CD9BF6D8ED}" dt="2026-03-30T07:37:14.106" v="1141" actId="207"/>
          <ac:spMkLst>
            <pc:docMk/>
            <pc:sldMk cId="2776838225" sldId="305"/>
            <ac:spMk id="6" creationId="{00000000-0000-0000-0000-000000000000}"/>
          </ac:spMkLst>
        </pc:spChg>
        <pc:spChg chg="add mod">
          <ac:chgData name="iro-makü" userId="bfb8ef29-f771-4130-9d76-d2488112d30e" providerId="ADAL" clId="{0AC7AF0C-45ED-4354-B080-39CD9BF6D8ED}" dt="2026-03-30T05:39:09.310" v="75" actId="1076"/>
          <ac:spMkLst>
            <pc:docMk/>
            <pc:sldMk cId="2776838225" sldId="305"/>
            <ac:spMk id="8" creationId="{40CA43D2-3489-4864-BA93-D45CBE1BEA56}"/>
          </ac:spMkLst>
        </pc:spChg>
        <pc:spChg chg="mod">
          <ac:chgData name="iro-makü" userId="bfb8ef29-f771-4130-9d76-d2488112d30e" providerId="ADAL" clId="{0AC7AF0C-45ED-4354-B080-39CD9BF6D8ED}" dt="2026-03-30T07:36:24.306" v="1137" actId="20577"/>
          <ac:spMkLst>
            <pc:docMk/>
            <pc:sldMk cId="2776838225" sldId="305"/>
            <ac:spMk id="12" creationId="{00000000-0000-0000-0000-000000000000}"/>
          </ac:spMkLst>
        </pc:spChg>
        <pc:spChg chg="del">
          <ac:chgData name="iro-makü" userId="bfb8ef29-f771-4130-9d76-d2488112d30e" providerId="ADAL" clId="{0AC7AF0C-45ED-4354-B080-39CD9BF6D8ED}" dt="2026-03-30T05:35:08.326" v="6" actId="478"/>
          <ac:spMkLst>
            <pc:docMk/>
            <pc:sldMk cId="2776838225" sldId="305"/>
            <ac:spMk id="14" creationId="{00000000-0000-0000-0000-000000000000}"/>
          </ac:spMkLst>
        </pc:spChg>
        <pc:spChg chg="del mod">
          <ac:chgData name="iro-makü" userId="bfb8ef29-f771-4130-9d76-d2488112d30e" providerId="ADAL" clId="{0AC7AF0C-45ED-4354-B080-39CD9BF6D8ED}" dt="2026-03-30T05:35:04.747" v="5" actId="478"/>
          <ac:spMkLst>
            <pc:docMk/>
            <pc:sldMk cId="2776838225" sldId="305"/>
            <ac:spMk id="17" creationId="{00000000-0000-0000-0000-000000000000}"/>
          </ac:spMkLst>
        </pc:spChg>
        <pc:spChg chg="del">
          <ac:chgData name="iro-makü" userId="bfb8ef29-f771-4130-9d76-d2488112d30e" providerId="ADAL" clId="{0AC7AF0C-45ED-4354-B080-39CD9BF6D8ED}" dt="2026-03-30T05:34:57.382" v="3" actId="478"/>
          <ac:spMkLst>
            <pc:docMk/>
            <pc:sldMk cId="2776838225" sldId="305"/>
            <ac:spMk id="18" creationId="{00000000-0000-0000-0000-000000000000}"/>
          </ac:spMkLst>
        </pc:spChg>
        <pc:picChg chg="add del mod">
          <ac:chgData name="iro-makü" userId="bfb8ef29-f771-4130-9d76-d2488112d30e" providerId="ADAL" clId="{0AC7AF0C-45ED-4354-B080-39CD9BF6D8ED}" dt="2026-03-30T05:35:59.732" v="10" actId="478"/>
          <ac:picMkLst>
            <pc:docMk/>
            <pc:sldMk cId="2776838225" sldId="305"/>
            <ac:picMk id="7" creationId="{AF966D2C-FC2E-4042-AE60-F6450511927C}"/>
          </ac:picMkLst>
        </pc:picChg>
      </pc:sldChg>
      <pc:sldChg chg="addSp modSp add del">
        <pc:chgData name="iro-makü" userId="bfb8ef29-f771-4130-9d76-d2488112d30e" providerId="ADAL" clId="{0AC7AF0C-45ED-4354-B080-39CD9BF6D8ED}" dt="2026-03-30T06:39:27.931" v="559" actId="2696"/>
        <pc:sldMkLst>
          <pc:docMk/>
          <pc:sldMk cId="3121498849" sldId="306"/>
        </pc:sldMkLst>
        <pc:spChg chg="add mod">
          <ac:chgData name="iro-makü" userId="bfb8ef29-f771-4130-9d76-d2488112d30e" providerId="ADAL" clId="{0AC7AF0C-45ED-4354-B080-39CD9BF6D8ED}" dt="2026-03-30T06:38:17.383" v="470" actId="20577"/>
          <ac:spMkLst>
            <pc:docMk/>
            <pc:sldMk cId="3121498849" sldId="306"/>
            <ac:spMk id="4" creationId="{CD5E1128-35FD-4347-B962-49F75167B927}"/>
          </ac:spMkLst>
        </pc:spChg>
      </pc:sldChg>
      <pc:sldChg chg="add del">
        <pc:chgData name="iro-makü" userId="bfb8ef29-f771-4130-9d76-d2488112d30e" providerId="ADAL" clId="{0AC7AF0C-45ED-4354-B080-39CD9BF6D8ED}" dt="2026-03-30T06:39:38.671" v="562" actId="2696"/>
        <pc:sldMkLst>
          <pc:docMk/>
          <pc:sldMk cId="1710235880" sldId="307"/>
        </pc:sldMkLst>
      </pc:sldChg>
      <pc:sldChg chg="addSp delSp modSp add ord">
        <pc:chgData name="iro-makü" userId="bfb8ef29-f771-4130-9d76-d2488112d30e" providerId="ADAL" clId="{0AC7AF0C-45ED-4354-B080-39CD9BF6D8ED}" dt="2026-03-30T07:35:30.240" v="1136" actId="1076"/>
        <pc:sldMkLst>
          <pc:docMk/>
          <pc:sldMk cId="407838530" sldId="308"/>
        </pc:sldMkLst>
        <pc:spChg chg="mod">
          <ac:chgData name="iro-makü" userId="bfb8ef29-f771-4130-9d76-d2488112d30e" providerId="ADAL" clId="{0AC7AF0C-45ED-4354-B080-39CD9BF6D8ED}" dt="2026-03-30T06:41:57.237" v="758" actId="6549"/>
          <ac:spMkLst>
            <pc:docMk/>
            <pc:sldMk cId="407838530" sldId="308"/>
            <ac:spMk id="3" creationId="{00000000-0000-0000-0000-000000000000}"/>
          </ac:spMkLst>
        </pc:spChg>
        <pc:picChg chg="mod">
          <ac:chgData name="iro-makü" userId="bfb8ef29-f771-4130-9d76-d2488112d30e" providerId="ADAL" clId="{0AC7AF0C-45ED-4354-B080-39CD9BF6D8ED}" dt="2026-03-30T06:41:50.506" v="756" actId="1076"/>
          <ac:picMkLst>
            <pc:docMk/>
            <pc:sldMk cId="407838530" sldId="308"/>
            <ac:picMk id="4" creationId="{00000000-0000-0000-0000-000000000000}"/>
          </ac:picMkLst>
        </pc:picChg>
        <pc:picChg chg="del">
          <ac:chgData name="iro-makü" userId="bfb8ef29-f771-4130-9d76-d2488112d30e" providerId="ADAL" clId="{0AC7AF0C-45ED-4354-B080-39CD9BF6D8ED}" dt="2026-03-30T06:39:20.201" v="556" actId="478"/>
          <ac:picMkLst>
            <pc:docMk/>
            <pc:sldMk cId="407838530" sldId="308"/>
            <ac:picMk id="6" creationId="{00000000-0000-0000-0000-000000000000}"/>
          </ac:picMkLst>
        </pc:picChg>
        <pc:picChg chg="del">
          <ac:chgData name="iro-makü" userId="bfb8ef29-f771-4130-9d76-d2488112d30e" providerId="ADAL" clId="{0AC7AF0C-45ED-4354-B080-39CD9BF6D8ED}" dt="2026-03-30T06:39:21.434" v="557" actId="478"/>
          <ac:picMkLst>
            <pc:docMk/>
            <pc:sldMk cId="407838530" sldId="308"/>
            <ac:picMk id="7" creationId="{00000000-0000-0000-0000-000000000000}"/>
          </ac:picMkLst>
        </pc:picChg>
        <pc:picChg chg="del">
          <ac:chgData name="iro-makü" userId="bfb8ef29-f771-4130-9d76-d2488112d30e" providerId="ADAL" clId="{0AC7AF0C-45ED-4354-B080-39CD9BF6D8ED}" dt="2026-03-30T06:35:50.220" v="445" actId="478"/>
          <ac:picMkLst>
            <pc:docMk/>
            <pc:sldMk cId="407838530" sldId="308"/>
            <ac:picMk id="8" creationId="{00000000-0000-0000-0000-000000000000}"/>
          </ac:picMkLst>
        </pc:picChg>
        <pc:picChg chg="add mod">
          <ac:chgData name="iro-makü" userId="bfb8ef29-f771-4130-9d76-d2488112d30e" providerId="ADAL" clId="{0AC7AF0C-45ED-4354-B080-39CD9BF6D8ED}" dt="2026-03-30T07:35:30.240" v="1136" actId="1076"/>
          <ac:picMkLst>
            <pc:docMk/>
            <pc:sldMk cId="407838530" sldId="308"/>
            <ac:picMk id="10" creationId="{606A06FD-040C-4DCB-944C-7033C4F8A7C4}"/>
          </ac:picMkLst>
        </pc:picChg>
      </pc:sldChg>
      <pc:sldChg chg="modSp add del">
        <pc:chgData name="iro-makü" userId="bfb8ef29-f771-4130-9d76-d2488112d30e" providerId="ADAL" clId="{0AC7AF0C-45ED-4354-B080-39CD9BF6D8ED}" dt="2026-03-30T06:37:06.150" v="456"/>
        <pc:sldMkLst>
          <pc:docMk/>
          <pc:sldMk cId="3265671912" sldId="309"/>
        </pc:sldMkLst>
        <pc:spChg chg="mod">
          <ac:chgData name="iro-makü" userId="bfb8ef29-f771-4130-9d76-d2488112d30e" providerId="ADAL" clId="{0AC7AF0C-45ED-4354-B080-39CD9BF6D8ED}" dt="2026-03-30T06:37:05.369" v="455"/>
          <ac:spMkLst>
            <pc:docMk/>
            <pc:sldMk cId="3265671912" sldId="309"/>
            <ac:spMk id="3" creationId="{AA743A96-5078-4D24-AA65-D456D3082A25}"/>
          </ac:spMkLst>
        </pc:spChg>
      </pc:sldChg>
      <pc:sldChg chg="add del">
        <pc:chgData name="iro-makü" userId="bfb8ef29-f771-4130-9d76-d2488112d30e" providerId="ADAL" clId="{0AC7AF0C-45ED-4354-B080-39CD9BF6D8ED}" dt="2026-03-31T08:45:25.287" v="1159" actId="2696"/>
        <pc:sldMkLst>
          <pc:docMk/>
          <pc:sldMk cId="3866610552" sldId="309"/>
        </pc:sldMkLst>
      </pc:sldChg>
      <pc:sldChg chg="add del">
        <pc:chgData name="iro-makü" userId="bfb8ef29-f771-4130-9d76-d2488112d30e" providerId="ADAL" clId="{0AC7AF0C-45ED-4354-B080-39CD9BF6D8ED}" dt="2026-03-30T06:41:05.665" v="746" actId="2696"/>
        <pc:sldMkLst>
          <pc:docMk/>
          <pc:sldMk cId="468423285" sldId="310"/>
        </pc:sldMkLst>
      </pc:sldChg>
      <pc:sldChg chg="modSp add del">
        <pc:chgData name="iro-makü" userId="bfb8ef29-f771-4130-9d76-d2488112d30e" providerId="ADAL" clId="{0AC7AF0C-45ED-4354-B080-39CD9BF6D8ED}" dt="2026-03-30T06:52:42.049" v="1131" actId="2696"/>
        <pc:sldMkLst>
          <pc:docMk/>
          <pc:sldMk cId="991943985" sldId="310"/>
        </pc:sldMkLst>
        <pc:spChg chg="mod">
          <ac:chgData name="iro-makü" userId="bfb8ef29-f771-4130-9d76-d2488112d30e" providerId="ADAL" clId="{0AC7AF0C-45ED-4354-B080-39CD9BF6D8ED}" dt="2026-03-30T06:46:12.447" v="784" actId="20577"/>
          <ac:spMkLst>
            <pc:docMk/>
            <pc:sldMk cId="991943985" sldId="310"/>
            <ac:spMk id="2" creationId="{A35DBA48-5F25-45F7-9C65-1BED9C41FBA4}"/>
          </ac:spMkLst>
        </pc:spChg>
      </pc:sldChg>
      <pc:sldChg chg="delSp modSp add del">
        <pc:chgData name="iro-makü" userId="bfb8ef29-f771-4130-9d76-d2488112d30e" providerId="ADAL" clId="{0AC7AF0C-45ED-4354-B080-39CD9BF6D8ED}" dt="2026-03-30T06:42:02.456" v="759" actId="2696"/>
        <pc:sldMkLst>
          <pc:docMk/>
          <pc:sldMk cId="447045193" sldId="311"/>
        </pc:sldMkLst>
        <pc:spChg chg="del mod">
          <ac:chgData name="iro-makü" userId="bfb8ef29-f771-4130-9d76-d2488112d30e" providerId="ADAL" clId="{0AC7AF0C-45ED-4354-B080-39CD9BF6D8ED}" dt="2026-03-30T06:41:22.985" v="749"/>
          <ac:spMkLst>
            <pc:docMk/>
            <pc:sldMk cId="447045193" sldId="311"/>
            <ac:spMk id="3" creationId="{00000000-0000-0000-0000-000000000000}"/>
          </ac:spMkLst>
        </pc:spChg>
      </pc:sldChg>
      <pc:sldChg chg="addSp modSp add">
        <pc:chgData name="iro-makü" userId="bfb8ef29-f771-4130-9d76-d2488112d30e" providerId="ADAL" clId="{0AC7AF0C-45ED-4354-B080-39CD9BF6D8ED}" dt="2026-03-30T06:52:34.505" v="1130" actId="1076"/>
        <pc:sldMkLst>
          <pc:docMk/>
          <pc:sldMk cId="3604660740" sldId="311"/>
        </pc:sldMkLst>
        <pc:spChg chg="mod">
          <ac:chgData name="iro-makü" userId="bfb8ef29-f771-4130-9d76-d2488112d30e" providerId="ADAL" clId="{0AC7AF0C-45ED-4354-B080-39CD9BF6D8ED}" dt="2026-03-30T06:47:11.102" v="786" actId="20577"/>
          <ac:spMkLst>
            <pc:docMk/>
            <pc:sldMk cId="3604660740" sldId="311"/>
            <ac:spMk id="2" creationId="{00000000-0000-0000-0000-000000000000}"/>
          </ac:spMkLst>
        </pc:spChg>
        <pc:spChg chg="mod">
          <ac:chgData name="iro-makü" userId="bfb8ef29-f771-4130-9d76-d2488112d30e" providerId="ADAL" clId="{0AC7AF0C-45ED-4354-B080-39CD9BF6D8ED}" dt="2026-03-30T06:52:24.247" v="1127" actId="255"/>
          <ac:spMkLst>
            <pc:docMk/>
            <pc:sldMk cId="3604660740" sldId="311"/>
            <ac:spMk id="3" creationId="{00000000-0000-0000-0000-000000000000}"/>
          </ac:spMkLst>
        </pc:spChg>
        <pc:picChg chg="mod">
          <ac:chgData name="iro-makü" userId="bfb8ef29-f771-4130-9d76-d2488112d30e" providerId="ADAL" clId="{0AC7AF0C-45ED-4354-B080-39CD9BF6D8ED}" dt="2026-03-30T06:52:30.800" v="1128" actId="1076"/>
          <ac:picMkLst>
            <pc:docMk/>
            <pc:sldMk cId="3604660740" sldId="311"/>
            <ac:picMk id="6" creationId="{00000000-0000-0000-0000-000000000000}"/>
          </ac:picMkLst>
        </pc:picChg>
        <pc:picChg chg="add mod">
          <ac:chgData name="iro-makü" userId="bfb8ef29-f771-4130-9d76-d2488112d30e" providerId="ADAL" clId="{0AC7AF0C-45ED-4354-B080-39CD9BF6D8ED}" dt="2026-03-30T06:52:34.505" v="1130" actId="1076"/>
          <ac:picMkLst>
            <pc:docMk/>
            <pc:sldMk cId="3604660740" sldId="311"/>
            <ac:picMk id="7" creationId="{373869FF-B0BF-4A70-BA93-2C48B3DF74B4}"/>
          </ac:picMkLst>
        </pc:picChg>
        <pc:picChg chg="add mod">
          <ac:chgData name="iro-makü" userId="bfb8ef29-f771-4130-9d76-d2488112d30e" providerId="ADAL" clId="{0AC7AF0C-45ED-4354-B080-39CD9BF6D8ED}" dt="2026-03-30T06:52:32.637" v="1129" actId="1076"/>
          <ac:picMkLst>
            <pc:docMk/>
            <pc:sldMk cId="3604660740" sldId="311"/>
            <ac:picMk id="8" creationId="{A85CCFF1-4975-40B6-9AAC-A01D5C1123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64204" y="675640"/>
            <a:ext cx="5608955" cy="1269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7257" y="1588931"/>
            <a:ext cx="5249545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90715" y="1588931"/>
            <a:ext cx="4301490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46225" y="391540"/>
            <a:ext cx="883793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3277" y="1568894"/>
            <a:ext cx="10440670" cy="47173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jp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mailto:hetasci@mehmetakif.edu.tr" TargetMode="External"/><Relationship Id="rId3" Type="http://schemas.openxmlformats.org/officeDocument/2006/relationships/hyperlink" Target="mailto:iro@mehmetakif.edu.tr" TargetMode="External"/><Relationship Id="rId7" Type="http://schemas.openxmlformats.org/officeDocument/2006/relationships/hyperlink" Target="mailto:gsaktas@mehmetakif.edu.tr" TargetMode="External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hyperlink" Target="mailto:szeybekoglu@mehmetakif.edu.t" TargetMode="External"/><Relationship Id="rId4" Type="http://schemas.openxmlformats.org/officeDocument/2006/relationships/hyperlink" Target="mailto:aerkara@mehmetakif.edu.t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ro.mehmetakif.edu.tr/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29200" y="5715000"/>
            <a:ext cx="227227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400" dirty="0">
                <a:latin typeface="Georgia"/>
                <a:cs typeface="Georgia"/>
              </a:rPr>
              <a:t>30 Mart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202</a:t>
            </a:r>
            <a:r>
              <a:rPr lang="tr-TR" sz="2400" spc="-20" dirty="0">
                <a:latin typeface="Georgia"/>
                <a:cs typeface="Georgia"/>
              </a:rPr>
              <a:t>4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31695" y="1800923"/>
            <a:ext cx="892873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Burdur</a:t>
            </a:r>
            <a:r>
              <a:rPr sz="40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Mehmet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Akif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Er</a:t>
            </a:r>
            <a:r>
              <a:rPr lang="tr-TR" sz="4000" b="0" dirty="0">
                <a:solidFill>
                  <a:srgbClr val="000000"/>
                </a:solidFill>
                <a:latin typeface="Georgia"/>
                <a:cs typeface="Georgia"/>
              </a:rPr>
              <a:t>soy</a:t>
            </a:r>
            <a:r>
              <a:rPr lang="tr-TR"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lang="tr-TR" sz="4000" b="0" spc="-10" dirty="0">
                <a:solidFill>
                  <a:srgbClr val="000000"/>
                </a:solidFill>
                <a:latin typeface="Georgia"/>
                <a:cs typeface="Georgia"/>
              </a:rPr>
              <a:t>Ün</a:t>
            </a:r>
            <a:r>
              <a:rPr sz="4000" b="0" spc="-10" dirty="0">
                <a:solidFill>
                  <a:srgbClr val="000000"/>
                </a:solidFill>
                <a:latin typeface="Georgia"/>
                <a:cs typeface="Georgia"/>
              </a:rPr>
              <a:t>iversitesi</a:t>
            </a:r>
            <a:br>
              <a:rPr lang="tr-TR" sz="4000" b="0" spc="-10" dirty="0">
                <a:solidFill>
                  <a:srgbClr val="000000"/>
                </a:solidFill>
                <a:latin typeface="Georgia"/>
                <a:cs typeface="Georgia"/>
              </a:rPr>
            </a:br>
            <a:endParaRPr sz="4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42235" y="2372995"/>
            <a:ext cx="7910195" cy="23698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90600" marR="987425" algn="ctr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latin typeface="Georgia"/>
                <a:cs typeface="Georgia"/>
              </a:rPr>
              <a:t>Uluslararası</a:t>
            </a:r>
            <a:r>
              <a:rPr sz="2800" spc="-45" dirty="0">
                <a:latin typeface="Georgia"/>
                <a:cs typeface="Georgia"/>
              </a:rPr>
              <a:t> </a:t>
            </a:r>
            <a:r>
              <a:rPr lang="tr-TR" sz="2800" dirty="0">
                <a:latin typeface="Georgia"/>
                <a:cs typeface="Georgia"/>
              </a:rPr>
              <a:t>İlişkiler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lang="tr-TR" sz="2800" spc="-10" dirty="0">
                <a:latin typeface="Georgia"/>
                <a:cs typeface="Georgia"/>
              </a:rPr>
              <a:t>Koordinatörlüğü</a:t>
            </a:r>
            <a:r>
              <a:rPr sz="2800" spc="-1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202</a:t>
            </a:r>
            <a:r>
              <a:rPr lang="tr-TR" sz="2800" dirty="0">
                <a:latin typeface="Georgia"/>
                <a:cs typeface="Georgia"/>
              </a:rPr>
              <a:t>6</a:t>
            </a:r>
            <a:r>
              <a:rPr sz="2800" spc="-4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Proje</a:t>
            </a:r>
            <a:r>
              <a:rPr sz="2800" spc="-2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Yılı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Erasmus+</a:t>
            </a:r>
            <a:r>
              <a:rPr sz="2800" spc="-10" dirty="0">
                <a:latin typeface="Georgia"/>
                <a:cs typeface="Georgia"/>
              </a:rPr>
              <a:t> Programı</a:t>
            </a:r>
            <a:endParaRPr sz="280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Öğrenim</a:t>
            </a:r>
            <a:r>
              <a:rPr sz="2800" spc="-1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Hareketliliği </a:t>
            </a:r>
            <a:r>
              <a:rPr sz="2800" dirty="0">
                <a:latin typeface="Georgia"/>
                <a:cs typeface="Georgia"/>
              </a:rPr>
              <a:t>Oryantasyon</a:t>
            </a:r>
            <a:r>
              <a:rPr sz="2800" spc="-5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Toplantısı</a:t>
            </a: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lang="tr-TR" sz="2800" spc="-10" dirty="0">
                <a:latin typeface="Georgia"/>
                <a:cs typeface="Georgia"/>
              </a:rPr>
              <a:t>Öğr. Gör. Dr. Sezai ZEYBEKOĞLU</a:t>
            </a:r>
            <a:endParaRPr sz="2800" dirty="0">
              <a:latin typeface="Georgia"/>
              <a:cs typeface="Georgia"/>
            </a:endParaRPr>
          </a:p>
        </p:txBody>
      </p:sp>
      <p:pic>
        <p:nvPicPr>
          <p:cNvPr id="1026" name="Resim 1" descr="Kurumsal Kimlik | Burdur Mehmet Akif Ersoy Üniversitesi">
            <a:extLst>
              <a:ext uri="{FF2B5EF4-FFF2-40B4-BE49-F238E27FC236}">
                <a16:creationId xmlns:a16="http://schemas.microsoft.com/office/drawing/2014/main" id="{081DD539-B3C9-4300-AEB6-ABE942C49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925" y="349014"/>
            <a:ext cx="2639549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7867" y="1762003"/>
            <a:ext cx="2194560" cy="82931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dirty="0">
                <a:latin typeface="Georgia"/>
                <a:cs typeface="Georgia"/>
              </a:rPr>
              <a:t>(Application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3559" y="2971800"/>
            <a:ext cx="2303779" cy="12014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433189" y="1858962"/>
            <a:ext cx="251904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Yurt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Georgia"/>
                <a:cs typeface="Georgia"/>
              </a:rPr>
              <a:t>(Accomodation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3189" y="4141216"/>
            <a:ext cx="2905125" cy="197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Karşı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Üniversitenin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ts val="2160"/>
              </a:lnSpc>
            </a:pPr>
            <a:r>
              <a:rPr sz="2000" dirty="0">
                <a:latin typeface="Georgia"/>
                <a:cs typeface="Georgia"/>
              </a:rPr>
              <a:t>istediği</a:t>
            </a:r>
            <a:r>
              <a:rPr sz="2000" spc="-4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diğer</a:t>
            </a:r>
            <a:r>
              <a:rPr sz="2000" spc="-10" dirty="0">
                <a:latin typeface="Georgia"/>
                <a:cs typeface="Georgia"/>
              </a:rPr>
              <a:t> belgeler</a:t>
            </a:r>
            <a:endParaRPr sz="2000" dirty="0">
              <a:latin typeface="Georgia"/>
              <a:cs typeface="Georgia"/>
            </a:endParaRPr>
          </a:p>
          <a:p>
            <a:pPr marL="12700" marR="5080">
              <a:lnSpc>
                <a:spcPts val="2160"/>
              </a:lnSpc>
              <a:spcBef>
                <a:spcPts val="150"/>
              </a:spcBef>
            </a:pPr>
            <a:r>
              <a:rPr sz="2000" dirty="0">
                <a:latin typeface="Georgia"/>
                <a:cs typeface="Georgia"/>
              </a:rPr>
              <a:t>(transkript,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dil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sertifikası, </a:t>
            </a:r>
            <a:r>
              <a:rPr sz="2000" dirty="0">
                <a:latin typeface="Georgia"/>
                <a:cs typeface="Georgia"/>
              </a:rPr>
              <a:t>fotoğraf,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pasaport </a:t>
            </a:r>
            <a:r>
              <a:rPr sz="1800" dirty="0">
                <a:latin typeface="Georgia"/>
                <a:cs typeface="Georgia"/>
              </a:rPr>
              <a:t>fotokopisi</a:t>
            </a:r>
            <a:r>
              <a:rPr sz="2000" dirty="0">
                <a:latin typeface="Georgia"/>
                <a:cs typeface="Georgia"/>
              </a:rPr>
              <a:t>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kaza </a:t>
            </a:r>
            <a:r>
              <a:rPr sz="2000" spc="-25" dirty="0">
                <a:latin typeface="Georgia"/>
                <a:cs typeface="Georgia"/>
              </a:rPr>
              <a:t>ve</a:t>
            </a:r>
            <a:endParaRPr sz="2000" dirty="0">
              <a:latin typeface="Georgia"/>
              <a:cs typeface="Georgia"/>
            </a:endParaRPr>
          </a:p>
          <a:p>
            <a:pPr marL="12700" marR="785495">
              <a:lnSpc>
                <a:spcPts val="216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mesuliyet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sigortası </a:t>
            </a:r>
            <a:r>
              <a:rPr sz="2000" dirty="0">
                <a:latin typeface="Georgia"/>
                <a:cs typeface="Georgia"/>
              </a:rPr>
              <a:t>portfolyo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vb.)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8520" y="2593339"/>
            <a:ext cx="1844039" cy="131318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578468" y="1858962"/>
            <a:ext cx="218122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</a:rPr>
              <a:t>Ziraat Bankası € </a:t>
            </a:r>
            <a:r>
              <a:rPr sz="2000" spc="-10" dirty="0">
                <a:latin typeface="Georgia"/>
                <a:cs typeface="Georgia"/>
              </a:rPr>
              <a:t>hesabı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1880" y="2626360"/>
            <a:ext cx="2006600" cy="131318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93077" y="290829"/>
            <a:ext cx="10972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OLA dışında</a:t>
            </a:r>
            <a:r>
              <a:rPr sz="2400" i="1" spc="-7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hazırlamanız</a:t>
            </a:r>
            <a:r>
              <a:rPr sz="2400" i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gereken,</a:t>
            </a:r>
            <a:r>
              <a:rPr sz="2400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karşı</a:t>
            </a:r>
            <a:r>
              <a:rPr sz="2400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kurumun</a:t>
            </a:r>
            <a:r>
              <a:rPr sz="2400" i="1" spc="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istediği</a:t>
            </a:r>
            <a:r>
              <a:rPr sz="2400" i="1" spc="-4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C00000"/>
                </a:solidFill>
                <a:latin typeface="Georgia"/>
                <a:cs typeface="Georgia"/>
              </a:rPr>
              <a:t>evrakları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9375" y="839152"/>
            <a:ext cx="92659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ve</a:t>
            </a:r>
            <a:r>
              <a:rPr sz="2400" b="1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hesap</a:t>
            </a:r>
            <a:r>
              <a:rPr sz="2400" b="1" i="1" spc="-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numaranızı</a:t>
            </a:r>
            <a:r>
              <a:rPr sz="2400" b="1" i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Erasmus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Ofisine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teslim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ediyorsunuz.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0359" y="1925320"/>
            <a:ext cx="299720" cy="33273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75100" y="4671059"/>
            <a:ext cx="299720" cy="33528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50859" y="1940560"/>
            <a:ext cx="299720" cy="33273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15740" y="1925320"/>
            <a:ext cx="297179" cy="3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545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D74405B-FA41-42D5-A886-3C01C5036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0324"/>
            <a:ext cx="10440670" cy="3447098"/>
          </a:xfrm>
        </p:spPr>
        <p:txBody>
          <a:bodyPr/>
          <a:lstStyle/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dirty="0"/>
              <a:t>EVRAKIN SON TESLİM TARİHİ</a:t>
            </a:r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b="0" dirty="0"/>
              <a:t>24 NİSAN 2026 (</a:t>
            </a:r>
            <a:r>
              <a:rPr lang="tr-TR" sz="3200" b="0" u="sng" dirty="0"/>
              <a:t>güz dönemi </a:t>
            </a:r>
            <a:r>
              <a:rPr lang="tr-TR" sz="3200" b="0" dirty="0"/>
              <a:t>gidecekler için)</a:t>
            </a:r>
          </a:p>
        </p:txBody>
      </p:sp>
      <p:pic>
        <p:nvPicPr>
          <p:cNvPr id="4" name="object 7">
            <a:extLst>
              <a:ext uri="{FF2B5EF4-FFF2-40B4-BE49-F238E27FC236}">
                <a16:creationId xmlns:a16="http://schemas.microsoft.com/office/drawing/2014/main" id="{A3E0EA72-CD11-4B8E-B119-05EB8E1CF15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3390" y="381000"/>
            <a:ext cx="1125219" cy="110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854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07340"/>
            <a:ext cx="916939" cy="85597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23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96949" y="2373121"/>
            <a:ext cx="8892540" cy="160627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50100"/>
              </a:lnSpc>
              <a:spcBef>
                <a:spcPts val="9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seçilmiş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adım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Erasmus</a:t>
            </a:r>
            <a:r>
              <a:rPr sz="2400" b="1" u="sng" spc="-30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Ofisi</a:t>
            </a:r>
            <a:r>
              <a:rPr sz="2400" b="1" u="sng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tarafından</a:t>
            </a:r>
            <a:r>
              <a:rPr sz="2400" b="1" u="sng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olarak bildirilirler.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4491" y="2599372"/>
            <a:ext cx="256946" cy="30518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013485" y="4533874"/>
            <a:ext cx="1557020" cy="1714500"/>
            <a:chOff x="1013485" y="4533874"/>
            <a:chExt cx="1557020" cy="171450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1100" y="4836159"/>
              <a:ext cx="1165860" cy="640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13485" y="4533874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94" y="1689100"/>
                  </a:lnTo>
                  <a:lnTo>
                    <a:pt x="599287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751" y="1692140"/>
                  </a:moveTo>
                  <a:lnTo>
                    <a:pt x="310870" y="1701800"/>
                  </a:lnTo>
                  <a:lnTo>
                    <a:pt x="317728" y="1701800"/>
                  </a:lnTo>
                  <a:lnTo>
                    <a:pt x="305751" y="1692140"/>
                  </a:lnTo>
                  <a:close/>
                </a:path>
                <a:path w="1557020" h="1714500">
                  <a:moveTo>
                    <a:pt x="351510" y="1689100"/>
                  </a:moveTo>
                  <a:lnTo>
                    <a:pt x="304139" y="1689100"/>
                  </a:lnTo>
                  <a:lnTo>
                    <a:pt x="317728" y="1701800"/>
                  </a:lnTo>
                  <a:lnTo>
                    <a:pt x="322173" y="1701800"/>
                  </a:lnTo>
                  <a:lnTo>
                    <a:pt x="351510" y="1689100"/>
                  </a:lnTo>
                  <a:close/>
                </a:path>
                <a:path w="1557020" h="1714500">
                  <a:moveTo>
                    <a:pt x="304139" y="1689100"/>
                  </a:moveTo>
                  <a:lnTo>
                    <a:pt x="301980" y="1689100"/>
                  </a:lnTo>
                  <a:lnTo>
                    <a:pt x="305751" y="1692140"/>
                  </a:lnTo>
                  <a:lnTo>
                    <a:pt x="304139" y="1689100"/>
                  </a:lnTo>
                  <a:close/>
                </a:path>
                <a:path w="1557020" h="1714500">
                  <a:moveTo>
                    <a:pt x="869797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27" y="1676400"/>
                  </a:lnTo>
                  <a:lnTo>
                    <a:pt x="869797" y="1663700"/>
                  </a:lnTo>
                  <a:close/>
                </a:path>
                <a:path w="1557020" h="1714500">
                  <a:moveTo>
                    <a:pt x="770610" y="1625600"/>
                  </a:moveTo>
                  <a:lnTo>
                    <a:pt x="662406" y="1625600"/>
                  </a:lnTo>
                  <a:lnTo>
                    <a:pt x="612876" y="1638300"/>
                  </a:lnTo>
                  <a:lnTo>
                    <a:pt x="529437" y="1651000"/>
                  </a:lnTo>
                  <a:lnTo>
                    <a:pt x="272643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290" y="1638300"/>
                  </a:lnTo>
                  <a:lnTo>
                    <a:pt x="770610" y="1625600"/>
                  </a:lnTo>
                  <a:close/>
                </a:path>
                <a:path w="1557020" h="1714500">
                  <a:moveTo>
                    <a:pt x="536295" y="1625600"/>
                  </a:moveTo>
                  <a:lnTo>
                    <a:pt x="504672" y="1638300"/>
                  </a:lnTo>
                  <a:lnTo>
                    <a:pt x="459714" y="1651000"/>
                  </a:lnTo>
                  <a:lnTo>
                    <a:pt x="529437" y="1651000"/>
                  </a:lnTo>
                  <a:lnTo>
                    <a:pt x="534009" y="1638300"/>
                  </a:lnTo>
                  <a:lnTo>
                    <a:pt x="536295" y="1638300"/>
                  </a:lnTo>
                  <a:lnTo>
                    <a:pt x="536295" y="1625600"/>
                  </a:lnTo>
                  <a:close/>
                </a:path>
                <a:path w="1557020" h="1714500">
                  <a:moveTo>
                    <a:pt x="849477" y="1625600"/>
                  </a:moveTo>
                  <a:lnTo>
                    <a:pt x="770610" y="1625600"/>
                  </a:lnTo>
                  <a:lnTo>
                    <a:pt x="790930" y="1638300"/>
                  </a:lnTo>
                  <a:lnTo>
                    <a:pt x="853922" y="1638300"/>
                  </a:lnTo>
                  <a:lnTo>
                    <a:pt x="849477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06" y="1612900"/>
                  </a:lnTo>
                  <a:lnTo>
                    <a:pt x="921613" y="1625600"/>
                  </a:lnTo>
                  <a:lnTo>
                    <a:pt x="892276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60" y="1612900"/>
                  </a:moveTo>
                  <a:lnTo>
                    <a:pt x="682726" y="1612900"/>
                  </a:lnTo>
                  <a:lnTo>
                    <a:pt x="678154" y="1625600"/>
                  </a:lnTo>
                  <a:lnTo>
                    <a:pt x="696188" y="1625600"/>
                  </a:lnTo>
                  <a:lnTo>
                    <a:pt x="700760" y="1612900"/>
                  </a:lnTo>
                  <a:close/>
                </a:path>
                <a:path w="1557020" h="1714500">
                  <a:moveTo>
                    <a:pt x="761593" y="1612900"/>
                  </a:moveTo>
                  <a:lnTo>
                    <a:pt x="714222" y="1612900"/>
                  </a:lnTo>
                  <a:lnTo>
                    <a:pt x="696188" y="1625600"/>
                  </a:lnTo>
                  <a:lnTo>
                    <a:pt x="790930" y="1625600"/>
                  </a:lnTo>
                  <a:lnTo>
                    <a:pt x="761593" y="1612900"/>
                  </a:lnTo>
                  <a:close/>
                </a:path>
                <a:path w="1557020" h="1714500">
                  <a:moveTo>
                    <a:pt x="921613" y="1612900"/>
                  </a:moveTo>
                  <a:lnTo>
                    <a:pt x="867511" y="1612900"/>
                  </a:lnTo>
                  <a:lnTo>
                    <a:pt x="862939" y="1625600"/>
                  </a:lnTo>
                  <a:lnTo>
                    <a:pt x="885545" y="1625600"/>
                  </a:lnTo>
                  <a:lnTo>
                    <a:pt x="921613" y="1612900"/>
                  </a:lnTo>
                  <a:close/>
                </a:path>
                <a:path w="1557020" h="1714500">
                  <a:moveTo>
                    <a:pt x="752576" y="1600200"/>
                  </a:moveTo>
                  <a:lnTo>
                    <a:pt x="732256" y="1600200"/>
                  </a:lnTo>
                  <a:lnTo>
                    <a:pt x="723239" y="1612900"/>
                  </a:lnTo>
                  <a:lnTo>
                    <a:pt x="743559" y="1612900"/>
                  </a:lnTo>
                  <a:lnTo>
                    <a:pt x="752576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528" y="1600200"/>
                  </a:lnTo>
                  <a:lnTo>
                    <a:pt x="869797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95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56" y="25400"/>
                  </a:lnTo>
                  <a:lnTo>
                    <a:pt x="833729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302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461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87871" y="317500"/>
                  </a:lnTo>
                  <a:lnTo>
                    <a:pt x="88995" y="3175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302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88995" y="317500"/>
                  </a:moveTo>
                  <a:lnTo>
                    <a:pt x="87871" y="317500"/>
                  </a:lnTo>
                  <a:lnTo>
                    <a:pt x="87871" y="330200"/>
                  </a:lnTo>
                  <a:lnTo>
                    <a:pt x="88995" y="3175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590" y="63500"/>
                  </a:moveTo>
                  <a:lnTo>
                    <a:pt x="563346" y="63500"/>
                  </a:lnTo>
                  <a:lnTo>
                    <a:pt x="563346" y="76200"/>
                  </a:lnTo>
                  <a:lnTo>
                    <a:pt x="610590" y="63500"/>
                  </a:lnTo>
                  <a:close/>
                </a:path>
                <a:path w="1557020" h="1714500">
                  <a:moveTo>
                    <a:pt x="547471" y="50800"/>
                  </a:moveTo>
                  <a:lnTo>
                    <a:pt x="534009" y="50800"/>
                  </a:lnTo>
                  <a:lnTo>
                    <a:pt x="524992" y="63500"/>
                  </a:lnTo>
                  <a:lnTo>
                    <a:pt x="550761" y="56892"/>
                  </a:lnTo>
                  <a:lnTo>
                    <a:pt x="547471" y="50800"/>
                  </a:lnTo>
                  <a:close/>
                </a:path>
                <a:path w="1557020" h="1714500">
                  <a:moveTo>
                    <a:pt x="574522" y="50800"/>
                  </a:moveTo>
                  <a:lnTo>
                    <a:pt x="550761" y="56892"/>
                  </a:lnTo>
                  <a:lnTo>
                    <a:pt x="554329" y="63500"/>
                  </a:lnTo>
                  <a:lnTo>
                    <a:pt x="574522" y="50800"/>
                  </a:lnTo>
                  <a:close/>
                </a:path>
                <a:path w="1557020" h="1714500">
                  <a:moveTo>
                    <a:pt x="703046" y="50800"/>
                  </a:moveTo>
                  <a:lnTo>
                    <a:pt x="624179" y="50800"/>
                  </a:lnTo>
                  <a:lnTo>
                    <a:pt x="594842" y="63500"/>
                  </a:lnTo>
                  <a:lnTo>
                    <a:pt x="657961" y="63500"/>
                  </a:lnTo>
                  <a:lnTo>
                    <a:pt x="703046" y="50800"/>
                  </a:lnTo>
                  <a:close/>
                </a:path>
                <a:path w="1557020" h="1714500">
                  <a:moveTo>
                    <a:pt x="885545" y="50800"/>
                  </a:moveTo>
                  <a:lnTo>
                    <a:pt x="732256" y="50800"/>
                  </a:lnTo>
                  <a:lnTo>
                    <a:pt x="741273" y="63500"/>
                  </a:lnTo>
                  <a:lnTo>
                    <a:pt x="829157" y="63500"/>
                  </a:lnTo>
                  <a:lnTo>
                    <a:pt x="885545" y="50800"/>
                  </a:lnTo>
                  <a:close/>
                </a:path>
                <a:path w="1557020" h="1714500">
                  <a:moveTo>
                    <a:pt x="682726" y="38100"/>
                  </a:moveTo>
                  <a:lnTo>
                    <a:pt x="660247" y="50800"/>
                  </a:lnTo>
                  <a:lnTo>
                    <a:pt x="662406" y="50800"/>
                  </a:lnTo>
                  <a:lnTo>
                    <a:pt x="682726" y="38100"/>
                  </a:lnTo>
                  <a:close/>
                </a:path>
                <a:path w="1557020" h="1714500">
                  <a:moveTo>
                    <a:pt x="930630" y="38100"/>
                  </a:moveTo>
                  <a:lnTo>
                    <a:pt x="730097" y="38100"/>
                  </a:lnTo>
                  <a:lnTo>
                    <a:pt x="696188" y="50800"/>
                  </a:lnTo>
                  <a:lnTo>
                    <a:pt x="928344" y="50800"/>
                  </a:lnTo>
                  <a:lnTo>
                    <a:pt x="930630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95" y="38100"/>
                  </a:lnTo>
                  <a:lnTo>
                    <a:pt x="950823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23" y="25400"/>
                  </a:moveTo>
                  <a:lnTo>
                    <a:pt x="775055" y="25400"/>
                  </a:lnTo>
                  <a:lnTo>
                    <a:pt x="723239" y="38100"/>
                  </a:lnTo>
                  <a:lnTo>
                    <a:pt x="802106" y="38100"/>
                  </a:lnTo>
                  <a:lnTo>
                    <a:pt x="811123" y="25400"/>
                  </a:lnTo>
                  <a:close/>
                </a:path>
                <a:path w="1557020" h="1714500">
                  <a:moveTo>
                    <a:pt x="953109" y="12700"/>
                  </a:moveTo>
                  <a:lnTo>
                    <a:pt x="948664" y="12700"/>
                  </a:lnTo>
                  <a:lnTo>
                    <a:pt x="912596" y="25400"/>
                  </a:lnTo>
                  <a:lnTo>
                    <a:pt x="964412" y="25400"/>
                  </a:lnTo>
                  <a:lnTo>
                    <a:pt x="953109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79534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7500" rIns="0" bIns="0" rtlCol="0">
            <a:spAutoFit/>
          </a:bodyPr>
          <a:lstStyle/>
          <a:p>
            <a:pPr marL="1473835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 dirty="0">
              <a:latin typeface="Georgia"/>
              <a:cs typeface="Georg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9905" y="317500"/>
            <a:ext cx="1557020" cy="1714500"/>
            <a:chOff x="309905" y="317500"/>
            <a:chExt cx="1557020" cy="17145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520" y="619759"/>
              <a:ext cx="1165860" cy="63753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09905" y="317500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56" y="1689100"/>
                  </a:lnTo>
                  <a:lnTo>
                    <a:pt x="599338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847" y="1692257"/>
                  </a:moveTo>
                  <a:lnTo>
                    <a:pt x="310934" y="1701800"/>
                  </a:lnTo>
                  <a:lnTo>
                    <a:pt x="317690" y="1701800"/>
                  </a:lnTo>
                  <a:lnTo>
                    <a:pt x="305847" y="1692257"/>
                  </a:lnTo>
                  <a:close/>
                </a:path>
                <a:path w="1557020" h="1714500">
                  <a:moveTo>
                    <a:pt x="351485" y="1689100"/>
                  </a:moveTo>
                  <a:lnTo>
                    <a:pt x="304164" y="1689100"/>
                  </a:lnTo>
                  <a:lnTo>
                    <a:pt x="317690" y="1701800"/>
                  </a:lnTo>
                  <a:lnTo>
                    <a:pt x="322198" y="1701800"/>
                  </a:lnTo>
                  <a:lnTo>
                    <a:pt x="351485" y="1689100"/>
                  </a:lnTo>
                  <a:close/>
                </a:path>
                <a:path w="1557020" h="1714500">
                  <a:moveTo>
                    <a:pt x="304164" y="1689100"/>
                  </a:moveTo>
                  <a:lnTo>
                    <a:pt x="301929" y="1689100"/>
                  </a:lnTo>
                  <a:lnTo>
                    <a:pt x="305847" y="1692257"/>
                  </a:lnTo>
                  <a:lnTo>
                    <a:pt x="304164" y="1689100"/>
                  </a:lnTo>
                  <a:close/>
                </a:path>
                <a:path w="1557020" h="1714500">
                  <a:moveTo>
                    <a:pt x="869734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14" y="1676400"/>
                  </a:lnTo>
                  <a:lnTo>
                    <a:pt x="869734" y="1663700"/>
                  </a:lnTo>
                  <a:close/>
                </a:path>
                <a:path w="1557020" h="1714500">
                  <a:moveTo>
                    <a:pt x="770585" y="1625600"/>
                  </a:moveTo>
                  <a:lnTo>
                    <a:pt x="662444" y="1625600"/>
                  </a:lnTo>
                  <a:lnTo>
                    <a:pt x="612851" y="1638300"/>
                  </a:lnTo>
                  <a:lnTo>
                    <a:pt x="529501" y="1651000"/>
                  </a:lnTo>
                  <a:lnTo>
                    <a:pt x="272618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316" y="1638300"/>
                  </a:lnTo>
                  <a:lnTo>
                    <a:pt x="770585" y="1625600"/>
                  </a:lnTo>
                  <a:close/>
                </a:path>
                <a:path w="1557020" h="1714500">
                  <a:moveTo>
                    <a:pt x="536257" y="1625600"/>
                  </a:moveTo>
                  <a:lnTo>
                    <a:pt x="504710" y="1638300"/>
                  </a:lnTo>
                  <a:lnTo>
                    <a:pt x="459663" y="1651000"/>
                  </a:lnTo>
                  <a:lnTo>
                    <a:pt x="529501" y="1651000"/>
                  </a:lnTo>
                  <a:lnTo>
                    <a:pt x="534009" y="1638300"/>
                  </a:lnTo>
                  <a:lnTo>
                    <a:pt x="536257" y="1638300"/>
                  </a:lnTo>
                  <a:lnTo>
                    <a:pt x="536257" y="1625600"/>
                  </a:lnTo>
                  <a:close/>
                </a:path>
                <a:path w="1557020" h="1714500">
                  <a:moveTo>
                    <a:pt x="849452" y="1625600"/>
                  </a:moveTo>
                  <a:lnTo>
                    <a:pt x="770585" y="1625600"/>
                  </a:lnTo>
                  <a:lnTo>
                    <a:pt x="790867" y="1638300"/>
                  </a:lnTo>
                  <a:lnTo>
                    <a:pt x="853973" y="1638300"/>
                  </a:lnTo>
                  <a:lnTo>
                    <a:pt x="849452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44" y="1612900"/>
                  </a:lnTo>
                  <a:lnTo>
                    <a:pt x="921562" y="1625600"/>
                  </a:lnTo>
                  <a:lnTo>
                    <a:pt x="892263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47" y="1612900"/>
                  </a:moveTo>
                  <a:lnTo>
                    <a:pt x="680478" y="1612900"/>
                  </a:lnTo>
                  <a:lnTo>
                    <a:pt x="678205" y="1625600"/>
                  </a:lnTo>
                  <a:lnTo>
                    <a:pt x="696239" y="1625600"/>
                  </a:lnTo>
                  <a:lnTo>
                    <a:pt x="700747" y="1612900"/>
                  </a:lnTo>
                  <a:close/>
                </a:path>
                <a:path w="1557020" h="1714500">
                  <a:moveTo>
                    <a:pt x="761580" y="1612900"/>
                  </a:moveTo>
                  <a:lnTo>
                    <a:pt x="714273" y="1612900"/>
                  </a:lnTo>
                  <a:lnTo>
                    <a:pt x="696239" y="1625600"/>
                  </a:lnTo>
                  <a:lnTo>
                    <a:pt x="790867" y="1625600"/>
                  </a:lnTo>
                  <a:lnTo>
                    <a:pt x="761580" y="1612900"/>
                  </a:lnTo>
                  <a:close/>
                </a:path>
                <a:path w="1557020" h="1714500">
                  <a:moveTo>
                    <a:pt x="903528" y="1612900"/>
                  </a:moveTo>
                  <a:lnTo>
                    <a:pt x="867486" y="1612900"/>
                  </a:lnTo>
                  <a:lnTo>
                    <a:pt x="862977" y="1625600"/>
                  </a:lnTo>
                  <a:lnTo>
                    <a:pt x="885494" y="1625600"/>
                  </a:lnTo>
                  <a:lnTo>
                    <a:pt x="903528" y="1612900"/>
                  </a:lnTo>
                  <a:close/>
                </a:path>
                <a:path w="1557020" h="1714500">
                  <a:moveTo>
                    <a:pt x="752563" y="1600200"/>
                  </a:moveTo>
                  <a:lnTo>
                    <a:pt x="732282" y="1600200"/>
                  </a:lnTo>
                  <a:lnTo>
                    <a:pt x="723277" y="1612900"/>
                  </a:lnTo>
                  <a:lnTo>
                    <a:pt x="743546" y="1612900"/>
                  </a:lnTo>
                  <a:lnTo>
                    <a:pt x="752563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490" y="1600200"/>
                  </a:lnTo>
                  <a:lnTo>
                    <a:pt x="869734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57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82" y="25400"/>
                  </a:lnTo>
                  <a:lnTo>
                    <a:pt x="833691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175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334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175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616" y="63500"/>
                  </a:moveTo>
                  <a:lnTo>
                    <a:pt x="563295" y="63500"/>
                  </a:lnTo>
                  <a:lnTo>
                    <a:pt x="563295" y="76200"/>
                  </a:lnTo>
                  <a:lnTo>
                    <a:pt x="610616" y="63500"/>
                  </a:lnTo>
                  <a:close/>
                </a:path>
                <a:path w="1557020" h="1714500">
                  <a:moveTo>
                    <a:pt x="547535" y="50800"/>
                  </a:moveTo>
                  <a:lnTo>
                    <a:pt x="534009" y="50800"/>
                  </a:lnTo>
                  <a:lnTo>
                    <a:pt x="524979" y="63500"/>
                  </a:lnTo>
                  <a:lnTo>
                    <a:pt x="550777" y="56893"/>
                  </a:lnTo>
                  <a:lnTo>
                    <a:pt x="547535" y="50800"/>
                  </a:lnTo>
                  <a:close/>
                </a:path>
                <a:path w="1557020" h="1714500">
                  <a:moveTo>
                    <a:pt x="574573" y="50800"/>
                  </a:moveTo>
                  <a:lnTo>
                    <a:pt x="550777" y="56893"/>
                  </a:lnTo>
                  <a:lnTo>
                    <a:pt x="554291" y="63500"/>
                  </a:lnTo>
                  <a:lnTo>
                    <a:pt x="574573" y="50800"/>
                  </a:lnTo>
                  <a:close/>
                </a:path>
                <a:path w="1557020" h="1714500">
                  <a:moveTo>
                    <a:pt x="702995" y="50800"/>
                  </a:moveTo>
                  <a:lnTo>
                    <a:pt x="624128" y="50800"/>
                  </a:lnTo>
                  <a:lnTo>
                    <a:pt x="594842" y="63500"/>
                  </a:lnTo>
                  <a:lnTo>
                    <a:pt x="657923" y="63500"/>
                  </a:lnTo>
                  <a:lnTo>
                    <a:pt x="702995" y="50800"/>
                  </a:lnTo>
                  <a:close/>
                </a:path>
                <a:path w="1557020" h="1714500">
                  <a:moveTo>
                    <a:pt x="885494" y="50800"/>
                  </a:moveTo>
                  <a:lnTo>
                    <a:pt x="732282" y="50800"/>
                  </a:lnTo>
                  <a:lnTo>
                    <a:pt x="741311" y="63500"/>
                  </a:lnTo>
                  <a:lnTo>
                    <a:pt x="829182" y="63500"/>
                  </a:lnTo>
                  <a:lnTo>
                    <a:pt x="885494" y="50800"/>
                  </a:lnTo>
                  <a:close/>
                </a:path>
                <a:path w="1557020" h="1714500">
                  <a:moveTo>
                    <a:pt x="682713" y="38100"/>
                  </a:moveTo>
                  <a:lnTo>
                    <a:pt x="660196" y="50800"/>
                  </a:lnTo>
                  <a:lnTo>
                    <a:pt x="662444" y="50800"/>
                  </a:lnTo>
                  <a:lnTo>
                    <a:pt x="682713" y="38100"/>
                  </a:lnTo>
                  <a:close/>
                </a:path>
                <a:path w="1557020" h="1714500">
                  <a:moveTo>
                    <a:pt x="930567" y="38100"/>
                  </a:moveTo>
                  <a:lnTo>
                    <a:pt x="730034" y="38100"/>
                  </a:lnTo>
                  <a:lnTo>
                    <a:pt x="696239" y="50800"/>
                  </a:lnTo>
                  <a:lnTo>
                    <a:pt x="928319" y="50800"/>
                  </a:lnTo>
                  <a:lnTo>
                    <a:pt x="930567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57" y="38100"/>
                  </a:lnTo>
                  <a:lnTo>
                    <a:pt x="950849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49" y="25400"/>
                  </a:moveTo>
                  <a:lnTo>
                    <a:pt x="775106" y="25400"/>
                  </a:lnTo>
                  <a:lnTo>
                    <a:pt x="723277" y="38100"/>
                  </a:lnTo>
                  <a:lnTo>
                    <a:pt x="802144" y="38100"/>
                  </a:lnTo>
                  <a:lnTo>
                    <a:pt x="811149" y="25400"/>
                  </a:lnTo>
                  <a:close/>
                </a:path>
                <a:path w="1557020" h="1714500">
                  <a:moveTo>
                    <a:pt x="953122" y="12700"/>
                  </a:moveTo>
                  <a:lnTo>
                    <a:pt x="948601" y="12700"/>
                  </a:lnTo>
                  <a:lnTo>
                    <a:pt x="912533" y="25400"/>
                  </a:lnTo>
                  <a:lnTo>
                    <a:pt x="964412" y="25400"/>
                  </a:lnTo>
                  <a:lnTo>
                    <a:pt x="953122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23389" y="2199893"/>
            <a:ext cx="8934450" cy="289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gösterme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işleminden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mail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bağlantıya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geçer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bilgilendirmeleri yapabilir.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bilgilendirmeleri</a:t>
            </a:r>
            <a:r>
              <a:rPr sz="2400" spc="-10" dirty="0">
                <a:latin typeface="Georgia"/>
                <a:cs typeface="Georgia"/>
              </a:rPr>
              <a:t> internet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sayfasından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duyurduğu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için,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mail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yapmaz.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6505" y="2377439"/>
            <a:ext cx="373354" cy="37337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825" y="4086859"/>
            <a:ext cx="373354" cy="37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77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8939" y="4913439"/>
            <a:ext cx="256959" cy="30505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014" y="2393505"/>
            <a:ext cx="256959" cy="30518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999" y="1828990"/>
            <a:ext cx="256959" cy="30518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6970" y="3854386"/>
            <a:ext cx="256959" cy="30518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6970" y="4391977"/>
            <a:ext cx="256959" cy="30518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240155" y="1568894"/>
            <a:ext cx="8995410" cy="3686266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(OLA-</a:t>
            </a:r>
            <a:r>
              <a:rPr sz="2400" dirty="0">
                <a:latin typeface="Georgia"/>
                <a:cs typeface="Georgia"/>
              </a:rPr>
              <a:t>Online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Agreement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50" dirty="0">
                <a:latin typeface="Georgia"/>
                <a:cs typeface="Georgia"/>
              </a:rPr>
              <a:t>)</a:t>
            </a:r>
            <a:r>
              <a:rPr lang="tr-TR" sz="2400" spc="-50" dirty="0">
                <a:latin typeface="Georgia"/>
                <a:cs typeface="Georgia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olacağınız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kurumun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belgeler;</a:t>
            </a:r>
            <a:endParaRPr sz="2400" dirty="0">
              <a:latin typeface="Georgia"/>
              <a:cs typeface="Georgia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Başvuru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formu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(online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olabilir),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Konaklama Formu,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Transkript,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dirty="0">
                <a:solidFill>
                  <a:srgbClr val="767070"/>
                </a:solidFill>
                <a:latin typeface="Georgia"/>
                <a:cs typeface="Georgia"/>
              </a:rPr>
              <a:t>Dil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spc="-10" dirty="0">
                <a:solidFill>
                  <a:srgbClr val="767070"/>
                </a:solidFill>
                <a:latin typeface="Georgia"/>
                <a:cs typeface="Georgia"/>
              </a:rPr>
              <a:t>Sertifikası (ofis tarafından verilir)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Fotoğraf,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Pasaport</a:t>
            </a:r>
            <a:r>
              <a:rPr sz="2000" i="1" spc="4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ya da kimlik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fotokopisi,</a:t>
            </a:r>
            <a:r>
              <a:rPr sz="2000" i="1" spc="-3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Sigorta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vb.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lang="tr-TR" sz="2400" dirty="0">
                <a:solidFill>
                  <a:srgbClr val="FF0000"/>
                </a:solidFill>
                <a:latin typeface="Georgia"/>
                <a:cs typeface="Georgia"/>
              </a:rPr>
              <a:t>Ziraat Bankası </a:t>
            </a:r>
            <a:r>
              <a:rPr sz="2400" dirty="0">
                <a:solidFill>
                  <a:srgbClr val="FF0000"/>
                </a:solidFill>
                <a:latin typeface="Georgia"/>
                <a:cs typeface="Georgia"/>
              </a:rPr>
              <a:t>€</a:t>
            </a:r>
            <a:r>
              <a:rPr sz="2400" spc="-4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Georgia"/>
                <a:cs typeface="Georgia"/>
              </a:rPr>
              <a:t>Hesabı</a:t>
            </a:r>
            <a:endParaRPr sz="2400" dirty="0">
              <a:solidFill>
                <a:srgbClr val="FF0000"/>
              </a:solidFill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dirty="0">
                <a:latin typeface="Georgia"/>
                <a:cs typeface="Georgia"/>
              </a:rPr>
              <a:t>Sigorta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(bir kopyası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ofise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teslim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edilecek</a:t>
            </a:r>
            <a:r>
              <a:rPr sz="2400" i="1" spc="-10" dirty="0">
                <a:solidFill>
                  <a:srgbClr val="767070"/>
                </a:solidFill>
                <a:latin typeface="Georgia"/>
                <a:cs typeface="Georgia"/>
              </a:rPr>
              <a:t>)</a:t>
            </a:r>
            <a:endParaRPr lang="tr-TR" sz="2400" spc="-10" dirty="0">
              <a:solidFill>
                <a:srgbClr val="767070"/>
              </a:solidFill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Sözleşmesi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(Ofis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dirty="0">
                <a:solidFill>
                  <a:srgbClr val="767070"/>
                </a:solidFill>
                <a:latin typeface="Georgia"/>
                <a:cs typeface="Georgia"/>
              </a:rPr>
              <a:t>tarafından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spc="-10" dirty="0">
                <a:solidFill>
                  <a:srgbClr val="767070"/>
                </a:solidFill>
                <a:latin typeface="Georgia"/>
                <a:cs typeface="Georgia"/>
              </a:rPr>
              <a:t>hazırlanır)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0269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Hareketlilikten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Önce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Yapılması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Gerekenler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225" y="391540"/>
            <a:ext cx="8837930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Öğrenim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Anlaşması</a:t>
            </a:r>
            <a:r>
              <a:rPr lang="tr-TR" sz="3200" b="0" dirty="0">
                <a:solidFill>
                  <a:srgbClr val="000000"/>
                </a:solidFill>
                <a:latin typeface="Georgia"/>
                <a:cs typeface="Georgia"/>
              </a:rPr>
              <a:t> -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Learning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Agreement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295401"/>
            <a:ext cx="9713594" cy="5139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2400" dirty="0" err="1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anlaşması</a:t>
            </a:r>
            <a:r>
              <a:rPr sz="2400" dirty="0">
                <a:latin typeface="Georgia"/>
                <a:cs typeface="Georgia"/>
              </a:rPr>
              <a:t>;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üniversitede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alacağınız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burada </a:t>
            </a:r>
            <a:r>
              <a:rPr sz="2400" dirty="0">
                <a:latin typeface="Georgia"/>
                <a:cs typeface="Georgia"/>
              </a:rPr>
              <a:t>karşılığında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tanınırlığı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sağlanacak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birlikte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gösteren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belgedir.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sz="335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tr-TR" sz="2400" dirty="0">
                <a:latin typeface="Georgia"/>
                <a:cs typeface="Georgia"/>
              </a:rPr>
              <a:t>			LA veya OLA</a:t>
            </a:r>
          </a:p>
          <a:p>
            <a:pPr marL="342900" indent="-342900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Ø"/>
            </a:pPr>
            <a:r>
              <a:rPr lang="tr-TR" sz="2400" dirty="0">
                <a:latin typeface="Georgia"/>
                <a:cs typeface="Georgia"/>
              </a:rPr>
              <a:t>Öğrenim anlaşması – learning agreement (LA): 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tr-TR" sz="2400" dirty="0">
                <a:latin typeface="Georgia"/>
                <a:cs typeface="Georgia"/>
              </a:rPr>
              <a:t>	Kağıt formunda hazırlanır.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sz="2400" dirty="0">
              <a:latin typeface="Georgia"/>
              <a:cs typeface="Georgia"/>
            </a:endParaRPr>
          </a:p>
          <a:p>
            <a:pPr marL="342900" indent="-342900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Ø"/>
            </a:pPr>
            <a:r>
              <a:rPr lang="tr-TR" sz="2400" dirty="0">
                <a:latin typeface="Georgia"/>
                <a:cs typeface="Georgia"/>
              </a:rPr>
              <a:t>Çevrimiçi öğrenim anlaşması – online learning agreement (OLA): </a:t>
            </a:r>
            <a:r>
              <a:rPr sz="2400" dirty="0" err="1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Anlaşmasının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dijital</a:t>
            </a:r>
            <a:r>
              <a:rPr sz="2400" dirty="0">
                <a:latin typeface="Georgia"/>
                <a:cs typeface="Georgia"/>
              </a:rPr>
              <a:t>,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kağıtsız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halidir</a:t>
            </a:r>
            <a:r>
              <a:rPr sz="2400" spc="-10" dirty="0">
                <a:latin typeface="Georgia"/>
                <a:cs typeface="Georgia"/>
              </a:rPr>
              <a:t>.</a:t>
            </a:r>
            <a:r>
              <a:rPr lang="tr-TR" sz="2400" spc="-50" dirty="0">
                <a:latin typeface="Georgia"/>
                <a:cs typeface="Georgia"/>
              </a:rPr>
              <a:t>(learning-agreement.eu)</a:t>
            </a:r>
          </a:p>
          <a:p>
            <a:pPr marL="12700">
              <a:lnSpc>
                <a:spcPct val="100000"/>
              </a:lnSpc>
            </a:pPr>
            <a:endParaRPr lang="tr-TR" sz="2400" spc="-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885" y="431037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645" y="2367279"/>
            <a:ext cx="373354" cy="37337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1257" y="2049462"/>
            <a:ext cx="9686925" cy="2840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Gideceğiniz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kataloğunu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(course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catalogues)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bulunuz</a:t>
            </a:r>
            <a:r>
              <a:rPr lang="tr-TR" sz="2400" spc="-10" dirty="0">
                <a:latin typeface="Georgia"/>
                <a:cs typeface="Georgia"/>
              </a:rPr>
              <a:t>.</a:t>
            </a:r>
            <a:endParaRPr sz="2400" dirty="0">
              <a:latin typeface="Georgia"/>
              <a:cs typeface="Georgia"/>
            </a:endParaRPr>
          </a:p>
          <a:p>
            <a:pPr marL="12700" marR="467995">
              <a:lnSpc>
                <a:spcPct val="150100"/>
              </a:lnSpc>
              <a:spcBef>
                <a:spcPts val="1000"/>
              </a:spcBef>
            </a:pPr>
            <a:r>
              <a:rPr sz="2400" dirty="0">
                <a:latin typeface="Georgia"/>
                <a:cs typeface="Georgia"/>
              </a:rPr>
              <a:t>Bölüm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Koordinatörlerinizle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kataloglarından</a:t>
            </a:r>
            <a:r>
              <a:rPr sz="2400" spc="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uygun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olan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seçiniz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anlaşmanıza </a:t>
            </a:r>
            <a:r>
              <a:rPr sz="2400" spc="-10" dirty="0">
                <a:latin typeface="Georgia"/>
                <a:cs typeface="Georgia"/>
              </a:rPr>
              <a:t>yazınız.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Derslerin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kodları,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isimleri,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tablo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kredi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toplamını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çok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dikkatli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özenli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85" y="2763520"/>
            <a:ext cx="373354" cy="3733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5345" y="398525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6925" y="2065020"/>
            <a:ext cx="373354" cy="37337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7820" rIns="0" bIns="0" rtlCol="0">
            <a:spAutoFit/>
          </a:bodyPr>
          <a:lstStyle/>
          <a:p>
            <a:pPr marL="203390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r>
              <a:rPr sz="3200" b="0" spc="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Hazırlamak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için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7390" y="515302"/>
            <a:ext cx="4159250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650"/>
              </a:lnSpc>
              <a:spcBef>
                <a:spcPts val="100"/>
              </a:spcBef>
            </a:pP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endParaRPr sz="3200" dirty="0">
              <a:latin typeface="Georgia"/>
              <a:cs typeface="Georgia"/>
            </a:endParaRPr>
          </a:p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Yönetim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Kurulu</a:t>
            </a:r>
            <a:r>
              <a:rPr sz="32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Kararı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51522" rIns="0" bIns="0" rtlCol="0">
            <a:spAutoFit/>
          </a:bodyPr>
          <a:lstStyle/>
          <a:p>
            <a:pPr marL="106680" marR="372110">
              <a:lnSpc>
                <a:spcPct val="150100"/>
              </a:lnSpc>
              <a:spcBef>
                <a:spcPts val="9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imzalar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hareketliliğe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önce,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Uluslararası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İlişkiler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Koordinatörlüğü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ilgili </a:t>
            </a:r>
            <a:r>
              <a:rPr b="0" dirty="0">
                <a:latin typeface="Georgia"/>
                <a:cs typeface="Georgia"/>
              </a:rPr>
              <a:t>fakülteye/yüksekokula/enstitüye Yönetim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Kurulu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Kararı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gönderilir.</a:t>
            </a:r>
          </a:p>
          <a:p>
            <a:pPr marL="106680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YKK,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anlaşmanızda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yazan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derslerden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başarılı olmanız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durumunda </a:t>
            </a:r>
            <a:r>
              <a:rPr b="0" dirty="0">
                <a:latin typeface="Georgia"/>
                <a:cs typeface="Georgia"/>
              </a:rPr>
              <a:t>döndüğünüzde</a:t>
            </a:r>
            <a:r>
              <a:rPr b="0" spc="-9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tanınırlığınızın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sağlanması</a:t>
            </a:r>
            <a:r>
              <a:rPr b="0" spc="-10" dirty="0">
                <a:latin typeface="Georgia"/>
                <a:cs typeface="Georgia"/>
              </a:rPr>
              <a:t> içindir.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940" y="2517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940" y="4358640"/>
            <a:ext cx="297180" cy="33528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8574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KABUL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MEKTUBU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628775"/>
            <a:ext cx="1030732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olunacak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evrakların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hazırlanıp</a:t>
            </a:r>
            <a:endParaRPr sz="2400" dirty="0">
              <a:latin typeface="Georgia"/>
              <a:cs typeface="Georgia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koordinatörlüğümüz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aracılığıyla</a:t>
            </a:r>
            <a:r>
              <a:rPr sz="2400" spc="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gönderilmesinin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ardından,1-</a:t>
            </a:r>
            <a:r>
              <a:rPr sz="2400" spc="-50" dirty="0">
                <a:latin typeface="Georgia"/>
                <a:cs typeface="Georgia"/>
              </a:rPr>
              <a:t>2 </a:t>
            </a:r>
            <a:r>
              <a:rPr sz="2400" dirty="0">
                <a:latin typeface="Georgia"/>
                <a:cs typeface="Georgia"/>
              </a:rPr>
              <a:t>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içinde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beklenir.</a:t>
            </a:r>
            <a:endParaRPr sz="2400" dirty="0">
              <a:latin typeface="Georgia"/>
              <a:cs typeface="Georgia"/>
            </a:endParaRPr>
          </a:p>
          <a:p>
            <a:pPr marL="12700" marR="323850" algn="just">
              <a:lnSpc>
                <a:spcPct val="100000"/>
              </a:lnSpc>
              <a:spcBef>
                <a:spcPts val="1205"/>
              </a:spcBef>
            </a:pP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Kabul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Mektupları</a:t>
            </a:r>
            <a:r>
              <a:rPr sz="2400" i="1" spc="-1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gidilecek</a:t>
            </a:r>
            <a:r>
              <a:rPr sz="2400" i="1" spc="-2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üniversite</a:t>
            </a:r>
            <a:r>
              <a:rPr sz="2400" i="1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tarafından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öğrencilerin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e-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posta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adreslerine</a:t>
            </a:r>
            <a:r>
              <a:rPr sz="2400" i="1" spc="-4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4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da</a:t>
            </a:r>
            <a:r>
              <a:rPr sz="2400" i="1" spc="-5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uluslararası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ilişkiler</a:t>
            </a:r>
            <a:r>
              <a:rPr sz="2400" i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koordinatörlüğüne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gönderilir.</a:t>
            </a:r>
            <a:endParaRPr sz="2400" dirty="0">
              <a:latin typeface="Georgia"/>
              <a:cs typeface="Georgia"/>
            </a:endParaRPr>
          </a:p>
          <a:p>
            <a:pPr marL="12700" marR="538480" algn="just">
              <a:lnSpc>
                <a:spcPct val="100000"/>
              </a:lnSpc>
              <a:spcBef>
                <a:spcPts val="1200"/>
              </a:spcBef>
              <a:tabLst>
                <a:tab pos="5302250" algn="l"/>
              </a:tabLst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mektubunun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gelmesini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takiben,</a:t>
            </a:r>
            <a:r>
              <a:rPr sz="2400" dirty="0">
                <a:latin typeface="Georgia"/>
                <a:cs typeface="Georgia"/>
              </a:rPr>
              <a:t>	koordinatörlüğümüz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tarafından </a:t>
            </a:r>
            <a:r>
              <a:rPr sz="2400" dirty="0">
                <a:latin typeface="Georgia"/>
                <a:cs typeface="Georgia"/>
              </a:rPr>
              <a:t>hazırlanan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Yazısı”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vize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vize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yapılır.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359" y="18770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0302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850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3496945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PASAPORT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9815830" cy="361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Vizeye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başvurmadan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işlemlerinizi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gerçekleştiriniz.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2100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harç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ödemeden,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sadece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defter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bedeli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ödeyerek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kendileri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pasaportlarını</a:t>
            </a:r>
            <a:r>
              <a:rPr sz="2400" spc="-10" dirty="0">
                <a:latin typeface="Georgia"/>
                <a:cs typeface="Georgia"/>
              </a:rPr>
              <a:t> çıkarabilirler.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 dirty="0">
              <a:latin typeface="Georgia"/>
              <a:cs typeface="Georgia"/>
            </a:endParaRPr>
          </a:p>
          <a:p>
            <a:pPr marL="12700" marR="575945">
              <a:lnSpc>
                <a:spcPts val="258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üstündeki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Koordinatörlüğümüzden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“Pasaport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Harç </a:t>
            </a:r>
            <a:r>
              <a:rPr sz="2400" dirty="0">
                <a:latin typeface="Georgia"/>
                <a:cs typeface="Georgia"/>
              </a:rPr>
              <a:t>Muafiyeti”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istemeliler.</a:t>
            </a:r>
            <a:endParaRPr sz="2400" dirty="0">
              <a:latin typeface="Georgia"/>
              <a:cs typeface="Georgia"/>
            </a:endParaRPr>
          </a:p>
          <a:p>
            <a:pPr marL="12700" marR="443230">
              <a:lnSpc>
                <a:spcPct val="89900"/>
              </a:lnSpc>
              <a:spcBef>
                <a:spcPts val="2375"/>
              </a:spcBef>
            </a:pP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Nüfus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Müdürlüklerine,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evraklarla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(kimlik,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biyometrik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fotoğraf,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belgesi,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vs.)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gitmeniz gerekmektedir.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8340" y="0"/>
            <a:ext cx="2613659" cy="12750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17780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63906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3573779"/>
            <a:ext cx="297180" cy="33274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729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0441" y="2194623"/>
            <a:ext cx="2031364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-10" dirty="0">
                <a:latin typeface="Microsoft Sans Serif"/>
                <a:cs typeface="Microsoft Sans Serif"/>
              </a:rPr>
              <a:t>Erasmus Ofisi</a:t>
            </a:r>
            <a:endParaRPr sz="40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41340" y="2158365"/>
            <a:ext cx="46850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Koordinatörü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Prof. Dr. Ömer Gürkan DİLEK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1340" y="3255581"/>
            <a:ext cx="4695825" cy="1528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Öğr.</a:t>
            </a:r>
            <a:r>
              <a:rPr lang="tr-TR" sz="240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Gör.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Ayşen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ERKARA</a:t>
            </a:r>
            <a:r>
              <a:rPr sz="2400" spc="-10" dirty="0">
                <a:latin typeface="Georgia"/>
                <a:cs typeface="Georgia"/>
              </a:rPr>
              <a:t>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Öğr.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Gör.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Gülşah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tr-TR" sz="2400" spc="-10" dirty="0">
                <a:latin typeface="Georgia"/>
                <a:cs typeface="Georgia"/>
              </a:rPr>
              <a:t>Öğr. Gör. Dr. Sezai ZEYBEKOĞLU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tr-TR" sz="2400" spc="-10" dirty="0">
                <a:latin typeface="Georgia"/>
                <a:cs typeface="Georgia"/>
              </a:rPr>
              <a:t>Öğr. Gör. Hazal Elif YILDIZ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4139" y="1938020"/>
            <a:ext cx="4396740" cy="303022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4081145">
              <a:lnSpc>
                <a:spcPct val="100000"/>
              </a:lnSpc>
              <a:spcBef>
                <a:spcPts val="100"/>
              </a:spcBef>
            </a:pP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VİZE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33025" cy="2738570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535"/>
              </a:spcBef>
            </a:pPr>
            <a:r>
              <a:rPr sz="2400" dirty="0">
                <a:latin typeface="Georgia"/>
                <a:cs typeface="Georgia"/>
              </a:rPr>
              <a:t>Vize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konsoloslukla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iletişime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geçilmeli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400" spc="-10" dirty="0">
                <a:latin typeface="Georgia"/>
                <a:cs typeface="Georgia"/>
              </a:rPr>
              <a:t>öğrenilmelidir.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33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Not:</a:t>
            </a:r>
            <a:r>
              <a:rPr sz="2400" b="1" spc="-6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Hibe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Yazısı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ile</a:t>
            </a:r>
            <a:r>
              <a:rPr sz="2400" b="1" spc="-3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ilgili olarak,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konsolosluk</a:t>
            </a:r>
            <a:r>
              <a:rPr sz="2400" b="1" spc="-5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randevusuna</a:t>
            </a:r>
            <a:r>
              <a:rPr lang="tr-TR" sz="2400" spc="-10" dirty="0"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gitmeden</a:t>
            </a:r>
            <a:r>
              <a:rPr sz="2400" b="1" spc="-4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15 gün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önce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Koordinatörlükteki</a:t>
            </a:r>
            <a:r>
              <a:rPr sz="2400" b="1" spc="-2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sorumlu</a:t>
            </a:r>
            <a:r>
              <a:rPr sz="2400" b="1" spc="1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danışman bilgilendirilmelidir.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92359" y="109220"/>
            <a:ext cx="2142257" cy="1193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011679"/>
            <a:ext cx="29972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320" y="34391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1716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SÖZLEŞMESİ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19690" cy="2689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Mektuplarınızda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yazan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tarihler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alınarak,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tahmini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hesabı </a:t>
            </a:r>
            <a:r>
              <a:rPr sz="2400" dirty="0">
                <a:latin typeface="Georgia"/>
                <a:cs typeface="Georgia"/>
              </a:rPr>
              <a:t>yapılır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doğrultuda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hazırlanır.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(Vize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aldıktan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 </a:t>
            </a:r>
            <a:r>
              <a:rPr sz="2400" spc="-25" dirty="0">
                <a:latin typeface="Georgia"/>
                <a:cs typeface="Georgia"/>
              </a:rPr>
              <a:t>ya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geldikten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ofis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hazırlayacak.)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  <a:spcBef>
                <a:spcPts val="175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imzalamadan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başlayamazsınız.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9583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4099559"/>
            <a:ext cx="297180" cy="332739"/>
          </a:xfrm>
          <a:prstGeom prst="rect">
            <a:avLst/>
          </a:prstGeom>
        </p:spPr>
      </p:pic>
      <p:sp>
        <p:nvSpPr>
          <p:cNvPr id="6" name="object 17">
            <a:extLst>
              <a:ext uri="{FF2B5EF4-FFF2-40B4-BE49-F238E27FC236}">
                <a16:creationId xmlns:a16="http://schemas.microsoft.com/office/drawing/2014/main" id="{9AE825C0-02A3-4C07-9410-546088108251}"/>
              </a:ext>
            </a:extLst>
          </p:cNvPr>
          <p:cNvSpPr txBox="1"/>
          <p:nvPr/>
        </p:nvSpPr>
        <p:spPr>
          <a:xfrm>
            <a:off x="3108960" y="4572000"/>
            <a:ext cx="5712460" cy="216726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8905" algn="ctr">
              <a:lnSpc>
                <a:spcPct val="100000"/>
              </a:lnSpc>
              <a:spcBef>
                <a:spcPts val="1300"/>
              </a:spcBef>
            </a:pP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Hibe</a:t>
            </a:r>
            <a:endParaRPr sz="2400" dirty="0">
              <a:latin typeface="Georgia"/>
              <a:cs typeface="Georgia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200"/>
              </a:spcBef>
            </a:pP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Kabul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mektubunuzdaki</a:t>
            </a:r>
            <a:r>
              <a:rPr sz="2400" b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tarihlere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göre,</a:t>
            </a:r>
            <a:r>
              <a:rPr sz="2400" b="1" spc="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hibeniz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hesaplanır ve</a:t>
            </a:r>
            <a:r>
              <a:rPr sz="2400" b="1" spc="40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%80’i açmış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olduğunuz</a:t>
            </a: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Vakıfbank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Euro hesaplarınıza</a:t>
            </a:r>
            <a:r>
              <a:rPr sz="24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yatırılır.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39751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4455642"/>
          </a:xfrm>
          <a:prstGeom prst="rect">
            <a:avLst/>
          </a:prstGeom>
        </p:spPr>
        <p:txBody>
          <a:bodyPr vert="horz" wrap="square" lIns="0" tIns="300291" rIns="0" bIns="0" rtlCol="0">
            <a:spAutoFit/>
          </a:bodyPr>
          <a:lstStyle/>
          <a:p>
            <a:pPr marL="106680" marR="708660" algn="just">
              <a:lnSpc>
                <a:spcPts val="2580"/>
              </a:lnSpc>
              <a:spcBef>
                <a:spcPts val="434"/>
              </a:spcBef>
            </a:pPr>
            <a:r>
              <a:rPr b="0" dirty="0">
                <a:latin typeface="Georgia"/>
                <a:cs typeface="Georgia"/>
              </a:rPr>
              <a:t>Verilecek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harcamalarınız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için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</a:t>
            </a:r>
            <a:r>
              <a:rPr b="0" dirty="0" err="1">
                <a:latin typeface="Georgia"/>
                <a:cs typeface="Georgia"/>
              </a:rPr>
              <a:t>kalacak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yer,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vs.) </a:t>
            </a:r>
            <a:r>
              <a:rPr b="0" dirty="0">
                <a:latin typeface="Georgia"/>
                <a:cs typeface="Georgia"/>
              </a:rPr>
              <a:t>ayrıca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yapılmayacaktır.</a:t>
            </a:r>
          </a:p>
          <a:p>
            <a:pPr marL="106680" marR="5080" algn="just">
              <a:lnSpc>
                <a:spcPts val="2600"/>
              </a:lnSpc>
              <a:spcBef>
                <a:spcPts val="1605"/>
              </a:spcBef>
            </a:pPr>
            <a:r>
              <a:rPr b="0" dirty="0">
                <a:latin typeface="Georgia"/>
                <a:cs typeface="Georgia"/>
              </a:rPr>
              <a:t>Hibeniz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döndükten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%20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olmak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üzere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iki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kerede ödenir.</a:t>
            </a:r>
          </a:p>
          <a:p>
            <a:pPr marL="106680" marR="361950" algn="just">
              <a:lnSpc>
                <a:spcPts val="2600"/>
              </a:lnSpc>
              <a:spcBef>
                <a:spcPts val="1585"/>
              </a:spcBef>
            </a:pPr>
            <a:r>
              <a:rPr b="0" dirty="0">
                <a:latin typeface="Georgia"/>
                <a:cs typeface="Georgia"/>
              </a:rPr>
              <a:t>Hibenizin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%80’i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gerekenler yapıldıktan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teslim </a:t>
            </a:r>
            <a:r>
              <a:rPr b="0" dirty="0">
                <a:latin typeface="Georgia"/>
                <a:cs typeface="Georgia"/>
              </a:rPr>
              <a:t>edilmesi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evraklar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 </a:t>
            </a:r>
            <a:r>
              <a:rPr b="0" spc="-10" dirty="0">
                <a:latin typeface="Georgia"/>
                <a:cs typeface="Georgia"/>
              </a:rPr>
              <a:t>sonra,</a:t>
            </a:r>
          </a:p>
          <a:p>
            <a:pPr marL="106680" algn="just">
              <a:lnSpc>
                <a:spcPct val="100000"/>
              </a:lnSpc>
              <a:spcBef>
                <a:spcPts val="126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hafta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10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gün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içinde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  <a:p>
            <a:pPr marL="106680" algn="just">
              <a:lnSpc>
                <a:spcPts val="2740"/>
              </a:lnSpc>
              <a:spcBef>
                <a:spcPts val="1320"/>
              </a:spcBef>
            </a:pPr>
            <a:r>
              <a:rPr b="0" dirty="0">
                <a:latin typeface="Georgia"/>
                <a:cs typeface="Georgia"/>
              </a:rPr>
              <a:t>%20’si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ettiğiniz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sertifikasına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tekrar</a:t>
            </a:r>
          </a:p>
          <a:p>
            <a:pPr marL="106680" marR="1804035" algn="just">
              <a:lnSpc>
                <a:spcPts val="2580"/>
              </a:lnSpc>
              <a:spcBef>
                <a:spcPts val="200"/>
              </a:spcBef>
            </a:pPr>
            <a:r>
              <a:rPr b="0" dirty="0">
                <a:latin typeface="Georgia"/>
                <a:cs typeface="Georgia"/>
              </a:rPr>
              <a:t>hesaplanır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yapmanız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işlemleri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tamamladıktan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sonra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8567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8016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419" y="369315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42459"/>
            <a:ext cx="297180" cy="3352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500" y="49860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1203" y="425386"/>
            <a:ext cx="2074545" cy="112141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7640" marR="5080" indent="-155575">
              <a:lnSpc>
                <a:spcPts val="4220"/>
              </a:lnSpc>
              <a:spcBef>
                <a:spcPts val="325"/>
              </a:spcBef>
            </a:pP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HİBELER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(KA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131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endParaRPr sz="40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917257" y="1588931"/>
            <a:ext cx="5249545" cy="3898631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20140">
              <a:lnSpc>
                <a:spcPct val="100000"/>
              </a:lnSpc>
              <a:spcBef>
                <a:spcPts val="805"/>
              </a:spcBef>
            </a:pPr>
            <a:r>
              <a:rPr dirty="0"/>
              <a:t>1.</a:t>
            </a:r>
            <a:r>
              <a:rPr spc="-10" dirty="0"/>
              <a:t> </a:t>
            </a:r>
            <a:r>
              <a:rPr dirty="0"/>
              <a:t>Ve</a:t>
            </a:r>
            <a:r>
              <a:rPr spc="-15" dirty="0"/>
              <a:t> </a:t>
            </a:r>
            <a:r>
              <a:rPr dirty="0"/>
              <a:t>2.</a:t>
            </a:r>
            <a:r>
              <a:rPr spc="-10" dirty="0"/>
              <a:t> </a:t>
            </a:r>
            <a:r>
              <a:rPr dirty="0"/>
              <a:t>Grup</a:t>
            </a:r>
            <a:r>
              <a:rPr spc="-5" dirty="0"/>
              <a:t> </a:t>
            </a:r>
            <a:r>
              <a:rPr spc="-10" dirty="0"/>
              <a:t>Ülkeler</a:t>
            </a:r>
          </a:p>
          <a:p>
            <a:pPr marL="228600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</a:t>
            </a:r>
            <a:r>
              <a:rPr lang="tr-TR" spc="-10" dirty="0"/>
              <a:t>aylık </a:t>
            </a:r>
            <a:r>
              <a:rPr spc="-10" dirty="0"/>
              <a:t>600)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 dirty="0"/>
          </a:p>
          <a:p>
            <a:pPr marL="12700">
              <a:lnSpc>
                <a:spcPts val="2730"/>
              </a:lnSpc>
            </a:pPr>
            <a:r>
              <a:rPr b="0" dirty="0">
                <a:latin typeface="Georgia"/>
                <a:cs typeface="Georgia"/>
              </a:rPr>
              <a:t>Almanya,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Avusturya,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Belçika</a:t>
            </a:r>
            <a:r>
              <a:rPr b="0" spc="-10" dirty="0">
                <a:latin typeface="Georgia"/>
                <a:cs typeface="Georgia"/>
              </a:rPr>
              <a:t>,</a:t>
            </a:r>
            <a:r>
              <a:rPr lang="tr-TR" b="0" spc="-10" dirty="0">
                <a:latin typeface="Georgia"/>
                <a:cs typeface="Georgia"/>
              </a:rPr>
              <a:t> </a:t>
            </a:r>
            <a:r>
              <a:rPr lang="tr-TR" b="0" dirty="0"/>
              <a:t>Çek</a:t>
            </a:r>
            <a:r>
              <a:rPr lang="tr-TR" b="0" spc="-45" dirty="0"/>
              <a:t> </a:t>
            </a:r>
            <a:r>
              <a:rPr lang="tr-TR" b="0" spc="-10" dirty="0"/>
              <a:t>Cumhuriyeti, </a:t>
            </a:r>
            <a:r>
              <a:rPr b="0" dirty="0" err="1">
                <a:latin typeface="Georgia"/>
                <a:cs typeface="Georgia"/>
              </a:rPr>
              <a:t>Danimarka</a:t>
            </a:r>
            <a:r>
              <a:rPr b="0" dirty="0">
                <a:latin typeface="Georgia"/>
                <a:cs typeface="Georgia"/>
              </a:rPr>
              <a:t>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lang="tr-TR" b="0" dirty="0"/>
              <a:t>Estonya, </a:t>
            </a:r>
            <a:r>
              <a:rPr b="0" dirty="0" err="1">
                <a:latin typeface="Georgia"/>
                <a:cs typeface="Georgia"/>
              </a:rPr>
              <a:t>Finlandiya</a:t>
            </a:r>
            <a:r>
              <a:rPr b="0" dirty="0">
                <a:latin typeface="Georgia"/>
                <a:cs typeface="Georgia"/>
              </a:rPr>
              <a:t>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Fransa,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Güney</a:t>
            </a:r>
          </a:p>
          <a:p>
            <a:pPr marL="12700">
              <a:lnSpc>
                <a:spcPts val="2590"/>
              </a:lnSpc>
            </a:pPr>
            <a:r>
              <a:rPr b="0" dirty="0">
                <a:latin typeface="Georgia"/>
                <a:cs typeface="Georgia"/>
              </a:rPr>
              <a:t>Kıbrıs,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Hollanda,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İrlanda,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İspanya,</a:t>
            </a:r>
          </a:p>
          <a:p>
            <a:pPr marL="12700" marR="128270">
              <a:lnSpc>
                <a:spcPct val="90300"/>
              </a:lnSpc>
              <a:spcBef>
                <a:spcPts val="130"/>
              </a:spcBef>
            </a:pPr>
            <a:r>
              <a:rPr b="0" dirty="0">
                <a:latin typeface="Georgia"/>
                <a:cs typeface="Georgia"/>
              </a:rPr>
              <a:t>İsveç,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İtalya, İzlanda, </a:t>
            </a:r>
            <a:r>
              <a:rPr b="0" spc="-10" dirty="0">
                <a:latin typeface="Georgia"/>
                <a:cs typeface="Georgia"/>
              </a:rPr>
              <a:t>Lihtenştayn, </a:t>
            </a:r>
            <a:r>
              <a:rPr b="0" dirty="0">
                <a:latin typeface="Georgia"/>
                <a:cs typeface="Georgia"/>
              </a:rPr>
              <a:t>Lüksemburg,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Malta, Norveç,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Portekiz</a:t>
            </a:r>
            <a:r>
              <a:rPr b="0" spc="-10" dirty="0">
                <a:latin typeface="Georgia"/>
                <a:cs typeface="Georgia"/>
              </a:rPr>
              <a:t>, </a:t>
            </a:r>
            <a:r>
              <a:rPr lang="tr-TR" b="0" dirty="0"/>
              <a:t>Slovakya, </a:t>
            </a:r>
            <a:r>
              <a:rPr b="0" spc="-10" dirty="0" err="1">
                <a:latin typeface="Georgia"/>
                <a:cs typeface="Georgia"/>
              </a:rPr>
              <a:t>Yunanistan</a:t>
            </a:r>
            <a:endParaRPr b="0" spc="-1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990715" y="1588931"/>
            <a:ext cx="4301490" cy="2869119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805"/>
              </a:spcBef>
            </a:pPr>
            <a:r>
              <a:rPr b="0" dirty="0">
                <a:latin typeface="Georgia"/>
                <a:cs typeface="Georgia"/>
              </a:rPr>
              <a:t>3</a:t>
            </a:r>
            <a:r>
              <a:rPr dirty="0"/>
              <a:t>.</a:t>
            </a:r>
            <a:r>
              <a:rPr spc="-15" dirty="0"/>
              <a:t> </a:t>
            </a:r>
            <a:r>
              <a:rPr dirty="0"/>
              <a:t>Grup</a:t>
            </a:r>
            <a:r>
              <a:rPr spc="-10" dirty="0"/>
              <a:t> Ülkeler</a:t>
            </a:r>
          </a:p>
          <a:p>
            <a:pPr marL="191262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</a:t>
            </a:r>
            <a:r>
              <a:rPr lang="tr-TR" spc="-10" dirty="0"/>
              <a:t>aylık </a:t>
            </a:r>
            <a:r>
              <a:rPr spc="-10" dirty="0"/>
              <a:t>450)</a:t>
            </a:r>
          </a:p>
          <a:p>
            <a:pPr>
              <a:lnSpc>
                <a:spcPct val="100000"/>
              </a:lnSpc>
            </a:pPr>
            <a:endParaRPr sz="2700" dirty="0"/>
          </a:p>
          <a:p>
            <a:pPr marL="12700" marR="5080">
              <a:lnSpc>
                <a:spcPct val="90000"/>
              </a:lnSpc>
              <a:spcBef>
                <a:spcPts val="1545"/>
              </a:spcBef>
            </a:pPr>
            <a:r>
              <a:rPr b="0" dirty="0">
                <a:latin typeface="Georgia"/>
                <a:cs typeface="Georgia"/>
              </a:rPr>
              <a:t>Bulgaristan,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Hırvatistan</a:t>
            </a:r>
            <a:r>
              <a:rPr b="0" dirty="0">
                <a:latin typeface="Georgia"/>
                <a:cs typeface="Georgia"/>
              </a:rPr>
              <a:t>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Kuzey </a:t>
            </a:r>
            <a:r>
              <a:rPr b="0" dirty="0">
                <a:latin typeface="Georgia"/>
                <a:cs typeface="Georgia"/>
              </a:rPr>
              <a:t>Makedonya,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Letonya,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Litvanya, </a:t>
            </a:r>
            <a:r>
              <a:rPr b="0" dirty="0">
                <a:latin typeface="Georgia"/>
                <a:cs typeface="Georgia"/>
              </a:rPr>
              <a:t>Macaristan,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Polonya,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Romanya, </a:t>
            </a:r>
            <a:r>
              <a:rPr b="0" dirty="0">
                <a:latin typeface="Georgia"/>
                <a:cs typeface="Georgia"/>
              </a:rPr>
              <a:t>Sırbistan,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Slovenya</a:t>
            </a:r>
            <a:endParaRPr b="0" spc="-1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06577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1759" y="3065779"/>
            <a:ext cx="29971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7740" y="360679"/>
            <a:ext cx="922019" cy="899159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2140" y="335279"/>
            <a:ext cx="1673860" cy="1473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055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2.</a:t>
            </a:r>
            <a:endParaRPr sz="5400" dirty="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6839" y="2840098"/>
            <a:ext cx="925512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29180" marR="5080" indent="-231711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Sırasında</a:t>
            </a:r>
            <a:r>
              <a:rPr sz="3200" b="1" spc="-1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(During</a:t>
            </a:r>
            <a:r>
              <a:rPr sz="3200" b="1" spc="-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5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1748048"/>
            <a:ext cx="8947150" cy="30521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Üniversiteye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gittiğinizde,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Uluslararası İlişkiler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Erasmus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Ofisine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veriniz</a:t>
            </a:r>
            <a:r>
              <a:rPr sz="2400" spc="-10" dirty="0">
                <a:latin typeface="Georgia"/>
                <a:cs typeface="Georgia"/>
              </a:rPr>
              <a:t>.</a:t>
            </a:r>
            <a:endParaRPr lang="tr-TR" sz="2400" spc="-1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endParaRPr lang="tr-TR" sz="2400" spc="-1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r>
              <a:rPr lang="tr-TR" sz="2400" spc="-10" dirty="0">
                <a:latin typeface="Georgia"/>
                <a:cs typeface="Georgia"/>
              </a:rPr>
              <a:t>Karşı kurumdan alacağınız varış belgesini (certificate of arrival) MAKÜ’deki muhatabınıza gönderiniz.</a:t>
            </a:r>
          </a:p>
          <a:p>
            <a:pPr marL="12700" algn="just">
              <a:lnSpc>
                <a:spcPts val="2730"/>
              </a:lnSpc>
            </a:pPr>
            <a:endParaRPr sz="2400" dirty="0">
              <a:latin typeface="Georgia"/>
              <a:cs typeface="Georgia"/>
            </a:endParaRPr>
          </a:p>
          <a:p>
            <a:pPr marL="86360" algn="just">
              <a:lnSpc>
                <a:spcPts val="2740"/>
              </a:lnSpc>
              <a:spcBef>
                <a:spcPts val="2120"/>
              </a:spcBef>
            </a:pPr>
            <a:r>
              <a:rPr lang="tr-TR" sz="2400" dirty="0">
                <a:latin typeface="Georgia"/>
                <a:cs typeface="Georgia"/>
              </a:rPr>
              <a:t>Ofis;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dersleriniz,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yurdunuz,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elemanları,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saatleri,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oturum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izni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gibi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konularda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yönlendirecektir.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00" y="345440"/>
            <a:ext cx="1061719" cy="9321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" y="1805939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1" y="3096261"/>
            <a:ext cx="297179" cy="332739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9938739-C70E-40BA-AAC3-6C303A744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71" y="4218928"/>
            <a:ext cx="298730" cy="33530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2809" y="452691"/>
            <a:ext cx="5331460" cy="106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100"/>
              </a:lnSpc>
              <a:spcBef>
                <a:spcPts val="100"/>
              </a:spcBef>
            </a:pP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</a:p>
          <a:p>
            <a:pPr algn="ctr">
              <a:lnSpc>
                <a:spcPts val="4100"/>
              </a:lnSpc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DURING</a:t>
            </a: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THE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MOBILITY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49373"/>
            <a:ext cx="10185400" cy="329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8315" algn="just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Georgia"/>
                <a:cs typeface="Georgia"/>
              </a:rPr>
              <a:t>Derslerde,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değişiklik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yapmanız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gerekiyorsa,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“Learning</a:t>
            </a:r>
            <a:r>
              <a:rPr sz="2600" spc="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Agreement- </a:t>
            </a:r>
            <a:r>
              <a:rPr sz="2600" dirty="0">
                <a:latin typeface="Georgia"/>
                <a:cs typeface="Georgia"/>
              </a:rPr>
              <a:t>During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the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Mobility”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kısmı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doldurulmalıdır.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50"/>
              </a:spcBef>
            </a:pPr>
            <a:endParaRPr sz="29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için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bölüm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koordinatörünüz</a:t>
            </a:r>
            <a:r>
              <a:rPr sz="2600" spc="-6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</a:t>
            </a:r>
            <a:r>
              <a:rPr sz="2600" spc="-2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iletişime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geçmelisiniz.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2350" dirty="0">
              <a:latin typeface="Georgia"/>
              <a:cs typeface="Georgia"/>
            </a:endParaRPr>
          </a:p>
          <a:p>
            <a:pPr marL="12700" marR="392430" algn="just">
              <a:lnSpc>
                <a:spcPct val="11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değişikliğinin,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hareketlilik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başladıktan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sonra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en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geç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4-6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hafta </a:t>
            </a:r>
            <a:r>
              <a:rPr sz="2600" dirty="0">
                <a:latin typeface="Georgia"/>
                <a:cs typeface="Georgia"/>
              </a:rPr>
              <a:t>içinde,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imzalar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tamamlanmış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halde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Uluslararası</a:t>
            </a:r>
            <a:r>
              <a:rPr sz="2600" spc="1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İlişkiler </a:t>
            </a:r>
            <a:r>
              <a:rPr sz="2600" dirty="0">
                <a:latin typeface="Georgia"/>
                <a:cs typeface="Georgia"/>
              </a:rPr>
              <a:t>Koordinatörlüğünde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sorumlu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danışmana</a:t>
            </a:r>
            <a:r>
              <a:rPr sz="2600" spc="-8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gönderilmesi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zorunludur.</a:t>
            </a:r>
            <a:endParaRPr sz="26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3200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1648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00050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1659" y="355600"/>
            <a:ext cx="1879599" cy="1612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4866" rIns="0" bIns="0" rtlCol="0">
            <a:spAutoFit/>
          </a:bodyPr>
          <a:lstStyle/>
          <a:p>
            <a:pPr marL="193992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3.</a:t>
            </a:r>
            <a:endParaRPr sz="5400" dirty="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5700" y="2840098"/>
            <a:ext cx="972121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8600" marR="5080" indent="-275653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Sonrasında</a:t>
            </a:r>
            <a:r>
              <a:rPr sz="3200" b="1" spc="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(After</a:t>
            </a:r>
            <a:r>
              <a:rPr sz="3200" b="1" spc="-4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8075" y="656907"/>
            <a:ext cx="9971405" cy="106807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429635" marR="5080" indent="-3416935">
              <a:lnSpc>
                <a:spcPts val="3879"/>
              </a:lnSpc>
              <a:spcBef>
                <a:spcPts val="5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TESLİM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EDİLECEK</a:t>
            </a:r>
            <a:r>
              <a:rPr b="0" spc="-5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</a:t>
            </a:r>
            <a:r>
              <a:rPr b="0" spc="-7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VE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YAPILMASI GEREKENLER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3277" y="1904854"/>
            <a:ext cx="10052685" cy="3015569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9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spc="-10" dirty="0">
                <a:latin typeface="Georgia"/>
                <a:cs typeface="Georgia"/>
              </a:rPr>
              <a:t>Transkript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0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Katılım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Sertifikası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10" dirty="0">
                <a:latin typeface="Georgia"/>
                <a:cs typeface="Georgia"/>
              </a:rPr>
              <a:t> Agreement-</a:t>
            </a:r>
            <a:r>
              <a:rPr sz="2400" dirty="0">
                <a:latin typeface="Georgia"/>
                <a:cs typeface="Georgia"/>
              </a:rPr>
              <a:t>After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the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Mobility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kısmı,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hali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AB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Anketi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(online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doldurulmaktadır)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Özel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ilişkin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açıklayıcı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kanıtlayıcı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(mücbir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sebeple</a:t>
            </a:r>
            <a:endParaRPr sz="2400" dirty="0">
              <a:latin typeface="Georgia"/>
              <a:cs typeface="Georgia"/>
            </a:endParaRPr>
          </a:p>
          <a:p>
            <a:pPr marL="487045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dönülmesi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vb.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durumların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gerekçelerini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gösteren)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9004" y="6515100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6637" y="1380553"/>
            <a:ext cx="10401300" cy="2898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  <a:tabLst>
                <a:tab pos="1860550" algn="l"/>
              </a:tabLst>
            </a:pP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Transkript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ya</a:t>
            </a:r>
            <a:r>
              <a:rPr sz="24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da</a:t>
            </a:r>
            <a:r>
              <a:rPr sz="24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After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the</a:t>
            </a:r>
            <a:r>
              <a:rPr sz="2400" b="1" spc="-5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Mobility</a:t>
            </a:r>
            <a:r>
              <a:rPr sz="2400" b="1" spc="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üniversite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  <a:tabLst>
                <a:tab pos="3051175" algn="l"/>
              </a:tabLst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Katılım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Sertifikası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</a:t>
            </a:r>
            <a:r>
              <a:rPr sz="2400" spc="-8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süreleri</a:t>
            </a:r>
            <a:r>
              <a:rPr sz="2400" spc="-10" dirty="0">
                <a:latin typeface="Georgia"/>
                <a:cs typeface="Georgia"/>
              </a:rPr>
              <a:t> gösterir.</a:t>
            </a:r>
            <a:endParaRPr sz="24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  <a:spcBef>
                <a:spcPts val="1320"/>
              </a:spcBef>
            </a:pP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%20’lik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Ödeme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bu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evraktaki</a:t>
            </a:r>
            <a:r>
              <a:rPr sz="2400" b="1" spc="-2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tarihlere</a:t>
            </a:r>
            <a:r>
              <a:rPr sz="2400" b="1" spc="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göre</a:t>
            </a:r>
            <a:r>
              <a:rPr sz="2400" b="1" spc="-10" dirty="0">
                <a:solidFill>
                  <a:srgbClr val="FF0000"/>
                </a:solidFill>
                <a:latin typeface="Georgia"/>
                <a:cs typeface="Georgia"/>
              </a:rPr>
              <a:t> yapılır.</a:t>
            </a:r>
            <a:endParaRPr sz="24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1516380"/>
            <a:ext cx="297180" cy="3327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2410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9113" y="2850832"/>
            <a:ext cx="1401622" cy="10142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225" y="391540"/>
            <a:ext cx="8837930" cy="670247"/>
          </a:xfrm>
          <a:prstGeom prst="rect">
            <a:avLst/>
          </a:prstGeom>
        </p:spPr>
        <p:txBody>
          <a:bodyPr vert="horz" wrap="square" lIns="0" tIns="115125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5205078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690880" algn="just">
              <a:lnSpc>
                <a:spcPct val="100000"/>
              </a:lnSpc>
              <a:spcBef>
                <a:spcPts val="100"/>
              </a:spcBef>
            </a:pPr>
            <a:r>
              <a:rPr sz="2200" b="0" dirty="0">
                <a:latin typeface="Georgia"/>
                <a:cs typeface="Georgia"/>
              </a:rPr>
              <a:t>Erasmus</a:t>
            </a:r>
            <a:r>
              <a:rPr sz="2200" b="0" spc="-3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Öğrenim</a:t>
            </a:r>
            <a:r>
              <a:rPr sz="2200" b="0" spc="-2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Hareketliliği</a:t>
            </a:r>
            <a:r>
              <a:rPr sz="2200" b="0" spc="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için</a:t>
            </a:r>
            <a:r>
              <a:rPr sz="2200" b="0" spc="-4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Türkiye</a:t>
            </a:r>
            <a:r>
              <a:rPr sz="2200" b="0" spc="-1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Ulusal</a:t>
            </a:r>
            <a:r>
              <a:rPr sz="2200" b="0" spc="-2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Ajansı</a:t>
            </a:r>
            <a:r>
              <a:rPr sz="2200" b="0" spc="-35" dirty="0">
                <a:latin typeface="Georgia"/>
                <a:cs typeface="Georgia"/>
              </a:rPr>
              <a:t> </a:t>
            </a:r>
            <a:r>
              <a:rPr sz="2200" b="0" spc="-10" dirty="0">
                <a:latin typeface="Georgia"/>
                <a:cs typeface="Georgia"/>
              </a:rPr>
              <a:t>tarafından </a:t>
            </a:r>
            <a:r>
              <a:rPr sz="2200" b="0" dirty="0" err="1">
                <a:latin typeface="Georgia"/>
                <a:cs typeface="Georgia"/>
              </a:rPr>
              <a:t>Üniversitemize</a:t>
            </a:r>
            <a:r>
              <a:rPr sz="2200" b="0" spc="-6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202</a:t>
            </a:r>
            <a:r>
              <a:rPr lang="tr-TR" sz="2200" b="0" dirty="0">
                <a:latin typeface="Georgia"/>
                <a:cs typeface="Georgia"/>
              </a:rPr>
              <a:t>6</a:t>
            </a:r>
            <a:r>
              <a:rPr sz="2200" b="0" spc="-4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Proje dönemi</a:t>
            </a:r>
            <a:r>
              <a:rPr sz="2200" b="0" spc="-7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için</a:t>
            </a:r>
            <a:r>
              <a:rPr sz="2200" b="0" spc="-2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tahsis edilecek</a:t>
            </a:r>
            <a:r>
              <a:rPr sz="2200" b="0" spc="-1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bütçe</a:t>
            </a:r>
            <a:r>
              <a:rPr sz="2200" b="0" spc="-25" dirty="0">
                <a:latin typeface="Georgia"/>
                <a:cs typeface="Georgia"/>
              </a:rPr>
              <a:t> </a:t>
            </a:r>
            <a:r>
              <a:rPr sz="2200" b="0" spc="-10" dirty="0">
                <a:latin typeface="Georgia"/>
                <a:cs typeface="Georgia"/>
              </a:rPr>
              <a:t>henüz </a:t>
            </a:r>
            <a:r>
              <a:rPr sz="2200" b="0" dirty="0">
                <a:latin typeface="Georgia"/>
                <a:cs typeface="Georgia"/>
              </a:rPr>
              <a:t>belirlenmemiş</a:t>
            </a:r>
            <a:r>
              <a:rPr sz="2200" b="0" spc="-2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olup,</a:t>
            </a:r>
            <a:r>
              <a:rPr sz="2200" b="0" spc="-45" dirty="0">
                <a:latin typeface="Georgia"/>
                <a:cs typeface="Georgia"/>
              </a:rPr>
              <a:t> </a:t>
            </a:r>
            <a:r>
              <a:rPr sz="2200" b="0" spc="-20" dirty="0" err="1">
                <a:latin typeface="Georgia"/>
                <a:cs typeface="Georgia"/>
              </a:rPr>
              <a:t>hibe</a:t>
            </a:r>
            <a:r>
              <a:rPr sz="2200" b="0" spc="-2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sonuçları</a:t>
            </a:r>
            <a:r>
              <a:rPr sz="2200" b="0" spc="-3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açıklanana kadar,</a:t>
            </a:r>
            <a:r>
              <a:rPr sz="2200" b="0" spc="10" dirty="0">
                <a:latin typeface="Georgia"/>
                <a:cs typeface="Georgia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</a:rPr>
              <a:t>tüm</a:t>
            </a:r>
            <a:r>
              <a:rPr sz="2200" u="sng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</a:rPr>
              <a:t>başvuru</a:t>
            </a:r>
            <a:r>
              <a:rPr sz="2200"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200" u="sng" dirty="0" err="1">
                <a:uFill>
                  <a:solidFill>
                    <a:srgbClr val="000000"/>
                  </a:solidFill>
                </a:uFill>
              </a:rPr>
              <a:t>sahipleri</a:t>
            </a:r>
            <a:r>
              <a:rPr sz="2200" u="sng" spc="-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200" u="sng" spc="-20" dirty="0" err="1">
                <a:uFill>
                  <a:solidFill>
                    <a:srgbClr val="000000"/>
                  </a:solidFill>
                </a:uFill>
              </a:rPr>
              <a:t>aday</a:t>
            </a:r>
            <a:r>
              <a:rPr lang="tr-TR" sz="2200" u="sng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200" u="sng" spc="-10" dirty="0" err="1">
                <a:uFill>
                  <a:solidFill>
                    <a:srgbClr val="000000"/>
                  </a:solidFill>
                </a:uFill>
              </a:rPr>
              <a:t>statüsündedir</a:t>
            </a:r>
            <a:r>
              <a:rPr sz="2200" u="sng" spc="-10" dirty="0">
                <a:uFill>
                  <a:solidFill>
                    <a:srgbClr val="000000"/>
                  </a:solidFill>
                </a:uFill>
              </a:rPr>
              <a:t>.</a:t>
            </a:r>
          </a:p>
          <a:p>
            <a:pPr marL="106680" marR="5080" indent="78740" algn="just">
              <a:lnSpc>
                <a:spcPct val="100000"/>
              </a:lnSpc>
              <a:spcBef>
                <a:spcPts val="2205"/>
              </a:spcBef>
            </a:pPr>
            <a:r>
              <a:rPr sz="2200" b="0" dirty="0">
                <a:latin typeface="Georgia"/>
                <a:cs typeface="Georgia"/>
              </a:rPr>
              <a:t>Koordinatörlüğümüz,</a:t>
            </a:r>
            <a:r>
              <a:rPr sz="2200" b="0" spc="-4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Üniversitemize</a:t>
            </a:r>
            <a:r>
              <a:rPr sz="2200" b="0" spc="-6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tahsis</a:t>
            </a:r>
            <a:r>
              <a:rPr sz="2200" b="0" spc="-4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edilecek</a:t>
            </a:r>
            <a:r>
              <a:rPr sz="2200" b="0" spc="-3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hibe</a:t>
            </a:r>
            <a:r>
              <a:rPr sz="2200" b="0" spc="-4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miktarının</a:t>
            </a:r>
            <a:r>
              <a:rPr sz="2200" b="0" spc="-25" dirty="0">
                <a:latin typeface="Georgia"/>
                <a:cs typeface="Georgia"/>
              </a:rPr>
              <a:t> tüm </a:t>
            </a:r>
            <a:r>
              <a:rPr sz="2200" b="0" dirty="0">
                <a:latin typeface="Georgia"/>
                <a:cs typeface="Georgia"/>
              </a:rPr>
              <a:t>seçilecek</a:t>
            </a:r>
            <a:r>
              <a:rPr sz="2200" b="0" spc="-2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öğrencilere</a:t>
            </a:r>
            <a:r>
              <a:rPr sz="2200" b="0" spc="-2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yetmemesi</a:t>
            </a:r>
            <a:r>
              <a:rPr sz="2200" b="0" spc="-4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durumunda,</a:t>
            </a:r>
            <a:r>
              <a:rPr sz="2200" b="0" spc="-6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daha</a:t>
            </a:r>
            <a:r>
              <a:rPr sz="2200" b="0" spc="-3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az</a:t>
            </a:r>
            <a:r>
              <a:rPr sz="2200" b="0" spc="-3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sayıda</a:t>
            </a:r>
            <a:r>
              <a:rPr sz="2200" b="0" spc="-30" dirty="0">
                <a:latin typeface="Georgia"/>
                <a:cs typeface="Georgia"/>
              </a:rPr>
              <a:t> </a:t>
            </a:r>
            <a:r>
              <a:rPr sz="2200" b="0" spc="-10" dirty="0">
                <a:latin typeface="Georgia"/>
                <a:cs typeface="Georgia"/>
              </a:rPr>
              <a:t>öğrencinin </a:t>
            </a:r>
            <a:r>
              <a:rPr sz="2200" b="0" dirty="0">
                <a:latin typeface="Georgia"/>
                <a:cs typeface="Georgia"/>
              </a:rPr>
              <a:t>faaliyete</a:t>
            </a:r>
            <a:r>
              <a:rPr sz="2200" b="0" spc="-1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hibeli</a:t>
            </a:r>
            <a:r>
              <a:rPr sz="2200" b="0" spc="-30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olarak</a:t>
            </a:r>
            <a:r>
              <a:rPr sz="2200" b="0" spc="-15" dirty="0">
                <a:latin typeface="Georgia"/>
                <a:cs typeface="Georgia"/>
              </a:rPr>
              <a:t> </a:t>
            </a:r>
            <a:r>
              <a:rPr sz="2200" b="0" dirty="0">
                <a:latin typeface="Georgia"/>
                <a:cs typeface="Georgia"/>
              </a:rPr>
              <a:t>katılmalarına karar</a:t>
            </a:r>
            <a:r>
              <a:rPr sz="2200" b="0" spc="-10" dirty="0">
                <a:latin typeface="Georgia"/>
                <a:cs typeface="Georgia"/>
              </a:rPr>
              <a:t> </a:t>
            </a:r>
            <a:r>
              <a:rPr sz="2200" b="0" spc="-10" dirty="0" err="1">
                <a:latin typeface="Georgia"/>
                <a:cs typeface="Georgia"/>
              </a:rPr>
              <a:t>verebilir</a:t>
            </a:r>
            <a:r>
              <a:rPr sz="2200" b="0" spc="-10" dirty="0">
                <a:latin typeface="Georgia"/>
                <a:cs typeface="Georgia"/>
              </a:rPr>
              <a:t>.</a:t>
            </a:r>
            <a:endParaRPr lang="tr-TR" sz="2200" b="0" spc="-10" dirty="0">
              <a:latin typeface="Georgia"/>
              <a:cs typeface="Georgia"/>
            </a:endParaRPr>
          </a:p>
          <a:p>
            <a:pPr marL="106680" marR="5080" indent="78740" algn="just">
              <a:lnSpc>
                <a:spcPct val="100000"/>
              </a:lnSpc>
              <a:spcBef>
                <a:spcPts val="2205"/>
              </a:spcBef>
            </a:pPr>
            <a:r>
              <a:rPr lang="tr-TR" sz="2200" b="0" spc="-10" dirty="0"/>
              <a:t>Yedek adaylar, ofisteki muhatabına Erasmus programına hibesiz katılma talebini bildirerek programa dahil olabilir.</a:t>
            </a:r>
          </a:p>
          <a:p>
            <a:pPr marL="106680" marR="5080" indent="78740" algn="just">
              <a:lnSpc>
                <a:spcPct val="100000"/>
              </a:lnSpc>
              <a:spcBef>
                <a:spcPts val="2205"/>
              </a:spcBef>
            </a:pPr>
            <a:r>
              <a:rPr lang="tr-TR" sz="2200" b="0" spc="-10" dirty="0">
                <a:latin typeface="Georgia"/>
                <a:cs typeface="Georgia"/>
              </a:rPr>
              <a:t>Programa katılmaktan vazgeçen asil adaylar, </a:t>
            </a:r>
            <a:r>
              <a:rPr lang="tr-TR" sz="2200" spc="-10" dirty="0">
                <a:latin typeface="Georgia"/>
                <a:cs typeface="Georgia"/>
              </a:rPr>
              <a:t>10 Nisan 2026</a:t>
            </a:r>
            <a:r>
              <a:rPr lang="tr-TR" sz="2200" b="0" spc="-10" dirty="0">
                <a:latin typeface="Georgia"/>
                <a:cs typeface="Georgia"/>
              </a:rPr>
              <a:t> tarihine kadar hakkından feragat ettiğini bildirebilir. Aksi takdirde adayın bir sonraki başvurusundan 10 puan kesilir.</a:t>
            </a:r>
            <a:endParaRPr sz="2200" b="0" spc="-1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9913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882" y="3580446"/>
            <a:ext cx="297180" cy="332739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73869FF-B0BF-4A70-BA93-2C48B3DF7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988" y="5791200"/>
            <a:ext cx="292633" cy="335309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A85CCFF1-4975-40B6-9AAC-A01D5C1123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155" y="4834223"/>
            <a:ext cx="292633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607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57" y="1209421"/>
            <a:ext cx="1025271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/>
              <a:t>AB</a:t>
            </a:r>
            <a:r>
              <a:rPr sz="2400" spc="-15" dirty="0"/>
              <a:t> </a:t>
            </a:r>
            <a:r>
              <a:rPr sz="2400" dirty="0"/>
              <a:t>Anketi</a:t>
            </a:r>
            <a:r>
              <a:rPr sz="2400" spc="-45" dirty="0"/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(EU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7E7E7E"/>
                </a:solidFill>
                <a:latin typeface="Georgia"/>
                <a:cs typeface="Georgia"/>
              </a:rPr>
              <a:t>Survey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Faaliyetinizin</a:t>
            </a:r>
            <a:r>
              <a:rPr sz="24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bitmesini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takiben,</a:t>
            </a:r>
            <a:r>
              <a:rPr sz="2400" b="0" spc="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e-posta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adresinize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gönderilen,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hareketlilik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ilgili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değerlendirme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soruları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içeren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bir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ankettir.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2305025"/>
            <a:ext cx="10147300" cy="468718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255"/>
              </a:spcBef>
            </a:pP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Kalan</a:t>
            </a:r>
            <a:r>
              <a:rPr sz="2000" b="1" spc="-3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%20’lik</a:t>
            </a:r>
            <a:r>
              <a:rPr sz="2000" b="1" spc="-2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hibenin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ödenmesi</a:t>
            </a:r>
            <a:r>
              <a:rPr sz="2000" b="1" spc="-2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için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anketin</a:t>
            </a:r>
            <a:r>
              <a:rPr sz="2000" b="1" spc="-3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tamamlanması</a:t>
            </a:r>
            <a:r>
              <a:rPr sz="2000" b="1" spc="-5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spc="-10" dirty="0">
                <a:solidFill>
                  <a:srgbClr val="7E7E7E"/>
                </a:solidFill>
                <a:latin typeface="Georgia"/>
                <a:cs typeface="Georgia"/>
              </a:rPr>
              <a:t>zorunludur</a:t>
            </a:r>
            <a:r>
              <a:rPr sz="2000" spc="-10" dirty="0">
                <a:solidFill>
                  <a:srgbClr val="7E7E7E"/>
                </a:solidFill>
                <a:latin typeface="Georgia"/>
                <a:cs typeface="Georgia"/>
              </a:rPr>
              <a:t>.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30301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9829" y="1887791"/>
            <a:ext cx="9036050" cy="16725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1380" marR="5080" indent="-869315">
              <a:lnSpc>
                <a:spcPct val="150100"/>
              </a:lnSpc>
              <a:spcBef>
                <a:spcPts val="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Belgelerinizi</a:t>
            </a:r>
            <a:r>
              <a:rPr b="0" spc="-1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döndükten</a:t>
            </a:r>
            <a:r>
              <a:rPr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sonra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1</a:t>
            </a:r>
            <a:r>
              <a:rPr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ay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içerisinde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Koordinatörlüğümüze</a:t>
            </a:r>
            <a:r>
              <a:rPr b="0" spc="-9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teslim</a:t>
            </a:r>
            <a:r>
              <a:rPr b="0" spc="-7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ediniz.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215074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AKADEMİK</a:t>
            </a:r>
            <a:r>
              <a:rPr b="0" spc="-4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TANINMA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10168255" cy="359521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 algn="just">
              <a:lnSpc>
                <a:spcPts val="2580"/>
              </a:lnSpc>
              <a:spcBef>
                <a:spcPts val="434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belirtilen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derslerden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olunması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durumunda,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Transkript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belgesinin</a:t>
            </a:r>
            <a:r>
              <a:rPr lang="tr-TR" sz="2400" spc="-1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Koordinatörlüğümüze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teslim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edilmesini</a:t>
            </a:r>
            <a:r>
              <a:rPr sz="2400" spc="-9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takiben</a:t>
            </a:r>
            <a:r>
              <a:rPr lang="tr-TR" sz="2400" spc="-10" dirty="0">
                <a:latin typeface="Georgia"/>
                <a:cs typeface="Georgia"/>
              </a:rPr>
              <a:t>;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transkriptinizi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fakülteye/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yüksekokula/enstitüye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Yönetim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kurulu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kararı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gönderir.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Takip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edilen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kredilere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akademik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tanınma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sağlanır;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başarısız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tekrar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8262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17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68122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44855" y="2095825"/>
            <a:ext cx="10440670" cy="1773370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417195" indent="73660" algn="just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Burdur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Mehmet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Akif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Ersoy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Üniversitesi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seçim </a:t>
            </a:r>
            <a:r>
              <a:rPr b="0" dirty="0">
                <a:latin typeface="Georgia"/>
                <a:cs typeface="Georgia"/>
              </a:rPr>
              <a:t>sonucunda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Erasmus+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Programı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çerçevesinde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yurt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görme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hakkı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kazanmanız,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lang="tr-TR" b="0" spc="-5" dirty="0">
                <a:latin typeface="Georgia"/>
                <a:cs typeface="Georgia"/>
              </a:rPr>
              <a:t>sadece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kabul </a:t>
            </a:r>
            <a:r>
              <a:rPr b="0" dirty="0">
                <a:latin typeface="Georgia"/>
                <a:cs typeface="Georgia"/>
              </a:rPr>
              <a:t>edilmeniz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mümkündür.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75" y="2402146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1975605"/>
          </a:xfrm>
          <a:prstGeom prst="rect">
            <a:avLst/>
          </a:prstGeom>
        </p:spPr>
        <p:txBody>
          <a:bodyPr vert="horz" wrap="square" lIns="0" tIns="478219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6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dönemi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seçilen</a:t>
            </a:r>
            <a:r>
              <a:rPr lang="tr-TR" b="0" dirty="0">
                <a:latin typeface="Georgia"/>
                <a:cs typeface="Georgia"/>
              </a:rPr>
              <a:t>;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dönemi</a:t>
            </a:r>
          </a:p>
          <a:p>
            <a:pPr marL="106680">
              <a:lnSpc>
                <a:spcPct val="100000"/>
              </a:lnSpc>
              <a:spcBef>
                <a:spcPts val="1625"/>
              </a:spcBef>
            </a:pPr>
            <a:r>
              <a:rPr b="0" dirty="0">
                <a:latin typeface="Georgia"/>
                <a:cs typeface="Georgia"/>
              </a:rPr>
              <a:t>içerisinde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faaliyetlerini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gerçekleştirmeyen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“kazanılmış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hak”</a:t>
            </a:r>
          </a:p>
          <a:p>
            <a:pPr marL="106680">
              <a:lnSpc>
                <a:spcPct val="100000"/>
              </a:lnSpc>
              <a:spcBef>
                <a:spcPts val="1440"/>
              </a:spcBef>
            </a:pPr>
            <a:r>
              <a:rPr b="0" dirty="0">
                <a:latin typeface="Georgia"/>
                <a:cs typeface="Georgia"/>
              </a:rPr>
              <a:t>gerekçesiyle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sonraki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sözleşmesinin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alınamazlar.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18604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2</a:t>
            </a:r>
            <a:r>
              <a:rPr spc="-4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aydan</a:t>
            </a:r>
            <a:r>
              <a:rPr spc="-1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kısa</a:t>
            </a:r>
            <a:r>
              <a:rPr spc="-4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olamaz</a:t>
            </a:r>
            <a:r>
              <a:rPr b="0" dirty="0">
                <a:latin typeface="Georgia"/>
                <a:cs typeface="Georgia"/>
              </a:rPr>
              <a:t>.</a:t>
            </a:r>
            <a:r>
              <a:rPr b="0" spc="-10" dirty="0">
                <a:latin typeface="Georgia"/>
                <a:cs typeface="Georgia"/>
              </a:rPr>
              <a:t> Asgari</a:t>
            </a:r>
          </a:p>
          <a:p>
            <a:pPr marL="106680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azaltılamaz.</a:t>
            </a:r>
          </a:p>
          <a:p>
            <a:pPr marL="106680" marR="5080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2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aydan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kısa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hareketlilikler</a:t>
            </a:r>
            <a:r>
              <a:rPr b="0" spc="3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geçersiz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sayılır</a:t>
            </a:r>
            <a:r>
              <a:rPr b="0" dirty="0">
                <a:latin typeface="Georgia"/>
                <a:cs typeface="Georgia"/>
              </a:rPr>
              <a:t>, ödenen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hibenin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geri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390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2855845"/>
          </a:xfrm>
          <a:prstGeom prst="rect">
            <a:avLst/>
          </a:prstGeom>
        </p:spPr>
        <p:txBody>
          <a:bodyPr vert="horz" wrap="square" lIns="0" tIns="2577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900"/>
              </a:spcBef>
            </a:pPr>
            <a:r>
              <a:rPr b="0" dirty="0">
                <a:latin typeface="Georgia"/>
                <a:cs typeface="Georgia"/>
              </a:rPr>
              <a:t>Aşağıdaki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durumlarda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kesintisi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yapılır:</a:t>
            </a:r>
          </a:p>
          <a:p>
            <a:pPr marL="238125" marR="255904">
              <a:lnSpc>
                <a:spcPct val="90000"/>
              </a:lnSpc>
              <a:spcBef>
                <a:spcPts val="2210"/>
              </a:spcBef>
            </a:pPr>
            <a:r>
              <a:rPr dirty="0"/>
              <a:t>Başarısızlık</a:t>
            </a:r>
            <a:r>
              <a:rPr spc="-50" dirty="0"/>
              <a:t> </a:t>
            </a:r>
            <a:r>
              <a:rPr dirty="0"/>
              <a:t>Durumunda:</a:t>
            </a:r>
            <a:r>
              <a:rPr lang="tr-TR" dirty="0"/>
              <a:t> </a:t>
            </a:r>
            <a:r>
              <a:rPr lang="tr-TR" b="0" dirty="0"/>
              <a:t>Öğrencinin hibesinden başarısızlığı oranında kesinti yapılır. En az %5.</a:t>
            </a:r>
          </a:p>
          <a:p>
            <a:pPr marL="238125" marR="5080">
              <a:lnSpc>
                <a:spcPct val="89900"/>
              </a:lnSpc>
              <a:spcBef>
                <a:spcPts val="2210"/>
              </a:spcBef>
            </a:pPr>
            <a:r>
              <a:rPr dirty="0"/>
              <a:t>Katılımcı</a:t>
            </a:r>
            <a:r>
              <a:rPr spc="-25" dirty="0"/>
              <a:t> </a:t>
            </a:r>
            <a:r>
              <a:rPr dirty="0"/>
              <a:t>Anketini</a:t>
            </a:r>
            <a:r>
              <a:rPr spc="-40" dirty="0"/>
              <a:t> </a:t>
            </a:r>
            <a:r>
              <a:rPr dirty="0"/>
              <a:t>Doldurmama:</a:t>
            </a:r>
            <a:r>
              <a:rPr spc="5" dirty="0"/>
              <a:t> </a:t>
            </a:r>
            <a:r>
              <a:rPr b="0" dirty="0">
                <a:latin typeface="Georgia"/>
                <a:cs typeface="Georgia"/>
              </a:rPr>
              <a:t>Teknik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haricinde,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katılımcı </a:t>
            </a:r>
            <a:r>
              <a:rPr b="0" dirty="0">
                <a:latin typeface="Georgia"/>
                <a:cs typeface="Georgia"/>
              </a:rPr>
              <a:t>anketini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doldurmayan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</a:t>
            </a:r>
            <a:r>
              <a:rPr lang="tr-TR" b="0" dirty="0">
                <a:latin typeface="Georgia"/>
                <a:cs typeface="Georgia"/>
              </a:rPr>
              <a:t>in </a:t>
            </a:r>
            <a:r>
              <a:rPr b="0" dirty="0">
                <a:latin typeface="Georgia"/>
                <a:cs typeface="Georgia"/>
              </a:rPr>
              <a:t>toplam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nihai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lang="tr-TR" b="0" dirty="0">
                <a:latin typeface="Georgia"/>
                <a:cs typeface="Georgia"/>
              </a:rPr>
              <a:t>sinin </a:t>
            </a:r>
            <a:r>
              <a:rPr b="0" dirty="0">
                <a:latin typeface="Georgia"/>
                <a:cs typeface="Georgia"/>
              </a:rPr>
              <a:t>%20’si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tutarında </a:t>
            </a:r>
            <a:r>
              <a:rPr b="0" dirty="0">
                <a:latin typeface="Georgia"/>
                <a:cs typeface="Georgia"/>
              </a:rPr>
              <a:t>kesinti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yapılır.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Planlanan</a:t>
            </a:r>
            <a:r>
              <a:rPr spc="-45" dirty="0"/>
              <a:t> </a:t>
            </a:r>
            <a:r>
              <a:rPr dirty="0"/>
              <a:t>Faaliyet</a:t>
            </a:r>
            <a:r>
              <a:rPr spc="-25" dirty="0"/>
              <a:t> </a:t>
            </a:r>
            <a:r>
              <a:rPr dirty="0"/>
              <a:t>Dönemi</a:t>
            </a:r>
            <a:r>
              <a:rPr spc="-35" dirty="0"/>
              <a:t> </a:t>
            </a:r>
            <a:r>
              <a:rPr dirty="0"/>
              <a:t>Tamamlanmadan</a:t>
            </a:r>
            <a:r>
              <a:rPr spc="-35" dirty="0"/>
              <a:t> </a:t>
            </a:r>
            <a:r>
              <a:rPr spc="-10" dirty="0"/>
              <a:t>Dönülmesi</a:t>
            </a:r>
          </a:p>
          <a:p>
            <a:pPr marL="238125" marR="508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tamamlanmış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süresinden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ise, </a:t>
            </a:r>
            <a:r>
              <a:rPr b="0" dirty="0">
                <a:latin typeface="Georgia"/>
                <a:cs typeface="Georgia"/>
              </a:rPr>
              <a:t>yurt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verilir,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karşılığı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hesaplanan </a:t>
            </a:r>
            <a:r>
              <a:rPr b="0" dirty="0">
                <a:latin typeface="Georgia"/>
                <a:cs typeface="Georgia"/>
              </a:rPr>
              <a:t>hibede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yapılmış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miktarın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 marR="784860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hibe </a:t>
            </a:r>
            <a:r>
              <a:rPr b="0" dirty="0">
                <a:latin typeface="Georgia"/>
                <a:cs typeface="Georgia"/>
              </a:rPr>
              <a:t>ödenmez,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dolayı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dönülürse,</a:t>
            </a: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b="0" dirty="0">
                <a:latin typeface="Georgia"/>
                <a:cs typeface="Georgia"/>
              </a:rPr>
              <a:t>yurt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659" y="4051300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800" y="26060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1819" y="51384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Ödenen</a:t>
            </a:r>
            <a:r>
              <a:rPr spc="-45" dirty="0"/>
              <a:t> </a:t>
            </a:r>
            <a:r>
              <a:rPr dirty="0"/>
              <a:t>Hibenin</a:t>
            </a:r>
            <a:r>
              <a:rPr spc="-15" dirty="0"/>
              <a:t> </a:t>
            </a:r>
            <a:r>
              <a:rPr dirty="0"/>
              <a:t>Tamamının</a:t>
            </a:r>
            <a:r>
              <a:rPr spc="-10" dirty="0"/>
              <a:t> İadesi:</a:t>
            </a:r>
          </a:p>
          <a:p>
            <a:pPr marL="238125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kanıtlayan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belgelerin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(katılım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veya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bunun </a:t>
            </a:r>
            <a:r>
              <a:rPr b="0" dirty="0">
                <a:latin typeface="Georgia"/>
                <a:cs typeface="Georgia"/>
              </a:rPr>
              <a:t>yerine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geçebilecek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transkript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(ToR))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edilmemesi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geçersiz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sayılır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öğrenciye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ödenmez; </a:t>
            </a:r>
            <a:r>
              <a:rPr b="0" dirty="0">
                <a:latin typeface="Georgia"/>
                <a:cs typeface="Georgia"/>
              </a:rPr>
              <a:t>başlangıçta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ödenen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tahsil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745739"/>
            <a:ext cx="297180" cy="3352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833036"/>
          </a:xfrm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Faaliyet</a:t>
            </a:r>
            <a:r>
              <a:rPr spc="-15" dirty="0"/>
              <a:t> </a:t>
            </a:r>
            <a:r>
              <a:rPr dirty="0"/>
              <a:t>Süresinin</a:t>
            </a:r>
            <a:r>
              <a:rPr spc="-20" dirty="0"/>
              <a:t> </a:t>
            </a:r>
            <a:r>
              <a:rPr spc="-10" dirty="0"/>
              <a:t>Uzatılması</a:t>
            </a:r>
          </a:p>
          <a:p>
            <a:pPr marL="238125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Faaliyet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uzatılmasını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isteyen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05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Kasım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6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tarihine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kadar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bir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dilekçe</a:t>
            </a:r>
            <a:r>
              <a:rPr lang="tr-TR" b="0" dirty="0">
                <a:latin typeface="Georgia"/>
                <a:cs typeface="Georgia"/>
              </a:rPr>
              <a:t>/E-posta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ile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ofisimize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başvururlar.</a:t>
            </a:r>
          </a:p>
          <a:p>
            <a:pPr marL="238125" marR="694055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Koordinatörlüğümüzün,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bölümlerinin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kurumun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onaylaması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öğrencinin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talebi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kabul</a:t>
            </a:r>
            <a:r>
              <a:rPr b="0" spc="-10" dirty="0">
                <a:latin typeface="Georgia"/>
                <a:cs typeface="Georgia"/>
              </a:rPr>
              <a:t> edilir.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Proje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Bütçesinin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yetersiz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olması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hibesiz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gerçekleştirilebilir.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64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59" y="3667759"/>
            <a:ext cx="29717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4739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700" y="1306829"/>
            <a:ext cx="10946130" cy="482536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</a:t>
            </a:r>
            <a:r>
              <a:rPr sz="2200" b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Ofisi:</a:t>
            </a:r>
            <a:r>
              <a:rPr sz="2200" b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Erasmus+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faaliyetlerinin</a:t>
            </a:r>
            <a:r>
              <a:rPr sz="2200" spc="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gerçekleştiren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birim,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Uluslararası </a:t>
            </a:r>
            <a:r>
              <a:rPr sz="2200" dirty="0">
                <a:latin typeface="Georgia"/>
                <a:cs typeface="Georgia"/>
              </a:rPr>
              <a:t>İlişkiler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Koordinatörlüğü</a:t>
            </a:r>
            <a:endParaRPr sz="2200" dirty="0">
              <a:latin typeface="Georgia"/>
              <a:cs typeface="Georgia"/>
            </a:endParaRPr>
          </a:p>
          <a:p>
            <a:pPr marL="12700" marR="3206750">
              <a:lnSpc>
                <a:spcPts val="3379"/>
              </a:lnSpc>
              <a:spcBef>
                <a:spcPts val="20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Ev</a:t>
            </a:r>
            <a:r>
              <a:rPr sz="2200" b="1" spc="-3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Sahibi/Gönderen</a:t>
            </a:r>
            <a:r>
              <a:rPr sz="2200" b="1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FFC000"/>
                </a:solidFill>
                <a:latin typeface="Georgia"/>
                <a:cs typeface="Georgia"/>
              </a:rPr>
              <a:t>:</a:t>
            </a:r>
            <a:r>
              <a:rPr sz="2200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Home/Sending</a:t>
            </a:r>
            <a:r>
              <a:rPr sz="2200" spc="-1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Institution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Misafir</a:t>
            </a:r>
            <a:r>
              <a:rPr sz="2200" b="1" spc="-4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Olunacak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EC7C30"/>
                </a:solidFill>
                <a:latin typeface="Georgia"/>
                <a:cs typeface="Georgia"/>
              </a:rPr>
              <a:t>:</a:t>
            </a:r>
            <a:r>
              <a:rPr sz="2200" spc="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Host/Receiving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Institutuion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Program</a:t>
            </a:r>
            <a:r>
              <a:rPr sz="2200" b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Ülkeleri</a:t>
            </a:r>
            <a:r>
              <a:rPr sz="2200" dirty="0">
                <a:solidFill>
                  <a:srgbClr val="5B9BD4"/>
                </a:solidFill>
                <a:latin typeface="Georgia"/>
                <a:cs typeface="Georgia"/>
              </a:rPr>
              <a:t>:</a:t>
            </a:r>
            <a:r>
              <a:rPr sz="2200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gerçekleştirilebilecek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ülkeler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Giden</a:t>
            </a:r>
            <a:r>
              <a:rPr sz="22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Öğrenci: </a:t>
            </a:r>
            <a:r>
              <a:rPr sz="2200" dirty="0">
                <a:latin typeface="Georgia"/>
                <a:cs typeface="Georgia"/>
              </a:rPr>
              <a:t>Outgoing</a:t>
            </a:r>
            <a:r>
              <a:rPr sz="2200" spc="1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Gelen</a:t>
            </a:r>
            <a:r>
              <a:rPr sz="22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Öğrenci:</a:t>
            </a:r>
            <a:r>
              <a:rPr sz="22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Incoming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Bölüm</a:t>
            </a:r>
            <a:r>
              <a:rPr sz="2200" b="1" spc="-15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Koordinatörü: </a:t>
            </a:r>
            <a:r>
              <a:rPr sz="2200" dirty="0">
                <a:latin typeface="Georgia"/>
                <a:cs typeface="Georgia"/>
              </a:rPr>
              <a:t>Departmental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Erasmus+</a:t>
            </a:r>
            <a:r>
              <a:rPr sz="2200" b="1" spc="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Kurum</a:t>
            </a:r>
            <a:r>
              <a:rPr sz="2200" b="1" spc="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Koordinatörü:</a:t>
            </a:r>
            <a:r>
              <a:rPr sz="2200" b="1" spc="-7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Institutional</a:t>
            </a:r>
            <a:r>
              <a:rPr sz="2200" spc="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  <a:spcBef>
                <a:spcPts val="74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ECTS/AKTS:</a:t>
            </a:r>
            <a:r>
              <a:rPr sz="22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European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Credit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and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Accumulation System/Avrupa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Kredi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</a:pP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ve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Birikim</a:t>
            </a:r>
            <a:r>
              <a:rPr sz="2200" spc="-10" dirty="0">
                <a:latin typeface="Georgia"/>
                <a:cs typeface="Georgia"/>
              </a:rPr>
              <a:t> Sistemi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Ders</a:t>
            </a:r>
            <a:r>
              <a:rPr sz="2200" b="1" spc="-20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Kataloğu:</a:t>
            </a:r>
            <a:r>
              <a:rPr sz="2200" b="1" spc="-5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Course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Catalogue</a:t>
            </a:r>
            <a:endParaRPr sz="2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1941" y="257428"/>
            <a:ext cx="68713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SIK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KULLANILAN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KAVRAMLAR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2074798"/>
            <a:ext cx="10234930" cy="1885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Öğrencinin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aralıksız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7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(yedi)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takvim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gününden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(hafta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dâhil)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fazla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ayrıldığı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tespit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edilmişse,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konusu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ayrı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toplam gün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sayısı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ödemesi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yapılmaz.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5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Daha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yapılmışsa,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ödemenin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iadesi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talep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026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958721"/>
            <a:ext cx="9853295" cy="34547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Georgia"/>
                <a:cs typeface="Georgia"/>
              </a:rPr>
              <a:t>Dönem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başında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öğrencisi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olduğunuz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ilgili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bölüme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kaydınızı</a:t>
            </a:r>
            <a:r>
              <a:rPr sz="2200" spc="5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yenilemelisiniz.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Gideceğiniz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Üniversiteye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herhangi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kayıt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ya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da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harç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öde</a:t>
            </a:r>
            <a:r>
              <a:rPr lang="tr-TR" sz="2200" spc="-10" dirty="0">
                <a:latin typeface="Georgia"/>
                <a:cs typeface="Georgia"/>
              </a:rPr>
              <a:t>nmez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 err="1">
                <a:latin typeface="Georgia"/>
                <a:cs typeface="Georgia"/>
              </a:rPr>
              <a:t>Ancak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diğer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tabi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olanaklar</a:t>
            </a:r>
            <a:r>
              <a:rPr sz="2200" spc="1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(fotokopi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vs.)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sizin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25" dirty="0">
                <a:latin typeface="Georgia"/>
                <a:cs typeface="Georgia"/>
              </a:rPr>
              <a:t>de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spc="-20" dirty="0" err="1">
                <a:latin typeface="Georgia"/>
                <a:cs typeface="Georgia"/>
              </a:rPr>
              <a:t>tabi</a:t>
            </a:r>
            <a:r>
              <a:rPr lang="tr-TR" sz="2200" spc="-20" dirty="0">
                <a:latin typeface="Georgia"/>
                <a:cs typeface="Georgia"/>
              </a:rPr>
              <a:t>dir</a:t>
            </a:r>
            <a:r>
              <a:rPr sz="2200" spc="-2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Georgia"/>
                <a:cs typeface="Georgia"/>
              </a:rPr>
              <a:t>Aldığınız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bursunuz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varsa,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 err="1">
                <a:latin typeface="Georgia"/>
                <a:cs typeface="Georgia"/>
              </a:rPr>
              <a:t>bursunuz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 err="1">
                <a:latin typeface="Georgia"/>
                <a:cs typeface="Georgia"/>
              </a:rPr>
              <a:t>kesilm</a:t>
            </a:r>
            <a:r>
              <a:rPr lang="tr-TR" sz="2200" spc="-10" dirty="0">
                <a:latin typeface="Georgia"/>
                <a:cs typeface="Georgia"/>
              </a:rPr>
              <a:t>ez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Kredi</a:t>
            </a:r>
            <a:r>
              <a:rPr sz="2200" spc="-5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Yurtlarda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kalan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KYK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müdürlüğüne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bilgi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vermeli</a:t>
            </a:r>
            <a:r>
              <a:rPr lang="tr-TR" sz="2200" spc="-10" dirty="0">
                <a:latin typeface="Georgia"/>
                <a:cs typeface="Georgia"/>
              </a:rPr>
              <a:t>dir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421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9493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33147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4394200"/>
            <a:ext cx="297180" cy="33273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0" y="50139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165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/>
              <a:t>ÖNEMLİ</a:t>
            </a:r>
            <a:r>
              <a:rPr spc="-10" dirty="0"/>
              <a:t> 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794117"/>
            <a:ext cx="10010775" cy="3351046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Yeşil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Seyahat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 Desteği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1360"/>
              </a:spcBef>
            </a:pPr>
            <a:r>
              <a:rPr sz="2400" dirty="0">
                <a:latin typeface="Calibri"/>
                <a:cs typeface="Calibri"/>
              </a:rPr>
              <a:t>Öğrencilere,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tercih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etmeleri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durumunda,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seferlik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Avro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dirty="0">
                <a:latin typeface="Calibri"/>
                <a:cs typeface="Calibri"/>
              </a:rPr>
              <a:t>tutarında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ilave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hibe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verilebilecektir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25"/>
              </a:spcBef>
            </a:pPr>
            <a:r>
              <a:rPr sz="2400" dirty="0">
                <a:latin typeface="Calibri"/>
                <a:cs typeface="Calibri"/>
              </a:rPr>
              <a:t>Uçak,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kapsamına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girmemektedir.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50" dirty="0">
              <a:latin typeface="Calibri"/>
              <a:cs typeface="Calibri"/>
            </a:endParaRPr>
          </a:p>
          <a:p>
            <a:pPr marL="12700" marR="204470">
              <a:lnSpc>
                <a:spcPct val="90300"/>
              </a:lnSpc>
            </a:pPr>
            <a:r>
              <a:rPr sz="2400" dirty="0">
                <a:latin typeface="Calibri"/>
                <a:cs typeface="Calibri"/>
              </a:rPr>
              <a:t>Misafir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olunacak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kuruma,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uçak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harici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vasıta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yolculuk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gerçekleştirilmesi </a:t>
            </a:r>
            <a:r>
              <a:rPr sz="2400" dirty="0">
                <a:latin typeface="Calibri"/>
                <a:cs typeface="Calibri"/>
              </a:rPr>
              <a:t>durumunda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seyahatin nasıl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gerçekleştirildiğinin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belgelenmesi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durumunda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desteğine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kazanılacaktır.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2644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383540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45085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3595" y="5532901"/>
            <a:ext cx="1068469" cy="9190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28932" y="9536"/>
            <a:ext cx="1636934" cy="1573507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165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/>
              <a:t>ÖNEMLİ</a:t>
            </a:r>
            <a:r>
              <a:rPr spc="-10" dirty="0"/>
              <a:t> 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794117"/>
            <a:ext cx="10010775" cy="3333605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lang="tr-TR" sz="2400" b="1" dirty="0">
                <a:solidFill>
                  <a:srgbClr val="6FAC46"/>
                </a:solidFill>
                <a:latin typeface="Georgia"/>
                <a:cs typeface="Georgia"/>
              </a:rPr>
              <a:t>İlave Hibe Desteği</a:t>
            </a:r>
          </a:p>
          <a:p>
            <a:r>
              <a:rPr lang="tr-TR" sz="1800" dirty="0"/>
              <a:t>İmkânları kısıtlı olan katılımcılara, hak ettikleri hibeye ek olarak aylık 250 Avro İlave Hibe Desteği</a:t>
            </a:r>
          </a:p>
          <a:p>
            <a:r>
              <a:rPr lang="tr-TR" sz="1800" dirty="0"/>
              <a:t>sağlanacaktır. </a:t>
            </a:r>
          </a:p>
          <a:p>
            <a:endParaRPr lang="tr-TR" sz="1800" dirty="0"/>
          </a:p>
          <a:p>
            <a:r>
              <a:rPr lang="tr-TR" dirty="0"/>
              <a:t>Bu kapsama; engelli öğrenciler, yetim aylığı alanlar, şehit ve gazi yakınları vb. dahildir.</a:t>
            </a:r>
          </a:p>
          <a:p>
            <a:endParaRPr lang="tr-TR" sz="1800" dirty="0"/>
          </a:p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lang="tr-TR" sz="2400" b="1" dirty="0">
                <a:solidFill>
                  <a:srgbClr val="6FAC46"/>
                </a:solidFill>
                <a:latin typeface="Georgia"/>
                <a:cs typeface="Georgia"/>
              </a:rPr>
              <a:t>Hibesiz faydalanma</a:t>
            </a:r>
          </a:p>
          <a:p>
            <a:r>
              <a:rPr lang="tr-TR" sz="1800" dirty="0"/>
              <a:t>Yedek listede yer alıp hibesiz olarak Erasmus programına katılmak isteyen öğrenciler, ofisteki muhatabına </a:t>
            </a:r>
            <a:r>
              <a:rPr lang="tr-TR" dirty="0"/>
              <a:t>mail yoluyla talebini ileterek programa katılabilir.</a:t>
            </a:r>
            <a:endParaRPr lang="tr-TR" sz="1800" dirty="0"/>
          </a:p>
          <a:p>
            <a:endParaRPr lang="tr-TR" sz="18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162" y="211963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8932" y="9536"/>
            <a:ext cx="1636934" cy="1573507"/>
          </a:xfrm>
          <a:prstGeom prst="rect">
            <a:avLst/>
          </a:prstGeom>
        </p:spPr>
      </p:pic>
      <p:pic>
        <p:nvPicPr>
          <p:cNvPr id="10" name="object 4">
            <a:extLst>
              <a:ext uri="{FF2B5EF4-FFF2-40B4-BE49-F238E27FC236}">
                <a16:creationId xmlns:a16="http://schemas.microsoft.com/office/drawing/2014/main" id="{606A06FD-040C-4DCB-944C-7033C4F8A7C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162" y="4044061"/>
            <a:ext cx="297180" cy="3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385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4579" y="5868631"/>
            <a:ext cx="609600" cy="66167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465954" y="6149340"/>
            <a:ext cx="37388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EC7C30"/>
                </a:solidFill>
                <a:latin typeface="Georgia"/>
                <a:cs typeface="Georgia"/>
                <a:hlinkClick r:id="rId3"/>
              </a:rPr>
              <a:t>iro@mehmetakif.edu.tr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6171" y="1243049"/>
            <a:ext cx="3516629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Öğr.</a:t>
            </a:r>
            <a:r>
              <a:rPr sz="2000" spc="-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Ayşen</a:t>
            </a:r>
            <a:r>
              <a:rPr sz="2000" spc="15" dirty="0">
                <a:latin typeface="Georgia"/>
                <a:cs typeface="Georgia"/>
              </a:rPr>
              <a:t> </a:t>
            </a:r>
            <a:r>
              <a:rPr lang="tr-TR" sz="2000" spc="-10" dirty="0">
                <a:latin typeface="Georgia"/>
                <a:cs typeface="Georgia"/>
              </a:rPr>
              <a:t>ERKARA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spc="-10" dirty="0">
                <a:latin typeface="Georgia"/>
                <a:cs typeface="Georgia"/>
                <a:hlinkClick r:id="rId4"/>
              </a:rPr>
              <a:t>aerkara@mehmetakif.edu.tr</a:t>
            </a:r>
            <a:r>
              <a:rPr lang="tr-TR" sz="2000" spc="-10" dirty="0">
                <a:latin typeface="Georgia"/>
                <a:cs typeface="Georgia"/>
              </a:rPr>
              <a:t> 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6171" y="1868699"/>
            <a:ext cx="16332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1212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29400" y="2819400"/>
            <a:ext cx="392176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2000" dirty="0" err="1">
                <a:latin typeface="Georgia"/>
                <a:cs typeface="Georgia"/>
              </a:rPr>
              <a:t>Öğr</a:t>
            </a:r>
            <a:r>
              <a:rPr sz="2000" dirty="0">
                <a:latin typeface="Georgia"/>
                <a:cs typeface="Georgia"/>
              </a:rPr>
              <a:t>.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lang="tr-TR" sz="2000" spc="-40" dirty="0">
                <a:latin typeface="Georgia"/>
                <a:cs typeface="Georgia"/>
              </a:rPr>
              <a:t>Dr. </a:t>
            </a:r>
            <a:r>
              <a:rPr lang="tr-TR" sz="2000" dirty="0">
                <a:latin typeface="Georgia"/>
                <a:cs typeface="Georgia"/>
              </a:rPr>
              <a:t>Sezai ZEYBEKOĞLU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solidFill>
                  <a:srgbClr val="0070C0"/>
                </a:solidFill>
                <a:latin typeface="Georgia"/>
                <a:cs typeface="Georgi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szeybekoglu@mehmetakif.edu.t</a:t>
            </a:r>
            <a:r>
              <a:rPr lang="tr-TR" sz="2000" dirty="0">
                <a:solidFill>
                  <a:srgbClr val="0070C0"/>
                </a:solidFill>
                <a:latin typeface="Georgia"/>
                <a:cs typeface="Georgia"/>
              </a:rPr>
              <a:t>r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</a:t>
            </a:r>
            <a:r>
              <a:rPr lang="tr-TR" sz="2000" spc="-20" dirty="0">
                <a:latin typeface="Georgia"/>
                <a:cs typeface="Georgia"/>
              </a:rPr>
              <a:t>4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13092" y="267715"/>
            <a:ext cx="10760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ULUSLARARASI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İLİŞKİLER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KOORDİNATÖRLÜĞÜ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96206" y="5838825"/>
            <a:ext cx="31273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Rektörlük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Binası</a:t>
            </a:r>
            <a:r>
              <a:rPr sz="2200" b="1" spc="-1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B-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Blok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Zemin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Kat</a:t>
            </a:r>
            <a:endParaRPr sz="2200" dirty="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7200" y="4840346"/>
            <a:ext cx="648971" cy="77466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509445" y="1018048"/>
            <a:ext cx="3921760" cy="1107996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12700"/>
            <a:r>
              <a:rPr sz="2000" dirty="0">
                <a:latin typeface="Georgia"/>
                <a:cs typeface="Georgia"/>
              </a:rPr>
              <a:t>Öğr.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Gülşah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SAĞLAM</a:t>
            </a:r>
            <a:r>
              <a:rPr sz="2000" spc="-5" dirty="0">
                <a:latin typeface="Georgia"/>
                <a:cs typeface="Georgia"/>
              </a:rPr>
              <a:t> </a:t>
            </a:r>
            <a:endParaRPr lang="tr-TR" sz="2000" spc="-10" dirty="0">
              <a:latin typeface="Georgia"/>
              <a:cs typeface="Georgia"/>
            </a:endParaRPr>
          </a:p>
          <a:p>
            <a:pPr marL="12700"/>
            <a:r>
              <a:rPr lang="tr-TR" sz="2000" spc="-10" dirty="0">
                <a:latin typeface="Georgia"/>
                <a:cs typeface="Georgia"/>
                <a:hlinkClick r:id="rId7"/>
              </a:rPr>
              <a:t>gulsahsaglam@mehmetakif.edu.tr</a:t>
            </a: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1213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40CA43D2-3489-4864-BA93-D45CBE1BEA56}"/>
              </a:ext>
            </a:extLst>
          </p:cNvPr>
          <p:cNvSpPr txBox="1"/>
          <p:nvPr/>
        </p:nvSpPr>
        <p:spPr>
          <a:xfrm>
            <a:off x="1106171" y="295311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Öğr. Gör. Hazal Elif YILDIZ</a:t>
            </a:r>
          </a:p>
          <a:p>
            <a:r>
              <a:rPr lang="tr-TR" dirty="0">
                <a:hlinkClick r:id="rId8"/>
              </a:rPr>
              <a:t>hetasci@mehmetakif.edu.tr</a:t>
            </a:r>
            <a:endParaRPr lang="tr-TR" dirty="0"/>
          </a:p>
          <a:p>
            <a:r>
              <a:rPr lang="tr-TR" dirty="0"/>
              <a:t>0248 213 1216</a:t>
            </a:r>
          </a:p>
        </p:txBody>
      </p:sp>
    </p:spTree>
    <p:extLst>
      <p:ext uri="{BB962C8B-B14F-4D97-AF65-F5344CB8AC3E}">
        <p14:creationId xmlns:p14="http://schemas.microsoft.com/office/powerpoint/2010/main" val="2776838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4675" y="2363406"/>
            <a:ext cx="1252207" cy="124269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11250" y="1937130"/>
            <a:ext cx="10056495" cy="1821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kapsamında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görmek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üzere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seçildiğiniz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andan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itibaren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duyurular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için;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 dirty="0">
              <a:latin typeface="Georgia"/>
              <a:cs typeface="Georgia"/>
            </a:endParaRPr>
          </a:p>
          <a:p>
            <a:pPr marL="270510" algn="ctr">
              <a:lnSpc>
                <a:spcPct val="100000"/>
              </a:lnSpc>
              <a:spcBef>
                <a:spcPts val="5"/>
              </a:spcBef>
            </a:pPr>
            <a:r>
              <a:rPr sz="2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Georgia"/>
                <a:cs typeface="Georgia"/>
                <a:hlinkClick r:id="rId3"/>
              </a:rPr>
              <a:t>https://iro.mehmetakif.edu.tr/</a:t>
            </a:r>
            <a:r>
              <a:rPr sz="2400" spc="-50" dirty="0">
                <a:solidFill>
                  <a:srgbClr val="0462C1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adresini</a:t>
            </a:r>
            <a:r>
              <a:rPr sz="2400" spc="-105" dirty="0">
                <a:latin typeface="Georgia"/>
                <a:cs typeface="Georgia"/>
              </a:rPr>
              <a:t> </a:t>
            </a:r>
            <a:r>
              <a:rPr sz="2400" spc="-25" dirty="0">
                <a:latin typeface="Georgia"/>
                <a:cs typeface="Georgia"/>
              </a:rPr>
              <a:t>ve,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7245" y="4729733"/>
            <a:ext cx="533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Mail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adreslerinizi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kontrol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ediniz.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7220" y="3456940"/>
            <a:ext cx="1078716" cy="3581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14879" y="4925059"/>
            <a:ext cx="764540" cy="41401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78400" y="436880"/>
            <a:ext cx="1125219" cy="11048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56140" y="3053079"/>
            <a:ext cx="1475739" cy="18541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576" y="1559940"/>
            <a:ext cx="52343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ÖĞRENİM</a:t>
            </a:r>
            <a:r>
              <a:rPr sz="2800" u="sng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HAREKETLİLİĞİ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645410" y="2753105"/>
            <a:ext cx="6551930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"/>
              </a:spcBef>
              <a:tabLst>
                <a:tab pos="42100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Öncesinde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 dirty="0">
              <a:latin typeface="Georgia"/>
              <a:cs typeface="Georgia"/>
            </a:endParaRPr>
          </a:p>
          <a:p>
            <a:pPr marL="139700">
              <a:lnSpc>
                <a:spcPct val="100000"/>
              </a:lnSpc>
              <a:tabLst>
                <a:tab pos="494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tabLst>
                <a:tab pos="367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30200"/>
            <a:ext cx="1054099" cy="9931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2379" y="833119"/>
            <a:ext cx="1333499" cy="12039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33133" rIns="0" bIns="0" rtlCol="0">
            <a:spAutoFit/>
          </a:bodyPr>
          <a:lstStyle/>
          <a:p>
            <a:pPr marL="2440940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1.</a:t>
            </a:r>
            <a:endParaRPr sz="5400" dirty="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1339" y="2840086"/>
            <a:ext cx="8366125" cy="1264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62480" marR="5080" indent="-2050414">
              <a:lnSpc>
                <a:spcPct val="112999"/>
              </a:lnSpc>
              <a:spcBef>
                <a:spcPts val="95"/>
              </a:spcBef>
            </a:pPr>
            <a:r>
              <a:rPr sz="3600" dirty="0">
                <a:latin typeface="Georgia"/>
                <a:cs typeface="Georgia"/>
              </a:rPr>
              <a:t>Hareketlilik</a:t>
            </a:r>
            <a:r>
              <a:rPr sz="3600" spc="-9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Öncesi</a:t>
            </a:r>
            <a:r>
              <a:rPr sz="3600" spc="-3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Yapılması</a:t>
            </a:r>
            <a:r>
              <a:rPr sz="3600" spc="-20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Gerekenler </a:t>
            </a:r>
            <a:r>
              <a:rPr sz="3600" dirty="0">
                <a:latin typeface="Georgia"/>
                <a:cs typeface="Georgia"/>
              </a:rPr>
              <a:t>(Before</a:t>
            </a:r>
            <a:r>
              <a:rPr sz="3600" spc="-6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the</a:t>
            </a:r>
            <a:r>
              <a:rPr sz="3600" spc="-5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Mobility)</a:t>
            </a:r>
            <a:endParaRPr sz="36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41EBB8-552C-4E1B-935B-E1BF4208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225" y="391540"/>
            <a:ext cx="8837930" cy="553998"/>
          </a:xfrm>
        </p:spPr>
        <p:txBody>
          <a:bodyPr/>
          <a:lstStyle/>
          <a:p>
            <a:r>
              <a:rPr lang="tr-TR" b="0" dirty="0">
                <a:solidFill>
                  <a:srgbClr val="000000"/>
                </a:solidFill>
              </a:rPr>
              <a:t>Hareketlilikten</a:t>
            </a:r>
            <a:r>
              <a:rPr lang="tr-TR" b="0" spc="-25" dirty="0">
                <a:solidFill>
                  <a:srgbClr val="000000"/>
                </a:solidFill>
              </a:rPr>
              <a:t> </a:t>
            </a:r>
            <a:r>
              <a:rPr lang="tr-TR" b="0" dirty="0">
                <a:solidFill>
                  <a:srgbClr val="000000"/>
                </a:solidFill>
              </a:rPr>
              <a:t>Önce</a:t>
            </a:r>
            <a:r>
              <a:rPr lang="tr-TR" b="0" spc="-25" dirty="0">
                <a:solidFill>
                  <a:srgbClr val="000000"/>
                </a:solidFill>
              </a:rPr>
              <a:t> </a:t>
            </a:r>
            <a:r>
              <a:rPr lang="tr-TR" b="0" dirty="0">
                <a:solidFill>
                  <a:srgbClr val="000000"/>
                </a:solidFill>
              </a:rPr>
              <a:t>Yapılması</a:t>
            </a:r>
            <a:r>
              <a:rPr lang="tr-TR" b="0" spc="-20" dirty="0">
                <a:solidFill>
                  <a:srgbClr val="000000"/>
                </a:solidFill>
              </a:rPr>
              <a:t> </a:t>
            </a:r>
            <a:r>
              <a:rPr lang="tr-TR" b="0" spc="-10" dirty="0">
                <a:solidFill>
                  <a:srgbClr val="000000"/>
                </a:solidFill>
              </a:rPr>
              <a:t>Gerekenler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33FEB8-B6C9-43BF-9531-AFAC5C287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277" y="1568894"/>
            <a:ext cx="10440670" cy="2215991"/>
          </a:xfrm>
        </p:spPr>
        <p:txBody>
          <a:bodyPr/>
          <a:lstStyle/>
          <a:p>
            <a:r>
              <a:rPr lang="tr-TR" b="0" dirty="0"/>
              <a:t>24 Nisan 2026 tarihine kadar;</a:t>
            </a:r>
          </a:p>
          <a:p>
            <a:pPr marL="457200" indent="-457200">
              <a:buAutoNum type="arabicParenR"/>
            </a:pPr>
            <a:r>
              <a:rPr lang="tr-TR" b="0" dirty="0"/>
              <a:t>Gitmek istediğiniz üniversiteyi, </a:t>
            </a:r>
          </a:p>
          <a:p>
            <a:pPr marL="457200" indent="-457200">
              <a:buAutoNum type="arabicParenR"/>
            </a:pPr>
            <a:r>
              <a:rPr lang="tr-TR" b="0" dirty="0"/>
              <a:t>Hangi dönemde gitmek istediğinizi ve</a:t>
            </a:r>
          </a:p>
          <a:p>
            <a:pPr marL="457200" indent="-457200">
              <a:buAutoNum type="arabicParenR"/>
            </a:pPr>
            <a:r>
              <a:rPr lang="tr-TR" b="0" dirty="0"/>
              <a:t>Gitmek istediğiniz üniversitenin talep ettiği belgeleri (sadece güz dönemi gidecekler için)</a:t>
            </a:r>
          </a:p>
          <a:p>
            <a:r>
              <a:rPr lang="tr-TR" b="0" dirty="0"/>
              <a:t>ofise mail yoluyla gönderin.</a:t>
            </a:r>
          </a:p>
        </p:txBody>
      </p:sp>
    </p:spTree>
    <p:extLst>
      <p:ext uri="{BB962C8B-B14F-4D97-AF65-F5344CB8AC3E}">
        <p14:creationId xmlns:p14="http://schemas.microsoft.com/office/powerpoint/2010/main" val="3620525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0820" y="350520"/>
            <a:ext cx="800099" cy="8153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66189" y="1517650"/>
            <a:ext cx="2052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Başvuru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5544" y="4302125"/>
            <a:ext cx="19862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0" dirty="0">
                <a:latin typeface="Georgia"/>
                <a:cs typeface="Georgia"/>
              </a:rPr>
              <a:t> Bilgi </a:t>
            </a:r>
            <a:r>
              <a:rPr sz="2400" dirty="0">
                <a:latin typeface="Georgia"/>
                <a:cs typeface="Georgia"/>
              </a:rPr>
              <a:t>paketleri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(ders kataloğu)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5690" y="1514094"/>
            <a:ext cx="2548255" cy="212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8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</a:t>
            </a:r>
            <a:endParaRPr sz="2400" dirty="0">
              <a:latin typeface="Georgia"/>
              <a:cs typeface="Georgia"/>
            </a:endParaRPr>
          </a:p>
          <a:p>
            <a:pPr marL="12700" marR="205104">
              <a:lnSpc>
                <a:spcPct val="90200"/>
              </a:lnSpc>
              <a:spcBef>
                <a:spcPts val="110"/>
              </a:spcBef>
            </a:pPr>
            <a:r>
              <a:rPr sz="1800" dirty="0">
                <a:latin typeface="Georgia"/>
                <a:cs typeface="Georgia"/>
              </a:rPr>
              <a:t>(başvuru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formu/online </a:t>
            </a:r>
            <a:r>
              <a:rPr sz="1800" dirty="0">
                <a:latin typeface="Georgia"/>
                <a:cs typeface="Georgia"/>
              </a:rPr>
              <a:t>başvuru,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konaklama </a:t>
            </a:r>
            <a:r>
              <a:rPr sz="1800" dirty="0">
                <a:latin typeface="Georgia"/>
                <a:cs typeface="Georgia"/>
              </a:rPr>
              <a:t>formu,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transkript,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spc="-25" dirty="0">
                <a:latin typeface="Georgia"/>
                <a:cs typeface="Georgia"/>
              </a:rPr>
              <a:t>dil </a:t>
            </a:r>
            <a:r>
              <a:rPr sz="1800" dirty="0">
                <a:latin typeface="Georgia"/>
                <a:cs typeface="Georgia"/>
              </a:rPr>
              <a:t>sertifikası,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fotoğraf,</a:t>
            </a:r>
            <a:endParaRPr sz="1800" dirty="0">
              <a:latin typeface="Georgia"/>
              <a:cs typeface="Georgia"/>
            </a:endParaRPr>
          </a:p>
          <a:p>
            <a:pPr marL="12700" marR="5080">
              <a:lnSpc>
                <a:spcPts val="1939"/>
              </a:lnSpc>
              <a:spcBef>
                <a:spcPts val="30"/>
              </a:spcBef>
            </a:pPr>
            <a:r>
              <a:rPr sz="1800" dirty="0">
                <a:latin typeface="Georgia"/>
                <a:cs typeface="Georgia"/>
              </a:rPr>
              <a:t>pasaport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fotokopisi,</a:t>
            </a:r>
            <a:r>
              <a:rPr sz="1800" spc="-20" dirty="0">
                <a:latin typeface="Georgia"/>
                <a:cs typeface="Georgia"/>
              </a:rPr>
              <a:t> kaza </a:t>
            </a:r>
            <a:r>
              <a:rPr sz="1800" dirty="0">
                <a:latin typeface="Georgia"/>
                <a:cs typeface="Georgia"/>
              </a:rPr>
              <a:t>ve mesuliyet</a:t>
            </a:r>
            <a:r>
              <a:rPr sz="1800" spc="-10" dirty="0">
                <a:latin typeface="Georgia"/>
                <a:cs typeface="Georgia"/>
              </a:rPr>
              <a:t> sigortası, </a:t>
            </a:r>
            <a:r>
              <a:rPr sz="1800" dirty="0">
                <a:latin typeface="Georgia"/>
                <a:cs typeface="Georgia"/>
              </a:rPr>
              <a:t>portfolyo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spc="-20" dirty="0">
                <a:latin typeface="Georgia"/>
                <a:cs typeface="Georgia"/>
              </a:rPr>
              <a:t>vb.)</a:t>
            </a:r>
            <a:endParaRPr sz="1800" dirty="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85690" y="4302125"/>
            <a:ext cx="23418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“Online”</a:t>
            </a:r>
            <a:r>
              <a:rPr sz="2400" spc="-10" dirty="0">
                <a:latin typeface="Georgia"/>
                <a:cs typeface="Georgia"/>
              </a:rPr>
              <a:t> başvuru </a:t>
            </a:r>
            <a:r>
              <a:rPr sz="2400" dirty="0">
                <a:latin typeface="Georgia"/>
                <a:cs typeface="Georgia"/>
              </a:rPr>
              <a:t>yoluyla mı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kabul </a:t>
            </a:r>
            <a:r>
              <a:rPr sz="2400" spc="-10" dirty="0">
                <a:latin typeface="Georgia"/>
                <a:cs typeface="Georgia"/>
              </a:rPr>
              <a:t>ettiği?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66809" y="1565021"/>
            <a:ext cx="2704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Son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Tarihi,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8500" y="1577339"/>
            <a:ext cx="373379" cy="37591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26559" y="4424679"/>
            <a:ext cx="373379" cy="37338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1685" y="4424679"/>
            <a:ext cx="373354" cy="37338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4565" y="1577339"/>
            <a:ext cx="373354" cy="37591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11979" y="1617980"/>
            <a:ext cx="373379" cy="37591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027935" y="5912167"/>
            <a:ext cx="9015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Hakkında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bilgi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edinmek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öğrencinin</a:t>
            </a:r>
            <a:r>
              <a:rPr sz="2400" b="1" i="1" spc="-2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sorumluluğundadır.</a:t>
            </a:r>
            <a:endParaRPr sz="2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5092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090D03250EA84C9A38CB54993F2FE9" ma:contentTypeVersion="14" ma:contentTypeDescription="Create a new document." ma:contentTypeScope="" ma:versionID="19cb41abec578477e1fe9964d4a72489">
  <xsd:schema xmlns:xsd="http://www.w3.org/2001/XMLSchema" xmlns:xs="http://www.w3.org/2001/XMLSchema" xmlns:p="http://schemas.microsoft.com/office/2006/metadata/properties" xmlns:ns3="3fb7be82-a504-4e16-95c8-69d059873e7e" xmlns:ns4="85aa5033-89d4-4d16-af2a-6376009af5d3" targetNamespace="http://schemas.microsoft.com/office/2006/metadata/properties" ma:root="true" ma:fieldsID="e144254ec5986208cb78bf01ed24fea4" ns3:_="" ns4:_="">
    <xsd:import namespace="3fb7be82-a504-4e16-95c8-69d059873e7e"/>
    <xsd:import namespace="85aa5033-89d4-4d16-af2a-6376009af5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b7be82-a504-4e16-95c8-69d059873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a5033-89d4-4d16-af2a-6376009af5d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fb7be82-a504-4e16-95c8-69d059873e7e" xsi:nil="true"/>
  </documentManagement>
</p:properties>
</file>

<file path=customXml/itemProps1.xml><?xml version="1.0" encoding="utf-8"?>
<ds:datastoreItem xmlns:ds="http://schemas.openxmlformats.org/officeDocument/2006/customXml" ds:itemID="{BDC54304-2117-4750-8D0F-F5316568D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b7be82-a504-4e16-95c8-69d059873e7e"/>
    <ds:schemaRef ds:uri="85aa5033-89d4-4d16-af2a-6376009af5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40C800-8B84-403E-89A7-522375B553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F64728-48FF-4327-8550-A55C3A05022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5aa5033-89d4-4d16-af2a-6376009af5d3"/>
    <ds:schemaRef ds:uri="http://schemas.microsoft.com/office/infopath/2007/PartnerControls"/>
    <ds:schemaRef ds:uri="http://purl.org/dc/dcmitype/"/>
    <ds:schemaRef ds:uri="3fb7be82-a504-4e16-95c8-69d059873e7e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14190</TotalTime>
  <Words>2084</Words>
  <Application>Microsoft Office PowerPoint</Application>
  <PresentationFormat>Geniş ekran</PresentationFormat>
  <Paragraphs>270</Paragraphs>
  <Slides>44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52" baseType="lpstr">
      <vt:lpstr>Arial</vt:lpstr>
      <vt:lpstr>Bradley Hand ITC</vt:lpstr>
      <vt:lpstr>Calibri</vt:lpstr>
      <vt:lpstr>Georgia</vt:lpstr>
      <vt:lpstr>Microsoft Sans Serif</vt:lpstr>
      <vt:lpstr>Segoe UI Symbol</vt:lpstr>
      <vt:lpstr>Wingdings</vt:lpstr>
      <vt:lpstr>Office Theme</vt:lpstr>
      <vt:lpstr>Burdur Mehmet Akif Ersoy Üniversitesi </vt:lpstr>
      <vt:lpstr>PowerPoint Sunusu</vt:lpstr>
      <vt:lpstr>ÖNEMLİ HUSUS</vt:lpstr>
      <vt:lpstr>SIK KULLANILAN KAVRAMLAR</vt:lpstr>
      <vt:lpstr>PowerPoint Sunusu</vt:lpstr>
      <vt:lpstr>ÖĞRENİM HAREKETLİLİĞİ</vt:lpstr>
      <vt:lpstr>1.</vt:lpstr>
      <vt:lpstr>Hareketlilikten Önce Yapılması Gerekenler</vt:lpstr>
      <vt:lpstr>Başvuru Süreci</vt:lpstr>
      <vt:lpstr>OLA dışında hazırlamanız gereken, karşı kurumun istediği evrakları</vt:lpstr>
      <vt:lpstr>PowerPoint Sunusu</vt:lpstr>
      <vt:lpstr>NOMINATION-ADAY GÖSTERME</vt:lpstr>
      <vt:lpstr>NOMINATION-ADAY GÖSTERME</vt:lpstr>
      <vt:lpstr>Hareketlilikten Önce Yapılması Gerekenler</vt:lpstr>
      <vt:lpstr>Öğrenim Anlaşması -Learning Agreement</vt:lpstr>
      <vt:lpstr>OLA Hazırlamak için</vt:lpstr>
      <vt:lpstr>OLA Yönetim Kurulu Kararı</vt:lpstr>
      <vt:lpstr>KABUL MEKTUBU</vt:lpstr>
      <vt:lpstr>PASAPORT</vt:lpstr>
      <vt:lpstr>VİZE</vt:lpstr>
      <vt:lpstr>HİBE SÖZLEŞMESİ</vt:lpstr>
      <vt:lpstr>HİBE</vt:lpstr>
      <vt:lpstr>HİBELER (KA 131)</vt:lpstr>
      <vt:lpstr>2.</vt:lpstr>
      <vt:lpstr>PowerPoint Sunusu</vt:lpstr>
      <vt:lpstr>OLA DURING THE MOBILITY</vt:lpstr>
      <vt:lpstr>3.</vt:lpstr>
      <vt:lpstr>TESLİM EDİLECEK BELGELER VE YAPILMASI GEREKENLER</vt:lpstr>
      <vt:lpstr>PowerPoint Sunusu</vt:lpstr>
      <vt:lpstr>AB Anketi (EU Survey) Faaliyetinizin bitmesini takiben, e-posta adresinize gönderilen, hareketlilik süreci ile ilgili değerlendirme soruları içeren bir ankettir.</vt:lpstr>
      <vt:lpstr>Belgelerinizi döndükten sonra 1 ay içerisinde Koordinatörlüğümüze teslim ediniz.</vt:lpstr>
      <vt:lpstr>AKADEMİK TANINMA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ULUSLARARASI İLİŞKİLER KOORDİNATÖRLÜĞÜ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iro-makü</cp:lastModifiedBy>
  <cp:revision>38</cp:revision>
  <cp:lastPrinted>2024-04-01T11:54:25Z</cp:lastPrinted>
  <dcterms:created xsi:type="dcterms:W3CDTF">2023-05-24T08:15:55Z</dcterms:created>
  <dcterms:modified xsi:type="dcterms:W3CDTF">2026-03-31T08:45:34Z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2023-05-24T00:00:00Z</vt:filetime>
  </property>
  <property fmtid="{D5CDD505-2E9C-101B-9397-08002B2CF9AE}" pid="5" name="Producer">
    <vt:lpwstr>Microsoft® PowerPoint® 2016</vt:lpwstr>
  </property>
  <property fmtid="{D5CDD505-2E9C-101B-9397-08002B2CF9AE}" pid="6" name="ContentTypeId">
    <vt:lpwstr>0x010100E5090D03250EA84C9A38CB54993F2FE9</vt:lpwstr>
  </property>
</Properties>
</file>