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4"/>
  </p:notesMasterIdLst>
  <p:sldIdLst>
    <p:sldId id="256" r:id="rId2"/>
    <p:sldId id="335" r:id="rId3"/>
    <p:sldId id="286" r:id="rId4"/>
    <p:sldId id="290" r:id="rId5"/>
    <p:sldId id="259" r:id="rId6"/>
    <p:sldId id="293" r:id="rId7"/>
    <p:sldId id="302" r:id="rId8"/>
    <p:sldId id="292" r:id="rId9"/>
    <p:sldId id="304" r:id="rId10"/>
    <p:sldId id="303" r:id="rId11"/>
    <p:sldId id="296" r:id="rId12"/>
    <p:sldId id="298" r:id="rId13"/>
    <p:sldId id="312" r:id="rId14"/>
    <p:sldId id="313" r:id="rId15"/>
    <p:sldId id="314" r:id="rId16"/>
    <p:sldId id="309" r:id="rId17"/>
    <p:sldId id="311" r:id="rId18"/>
    <p:sldId id="331" r:id="rId19"/>
    <p:sldId id="310" r:id="rId20"/>
    <p:sldId id="339" r:id="rId21"/>
    <p:sldId id="333" r:id="rId22"/>
    <p:sldId id="334" r:id="rId23"/>
    <p:sldId id="317" r:id="rId24"/>
    <p:sldId id="318" r:id="rId25"/>
    <p:sldId id="319" r:id="rId26"/>
    <p:sldId id="320" r:id="rId27"/>
    <p:sldId id="328" r:id="rId28"/>
    <p:sldId id="329" r:id="rId29"/>
    <p:sldId id="336" r:id="rId30"/>
    <p:sldId id="264" r:id="rId31"/>
    <p:sldId id="338" r:id="rId32"/>
    <p:sldId id="332" r:id="rId33"/>
  </p:sldIdLst>
  <p:sldSz cx="9144000" cy="5143500" type="screen16x9"/>
  <p:notesSz cx="6858000" cy="9144000"/>
  <p:embeddedFontLst>
    <p:embeddedFont>
      <p:font typeface="Arvo" panose="020B0604020202020204" charset="0"/>
      <p:regular r:id="rId35"/>
      <p:bold r:id="rId36"/>
      <p:italic r:id="rId37"/>
      <p:boldItalic r:id="rId38"/>
    </p:embeddedFont>
    <p:embeddedFont>
      <p:font typeface="Roboto Condensed Light" panose="020B0604020202020204" charset="0"/>
      <p:regular r:id="rId39"/>
      <p:bold r:id="rId40"/>
      <p:italic r:id="rId41"/>
      <p:boldItalic r:id="rId42"/>
    </p:embeddedFont>
    <p:embeddedFont>
      <p:font typeface="Roboto Condensed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B1C5FB-4023-455E-B276-A9FF68591014}">
  <a:tblStyle styleId="{1BB1C5FB-4023-455E-B276-A9FF685910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809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7749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389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6381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0096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5499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420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61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90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709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4027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3235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942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045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Shape 10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Shape 10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Shape 11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Shape 11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113" name="Shape 11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hape 144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Shape 145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146" name="Shape 146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49" name="Shape 14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1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  <p:grpSp>
        <p:nvGrpSpPr>
          <p:cNvPr id="154" name="Shape 154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Shape 15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156" name="Shape 15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erkara@mehmetakif.edu.t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zeybekoglu@mehmetakif.edu.t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zeybekoglu@mehmetakif.edu.t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hyperlink" Target="http://ec.europa.eu/education/tools/isced-f_en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487393" y="-120770"/>
            <a:ext cx="6268642" cy="526427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/>
            </a:r>
            <a:b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/>
            </a:r>
            <a:b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/>
            </a:r>
            <a:b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BURDUR</a:t>
            </a:r>
            <a:r>
              <a:rPr lang="tr-TR" altLang="tr-TR" sz="20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 </a:t>
            </a: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MEHMET AKİF ERSOY ÜNİVERSİTESİ</a:t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/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2024 PROJE DÖNEMİ ERASMUS+ STAJ HAREKETLİLİĞİ ORYANTASYON TOPLANTISI</a:t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/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Uluslararası İlişkiler Koordinatörlüğü</a:t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09.04.2025</a:t>
            </a:r>
            <a:b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r>
              <a:rPr lang="tr-TR" altLang="tr-TR" sz="200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>Öğr. Gör. Dr. Sezai ZEYBEKOĞLU</a:t>
            </a:r>
            <a:r>
              <a:rPr lang="tr-TR" altLang="tr-TR" sz="28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  <a:t/>
            </a:r>
            <a:br>
              <a:rPr lang="tr-TR" altLang="tr-TR" sz="2800" b="0" kern="1200" dirty="0">
                <a:solidFill>
                  <a:srgbClr val="FFFFFF">
                    <a:lumMod val="85000"/>
                  </a:srgbClr>
                </a:solidFill>
                <a:latin typeface="Arial"/>
                <a:ea typeface="+mj-ea"/>
                <a:cs typeface="Arial"/>
              </a:rPr>
            </a:br>
            <a:endParaRPr lang="en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8296"/>
            <a:ext cx="511686" cy="44573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34" y="4688296"/>
            <a:ext cx="872673" cy="45520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4742996"/>
            <a:ext cx="1333000" cy="4005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Hareketliliği için Öğrenim Anlaşması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" y="4640868"/>
            <a:ext cx="582020" cy="507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67" y="4688297"/>
            <a:ext cx="872673" cy="45520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049" y="4762281"/>
            <a:ext cx="1224951" cy="36804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69" y="1313343"/>
            <a:ext cx="5779699" cy="3385351"/>
          </a:xfrm>
          <a:prstGeom prst="rect">
            <a:avLst/>
          </a:prstGeom>
        </p:spPr>
      </p:pic>
      <p:sp>
        <p:nvSpPr>
          <p:cNvPr id="15" name="Yuvarlatılmış Dikdörtgen 14"/>
          <p:cNvSpPr/>
          <p:nvPr/>
        </p:nvSpPr>
        <p:spPr>
          <a:xfrm>
            <a:off x="6426679" y="1690776"/>
            <a:ext cx="2527539" cy="1621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Roboto Condensed" panose="020B0604020202020204" charset="0"/>
                <a:ea typeface="Roboto Condensed" panose="020B0604020202020204" charset="0"/>
              </a:rPr>
              <a:t>Kendiniz,</a:t>
            </a:r>
          </a:p>
          <a:p>
            <a:pPr algn="ctr"/>
            <a:r>
              <a:rPr lang="tr-TR" dirty="0">
                <a:latin typeface="Roboto Condensed" panose="020B0604020202020204" charset="0"/>
                <a:ea typeface="Roboto Condensed" panose="020B0604020202020204" charset="0"/>
              </a:rPr>
              <a:t>Koordinatör ve Karşı kurum imzaladıktan sonra bu belge ofisimize teslim edilecek.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4287329" y="3209026"/>
            <a:ext cx="1992701" cy="1000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2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18084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just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</a:rPr>
              <a:t>SİGORTA </a:t>
            </a:r>
          </a:p>
          <a:p>
            <a:pPr lvl="0" algn="just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</a:rPr>
              <a:t>(KAZA SİGORTASI, </a:t>
            </a:r>
          </a:p>
          <a:p>
            <a:pPr lvl="0" algn="just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</a:rPr>
              <a:t>MESULİYET SİGORTASI VE SEYAHAT SAĞLIK SİGORTASI)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8750" y="216970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7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12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ÖĞRENCİ İLE YÜKSEKÖĞRETİM KURUMU ARASINDA İMZALANAN ERASMUS+ YÜKSEKÖĞRETİM STAJ HAREKETLİLİĞİ İÇİN HİBE SÖZLEŞMESİ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930" y="209320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297461" y="9474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VİZE ve PASAPORT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831" y="2189435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4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VİZE ve PASAPORT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5552" y="1506451"/>
            <a:ext cx="8692896" cy="3032878"/>
          </a:xfrm>
        </p:spPr>
        <p:txBody>
          <a:bodyPr/>
          <a:lstStyle/>
          <a:p>
            <a:pPr algn="just"/>
            <a:r>
              <a:rPr lang="tr-TR" dirty="0"/>
              <a:t>25 yaşın üzerindeki öğrenciler ofisimizden harçsız pasaport yazısı almalıdır.</a:t>
            </a:r>
          </a:p>
          <a:p>
            <a:pPr algn="just"/>
            <a:r>
              <a:rPr lang="tr-TR" dirty="0"/>
              <a:t>25 yaş altındaki öğrencilerden  pasaport harcı alınmadığı için yazı almalarına da gerek yoktur. </a:t>
            </a:r>
          </a:p>
          <a:p>
            <a:pPr algn="just"/>
            <a:r>
              <a:rPr lang="tr-TR" dirty="0"/>
              <a:t>Vize işlemleri sadece öğrencinin sorumluluğundadır. </a:t>
            </a:r>
          </a:p>
          <a:p>
            <a:pPr algn="just"/>
            <a:r>
              <a:rPr lang="tr-TR" dirty="0"/>
              <a:t>Konsoloslukla temas kurup, hangi belgelerin istendiği öğrenilmelidir.</a:t>
            </a:r>
          </a:p>
          <a:p>
            <a:pPr algn="just"/>
            <a:r>
              <a:rPr lang="tr-TR" dirty="0"/>
              <a:t>Vize başvurusu için turna-portal üzerinden hibe  yazısı indirilmelidir.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14</a:t>
            </a:fld>
            <a:endParaRPr lang="en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4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VİZE ve PASAPORT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0416" y="1327350"/>
            <a:ext cx="8692896" cy="3624750"/>
          </a:xfrm>
        </p:spPr>
        <p:txBody>
          <a:bodyPr/>
          <a:lstStyle/>
          <a:p>
            <a:pPr algn="just"/>
            <a:r>
              <a:rPr lang="tr-TR" dirty="0"/>
              <a:t>Vize randevusundan en az 3 gün önce, vize almanız için gerekli olan resmi hibe yazısını danışmanınızdan istemeyi unutmayın. </a:t>
            </a:r>
          </a:p>
          <a:p>
            <a:pPr algn="just">
              <a:buNone/>
            </a:pPr>
            <a:r>
              <a:rPr lang="tr-TR" dirty="0"/>
              <a:t>		(Lütfen son anda haber vermeyin!!)</a:t>
            </a:r>
          </a:p>
          <a:p>
            <a:pPr algn="just">
              <a:buNone/>
            </a:pPr>
            <a:r>
              <a:rPr lang="tr-TR" dirty="0"/>
              <a:t> </a:t>
            </a:r>
          </a:p>
          <a:p>
            <a:r>
              <a:rPr lang="tr-TR" dirty="0"/>
              <a:t>Vizeniz çıktıktan sonra da kopyasını ilgili danışmanınıza ulaştırın.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15</a:t>
            </a:fld>
            <a:endParaRPr lang="en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2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16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HİBELERİN YATIRILMASI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706" y="215416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6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1544" y="1066366"/>
            <a:ext cx="7111126" cy="2961900"/>
          </a:xfrm>
        </p:spPr>
        <p:txBody>
          <a:bodyPr/>
          <a:lstStyle/>
          <a:p>
            <a:r>
              <a:rPr lang="tr-TR" sz="2800" dirty="0"/>
              <a:t>Bu aşamaya kadar gerekli tüm evraklar ofisimize teslim edildi ve vizeniz çıktıysa hibenizin </a:t>
            </a:r>
            <a:br>
              <a:rPr lang="tr-TR" sz="2800" dirty="0"/>
            </a:br>
            <a:r>
              <a:rPr lang="tr-TR" sz="2800" dirty="0"/>
              <a:t>% 80’lik kısmı yatırılır.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5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1544" y="1066366"/>
            <a:ext cx="8543544" cy="2961900"/>
          </a:xfrm>
        </p:spPr>
        <p:txBody>
          <a:bodyPr/>
          <a:lstStyle/>
          <a:p>
            <a:r>
              <a:rPr lang="tr-TR" sz="3600" dirty="0"/>
              <a:t>HİBELERİNİZ AZAMİ 2 AY ÜZERİNDEN HESAPLANACAK.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7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19</a:t>
            </a:fld>
            <a:endParaRPr lang="en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E85B46F-EA22-44D3-8CBE-F88B5EAB2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21" y="1351698"/>
            <a:ext cx="74961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6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83CD09E-ECD6-4AC8-806B-27C321F9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83350CD-12A2-4C02-82D8-C0E3F1589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/>
              <a:t>Hareketliliğin tamamlanması için son tarih</a:t>
            </a:r>
          </a:p>
          <a:p>
            <a:pPr algn="ctr">
              <a:buNone/>
            </a:pPr>
            <a:r>
              <a:rPr lang="tr-TR" b="1" u="sng" dirty="0"/>
              <a:t>31 TEMMUZ 2026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AECB731-7DBF-4E8E-AD8F-37E8980876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8644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5AF9DA3-1BEA-4497-908C-FE07906C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SEYAHAT DESTEĞİ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1BA2D2C-86A0-4255-9A86-CBB1F9FB6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272"/>
            <a:ext cx="8892212" cy="3464578"/>
          </a:xfrm>
          <a:prstGeom prst="rect">
            <a:avLst/>
          </a:prstGeom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9D8EBCB-2B6A-43F4-91C4-1861B54A33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7A336FB-6527-4309-B695-74C35BC3A6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9993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65760" y="1090750"/>
            <a:ext cx="7424928" cy="2961900"/>
          </a:xfrm>
        </p:spPr>
        <p:txBody>
          <a:bodyPr/>
          <a:lstStyle/>
          <a:p>
            <a:r>
              <a:rPr lang="tr-TR" dirty="0"/>
              <a:t>FAALİYET SONRASINDA TESLİM EDİLMESİ GEREKEN BELGELER ve YAPILMASI GEREKENLER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FAALİYET SONRASI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0042" y="1327350"/>
            <a:ext cx="8462582" cy="3309150"/>
          </a:xfrm>
        </p:spPr>
        <p:txBody>
          <a:bodyPr/>
          <a:lstStyle/>
          <a:p>
            <a:endParaRPr lang="tr-TR" sz="2000" dirty="0"/>
          </a:p>
          <a:p>
            <a:r>
              <a:rPr lang="tr-TR" sz="2000" dirty="0"/>
              <a:t>1. LA for Traineeship belgesinin imzalı ve mühürlü </a:t>
            </a:r>
            <a:r>
              <a:rPr lang="tr-TR" sz="2000" b="1" dirty="0">
                <a:solidFill>
                  <a:srgbClr val="FF0000"/>
                </a:solidFill>
              </a:rPr>
              <a:t>«After Mobility» </a:t>
            </a:r>
            <a:r>
              <a:rPr lang="tr-TR" sz="2000" dirty="0"/>
              <a:t>kısmı,</a:t>
            </a:r>
          </a:p>
          <a:p>
            <a:r>
              <a:rPr lang="tr-TR" sz="2000" dirty="0"/>
              <a:t>2. Katılım Sertifikası,</a:t>
            </a:r>
          </a:p>
          <a:p>
            <a:r>
              <a:rPr lang="tr-TR" sz="2000" dirty="0"/>
              <a:t>3. Staj  Faaliyetindeki başarı durumunu gösteren «Evaluation of the Trainee»    bölümü,</a:t>
            </a:r>
          </a:p>
          <a:p>
            <a:r>
              <a:rPr lang="tr-TR" sz="2000" dirty="0"/>
              <a:t>4. Öğrenci Anketi (online)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22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55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573227" y="2834572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SONRASI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23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94922" y="642550"/>
            <a:ext cx="8280854" cy="27590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14350" lvl="0" indent="-514350">
              <a:buClr>
                <a:srgbClr val="000000"/>
              </a:buClr>
              <a:buSzPct val="91666"/>
              <a:buAutoNum type="arabicPeriod"/>
            </a:pP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LA FOR TRAINEESHIP BELGESİNİN İMZALI VE MÜHÜRLÜ «AFTER MOBILITY» KISMI</a:t>
            </a:r>
          </a:p>
          <a:p>
            <a:pPr marL="450850" lvl="0" indent="-45085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    VE STAJ  FAALİYETİNDEKİ BAŞARI DURUMUNU           GÖSTEREN «EVALUATION OF THE TRAINEE»    BÖLÜMÜ</a:t>
            </a:r>
          </a:p>
          <a:p>
            <a:pPr marL="450850" lvl="0" indent="-450850">
              <a:buClr>
                <a:srgbClr val="000000"/>
              </a:buClr>
              <a:buSzPct val="91666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Karşı kurumun imzası ve mühürlü olmalı.</a:t>
            </a:r>
          </a:p>
          <a:p>
            <a:pPr lvl="0">
              <a:buClr>
                <a:srgbClr val="000000"/>
              </a:buClr>
              <a:buSzPct val="91666"/>
            </a:pPr>
            <a:endParaRPr lang="tr-TR" sz="3000" b="1" dirty="0">
              <a:solidFill>
                <a:schemeClr val="accent1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0710" y="2022059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38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24</a:t>
            </a:fld>
            <a:endParaRPr lang="en" dirty="0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682752"/>
            <a:ext cx="6406769" cy="381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6912864" y="1766468"/>
            <a:ext cx="1133856" cy="1464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Evaluation of the Trainee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4340352" y="2865120"/>
            <a:ext cx="2572512" cy="887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84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573227" y="2834572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SONRASI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25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226327" y="232848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KATILIM SERTİFİKASI</a:t>
            </a:r>
          </a:p>
          <a:p>
            <a:pPr lvl="0">
              <a:buClr>
                <a:srgbClr val="000000"/>
              </a:buClr>
              <a:buSzPct val="91666"/>
            </a:pPr>
            <a:r>
              <a:rPr lang="tr-TR" sz="3000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Hangi tarihler arasında stajınızı yaptığınızı gösteren belge. İmzalı ve mühürlü olmalı.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663" y="951274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5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573227" y="2834572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SONRASI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26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297461" y="485988"/>
            <a:ext cx="6720277" cy="198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buClr>
                <a:srgbClr val="000000"/>
              </a:buClr>
              <a:buSzPct val="91666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ÖĞRENCİ ANKETİ</a:t>
            </a:r>
          </a:p>
          <a:p>
            <a:pPr lvl="0">
              <a:buClr>
                <a:srgbClr val="000000"/>
              </a:buClr>
              <a:buSzPct val="91666"/>
            </a:pPr>
            <a:r>
              <a:rPr lang="tr-TR" sz="3000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Evraklarınızı ofise teslim ettikten sonra, bilgileriniz sisteme girilecek ve anket mail adresinize gelecek</a:t>
            </a:r>
            <a:r>
              <a:rPr lang="tr-TR" sz="3000" b="1" dirty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550" y="752080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4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ÖDEMEDE KESİNTİ YAPILMASI: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31648" y="1377694"/>
            <a:ext cx="8473439" cy="4169665"/>
          </a:xfrm>
        </p:spPr>
        <p:txBody>
          <a:bodyPr/>
          <a:lstStyle/>
          <a:p>
            <a:r>
              <a:rPr lang="tr-TR" sz="3200" dirty="0"/>
              <a:t>Staja ara verme, bulunulan ülkeden ayrılma (?) 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000" dirty="0">
                <a:latin typeface="Times New Roman" pitchFamily="18" charset="0"/>
                <a:cs typeface="Times New Roman" pitchFamily="18" charset="0"/>
              </a:rPr>
            </a:br>
            <a: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/>
            </a: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/>
            </a: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r>
              <a:rPr lang="tr-TR" sz="2000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>       </a:t>
            </a:r>
            <a:endParaRPr lang="tr-TR" sz="20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27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12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-10 PUAN UYGULAMASI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31648" y="1377694"/>
            <a:ext cx="8473439" cy="4169665"/>
          </a:xfrm>
        </p:spPr>
        <p:txBody>
          <a:bodyPr/>
          <a:lstStyle/>
          <a:p>
            <a:r>
              <a:rPr lang="tr-TR" dirty="0"/>
              <a:t>Mücbir sebep olmadan ve feragat ettiğine dair dilekçe vermeden hareketlilikten vazgeçenlerden bir dahaki başvurularında 10 puan eksilecek.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000" dirty="0">
                <a:latin typeface="Times New Roman" pitchFamily="18" charset="0"/>
                <a:cs typeface="Times New Roman" pitchFamily="18" charset="0"/>
              </a:rPr>
            </a:br>
            <a: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/>
            </a: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/>
            </a:r>
            <a:br>
              <a:rPr lang="tr-TR" sz="2000" u="sng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</a:br>
            <a:r>
              <a:rPr lang="tr-TR" sz="2000" dirty="0">
                <a:latin typeface="Roboto Condensed" panose="020B0604020202020204" charset="0"/>
                <a:ea typeface="Roboto Condensed" panose="020B0604020202020204" charset="0"/>
                <a:cs typeface="Times New Roman" pitchFamily="18" charset="0"/>
              </a:rPr>
              <a:t>       </a:t>
            </a:r>
            <a:endParaRPr lang="tr-TR" sz="20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28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89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dirty="0"/>
              <a:t>ULUSLARARASI İLİŞKİLER OFİSİ</a:t>
            </a:r>
            <a:endParaRPr lang="en" dirty="0"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3555" y="1352204"/>
            <a:ext cx="8958995" cy="368956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b="1" dirty="0"/>
              <a:t>Öğr. Gör. Ayşen ERKARA     «213 1212»      </a:t>
            </a:r>
            <a:r>
              <a:rPr lang="tr-TR" b="1" dirty="0">
                <a:hlinkClick r:id="rId3"/>
              </a:rPr>
              <a:t>aerkara@mehmetakif.edu.tr</a:t>
            </a:r>
            <a:r>
              <a:rPr lang="tr-TR" b="1" dirty="0"/>
              <a:t> </a:t>
            </a:r>
          </a:p>
          <a:p>
            <a:pPr fontAlgn="ctr"/>
            <a:endParaRPr lang="tr-TR" dirty="0"/>
          </a:p>
          <a:p>
            <a:pPr fontAlgn="ctr"/>
            <a:endParaRPr lang="tr-TR" dirty="0"/>
          </a:p>
          <a:p>
            <a:pPr marL="285750" indent="-285750"/>
            <a:endParaRPr lang="en" dirty="0"/>
          </a:p>
        </p:txBody>
      </p:sp>
      <p:sp>
        <p:nvSpPr>
          <p:cNvPr id="285" name="Shape 285"/>
          <p:cNvSpPr txBox="1">
            <a:spLocks noGrp="1"/>
          </p:cNvSpPr>
          <p:nvPr>
            <p:ph type="body" idx="2"/>
          </p:nvPr>
        </p:nvSpPr>
        <p:spPr>
          <a:xfrm>
            <a:off x="4646124" y="1717103"/>
            <a:ext cx="4392851" cy="379129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tr-TR" sz="1600" dirty="0"/>
          </a:p>
          <a:p>
            <a:pPr marL="285750" indent="-285750"/>
            <a:endParaRPr lang="tr-TR" dirty="0"/>
          </a:p>
          <a:p>
            <a:pPr marL="285750" indent="-285750"/>
            <a:endParaRPr lang="tr-TR" dirty="0"/>
          </a:p>
          <a:p>
            <a:pPr marL="285750" indent="-285750"/>
            <a:endParaRPr lang="en-US" dirty="0"/>
          </a:p>
          <a:p>
            <a:pPr>
              <a:buNone/>
            </a:pPr>
            <a:endParaRPr lang="tr-TR"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29</a:t>
            </a:fld>
            <a:endParaRPr lang="en"/>
          </a:p>
        </p:txBody>
      </p:sp>
      <p:grpSp>
        <p:nvGrpSpPr>
          <p:cNvPr id="288" name="Shape 28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Shape 28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0" name="Shape 29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1" name="Shape 29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2" name="Shape 29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5" name="Shape 29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6" name="Shape 259"/>
          <p:cNvSpPr/>
          <p:nvPr/>
        </p:nvSpPr>
        <p:spPr>
          <a:xfrm rot="2697322">
            <a:off x="7690058" y="571499"/>
            <a:ext cx="376961" cy="3599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196A4820-1352-4AD9-8CB5-E47F25D7C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551635"/>
              </p:ext>
            </p:extLst>
          </p:nvPr>
        </p:nvGraphicFramePr>
        <p:xfrm>
          <a:off x="2807494" y="1876374"/>
          <a:ext cx="2793206" cy="3075722"/>
        </p:xfrm>
        <a:graphic>
          <a:graphicData uri="http://schemas.openxmlformats.org/drawingml/2006/table">
            <a:tbl>
              <a:tblPr/>
              <a:tblGrid>
                <a:gridCol w="2793206">
                  <a:extLst>
                    <a:ext uri="{9D8B030D-6E8A-4147-A177-3AD203B41FA5}">
                      <a16:colId xmlns:a16="http://schemas.microsoft.com/office/drawing/2014/main" val="3151619682"/>
                    </a:ext>
                  </a:extLst>
                </a:gridCol>
              </a:tblGrid>
              <a:tr h="2365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Gülşah Sağlam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409817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Begüm Yılmaz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25650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Ayşe Öztürk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99660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Beril Sönmez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103608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Sümeyra Terzi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75210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Etem Can Atılkan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351415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Esra Özgenç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04584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Osman Öz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313907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Ezel Yağcıoğlu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403542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Tuana Şahin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97623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Nisa Sümertekin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516114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Gizem Çöküş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198754"/>
                  </a:ext>
                </a:extLst>
              </a:tr>
              <a:tr h="236594">
                <a:tc>
                  <a:txBody>
                    <a:bodyPr/>
                    <a:lstStyle/>
                    <a:p>
                      <a:pPr algn="ctr" fontAlgn="ctr"/>
                      <a:endParaRPr lang="tr-T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372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16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HAREKETLİLİĞİ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2216" y="1313343"/>
            <a:ext cx="8627006" cy="3374515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“Staj”</a:t>
            </a:r>
          </a:p>
          <a:p>
            <a:pPr algn="just">
              <a:buNone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	bir yararlanıcının programa katılan başka bir ülkedeki bir işletme veya üniversitede mesleki eğitim alma veya çalışma deneyimi kazanma sürecidir.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610" y="4772371"/>
            <a:ext cx="1196390" cy="35945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94" y="4652924"/>
            <a:ext cx="582020" cy="507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08" y="4704283"/>
            <a:ext cx="872673" cy="4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14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dirty="0"/>
              <a:t>ULUSLARARASI İLİŞKİLER OFİSİ</a:t>
            </a:r>
            <a:endParaRPr lang="en"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30</a:t>
            </a:fld>
            <a:endParaRPr lang="en"/>
          </a:p>
        </p:txBody>
      </p:sp>
      <p:grpSp>
        <p:nvGrpSpPr>
          <p:cNvPr id="288" name="Shape 28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Shape 28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0" name="Shape 29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1" name="Shape 29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2" name="Shape 29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5" name="Shape 29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5" name="Shape 286"/>
          <p:cNvSpPr txBox="1">
            <a:spLocks/>
          </p:cNvSpPr>
          <p:nvPr/>
        </p:nvSpPr>
        <p:spPr>
          <a:xfrm>
            <a:off x="433316" y="1053487"/>
            <a:ext cx="8384412" cy="33739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None/>
            </a:pPr>
            <a:endParaRPr lang="tr-TR" b="1" dirty="0"/>
          </a:p>
          <a:p>
            <a:pPr>
              <a:buNone/>
            </a:pPr>
            <a:r>
              <a:rPr lang="tr-TR" b="1" dirty="0"/>
              <a:t>Öğr. Gör. Dr. Sezai ZEYBEKOĞLU «213 1214»          </a:t>
            </a:r>
            <a:r>
              <a:rPr lang="tr-TR" b="1" dirty="0">
                <a:hlinkClick r:id="rId3"/>
              </a:rPr>
              <a:t>szeybekoglu@mehmetakif.edu.tr</a:t>
            </a:r>
            <a:endParaRPr lang="tr-TR" b="1" u="sng" dirty="0"/>
          </a:p>
          <a:p>
            <a:pPr>
              <a:buNone/>
            </a:pPr>
            <a:endParaRPr lang="en-US" b="1" dirty="0"/>
          </a:p>
          <a:p>
            <a:pPr>
              <a:buFont typeface="Roboto Condensed Light"/>
              <a:buNone/>
            </a:pPr>
            <a:endParaRPr lang="en-US" dirty="0"/>
          </a:p>
        </p:txBody>
      </p:sp>
      <p:sp>
        <p:nvSpPr>
          <p:cNvPr id="16" name="Shape 259"/>
          <p:cNvSpPr/>
          <p:nvPr/>
        </p:nvSpPr>
        <p:spPr>
          <a:xfrm rot="2697322">
            <a:off x="7690058" y="571499"/>
            <a:ext cx="376961" cy="3599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" name="Shape 286">
            <a:extLst>
              <a:ext uri="{FF2B5EF4-FFF2-40B4-BE49-F238E27FC236}">
                <a16:creationId xmlns:a16="http://schemas.microsoft.com/office/drawing/2014/main" id="{303BE665-5E53-489A-9B2C-6F4510A971EB}"/>
              </a:ext>
            </a:extLst>
          </p:cNvPr>
          <p:cNvSpPr txBox="1">
            <a:spLocks/>
          </p:cNvSpPr>
          <p:nvPr/>
        </p:nvSpPr>
        <p:spPr>
          <a:xfrm>
            <a:off x="3898578" y="1826251"/>
            <a:ext cx="4348193" cy="33739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None/>
            </a:pPr>
            <a:endParaRPr lang="tr-TR" dirty="0"/>
          </a:p>
          <a:p>
            <a:pPr marL="285750" indent="-285750"/>
            <a:endParaRPr lang="tr-TR" dirty="0"/>
          </a:p>
          <a:p>
            <a:pPr marL="285750" indent="-285750"/>
            <a:endParaRPr lang="tr-TR" b="1" dirty="0"/>
          </a:p>
          <a:p>
            <a:pPr>
              <a:buFont typeface="Roboto Condensed Light"/>
              <a:buNone/>
            </a:pPr>
            <a:endParaRPr lang="en-US" dirty="0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924B1AD7-468C-4BBA-A911-4CD85C708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47445"/>
              </p:ext>
            </p:extLst>
          </p:nvPr>
        </p:nvGraphicFramePr>
        <p:xfrm>
          <a:off x="2878931" y="1924975"/>
          <a:ext cx="2784121" cy="3023397"/>
        </p:xfrm>
        <a:graphic>
          <a:graphicData uri="http://schemas.openxmlformats.org/drawingml/2006/table">
            <a:tbl>
              <a:tblPr/>
              <a:tblGrid>
                <a:gridCol w="2784121">
                  <a:extLst>
                    <a:ext uri="{9D8B030D-6E8A-4147-A177-3AD203B41FA5}">
                      <a16:colId xmlns:a16="http://schemas.microsoft.com/office/drawing/2014/main" val="1197623036"/>
                    </a:ext>
                  </a:extLst>
                </a:gridCol>
              </a:tblGrid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Fatma Esra Özkök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09672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Sezai Zeybekoğlu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19461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Tuğba Ünsal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191983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Öykü Kanmaz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737414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Muhammetcan Otu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32088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Mustafa Görücüler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594049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Öykü Şevik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799595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Cemile Dönmez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6031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Rüya Nur Yokuş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165712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Işın Çan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32033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Ece Küçükgöl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620648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Esra Pekdemir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47642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endParaRPr lang="tr-T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03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dirty="0"/>
              <a:t>ULUSLARARASI İLİŞKİLER OFİSİ</a:t>
            </a:r>
            <a:endParaRPr lang="en"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31</a:t>
            </a:fld>
            <a:endParaRPr lang="en"/>
          </a:p>
        </p:txBody>
      </p:sp>
      <p:grpSp>
        <p:nvGrpSpPr>
          <p:cNvPr id="288" name="Shape 28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Shape 28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0" name="Shape 29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1" name="Shape 29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2" name="Shape 29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5" name="Shape 29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5" name="Shape 286"/>
          <p:cNvSpPr txBox="1">
            <a:spLocks/>
          </p:cNvSpPr>
          <p:nvPr/>
        </p:nvSpPr>
        <p:spPr>
          <a:xfrm>
            <a:off x="433316" y="1053487"/>
            <a:ext cx="8384412" cy="33739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None/>
            </a:pPr>
            <a:endParaRPr lang="tr-TR" b="1" dirty="0"/>
          </a:p>
          <a:p>
            <a:pPr>
              <a:buNone/>
            </a:pPr>
            <a:r>
              <a:rPr lang="tr-TR" b="1" dirty="0"/>
              <a:t>Öğr. Gör. Hazal Elif Yıldız «213 1216» </a:t>
            </a:r>
            <a:r>
              <a:rPr lang="tr-TR" dirty="0"/>
              <a:t>hetasci</a:t>
            </a:r>
            <a:r>
              <a:rPr lang="tr-TR" b="1" dirty="0">
                <a:hlinkClick r:id="rId3"/>
              </a:rPr>
              <a:t>@mehmetakif.edu.tr</a:t>
            </a:r>
            <a:endParaRPr lang="tr-TR" b="1" u="sng" dirty="0"/>
          </a:p>
          <a:p>
            <a:pPr>
              <a:buNone/>
            </a:pPr>
            <a:endParaRPr lang="en-US" b="1" dirty="0"/>
          </a:p>
          <a:p>
            <a:pPr>
              <a:buFont typeface="Roboto Condensed Light"/>
              <a:buNone/>
            </a:pPr>
            <a:endParaRPr lang="en-US" dirty="0"/>
          </a:p>
        </p:txBody>
      </p:sp>
      <p:sp>
        <p:nvSpPr>
          <p:cNvPr id="16" name="Shape 259"/>
          <p:cNvSpPr/>
          <p:nvPr/>
        </p:nvSpPr>
        <p:spPr>
          <a:xfrm rot="2697322">
            <a:off x="7690058" y="571499"/>
            <a:ext cx="376961" cy="3599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" name="Shape 286">
            <a:extLst>
              <a:ext uri="{FF2B5EF4-FFF2-40B4-BE49-F238E27FC236}">
                <a16:creationId xmlns:a16="http://schemas.microsoft.com/office/drawing/2014/main" id="{303BE665-5E53-489A-9B2C-6F4510A971EB}"/>
              </a:ext>
            </a:extLst>
          </p:cNvPr>
          <p:cNvSpPr txBox="1">
            <a:spLocks/>
          </p:cNvSpPr>
          <p:nvPr/>
        </p:nvSpPr>
        <p:spPr>
          <a:xfrm>
            <a:off x="3898578" y="1826251"/>
            <a:ext cx="4348193" cy="33739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None/>
            </a:pPr>
            <a:endParaRPr lang="tr-TR" dirty="0"/>
          </a:p>
          <a:p>
            <a:pPr marL="285750" indent="-285750"/>
            <a:endParaRPr lang="tr-TR" dirty="0"/>
          </a:p>
          <a:p>
            <a:pPr marL="285750" indent="-285750"/>
            <a:endParaRPr lang="tr-TR" b="1" dirty="0"/>
          </a:p>
          <a:p>
            <a:pPr>
              <a:buFont typeface="Roboto Condensed Light"/>
              <a:buNone/>
            </a:pPr>
            <a:endParaRPr lang="en-US" dirty="0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924B1AD7-468C-4BBA-A911-4CD85C708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026717"/>
              </p:ext>
            </p:extLst>
          </p:nvPr>
        </p:nvGraphicFramePr>
        <p:xfrm>
          <a:off x="2878931" y="1924975"/>
          <a:ext cx="2784121" cy="3023397"/>
        </p:xfrm>
        <a:graphic>
          <a:graphicData uri="http://schemas.openxmlformats.org/drawingml/2006/table">
            <a:tbl>
              <a:tblPr/>
              <a:tblGrid>
                <a:gridCol w="2784121">
                  <a:extLst>
                    <a:ext uri="{9D8B030D-6E8A-4147-A177-3AD203B41FA5}">
                      <a16:colId xmlns:a16="http://schemas.microsoft.com/office/drawing/2014/main" val="1197623036"/>
                    </a:ext>
                  </a:extLst>
                </a:gridCol>
              </a:tblGrid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Gökçe Şişko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09672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Zafer Erinç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19461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İlayda Kayhan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191983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Ruken Şans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737414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Aybike Akmeşe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32088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Selahattin Tutkun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594049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Ayşem Cansu Güven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799595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Meleknur Bavut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6031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Ayşe Refia Özkan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165712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Zeynep Yaren Temel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32033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Miraysu Başovalı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620648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endParaRPr lang="tr-T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47642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endParaRPr lang="tr-T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6" marR="4746" marT="47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60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461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ULUSLARARASI İLİŞKİLER OFİSİ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4275" y="1327350"/>
            <a:ext cx="6132600" cy="3529322"/>
          </a:xfrm>
        </p:spPr>
        <p:txBody>
          <a:bodyPr/>
          <a:lstStyle/>
          <a:p>
            <a:pPr>
              <a:buNone/>
            </a:pPr>
            <a:r>
              <a:rPr lang="tr-TR" dirty="0"/>
              <a:t>İstiklal Yerleşkesi, Rektörlük Binası </a:t>
            </a:r>
            <a:br>
              <a:rPr lang="tr-TR" dirty="0"/>
            </a:br>
            <a:r>
              <a:rPr lang="tr-TR" dirty="0"/>
              <a:t>B-Blok Zemin Kat</a:t>
            </a:r>
          </a:p>
          <a:p>
            <a:pPr>
              <a:buNone/>
            </a:pPr>
            <a:r>
              <a:rPr lang="tr-TR" dirty="0"/>
              <a:t>15030 BURDUR</a:t>
            </a:r>
          </a:p>
          <a:p>
            <a:pPr>
              <a:buNone/>
            </a:pPr>
            <a:r>
              <a:rPr lang="tr-TR" b="1" dirty="0"/>
              <a:t>Telefon: </a:t>
            </a:r>
            <a:r>
              <a:rPr lang="tr-TR" dirty="0"/>
              <a:t>+90 248 213 12 10</a:t>
            </a:r>
          </a:p>
          <a:p>
            <a:pPr>
              <a:buNone/>
            </a:pPr>
            <a:r>
              <a:rPr lang="tr-TR" b="1" dirty="0"/>
              <a:t>E-Posta:</a:t>
            </a:r>
            <a:r>
              <a:rPr lang="tr-TR" dirty="0"/>
              <a:t> iro@mehmetakif.edu.tr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3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HAREKETLİLİĞİ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82216" y="1313343"/>
            <a:ext cx="8256303" cy="3227189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Faaliyet süresi 2 ile 12 ay arasında bir süredir.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Staj faaliyeti, öğrenim süresi içerisinde her sınıfta ve öğrenim programlarının son sınıflarındaki öğrenciler mezun olduktan sonraki 12 ay içerisinde gerçekleştirilebilir.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Ancak, hareketlilik süresi </a:t>
            </a:r>
            <a:r>
              <a:rPr lang="tr-TR" sz="1800" b="1" u="sng" dirty="0">
                <a:solidFill>
                  <a:schemeClr val="accent1">
                    <a:lumMod val="75000"/>
                  </a:schemeClr>
                </a:solidFill>
              </a:rPr>
              <a:t>2 ay</a:t>
            </a: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 olarak sınırlandırılmıştır.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63" y="4750563"/>
            <a:ext cx="1213058" cy="36446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94" y="4652924"/>
            <a:ext cx="582020" cy="507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08" y="4704283"/>
            <a:ext cx="872673" cy="4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6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4" y="0"/>
            <a:ext cx="6327420" cy="25084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14350" lvl="0" indent="-514350">
              <a:spcBef>
                <a:spcPts val="0"/>
              </a:spcBef>
              <a:buAutoNum type="arabicPeriod"/>
            </a:pP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KABUL MEKTUBU</a:t>
            </a:r>
          </a:p>
          <a:p>
            <a:pPr lvl="0" algn="just">
              <a:spcBef>
                <a:spcPts val="0"/>
              </a:spcBef>
            </a:pPr>
            <a:r>
              <a:rPr lang="tr-TR" sz="3000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Staj yapacağınız yerde bir değişiklik olursa, yeni staj yerinden aldığınız kabul mektubunuzu ofise teslim edin</a:t>
            </a: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618" y="617968"/>
            <a:ext cx="317019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463523" y="0"/>
            <a:ext cx="3638919" cy="25084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sz="3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</a:t>
            </a: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ZİRAAT BANKASI EURO HESAP NUMARASI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858" y="2027877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7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r-TR" dirty="0"/>
              <a:t>FAALİYET ÖNCESİ</a:t>
            </a:r>
            <a:endParaRPr lang="en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sp>
        <p:nvSpPr>
          <p:cNvPr id="224" name="Shape 224"/>
          <p:cNvSpPr txBox="1"/>
          <p:nvPr/>
        </p:nvSpPr>
        <p:spPr>
          <a:xfrm>
            <a:off x="573227" y="-141659"/>
            <a:ext cx="4094402" cy="25084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endParaRPr lang="tr-TR"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>
              <a:spcBef>
                <a:spcPts val="0"/>
              </a:spcBef>
              <a:buNone/>
            </a:pPr>
            <a:r>
              <a:rPr lang="tr-TR" sz="3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</a:t>
            </a:r>
            <a:r>
              <a:rPr lang="tr-TR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LA-STAJ HAREKETLİLİĞİ İÇİN ÖĞRENİM ANLAŞMASI</a:t>
            </a:r>
            <a:endParaRPr lang="en"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2661"/>
            <a:ext cx="594923" cy="42136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7" y="4710023"/>
            <a:ext cx="831020" cy="4334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96" y="4787660"/>
            <a:ext cx="1203604" cy="3616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063" y="2027877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Hareketliliği için Öğrenim Anlaşması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3343"/>
            <a:ext cx="6296258" cy="3848408"/>
          </a:xfrm>
          <a:prstGeom prst="rect">
            <a:avLst/>
          </a:prstGeom>
        </p:spPr>
      </p:pic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1" name="Yuvarlatılmış Dikdörtgen 10"/>
          <p:cNvSpPr/>
          <p:nvPr/>
        </p:nvSpPr>
        <p:spPr>
          <a:xfrm>
            <a:off x="6306321" y="1084263"/>
            <a:ext cx="2055379" cy="714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Roboto Condensed" panose="020B0604020202020204" charset="0"/>
                <a:ea typeface="Roboto Condensed" panose="020B0604020202020204" charset="0"/>
                <a:hlinkClick r:id="rId4"/>
              </a:rPr>
              <a:t>http://ec.europa.eu/education/tools/isced-f_en.htm</a:t>
            </a:r>
            <a:endParaRPr lang="tr-TR" sz="1000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algn="ctr"/>
            <a:r>
              <a:rPr lang="tr-TR" sz="1000" dirty="0">
                <a:latin typeface="Roboto Condensed" panose="020B0604020202020204" charset="0"/>
                <a:ea typeface="Roboto Condensed" panose="020B0604020202020204" charset="0"/>
              </a:rPr>
              <a:t>adresinden bulabilirsiniz.</a:t>
            </a:r>
          </a:p>
          <a:p>
            <a:pPr algn="ctr"/>
            <a:endParaRPr lang="tr-TR" sz="1200" dirty="0"/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5622324" y="1441727"/>
            <a:ext cx="876413" cy="4394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794" y="4666767"/>
            <a:ext cx="582020" cy="507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26" y="4712556"/>
            <a:ext cx="872673" cy="45520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049" y="4762281"/>
            <a:ext cx="1224951" cy="368040"/>
          </a:xfrm>
          <a:prstGeom prst="rect">
            <a:avLst/>
          </a:prstGeom>
        </p:spPr>
      </p:pic>
      <p:sp>
        <p:nvSpPr>
          <p:cNvPr id="10" name="Yuvarlatılmış Dikdörtgen 9"/>
          <p:cNvSpPr/>
          <p:nvPr/>
        </p:nvSpPr>
        <p:spPr>
          <a:xfrm>
            <a:off x="146649" y="2760453"/>
            <a:ext cx="1684287" cy="342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/>
              <a:t>Stajın başlangıç ve bitiş tarihleri yazılacak.</a:t>
            </a:r>
            <a:r>
              <a:rPr lang="tr-TR" dirty="0"/>
              <a:t> </a:t>
            </a:r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1750610" y="2788956"/>
            <a:ext cx="1541991" cy="1105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94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Hareketliliği için Öğrenim Anlaşması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grpSp>
        <p:nvGrpSpPr>
          <p:cNvPr id="5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94" y="4666767"/>
            <a:ext cx="582020" cy="507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26" y="4712556"/>
            <a:ext cx="872673" cy="45520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049" y="4762281"/>
            <a:ext cx="1224951" cy="368040"/>
          </a:xfrm>
          <a:prstGeom prst="rect">
            <a:avLst/>
          </a:prstGeom>
        </p:spPr>
      </p:pic>
      <p:sp>
        <p:nvSpPr>
          <p:cNvPr id="25" name="Yuvarlatılmış Dikdörtgen 24"/>
          <p:cNvSpPr/>
          <p:nvPr/>
        </p:nvSpPr>
        <p:spPr>
          <a:xfrm>
            <a:off x="6368704" y="2096528"/>
            <a:ext cx="2498591" cy="198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71080"/>
            <a:ext cx="6012611" cy="3353514"/>
          </a:xfrm>
          <a:prstGeom prst="rect">
            <a:avLst/>
          </a:prstGeom>
        </p:spPr>
      </p:pic>
      <p:cxnSp>
        <p:nvCxnSpPr>
          <p:cNvPr id="12" name="Düz Ok Bağlayıcısı 11"/>
          <p:cNvCxnSpPr/>
          <p:nvPr/>
        </p:nvCxnSpPr>
        <p:spPr>
          <a:xfrm>
            <a:off x="3006305" y="1904220"/>
            <a:ext cx="3407434" cy="944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Resim 2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78" y="2425920"/>
            <a:ext cx="2343150" cy="132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Düz Ok Bağlayıcısı 28"/>
          <p:cNvCxnSpPr>
            <a:endCxn id="28" idx="1"/>
          </p:cNvCxnSpPr>
          <p:nvPr/>
        </p:nvCxnSpPr>
        <p:spPr>
          <a:xfrm>
            <a:off x="2838091" y="2679063"/>
            <a:ext cx="3574487" cy="4072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2674189" y="3381973"/>
            <a:ext cx="4044350" cy="299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520373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601</Words>
  <Application>Microsoft Office PowerPoint</Application>
  <PresentationFormat>Ekran Gösterisi (16:9)</PresentationFormat>
  <Paragraphs>173</Paragraphs>
  <Slides>32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0" baseType="lpstr">
      <vt:lpstr>Arial</vt:lpstr>
      <vt:lpstr>Arvo</vt:lpstr>
      <vt:lpstr>Roboto Condensed Light</vt:lpstr>
      <vt:lpstr>Wingdings</vt:lpstr>
      <vt:lpstr>Roboto Condensed</vt:lpstr>
      <vt:lpstr>Times New Roman</vt:lpstr>
      <vt:lpstr>Calibri</vt:lpstr>
      <vt:lpstr>Salerio template</vt:lpstr>
      <vt:lpstr>   BURDUR MEHMET AKİF ERSOY ÜNİVERSİTESİ  2024 PROJE DÖNEMİ ERASMUS+ STAJ HAREKETLİLİĞİ ORYANTASYON TOPLANTISI  Uluslararası İlişkiler Koordinatörlüğü 09.04.2025 Öğr. Gör. Dr. Sezai ZEYBEKOĞLU </vt:lpstr>
      <vt:lpstr>PowerPoint Sunusu</vt:lpstr>
      <vt:lpstr>STAJ HAREKETLİLİĞİ</vt:lpstr>
      <vt:lpstr>STAJ HAREKETLİLİĞİ</vt:lpstr>
      <vt:lpstr>FAALİYET ÖNCESİ</vt:lpstr>
      <vt:lpstr>FAALİYET ÖNCESİ</vt:lpstr>
      <vt:lpstr>FAALİYET ÖNCESİ</vt:lpstr>
      <vt:lpstr>Staj Hareketliliği için Öğrenim Anlaşması</vt:lpstr>
      <vt:lpstr>Staj Hareketliliği için Öğrenim Anlaşması</vt:lpstr>
      <vt:lpstr>Staj Hareketliliği için Öğrenim Anlaşması</vt:lpstr>
      <vt:lpstr>FAALİYET ÖNCESİ</vt:lpstr>
      <vt:lpstr>FAALİYET ÖNCESİ</vt:lpstr>
      <vt:lpstr>FAALİYET ÖNCESİ</vt:lpstr>
      <vt:lpstr>VİZE ve PASAPORT</vt:lpstr>
      <vt:lpstr>VİZE ve PASAPORT</vt:lpstr>
      <vt:lpstr>FAALİYET ÖNCESİ</vt:lpstr>
      <vt:lpstr>Bu aşamaya kadar gerekli tüm evraklar ofisimize teslim edildi ve vizeniz çıktıysa hibenizin  % 80’lik kısmı yatırılır.</vt:lpstr>
      <vt:lpstr>HİBELERİNİZ AZAMİ 2 AY ÜZERİNDEN HESAPLANACAK.</vt:lpstr>
      <vt:lpstr>PowerPoint Sunusu</vt:lpstr>
      <vt:lpstr>SEYAHAT DESTEĞİ</vt:lpstr>
      <vt:lpstr>FAALİYET SONRASINDA TESLİM EDİLMESİ GEREKEN BELGELER ve YAPILMASI GEREKENLER</vt:lpstr>
      <vt:lpstr>FAALİYET SONRASI</vt:lpstr>
      <vt:lpstr>FAALİYET SONRASI</vt:lpstr>
      <vt:lpstr>PowerPoint Sunusu</vt:lpstr>
      <vt:lpstr>FAALİYET SONRASI</vt:lpstr>
      <vt:lpstr>FAALİYET SONRASI</vt:lpstr>
      <vt:lpstr>ÖDEMEDE KESİNTİ YAPILMASI:</vt:lpstr>
      <vt:lpstr>-10 PUAN UYGULAMASI</vt:lpstr>
      <vt:lpstr>ULUSLARARASI İLİŞKİLER OFİSİ</vt:lpstr>
      <vt:lpstr>ULUSLARARASI İLİŞKİLER OFİSİ</vt:lpstr>
      <vt:lpstr>ULUSLARARASI İLİŞKİLER OFİSİ</vt:lpstr>
      <vt:lpstr>ULUSLARARASI İLİŞKİLER OFİSİ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MEHMET AKİF ERSOY ÜNİVERSİTESİ  2017-2018 ERASMUS+ PROGRAMI STAJ HAREKETLİLİĞİ ORYANTASYON TOPLANTISI  Uluslararası İlişkiler Koordinatörlüğü 08.11.2017, Burdur</dc:title>
  <dc:creator>USER</dc:creator>
  <cp:lastModifiedBy>atemi</cp:lastModifiedBy>
  <cp:revision>89</cp:revision>
  <dcterms:modified xsi:type="dcterms:W3CDTF">2025-04-09T08:21:35Z</dcterms:modified>
</cp:coreProperties>
</file>