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325" r:id="rId5"/>
    <p:sldId id="338" r:id="rId6"/>
    <p:sldId id="266" r:id="rId7"/>
    <p:sldId id="271" r:id="rId8"/>
    <p:sldId id="270" r:id="rId9"/>
    <p:sldId id="273" r:id="rId10"/>
    <p:sldId id="274" r:id="rId11"/>
    <p:sldId id="265" r:id="rId12"/>
    <p:sldId id="277" r:id="rId13"/>
    <p:sldId id="276" r:id="rId14"/>
    <p:sldId id="340" r:id="rId15"/>
    <p:sldId id="275" r:id="rId16"/>
    <p:sldId id="281" r:id="rId17"/>
    <p:sldId id="283" r:id="rId18"/>
    <p:sldId id="285" r:id="rId19"/>
    <p:sldId id="287" r:id="rId20"/>
    <p:sldId id="343" r:id="rId21"/>
    <p:sldId id="344" r:id="rId22"/>
    <p:sldId id="345" r:id="rId23"/>
    <p:sldId id="288" r:id="rId24"/>
    <p:sldId id="342" r:id="rId25"/>
    <p:sldId id="289" r:id="rId26"/>
    <p:sldId id="292" r:id="rId27"/>
    <p:sldId id="334" r:id="rId28"/>
    <p:sldId id="294" r:id="rId29"/>
    <p:sldId id="303" r:id="rId30"/>
    <p:sldId id="297" r:id="rId31"/>
    <p:sldId id="305" r:id="rId32"/>
    <p:sldId id="306" r:id="rId33"/>
    <p:sldId id="307" r:id="rId34"/>
    <p:sldId id="308" r:id="rId35"/>
    <p:sldId id="309" r:id="rId36"/>
    <p:sldId id="337" r:id="rId3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953"/>
    <a:srgbClr val="6CA644"/>
    <a:srgbClr val="85BE62"/>
    <a:srgbClr val="D6A300"/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96445" autoAdjust="0"/>
  </p:normalViewPr>
  <p:slideViewPr>
    <p:cSldViewPr snapToGrid="0">
      <p:cViewPr varScale="1">
        <p:scale>
          <a:sx n="81" d="100"/>
          <a:sy n="81" d="100"/>
        </p:scale>
        <p:origin x="523" y="67"/>
      </p:cViewPr>
      <p:guideLst/>
    </p:cSldViewPr>
  </p:slideViewPr>
  <p:outlineViewPr>
    <p:cViewPr>
      <p:scale>
        <a:sx n="33" d="100"/>
        <a:sy n="33" d="100"/>
      </p:scale>
      <p:origin x="0" y="-148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36"/>
    </p:cViewPr>
  </p:sorterViewPr>
  <p:notesViewPr>
    <p:cSldViewPr snapToGrid="0">
      <p:cViewPr varScale="1">
        <p:scale>
          <a:sx n="89" d="100"/>
          <a:sy n="89" d="100"/>
        </p:scale>
        <p:origin x="274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A18B69-F7FC-4C01-9CDB-5F652AD65C6F}" type="datetimeFigureOut">
              <a:rPr lang="tr-TR" smtClean="0"/>
              <a:pPr/>
              <a:t>13.11.2023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10F76-0F1B-439F-804E-20D7D8CE08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7986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10F76-0F1B-439F-804E-20D7D8CE0820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186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10F76-0F1B-439F-804E-20D7D8CE0820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8306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10F76-0F1B-439F-804E-20D7D8CE0820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39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5E80-F97A-4C7C-9D57-9F615D0B0024}" type="datetime1">
              <a:rPr lang="tr-TR" smtClean="0"/>
              <a:t>13.11.2023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808B-6CC0-42D3-B329-5AB964D4D1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956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34F7-3150-4BCB-8E52-78CFD1F5F9D4}" type="datetime1">
              <a:rPr lang="tr-TR" smtClean="0"/>
              <a:t>13.11.2023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808B-6CC0-42D3-B329-5AB964D4D1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201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E4DF-577B-4DE4-A194-2498FE5F3BB8}" type="datetime1">
              <a:rPr lang="tr-TR" smtClean="0"/>
              <a:t>13.11.2023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808B-6CC0-42D3-B329-5AB964D4D1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53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1464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B1EC-DCB1-447D-B7E3-69F89D45FC7D}" type="datetime1">
              <a:rPr lang="tr-TR" smtClean="0"/>
              <a:t>13.11.2023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808B-6CC0-42D3-B329-5AB964D4D1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110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A007-C7B5-4230-ACF1-AE04D9E4E7DF}" type="datetime1">
              <a:rPr lang="tr-TR" smtClean="0"/>
              <a:t>13.11.2023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808B-6CC0-42D3-B329-5AB964D4D1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291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B3FD-5374-4B96-B3C2-981DD73CB986}" type="datetime1">
              <a:rPr lang="tr-TR" smtClean="0"/>
              <a:t>13.11.2023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808B-6CC0-42D3-B329-5AB964D4D1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382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48650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9D9DA-7800-41B5-B24D-7670FB51EA0B}" type="datetime1">
              <a:rPr lang="tr-TR" smtClean="0"/>
              <a:t>13.11.2023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808B-6CC0-42D3-B329-5AB964D4D1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99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F408-47B9-4DA1-8D09-EA034954AEAC}" type="datetime1">
              <a:rPr lang="tr-TR" smtClean="0"/>
              <a:t>13.11.2023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808B-6CC0-42D3-B329-5AB964D4D1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302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33DA-236B-49E0-8630-606F1DC3F593}" type="datetime1">
              <a:rPr lang="tr-TR" smtClean="0"/>
              <a:t>13.11.2023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808B-6CC0-42D3-B329-5AB964D4D1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098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CE5D-5439-41BD-A4EE-881E668BEEC3}" type="datetime1">
              <a:rPr lang="tr-TR" smtClean="0"/>
              <a:t>13.11.2023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808B-6CC0-42D3-B329-5AB964D4D1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142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00D02-25DD-4C6E-8A9D-EA22F01066DF}" type="datetime1">
              <a:rPr lang="tr-TR" smtClean="0"/>
              <a:t>13.11.2023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8808B-6CC0-42D3-B329-5AB964D4D1B4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400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85887" y="3820029"/>
            <a:ext cx="9420225" cy="1289550"/>
          </a:xfrm>
        </p:spPr>
        <p:txBody>
          <a:bodyPr>
            <a:noAutofit/>
          </a:bodyPr>
          <a:lstStyle/>
          <a:p>
            <a:r>
              <a:rPr lang="tr-TR" sz="2800" dirty="0">
                <a:latin typeface="Georgia" panose="02040502050405020303" pitchFamily="18" charset="0"/>
                <a:cs typeface="Arial" panose="020B0604020202020204" pitchFamily="34" charset="0"/>
              </a:rPr>
              <a:t>BURDUR MEHMET AKİF ERSOY ÜNİVERSİTESİ</a:t>
            </a:r>
            <a:br>
              <a:rPr lang="tr-TR" sz="2800" dirty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tr-TR" sz="2800" dirty="0">
                <a:latin typeface="Georgia" panose="02040502050405020303" pitchFamily="18" charset="0"/>
                <a:cs typeface="Arial" panose="020B0604020202020204" pitchFamily="34" charset="0"/>
              </a:rPr>
              <a:t>ULUSLARARASI İLİŞKİLER KOORDİNATÖRLÜĞÜ</a:t>
            </a:r>
            <a:br>
              <a:rPr lang="tr-TR" sz="2800" dirty="0">
                <a:latin typeface="Georgia" panose="02040502050405020303" pitchFamily="18" charset="0"/>
                <a:cs typeface="Arial" panose="020B0604020202020204" pitchFamily="34" charset="0"/>
              </a:rPr>
            </a:br>
            <a:br>
              <a:rPr lang="tr-TR" sz="2800" dirty="0">
                <a:latin typeface="Georgia" panose="02040502050405020303" pitchFamily="18" charset="0"/>
                <a:cs typeface="Arial" panose="020B0604020202020204" pitchFamily="34" charset="0"/>
              </a:rPr>
            </a:br>
            <a:br>
              <a:rPr lang="tr-TR" sz="2800" dirty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tr-TR" sz="2800" dirty="0">
                <a:latin typeface="Georgia" panose="02040502050405020303" pitchFamily="18" charset="0"/>
                <a:cs typeface="Arial" panose="020B0604020202020204" pitchFamily="34" charset="0"/>
              </a:rPr>
              <a:t>ERASMUS+ PROGRAMI ÖĞRENCİ HAREKETLİLİĞİ</a:t>
            </a:r>
            <a:br>
              <a:rPr lang="tr-TR" sz="2800" dirty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tr-TR" sz="2800" dirty="0">
                <a:latin typeface="Georgia" panose="02040502050405020303" pitchFamily="18" charset="0"/>
                <a:cs typeface="Arial" panose="020B0604020202020204" pitchFamily="34" charset="0"/>
              </a:rPr>
              <a:t>Öğrenim ve Staj Faaliyetleri</a:t>
            </a:r>
            <a:br>
              <a:rPr lang="tr-TR" sz="2800" dirty="0">
                <a:latin typeface="Georgia" panose="02040502050405020303" pitchFamily="18" charset="0"/>
                <a:cs typeface="Arial" panose="020B0604020202020204" pitchFamily="34" charset="0"/>
              </a:rPr>
            </a:br>
            <a:br>
              <a:rPr lang="tr-TR" sz="2800" dirty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tr-TR" sz="2800" dirty="0" err="1">
                <a:latin typeface="Georgia" panose="02040502050405020303" pitchFamily="18" charset="0"/>
                <a:cs typeface="Arial" panose="020B0604020202020204" pitchFamily="34" charset="0"/>
              </a:rPr>
              <a:t>Öğr</a:t>
            </a:r>
            <a:r>
              <a:rPr lang="tr-TR" sz="2800" dirty="0">
                <a:latin typeface="Georgia" panose="02040502050405020303" pitchFamily="18" charset="0"/>
                <a:cs typeface="Arial" panose="020B0604020202020204" pitchFamily="34" charset="0"/>
              </a:rPr>
              <a:t>. Gör. Gülşah SAĞLAM</a:t>
            </a:r>
            <a:br>
              <a:rPr lang="tr-TR" sz="2800" dirty="0">
                <a:latin typeface="Georgia" panose="02040502050405020303" pitchFamily="18" charset="0"/>
                <a:cs typeface="Arial" panose="020B0604020202020204" pitchFamily="34" charset="0"/>
              </a:rPr>
            </a:br>
            <a:endParaRPr lang="tr-TR" sz="28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412953"/>
            <a:ext cx="804742" cy="44504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41" y="6388567"/>
            <a:ext cx="896190" cy="46943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931" y="6412953"/>
            <a:ext cx="1725318" cy="438931"/>
          </a:xfrm>
          <a:prstGeom prst="rect">
            <a:avLst/>
          </a:prstGeom>
        </p:spPr>
      </p:pic>
      <p:sp>
        <p:nvSpPr>
          <p:cNvPr id="8" name="Akış Çizelgesi: Bağlayıcı 7"/>
          <p:cNvSpPr/>
          <p:nvPr/>
        </p:nvSpPr>
        <p:spPr>
          <a:xfrm>
            <a:off x="318406" y="5109579"/>
            <a:ext cx="604157" cy="604157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9" name="Düz Bağlayıcı 8"/>
          <p:cNvCxnSpPr/>
          <p:nvPr/>
        </p:nvCxnSpPr>
        <p:spPr>
          <a:xfrm>
            <a:off x="1342958" y="5418364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Resim 1">
            <a:extLst>
              <a:ext uri="{FF2B5EF4-FFF2-40B4-BE49-F238E27FC236}">
                <a16:creationId xmlns:a16="http://schemas.microsoft.com/office/drawing/2014/main" id="{C0A4BDF0-788E-445F-88A2-F9C21B1B2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68" y="301962"/>
            <a:ext cx="2126326" cy="88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Resim 1">
            <a:extLst>
              <a:ext uri="{FF2B5EF4-FFF2-40B4-BE49-F238E27FC236}">
                <a16:creationId xmlns:a16="http://schemas.microsoft.com/office/drawing/2014/main" id="{8A89AA44-5D5C-454F-8738-FBBC5C83F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0"/>
          <a:stretch>
            <a:fillRect/>
          </a:stretch>
        </p:blipFill>
        <p:spPr bwMode="auto">
          <a:xfrm>
            <a:off x="9123054" y="330098"/>
            <a:ext cx="2604680" cy="66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378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"/>
            <a:ext cx="12426043" cy="755374"/>
          </a:xfrm>
        </p:spPr>
        <p:txBody>
          <a:bodyPr>
            <a:normAutofit fontScale="90000"/>
          </a:bodyPr>
          <a:lstStyle/>
          <a:p>
            <a:pPr algn="ctr"/>
            <a:b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Staj </a:t>
            </a:r>
            <a:r>
              <a:rPr lang="tr-TR" sz="4000" b="1" dirty="0">
                <a:solidFill>
                  <a:schemeClr val="tx2"/>
                </a:solidFill>
                <a:latin typeface="Georgia" panose="02040502050405020303" pitchFamily="18" charset="0"/>
              </a:rPr>
              <a:t>Hareketliliği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4913" y="1583872"/>
            <a:ext cx="11111594" cy="4950278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  <a:buSzPct val="300000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4"/>
              </a:buClr>
              <a:buSzPct val="200000"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1098392" y="934160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Yer Tutucusu 2"/>
          <p:cNvSpPr txBox="1">
            <a:spLocks/>
          </p:cNvSpPr>
          <p:nvPr/>
        </p:nvSpPr>
        <p:spPr>
          <a:xfrm>
            <a:off x="652235" y="2232320"/>
            <a:ext cx="3620092" cy="1393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3200" b="1" dirty="0">
              <a:solidFill>
                <a:srgbClr val="C0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966363" y="1197196"/>
            <a:ext cx="7851066" cy="12417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2308237" y="1452530"/>
            <a:ext cx="4592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Müfredat dahilinde zorunlu staj</a:t>
            </a:r>
          </a:p>
          <a:p>
            <a:endParaRPr lang="tr-TR" sz="2400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4441371" y="4865416"/>
            <a:ext cx="6825343" cy="13394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2694214" y="2944309"/>
            <a:ext cx="7098241" cy="13300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Metin Yer Tutucusu 3"/>
          <p:cNvSpPr txBox="1">
            <a:spLocks/>
          </p:cNvSpPr>
          <p:nvPr/>
        </p:nvSpPr>
        <p:spPr>
          <a:xfrm>
            <a:off x="5203356" y="3430800"/>
            <a:ext cx="3956972" cy="7107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Gönüllü Staj</a:t>
            </a:r>
          </a:p>
        </p:txBody>
      </p:sp>
      <p:sp>
        <p:nvSpPr>
          <p:cNvPr id="9" name="Metin Yer Tutucusu 4"/>
          <p:cNvSpPr txBox="1">
            <a:spLocks/>
          </p:cNvSpPr>
          <p:nvPr/>
        </p:nvSpPr>
        <p:spPr>
          <a:xfrm>
            <a:off x="6123215" y="5274127"/>
            <a:ext cx="4474028" cy="7511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Mezuniyet sonrası staj</a:t>
            </a:r>
          </a:p>
          <a:p>
            <a:endParaRPr lang="tr-TR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333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"/>
            <a:ext cx="12426043" cy="755374"/>
          </a:xfrm>
        </p:spPr>
        <p:txBody>
          <a:bodyPr>
            <a:normAutofit fontScale="90000"/>
          </a:bodyPr>
          <a:lstStyle/>
          <a:p>
            <a:pPr algn="ctr"/>
            <a:b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Staj </a:t>
            </a:r>
            <a:r>
              <a:rPr lang="tr-TR" sz="4000" b="1" dirty="0">
                <a:solidFill>
                  <a:schemeClr val="tx2"/>
                </a:solidFill>
                <a:latin typeface="Georgia" panose="02040502050405020303" pitchFamily="18" charset="0"/>
              </a:rPr>
              <a:t>Hareketliliği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4913" y="1583872"/>
            <a:ext cx="11111594" cy="4950278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  <a:buSzPct val="300000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4"/>
              </a:buClr>
              <a:buSzPct val="200000"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1098392" y="934160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kdörtgen 4"/>
          <p:cNvSpPr/>
          <p:nvPr/>
        </p:nvSpPr>
        <p:spPr>
          <a:xfrm>
            <a:off x="457201" y="1112946"/>
            <a:ext cx="111034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endParaRPr lang="tr-TR" sz="2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tr-TR" sz="2200" dirty="0">
                <a:highlight>
                  <a:srgbClr val="FFFF00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Mezuniyet sonrası staj, </a:t>
            </a: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mezuniyet tarihinden itibaren 12 ay içinde tamamlanmış olmalıdır.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Mezuniyet sonrası gerçekleştirilecek staj faaliyetinde başvurunun öğrenci mezun olmadan önce (hâlihazırda ön lisans, lisans veya lisansüstü öğrencisiyken) yapılmış olması gerekir.  </a:t>
            </a:r>
            <a:r>
              <a:rPr lang="tr-TR" sz="2200" i="1" dirty="0">
                <a:latin typeface="Georgia" panose="02040502050405020303" pitchFamily="18" charset="0"/>
                <a:cs typeface="Times New Roman" panose="02020603050405020304" pitchFamily="18" charset="0"/>
              </a:rPr>
              <a:t>Mezun olmuş öğrenciler başvuruda bulunamaz</a:t>
            </a: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Staj hareketliliğinde staj yapılacak kurum ya da işletme öğrenci tarafından bulunur.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Başvuru esnasında staj yapılacak kurumdan alınmış kabul mektubunun sunulması gerekir.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endParaRPr lang="tr-TR" sz="2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50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426043" cy="947057"/>
          </a:xfrm>
        </p:spPr>
        <p:txBody>
          <a:bodyPr>
            <a:normAutofit fontScale="90000"/>
          </a:bodyPr>
          <a:lstStyle/>
          <a:p>
            <a:pPr algn="ctr"/>
            <a:b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Staj Hareketliliği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6942" y="1263935"/>
            <a:ext cx="11272157" cy="4950278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  <a:buSzPct val="300000"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4"/>
              </a:buClr>
              <a:buSzPct val="200000"/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4"/>
              </a:buClr>
              <a:buSzPct val="200000"/>
              <a:buNone/>
            </a:pPr>
            <a:endParaRPr lang="tr-TR" sz="2400" dirty="0"/>
          </a:p>
          <a:p>
            <a:pPr marL="0" indent="0">
              <a:buClr>
                <a:schemeClr val="accent4"/>
              </a:buClr>
              <a:buSzPct val="200000"/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1058635" y="1155163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Yer Tutucusu 2"/>
          <p:cNvSpPr txBox="1">
            <a:spLocks/>
          </p:cNvSpPr>
          <p:nvPr/>
        </p:nvSpPr>
        <p:spPr>
          <a:xfrm>
            <a:off x="702364" y="1472041"/>
            <a:ext cx="11146735" cy="367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endParaRPr lang="tr-TR" sz="2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endParaRPr lang="tr-TR" sz="2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Staj faaliyetinin, öğrencinin diploma programı için zorunlu olması beklenmez; ancak staj yapılacak sektör, öğrencinin mevcut mesleki eğitim programı ile ilgili bir sektör olmalıdır.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Staj hareketliliği için faaliyet süresi, her bir öğrenim kademesi için ayrı ayrı geçerli olmak üzere </a:t>
            </a:r>
            <a:r>
              <a:rPr lang="tr-TR" sz="2200" b="1" dirty="0">
                <a:latin typeface="Georgia" panose="02040502050405020303" pitchFamily="18" charset="0"/>
                <a:cs typeface="Times New Roman" panose="02020603050405020304" pitchFamily="18" charset="0"/>
              </a:rPr>
              <a:t>asgari 2 tam ay, azami 12 tam </a:t>
            </a: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aydır.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endParaRPr lang="tr-TR" sz="2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699" y="96016"/>
            <a:ext cx="1232854" cy="105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82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Bağlayıcı 3"/>
          <p:cNvSpPr/>
          <p:nvPr/>
        </p:nvSpPr>
        <p:spPr>
          <a:xfrm>
            <a:off x="372834" y="4508690"/>
            <a:ext cx="604157" cy="604157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1564819" y="4810769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nvan 1"/>
          <p:cNvSpPr txBox="1">
            <a:spLocks/>
          </p:cNvSpPr>
          <p:nvPr/>
        </p:nvSpPr>
        <p:spPr>
          <a:xfrm>
            <a:off x="1564818" y="3348890"/>
            <a:ext cx="10354465" cy="115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err="1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Erasmus</a:t>
            </a:r>
            <a:r>
              <a:rPr lang="tr-TR" sz="3600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+ Programına Kimler Başvurabilir?</a:t>
            </a:r>
          </a:p>
        </p:txBody>
      </p:sp>
    </p:spTree>
    <p:extLst>
      <p:ext uri="{BB962C8B-B14F-4D97-AF65-F5344CB8AC3E}">
        <p14:creationId xmlns:p14="http://schemas.microsoft.com/office/powerpoint/2010/main" val="1717462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426043" cy="947057"/>
          </a:xfrm>
        </p:spPr>
        <p:txBody>
          <a:bodyPr>
            <a:normAutofit fontScale="90000"/>
          </a:bodyPr>
          <a:lstStyle/>
          <a:p>
            <a:pPr algn="ctr"/>
            <a:b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Asgari Şartlar</a:t>
            </a:r>
          </a:p>
        </p:txBody>
      </p:sp>
      <p:cxnSp>
        <p:nvCxnSpPr>
          <p:cNvPr id="6" name="Düz Bağlayıcı 5"/>
          <p:cNvCxnSpPr/>
          <p:nvPr/>
        </p:nvCxnSpPr>
        <p:spPr>
          <a:xfrm>
            <a:off x="1058635" y="1265464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Yer Tutucusu 2"/>
          <p:cNvSpPr txBox="1">
            <a:spLocks/>
          </p:cNvSpPr>
          <p:nvPr/>
        </p:nvSpPr>
        <p:spPr>
          <a:xfrm>
            <a:off x="1058635" y="1861101"/>
            <a:ext cx="10042072" cy="3418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 algn="just">
              <a:lnSpc>
                <a:spcPct val="100000"/>
              </a:lnSpc>
              <a:buNone/>
            </a:pPr>
            <a:r>
              <a:rPr lang="tr-TR" sz="2200" dirty="0">
                <a:latin typeface="Georgia" panose="02040502050405020303" pitchFamily="18" charset="0"/>
              </a:rPr>
              <a:t>Burdur Mehmet Akif Ersoy Üniversitesinde örgün eğitim kademelerinin herhangi birinde (birinci, ikinci veya üçüncü kademe) yükseköğretim programına kayıtlı, tam zamanlı öğrenci olmak,</a:t>
            </a:r>
          </a:p>
        </p:txBody>
      </p:sp>
      <p:sp>
        <p:nvSpPr>
          <p:cNvPr id="8" name="Akış Çizelgesi: Bağlayıcı 7"/>
          <p:cNvSpPr/>
          <p:nvPr/>
        </p:nvSpPr>
        <p:spPr>
          <a:xfrm>
            <a:off x="479443" y="1861101"/>
            <a:ext cx="604157" cy="602325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Dolu Çerçeve 3"/>
          <p:cNvSpPr/>
          <p:nvPr/>
        </p:nvSpPr>
        <p:spPr>
          <a:xfrm>
            <a:off x="3638550" y="3267617"/>
            <a:ext cx="4492487" cy="1179444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b="1" dirty="0">
                <a:solidFill>
                  <a:schemeClr val="tx2"/>
                </a:solidFill>
                <a:latin typeface="Georgia" panose="02040502050405020303" pitchFamily="18" charset="0"/>
              </a:rPr>
              <a:t>Birinci kademe: Ön lisans, </a:t>
            </a:r>
            <a:r>
              <a:rPr lang="tr-TR" b="1" dirty="0">
                <a:solidFill>
                  <a:schemeClr val="tx2"/>
                </a:solidFill>
                <a:highlight>
                  <a:srgbClr val="FFFF00"/>
                </a:highlight>
                <a:latin typeface="Georgia" panose="02040502050405020303" pitchFamily="18" charset="0"/>
              </a:rPr>
              <a:t>L</a:t>
            </a:r>
            <a:r>
              <a:rPr lang="tr-TR" b="1" dirty="0">
                <a:solidFill>
                  <a:schemeClr val="tx2"/>
                </a:solidFill>
                <a:latin typeface="Georgia" panose="02040502050405020303" pitchFamily="18" charset="0"/>
              </a:rPr>
              <a:t>isans </a:t>
            </a:r>
          </a:p>
        </p:txBody>
      </p:sp>
      <p:sp>
        <p:nvSpPr>
          <p:cNvPr id="9" name="Dolu Çerçeve 8"/>
          <p:cNvSpPr/>
          <p:nvPr/>
        </p:nvSpPr>
        <p:spPr>
          <a:xfrm>
            <a:off x="6973838" y="5105608"/>
            <a:ext cx="4492487" cy="1179444"/>
          </a:xfrm>
          <a:prstGeom prst="bevel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b="1" dirty="0">
                <a:solidFill>
                  <a:schemeClr val="tx2"/>
                </a:solidFill>
                <a:latin typeface="Georgia" panose="02040502050405020303" pitchFamily="18" charset="0"/>
              </a:rPr>
              <a:t>        </a:t>
            </a:r>
            <a:r>
              <a:rPr lang="tr-TR" b="1" dirty="0">
                <a:solidFill>
                  <a:schemeClr val="tx2"/>
                </a:solidFill>
                <a:highlight>
                  <a:srgbClr val="FFFF00"/>
                </a:highlight>
                <a:latin typeface="Georgia" panose="02040502050405020303" pitchFamily="18" charset="0"/>
              </a:rPr>
              <a:t>Ü</a:t>
            </a:r>
            <a:r>
              <a:rPr lang="tr-TR" b="1" dirty="0">
                <a:solidFill>
                  <a:schemeClr val="tx2"/>
                </a:solidFill>
                <a:latin typeface="Georgia" panose="02040502050405020303" pitchFamily="18" charset="0"/>
              </a:rPr>
              <a:t>çüncü kademe: </a:t>
            </a:r>
            <a:r>
              <a:rPr lang="tr-TR" b="1" dirty="0">
                <a:solidFill>
                  <a:schemeClr val="tx2"/>
                </a:solidFill>
                <a:highlight>
                  <a:srgbClr val="FFFF00"/>
                </a:highlight>
                <a:latin typeface="Georgia" panose="02040502050405020303" pitchFamily="18" charset="0"/>
              </a:rPr>
              <a:t>D</a:t>
            </a:r>
            <a:r>
              <a:rPr lang="tr-TR" b="1" dirty="0">
                <a:solidFill>
                  <a:schemeClr val="tx2"/>
                </a:solidFill>
                <a:latin typeface="Georgia" panose="02040502050405020303" pitchFamily="18" charset="0"/>
              </a:rPr>
              <a:t>oktora</a:t>
            </a:r>
          </a:p>
        </p:txBody>
      </p:sp>
      <p:sp>
        <p:nvSpPr>
          <p:cNvPr id="10" name="Dolu Çerçeve 9"/>
          <p:cNvSpPr/>
          <p:nvPr/>
        </p:nvSpPr>
        <p:spPr>
          <a:xfrm>
            <a:off x="926113" y="5109995"/>
            <a:ext cx="4492487" cy="1179444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b="1" dirty="0">
                <a:solidFill>
                  <a:schemeClr val="tx2"/>
                </a:solidFill>
                <a:highlight>
                  <a:srgbClr val="FFFF00"/>
                </a:highlight>
                <a:latin typeface="Georgia" panose="02040502050405020303" pitchFamily="18" charset="0"/>
              </a:rPr>
              <a:t>İ</a:t>
            </a:r>
            <a:r>
              <a:rPr lang="tr-TR" b="1" dirty="0">
                <a:solidFill>
                  <a:schemeClr val="tx2"/>
                </a:solidFill>
                <a:latin typeface="Georgia" panose="02040502050405020303" pitchFamily="18" charset="0"/>
              </a:rPr>
              <a:t>kinci kademe: </a:t>
            </a:r>
            <a:r>
              <a:rPr lang="tr-TR" b="1" dirty="0">
                <a:solidFill>
                  <a:schemeClr val="tx2"/>
                </a:solidFill>
                <a:highlight>
                  <a:srgbClr val="FFFF00"/>
                </a:highlight>
                <a:latin typeface="Georgia" panose="02040502050405020303" pitchFamily="18" charset="0"/>
              </a:rPr>
              <a:t>Y</a:t>
            </a:r>
            <a:r>
              <a:rPr lang="tr-TR" b="1" dirty="0">
                <a:solidFill>
                  <a:schemeClr val="tx2"/>
                </a:solidFill>
                <a:latin typeface="Georgia" panose="02040502050405020303" pitchFamily="18" charset="0"/>
              </a:rPr>
              <a:t>üksek lisans </a:t>
            </a:r>
          </a:p>
        </p:txBody>
      </p:sp>
    </p:spTree>
    <p:extLst>
      <p:ext uri="{BB962C8B-B14F-4D97-AF65-F5344CB8AC3E}">
        <p14:creationId xmlns:p14="http://schemas.microsoft.com/office/powerpoint/2010/main" val="417916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426043" cy="947057"/>
          </a:xfrm>
        </p:spPr>
        <p:txBody>
          <a:bodyPr>
            <a:normAutofit fontScale="90000"/>
          </a:bodyPr>
          <a:lstStyle/>
          <a:p>
            <a:pPr algn="ctr"/>
            <a:b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663025" y="580774"/>
            <a:ext cx="11099991" cy="616790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 lvl="0">
              <a:spcBef>
                <a:spcPts val="600"/>
              </a:spcBef>
              <a:buClr>
                <a:srgbClr val="FFCD00"/>
              </a:buClr>
              <a:buSzPts val="2400"/>
            </a:pPr>
            <a:r>
              <a:rPr lang="tr-TR" sz="2200" dirty="0">
                <a:latin typeface="Georgia" panose="02040502050405020303" pitchFamily="18" charset="0"/>
              </a:rPr>
              <a:t> Ön lisans ve Lisans öğrencileri için genel not  ortalamalarının en   az  2.20/4.00</a:t>
            </a:r>
            <a:br>
              <a:rPr lang="tr-TR" sz="2200" dirty="0">
                <a:latin typeface="Georgia" panose="02040502050405020303" pitchFamily="18" charset="0"/>
              </a:rPr>
            </a:br>
            <a:r>
              <a:rPr lang="tr-TR" sz="2200" dirty="0">
                <a:latin typeface="Georgia" panose="02040502050405020303" pitchFamily="18" charset="0"/>
              </a:rPr>
              <a:t> Yüksek Lisans ve Doktora öğrencileri için en az 2.50/4.00  olması.</a:t>
            </a:r>
          </a:p>
          <a:p>
            <a:pPr marL="76200" lvl="0">
              <a:spcBef>
                <a:spcPts val="600"/>
              </a:spcBef>
              <a:buClr>
                <a:srgbClr val="FFCD00"/>
              </a:buClr>
              <a:buSzPts val="2400"/>
            </a:pPr>
            <a:endParaRPr lang="tr-TR" sz="2000" dirty="0">
              <a:latin typeface="Georgia" panose="02040502050405020303" pitchFamily="18" charset="0"/>
            </a:endParaRPr>
          </a:p>
          <a:p>
            <a:pPr marL="76200" lvl="0">
              <a:spcBef>
                <a:spcPts val="600"/>
              </a:spcBef>
              <a:buClr>
                <a:srgbClr val="FFCD00"/>
              </a:buClr>
              <a:buSzPts val="2400"/>
            </a:pPr>
            <a:r>
              <a:rPr lang="tr-TR" sz="2000" b="1" i="1" dirty="0">
                <a:solidFill>
                  <a:schemeClr val="tx2"/>
                </a:solidFill>
                <a:latin typeface="Georgia" panose="02040502050405020303" pitchFamily="18" charset="0"/>
              </a:rPr>
              <a:t>Başvuru aşamasında henüz transkripti oluşmamış ise</a:t>
            </a:r>
          </a:p>
          <a:p>
            <a:pPr marL="419100" lvl="0" indent="-34290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tr-TR" sz="2000" dirty="0">
                <a:latin typeface="Georgia" panose="02040502050405020303" pitchFamily="18" charset="0"/>
              </a:rPr>
              <a:t>Ön lisanstan  geçiş yapan   öğrenciler  için ön lisans mezuniyet notunun en az 2.20/4.00, </a:t>
            </a:r>
          </a:p>
          <a:p>
            <a:pPr marL="419100" lvl="0" indent="-34290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tr-TR" sz="2000" dirty="0">
                <a:latin typeface="Georgia" panose="02040502050405020303" pitchFamily="18" charset="0"/>
              </a:rPr>
              <a:t>Birinci sınıf öğrencileri için lise mezuniyet notunun en az 75/100 olması gerekmektedir.</a:t>
            </a:r>
          </a:p>
          <a:p>
            <a:pPr marL="76200" lvl="0">
              <a:spcBef>
                <a:spcPts val="600"/>
              </a:spcBef>
              <a:buClr>
                <a:srgbClr val="FFCD00"/>
              </a:buClr>
              <a:buSzPts val="2400"/>
            </a:pPr>
            <a:endParaRPr lang="tr-TR" sz="2000" dirty="0">
              <a:latin typeface="Georgia" panose="02040502050405020303" pitchFamily="18" charset="0"/>
            </a:endParaRPr>
          </a:p>
          <a:p>
            <a:pPr marL="76200" lvl="0">
              <a:spcBef>
                <a:spcPts val="600"/>
              </a:spcBef>
              <a:buClr>
                <a:srgbClr val="FFCD00"/>
              </a:buClr>
              <a:buSzPts val="2400"/>
            </a:pPr>
            <a:endParaRPr lang="tr-TR" sz="2000" dirty="0">
              <a:latin typeface="Georgia" panose="02040502050405020303" pitchFamily="18" charset="0"/>
              <a:sym typeface="Quattrocento Sans"/>
            </a:endParaRPr>
          </a:p>
          <a:p>
            <a:pPr marL="76200" lvl="0">
              <a:spcBef>
                <a:spcPts val="600"/>
              </a:spcBef>
              <a:buClr>
                <a:srgbClr val="FFCD00"/>
              </a:buClr>
              <a:buSzPts val="2400"/>
            </a:pPr>
            <a:r>
              <a:rPr lang="tr-TR" sz="2000" dirty="0">
                <a:latin typeface="Georgia" panose="02040502050405020303" pitchFamily="18" charset="0"/>
                <a:sym typeface="Quattrocento Sans"/>
              </a:rPr>
              <a:t>Öğrenim hareketliliği için yeterli sayıda AKTS kredi yükü olması bir yarıyıl için </a:t>
            </a:r>
            <a:r>
              <a:rPr lang="tr-TR" sz="2000" b="1" dirty="0">
                <a:solidFill>
                  <a:srgbClr val="C00000"/>
                </a:solidFill>
                <a:latin typeface="Georgia" panose="02040502050405020303" pitchFamily="18" charset="0"/>
                <a:sym typeface="Quattrocento Sans"/>
              </a:rPr>
              <a:t>30 AKTS kredisidir</a:t>
            </a:r>
            <a:r>
              <a:rPr lang="tr-TR" sz="2000" dirty="0">
                <a:latin typeface="Georgia" panose="02040502050405020303" pitchFamily="18" charset="0"/>
                <a:sym typeface="Quattrocento Sans"/>
              </a:rPr>
              <a:t>.</a:t>
            </a:r>
            <a:br>
              <a:rPr lang="tr-TR" sz="2000" dirty="0">
                <a:latin typeface="Georgia" panose="02040502050405020303" pitchFamily="18" charset="0"/>
              </a:rPr>
            </a:br>
            <a:endParaRPr lang="tr-TR" sz="2000" b="1" dirty="0">
              <a:latin typeface="Georgia" panose="02040502050405020303" pitchFamily="18" charset="0"/>
            </a:endParaRPr>
          </a:p>
          <a:p>
            <a:br>
              <a:rPr lang="tr-TR" sz="2000" dirty="0">
                <a:latin typeface="Georgia" panose="02040502050405020303" pitchFamily="18" charset="0"/>
              </a:rPr>
            </a:br>
            <a:endParaRPr lang="tr-TR" sz="2000" dirty="0">
              <a:latin typeface="Georgia" panose="02040502050405020303" pitchFamily="18" charset="0"/>
            </a:endParaRPr>
          </a:p>
        </p:txBody>
      </p:sp>
      <p:sp>
        <p:nvSpPr>
          <p:cNvPr id="5" name="Akış Çizelgesi: Bağlayıcı 4"/>
          <p:cNvSpPr/>
          <p:nvPr/>
        </p:nvSpPr>
        <p:spPr>
          <a:xfrm>
            <a:off x="141694" y="506185"/>
            <a:ext cx="604157" cy="554868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6" name="Düz Bağlayıcı 5"/>
          <p:cNvCxnSpPr/>
          <p:nvPr/>
        </p:nvCxnSpPr>
        <p:spPr>
          <a:xfrm>
            <a:off x="974269" y="6382394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kış Çizelgesi: Bağlayıcı 6">
            <a:extLst>
              <a:ext uri="{FF2B5EF4-FFF2-40B4-BE49-F238E27FC236}">
                <a16:creationId xmlns:a16="http://schemas.microsoft.com/office/drawing/2014/main" id="{C65866A0-9BDD-4EC1-96C4-A873C5E7963C}"/>
              </a:ext>
            </a:extLst>
          </p:cNvPr>
          <p:cNvSpPr/>
          <p:nvPr/>
        </p:nvSpPr>
        <p:spPr>
          <a:xfrm>
            <a:off x="78112" y="4037486"/>
            <a:ext cx="544930" cy="49505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25686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Bağlayıcı 3"/>
          <p:cNvSpPr/>
          <p:nvPr/>
        </p:nvSpPr>
        <p:spPr>
          <a:xfrm>
            <a:off x="372834" y="4508690"/>
            <a:ext cx="604157" cy="604157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1564819" y="4810769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nvan 1"/>
          <p:cNvSpPr txBox="1">
            <a:spLocks/>
          </p:cNvSpPr>
          <p:nvPr/>
        </p:nvSpPr>
        <p:spPr>
          <a:xfrm>
            <a:off x="1564818" y="3348890"/>
            <a:ext cx="10354465" cy="115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Başvuru Süreci ve Öğrenci Seçimleri</a:t>
            </a:r>
          </a:p>
        </p:txBody>
      </p:sp>
    </p:spTree>
    <p:extLst>
      <p:ext uri="{BB962C8B-B14F-4D97-AF65-F5344CB8AC3E}">
        <p14:creationId xmlns:p14="http://schemas.microsoft.com/office/powerpoint/2010/main" val="3813342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1C9739E-E4CB-48DD-9511-597C4382E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57" y="773200"/>
            <a:ext cx="11613886" cy="53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54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F5240AE-8233-408D-9BC8-7AB0374AB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31" y="1319752"/>
            <a:ext cx="11612938" cy="372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01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449" y="1048870"/>
            <a:ext cx="10189727" cy="504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1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" y="0"/>
            <a:ext cx="11988800" cy="694267"/>
          </a:xfrm>
        </p:spPr>
        <p:txBody>
          <a:bodyPr>
            <a:normAutofit fontScale="90000"/>
          </a:bodyPr>
          <a:lstStyle/>
          <a:p>
            <a:pPr algn="ctr"/>
            <a:br>
              <a:rPr lang="tr-TR" sz="4000" b="1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tr-TR" sz="4000" b="1" dirty="0" err="1">
                <a:solidFill>
                  <a:schemeClr val="tx2"/>
                </a:solidFill>
                <a:latin typeface="Georgia" panose="02040502050405020303" pitchFamily="18" charset="0"/>
              </a:rPr>
              <a:t>Erasmus</a:t>
            </a:r>
            <a:r>
              <a:rPr lang="tr-TR" sz="4000" b="1" dirty="0">
                <a:solidFill>
                  <a:schemeClr val="tx2"/>
                </a:solidFill>
                <a:latin typeface="Georgia" panose="02040502050405020303" pitchFamily="18" charset="0"/>
              </a:rPr>
              <a:t>+ Programı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2835" y="1172066"/>
            <a:ext cx="11615966" cy="49502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endParaRPr lang="tr-TR" sz="2200" dirty="0">
              <a:latin typeface="Georgia" panose="02040502050405020303" pitchFamily="18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endParaRPr lang="tr-TR" sz="2400" dirty="0">
              <a:latin typeface="Georgia" panose="02040502050405020303" pitchFamily="18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endParaRPr lang="tr-TR" sz="2400" dirty="0">
              <a:latin typeface="Georgia" panose="02040502050405020303" pitchFamily="18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r>
              <a:rPr lang="tr-TR" sz="2400" dirty="0">
                <a:latin typeface="Georgia" panose="02040502050405020303" pitchFamily="18" charset="0"/>
              </a:rPr>
              <a:t>2014 yılından beri ülkemizde uygulanan, eğitim, gençlik ve spor alanlarını kapsayan Avrupa Birliği’nin hibe programıdır.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tr-TR" sz="2200" dirty="0">
              <a:latin typeface="Georgia" panose="02040502050405020303" pitchFamily="18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1092502" y="901397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452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426043" cy="834887"/>
          </a:xfrm>
        </p:spPr>
        <p:txBody>
          <a:bodyPr>
            <a:normAutofit fontScale="90000"/>
          </a:bodyPr>
          <a:lstStyle/>
          <a:p>
            <a:pPr algn="ctr"/>
            <a:b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Başvuru Süreci (</a:t>
            </a:r>
            <a:r>
              <a:rPr lang="tr-TR" sz="3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Şubat Ayında Açılacak</a:t>
            </a:r>
            <a: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6" name="Düz Bağlayıcı 5"/>
          <p:cNvCxnSpPr/>
          <p:nvPr/>
        </p:nvCxnSpPr>
        <p:spPr>
          <a:xfrm>
            <a:off x="1058634" y="947057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kdörtgen 4"/>
          <p:cNvSpPr/>
          <p:nvPr/>
        </p:nvSpPr>
        <p:spPr>
          <a:xfrm>
            <a:off x="848139" y="1160764"/>
            <a:ext cx="1036598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lvl="0">
              <a:lnSpc>
                <a:spcPct val="150000"/>
              </a:lnSpc>
              <a:spcBef>
                <a:spcPts val="600"/>
              </a:spcBef>
              <a:buClr>
                <a:srgbClr val="FFCD00"/>
              </a:buClr>
              <a:buSzPts val="2400"/>
            </a:pPr>
            <a:r>
              <a:rPr lang="tr-TR" sz="2200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Asgari Şartları sağlayan öğrenciler, duyurulan tarihlerde;</a:t>
            </a:r>
          </a:p>
          <a:p>
            <a:pPr marL="76200" lvl="0">
              <a:lnSpc>
                <a:spcPct val="200000"/>
              </a:lnSpc>
              <a:spcBef>
                <a:spcPts val="600"/>
              </a:spcBef>
              <a:buClr>
                <a:srgbClr val="FFCD00"/>
              </a:buClr>
              <a:buSzPts val="2400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 1) Online başvurusunu tamamlamalı (E-devlet),</a:t>
            </a:r>
          </a:p>
          <a:p>
            <a:pPr lvl="0">
              <a:lnSpc>
                <a:spcPct val="200000"/>
              </a:lnSpc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 2) </a:t>
            </a:r>
            <a:r>
              <a:rPr lang="tr-TR" sz="2200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Onaylı Not Döküm Belgesi (Transkript)</a:t>
            </a: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</a:p>
          <a:p>
            <a:pPr marL="76200" lvl="0">
              <a:lnSpc>
                <a:spcPct val="200000"/>
              </a:lnSpc>
              <a:spcBef>
                <a:spcPts val="600"/>
              </a:spcBef>
              <a:buClr>
                <a:srgbClr val="FFCD00"/>
              </a:buClr>
              <a:buSzPts val="2400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3) Staj Hareketliliğine başvuracak öğrenciler, staj yapılacak işletmeden almış oldukları </a:t>
            </a:r>
            <a:r>
              <a:rPr lang="tr-TR" sz="2200" i="1" dirty="0"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«imzalı ve mühürlü kabul mektubunu» </a:t>
            </a: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online sisteme yüklemeli</a:t>
            </a:r>
            <a:r>
              <a:rPr lang="tr-TR" sz="2200" dirty="0">
                <a:latin typeface="Georgia" panose="02040502050405020303" pitchFamily="18" charset="0"/>
                <a:sym typeface="Quattrocento Sans"/>
              </a:rPr>
              <a:t>. </a:t>
            </a:r>
          </a:p>
          <a:p>
            <a:pPr marL="76200" lvl="0">
              <a:spcBef>
                <a:spcPts val="600"/>
              </a:spcBef>
              <a:buClr>
                <a:srgbClr val="FFCD00"/>
              </a:buClr>
              <a:buSzPts val="2400"/>
            </a:pPr>
            <a:endParaRPr lang="tr-TR" sz="2200" b="1" dirty="0">
              <a:solidFill>
                <a:srgbClr val="C00000"/>
              </a:solidFill>
              <a:latin typeface="Georgia" panose="02040502050405020303" pitchFamily="18" charset="0"/>
              <a:sym typeface="Quattrocento Sans"/>
            </a:endParaRPr>
          </a:p>
          <a:p>
            <a:pPr marL="76200" lvl="0">
              <a:spcBef>
                <a:spcPts val="600"/>
              </a:spcBef>
              <a:buClr>
                <a:srgbClr val="FFCD00"/>
              </a:buClr>
              <a:buSzPts val="2400"/>
            </a:pPr>
            <a:endParaRPr lang="tr-TR" sz="2200" b="1" dirty="0">
              <a:solidFill>
                <a:srgbClr val="C00000"/>
              </a:solidFill>
              <a:latin typeface="Georgia" panose="02040502050405020303" pitchFamily="18" charset="0"/>
              <a:sym typeface="Quattrocento Sans"/>
            </a:endParaRPr>
          </a:p>
          <a:p>
            <a:pPr marL="76200" lvl="0">
              <a:spcBef>
                <a:spcPts val="600"/>
              </a:spcBef>
              <a:buClr>
                <a:srgbClr val="FFCD00"/>
              </a:buClr>
              <a:buSzPts val="2400"/>
            </a:pPr>
            <a:r>
              <a:rPr lang="tr-TR" sz="2200" b="1" dirty="0">
                <a:solidFill>
                  <a:srgbClr val="C00000"/>
                </a:solidFill>
                <a:latin typeface="Georgia" panose="02040502050405020303" pitchFamily="18" charset="0"/>
                <a:sym typeface="Quattrocento Sans"/>
              </a:rPr>
              <a:t>Önemli: Yabancı dil sınavına giren ve 50 ve üzeri puan alan öğrenciler başvuru yapabilecekler.</a:t>
            </a:r>
          </a:p>
        </p:txBody>
      </p:sp>
      <p:pic>
        <p:nvPicPr>
          <p:cNvPr id="2050" name="Picture 2" descr="14,637 Form Filling Illustrations &amp;amp; Clip Art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81" y="1048593"/>
            <a:ext cx="1224600" cy="191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58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C21BBEA-348A-4393-801F-21709583E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31" y="699940"/>
            <a:ext cx="11824537" cy="545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36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426043" cy="947057"/>
          </a:xfrm>
        </p:spPr>
        <p:txBody>
          <a:bodyPr>
            <a:normAutofit fontScale="90000"/>
          </a:bodyPr>
          <a:lstStyle/>
          <a:p>
            <a:pPr algn="ctr"/>
            <a:b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1058635" y="860597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1058635" y="933994"/>
            <a:ext cx="10704077" cy="709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lvl="0">
              <a:spcBef>
                <a:spcPts val="600"/>
              </a:spcBef>
              <a:buClr>
                <a:schemeClr val="tx2"/>
              </a:buClr>
              <a:buSzPct val="200000"/>
            </a:pPr>
            <a:endParaRPr lang="tr-TR" sz="2400" b="1" dirty="0">
              <a:solidFill>
                <a:schemeClr val="tx2"/>
              </a:solidFill>
              <a:latin typeface="Georgia" panose="02040502050405020303" pitchFamily="18" charset="0"/>
              <a:cs typeface="Times New Roman" panose="02020603050405020304" pitchFamily="18" charset="0"/>
              <a:sym typeface="Quattrocento Sans"/>
            </a:endParaRPr>
          </a:p>
          <a:p>
            <a:pPr marL="76200" lvl="0">
              <a:spcBef>
                <a:spcPts val="600"/>
              </a:spcBef>
              <a:buClr>
                <a:schemeClr val="tx2"/>
              </a:buClr>
              <a:buSzPct val="200000"/>
            </a:pPr>
            <a:r>
              <a:rPr lang="tr-TR" sz="2400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Asgari şartları sağlayıp başvuru yapan öğrencilerin;</a:t>
            </a:r>
          </a:p>
          <a:p>
            <a:pPr marL="457200" lvl="0" indent="-3810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Akademik başarı (transkript) %50 ve yabancı dil sınav sonucu ortalamaları (%50) hesaplanır,</a:t>
            </a:r>
          </a:p>
          <a:p>
            <a:pPr marL="457200" lvl="0" indent="-3810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tr-TR" sz="2200" b="1" u="sng" dirty="0"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 Merkez tarafından ilan edilen değerlendirme ölçütleri ve ağırlıklı puanları da dikkate alınarak;</a:t>
            </a:r>
          </a:p>
          <a:p>
            <a:pPr marL="457200" lvl="0" indent="-3810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Puanların en yüksekten aşağıya doğru sıralanmasıyla kontenjan dahilinde öğrenci seçimleri gerçekleştirilir.</a:t>
            </a:r>
          </a:p>
          <a:p>
            <a:pPr marL="76200" lvl="0" algn="just">
              <a:spcBef>
                <a:spcPts val="600"/>
              </a:spcBef>
              <a:buClr>
                <a:schemeClr val="tx2"/>
              </a:buClr>
              <a:buSzPct val="200000"/>
            </a:pPr>
            <a:r>
              <a:rPr lang="tr-TR" sz="22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Puan sıralaması;</a:t>
            </a:r>
          </a:p>
          <a:p>
            <a:pPr marL="457200" lvl="0" indent="-3810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Öğrenim Hareketliliğinde, kurumlar arası anlaşması olan  bölüm veya fakültelere ayrılan kontenjanlara göre ilgili bölüm/fakülte içerisinde yapılır.</a:t>
            </a:r>
          </a:p>
          <a:p>
            <a:pPr marL="457200" lvl="0" indent="-3810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Staj hareketliliğinde ise üniversite genelinde sıralama yapılmaktadır.</a:t>
            </a:r>
          </a:p>
          <a:p>
            <a:pPr marL="76200" lvl="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endParaRPr lang="tr-TR" sz="2200" dirty="0">
              <a:latin typeface="Georgia" panose="02040502050405020303" pitchFamily="18" charset="0"/>
              <a:cs typeface="Times New Roman" panose="02020603050405020304" pitchFamily="18" charset="0"/>
              <a:sym typeface="Quattrocento Sans"/>
            </a:endParaRPr>
          </a:p>
          <a:p>
            <a:pPr marL="76200" lvl="0">
              <a:lnSpc>
                <a:spcPct val="150000"/>
              </a:lnSpc>
              <a:spcBef>
                <a:spcPts val="600"/>
              </a:spcBef>
              <a:buClr>
                <a:srgbClr val="FFCD00"/>
              </a:buClr>
              <a:buSzPts val="2400"/>
            </a:pPr>
            <a:endParaRPr lang="tr-TR" sz="2000" dirty="0">
              <a:latin typeface="Georgia" panose="02040502050405020303" pitchFamily="18" charset="0"/>
              <a:sym typeface="Quattrocento Sans"/>
            </a:endParaRP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66675" y="0"/>
            <a:ext cx="12426043" cy="947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tr-TR" sz="4000" b="1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tr-TR" sz="4000" b="1" dirty="0">
                <a:solidFill>
                  <a:schemeClr val="tx2"/>
                </a:solidFill>
                <a:latin typeface="Georgia" panose="02040502050405020303" pitchFamily="18" charset="0"/>
              </a:rPr>
              <a:t>Öğrenci Seçimleri</a:t>
            </a:r>
          </a:p>
        </p:txBody>
      </p:sp>
      <p:pic>
        <p:nvPicPr>
          <p:cNvPr id="3074" name="Picture 2" descr="Ont., B.C., Que., Man., top history education report card | SaultOnline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6" y="1549528"/>
            <a:ext cx="1124623" cy="92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EPARTMENT OF ENGLISH LANGUAGE TEACH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536" y="931845"/>
            <a:ext cx="1935013" cy="59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81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25833E1-88F9-4FF4-ACAF-9F4767225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116" y="276115"/>
            <a:ext cx="6035563" cy="1196444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27BEB67-31AA-46FB-85A6-C603CD9F4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117" y="1472559"/>
            <a:ext cx="6035563" cy="4968671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3DC5361-E909-4A13-AAB5-9004EB0238C9}"/>
              </a:ext>
            </a:extLst>
          </p:cNvPr>
          <p:cNvSpPr/>
          <p:nvPr/>
        </p:nvSpPr>
        <p:spPr>
          <a:xfrm>
            <a:off x="361361" y="1924130"/>
            <a:ext cx="34093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Merkez tarafından ilan edilen değerlendirme ölçütleri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996350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47057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ÖNEMLİ</a:t>
            </a:r>
          </a:p>
        </p:txBody>
      </p:sp>
      <p:cxnSp>
        <p:nvCxnSpPr>
          <p:cNvPr id="6" name="Düz Bağlayıcı 5"/>
          <p:cNvCxnSpPr/>
          <p:nvPr/>
        </p:nvCxnSpPr>
        <p:spPr>
          <a:xfrm>
            <a:off x="1058635" y="860597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nvan 1"/>
          <p:cNvSpPr txBox="1">
            <a:spLocks/>
          </p:cNvSpPr>
          <p:nvPr/>
        </p:nvSpPr>
        <p:spPr>
          <a:xfrm>
            <a:off x="66675" y="0"/>
            <a:ext cx="12426043" cy="947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tr-TR" sz="4000" b="1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endParaRPr lang="tr-TR" sz="40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255667" y="1807654"/>
            <a:ext cx="984504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endParaRPr lang="tr-TR" sz="2200" dirty="0">
              <a:latin typeface="Georgia" panose="02040502050405020303" pitchFamily="18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tr-TR" sz="2200" dirty="0">
                <a:latin typeface="Georgia" panose="02040502050405020303" pitchFamily="18" charset="0"/>
              </a:rPr>
              <a:t>Daha önce aynı öğrenim kademesi içinde yararlanılmış her bir faaliyet için (öğrenim ya da staj ayrımı yapılmaksızın) 10’ar puan eksiltme uygulanır.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tr-TR" sz="2200" dirty="0">
                <a:latin typeface="Georgia" panose="02040502050405020303" pitchFamily="18" charset="0"/>
              </a:rPr>
              <a:t>Aynı öğrenim kademesi içerisinde daha önce seçilmiş ancak mazeret bildirmeksizin, faaliyetini gerçekleştirmeyen öğrencilerin </a:t>
            </a:r>
            <a:r>
              <a:rPr lang="tr-TR" sz="2200" dirty="0" err="1">
                <a:latin typeface="Georgia" panose="02040502050405020303" pitchFamily="18" charset="0"/>
              </a:rPr>
              <a:t>Erasmus</a:t>
            </a:r>
            <a:r>
              <a:rPr lang="tr-TR" sz="2200" dirty="0">
                <a:latin typeface="Georgia" panose="02040502050405020303" pitchFamily="18" charset="0"/>
              </a:rPr>
              <a:t> puanlarında da -10 puan eksiltme uygulanır.</a:t>
            </a:r>
          </a:p>
          <a:p>
            <a:endParaRPr lang="tr-TR" sz="2200" dirty="0">
              <a:latin typeface="Georgia" panose="02040502050405020303" pitchFamily="18" charset="0"/>
            </a:endParaRPr>
          </a:p>
          <a:p>
            <a:endParaRPr lang="tr-TR" sz="2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550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426043" cy="947057"/>
          </a:xfrm>
        </p:spPr>
        <p:txBody>
          <a:bodyPr>
            <a:normAutofit fontScale="90000"/>
          </a:bodyPr>
          <a:lstStyle/>
          <a:p>
            <a:pPr algn="ctr"/>
            <a:b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1058635" y="860597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542102"/>
              </p:ext>
            </p:extLst>
          </p:nvPr>
        </p:nvGraphicFramePr>
        <p:xfrm>
          <a:off x="627531" y="1078766"/>
          <a:ext cx="10954869" cy="5142739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827779">
                  <a:extLst>
                    <a:ext uri="{9D8B030D-6E8A-4147-A177-3AD203B41FA5}">
                      <a16:colId xmlns:a16="http://schemas.microsoft.com/office/drawing/2014/main" val="2873450789"/>
                    </a:ext>
                  </a:extLst>
                </a:gridCol>
                <a:gridCol w="5784035">
                  <a:extLst>
                    <a:ext uri="{9D8B030D-6E8A-4147-A177-3AD203B41FA5}">
                      <a16:colId xmlns:a16="http://schemas.microsoft.com/office/drawing/2014/main" val="2103987223"/>
                    </a:ext>
                  </a:extLst>
                </a:gridCol>
                <a:gridCol w="1820262">
                  <a:extLst>
                    <a:ext uri="{9D8B030D-6E8A-4147-A177-3AD203B41FA5}">
                      <a16:colId xmlns:a16="http://schemas.microsoft.com/office/drawing/2014/main" val="3523153984"/>
                    </a:ext>
                  </a:extLst>
                </a:gridCol>
                <a:gridCol w="1522793">
                  <a:extLst>
                    <a:ext uri="{9D8B030D-6E8A-4147-A177-3AD203B41FA5}">
                      <a16:colId xmlns:a16="http://schemas.microsoft.com/office/drawing/2014/main" val="17073365"/>
                    </a:ext>
                  </a:extLst>
                </a:gridCol>
              </a:tblGrid>
              <a:tr h="1448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  <a:latin typeface="Georgia" panose="02040502050405020303" pitchFamily="18" charset="0"/>
                        </a:rPr>
                        <a:t>Ülke grupları</a:t>
                      </a:r>
                      <a:endParaRPr lang="tr-TR" sz="22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  <a:latin typeface="Georgia" panose="02040502050405020303" pitchFamily="18" charset="0"/>
                        </a:rPr>
                        <a:t>Misafir Olunacak Ülke</a:t>
                      </a:r>
                      <a:endParaRPr lang="tr-TR" sz="22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  <a:latin typeface="Georgia" panose="02040502050405020303" pitchFamily="18" charset="0"/>
                        </a:rPr>
                        <a:t>Aylık Hibe Öğrenim (Avro)</a:t>
                      </a:r>
                      <a:endParaRPr lang="tr-TR" sz="22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Georgia" panose="02040502050405020303" pitchFamily="18" charset="0"/>
                        </a:rPr>
                        <a:t>Aylık Hibe Staj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Georgia" panose="02040502050405020303" pitchFamily="18" charset="0"/>
                        </a:rPr>
                        <a:t>(Avro)</a:t>
                      </a:r>
                      <a:endParaRPr lang="tr-TR" sz="22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923722"/>
                  </a:ext>
                </a:extLst>
              </a:tr>
              <a:tr h="2216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Georgia" panose="02040502050405020303" pitchFamily="18" charset="0"/>
                        </a:rPr>
                        <a:t>1. ve 2. Grup Ülkeler </a:t>
                      </a:r>
                      <a:endParaRPr lang="tr-TR" sz="22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  <a:latin typeface="Georgia" panose="02040502050405020303" pitchFamily="18" charset="0"/>
                        </a:rPr>
                        <a:t>Almanya, Avusturya, Belçika, Danimarka, Finlandiya, Fransa, Güney Kıbrıs, Hollanda, İrlanda, İspanya, İsveç, İtalya, İzlanda, Lihtenştayn, Lüksemburg, Malta, Norveç, Portekiz, Yunanistan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2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  <a:latin typeface="Georgia" panose="02040502050405020303" pitchFamily="18" charset="0"/>
                        </a:rPr>
                        <a:t>        600 </a:t>
                      </a:r>
                      <a:endParaRPr lang="tr-TR" sz="22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Georgia" panose="02040502050405020303" pitchFamily="18" charset="0"/>
                        </a:rPr>
                        <a:t>750 </a:t>
                      </a:r>
                      <a:endParaRPr lang="tr-TR" sz="22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386464"/>
                  </a:ext>
                </a:extLst>
              </a:tr>
              <a:tr h="1477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  <a:latin typeface="Georgia" panose="02040502050405020303" pitchFamily="18" charset="0"/>
                        </a:rPr>
                        <a:t>3. Grup Ülkeler </a:t>
                      </a:r>
                      <a:endParaRPr lang="tr-TR" sz="22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  <a:latin typeface="Georgia" panose="02040502050405020303" pitchFamily="18" charset="0"/>
                        </a:rPr>
                        <a:t>Bulgaristan, Çek Cumhuriyeti, Estonya, Hırvatistan, Kuzey Makedonya, Letonya, Litvanya, Macaristan, Polonya, Romanya, Sırbistan, Slovakya, Slovenya, Türkiye </a:t>
                      </a:r>
                      <a:endParaRPr lang="tr-TR" sz="22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  <a:latin typeface="Georgia" panose="02040502050405020303" pitchFamily="18" charset="0"/>
                        </a:rPr>
                        <a:t>         450 </a:t>
                      </a:r>
                      <a:endParaRPr lang="tr-TR" sz="22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  <a:latin typeface="Georgia" panose="02040502050405020303" pitchFamily="18" charset="0"/>
                        </a:rPr>
                        <a:t>600 </a:t>
                      </a:r>
                      <a:endParaRPr lang="tr-TR" sz="22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677382"/>
                  </a:ext>
                </a:extLst>
              </a:tr>
            </a:tbl>
          </a:graphicData>
        </a:graphic>
      </p:graphicFrame>
      <p:sp>
        <p:nvSpPr>
          <p:cNvPr id="9" name="Unvan 1"/>
          <p:cNvSpPr txBox="1">
            <a:spLocks/>
          </p:cNvSpPr>
          <p:nvPr/>
        </p:nvSpPr>
        <p:spPr>
          <a:xfrm>
            <a:off x="1338471" y="293288"/>
            <a:ext cx="9541564" cy="435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b="1" dirty="0">
                <a:solidFill>
                  <a:schemeClr val="tx2"/>
                </a:solidFill>
                <a:latin typeface="Georgia" panose="02040502050405020303" pitchFamily="18" charset="0"/>
              </a:rPr>
              <a:t>Hibeler </a:t>
            </a:r>
          </a:p>
        </p:txBody>
      </p:sp>
    </p:spTree>
    <p:extLst>
      <p:ext uri="{BB962C8B-B14F-4D97-AF65-F5344CB8AC3E}">
        <p14:creationId xmlns:p14="http://schemas.microsoft.com/office/powerpoint/2010/main" val="1000622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Düz Bağlayıcı 5"/>
          <p:cNvCxnSpPr/>
          <p:nvPr/>
        </p:nvCxnSpPr>
        <p:spPr>
          <a:xfrm>
            <a:off x="1276061" y="887067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nvan 1"/>
          <p:cNvSpPr txBox="1">
            <a:spLocks/>
          </p:cNvSpPr>
          <p:nvPr/>
        </p:nvSpPr>
        <p:spPr>
          <a:xfrm>
            <a:off x="1393936" y="0"/>
            <a:ext cx="9472847" cy="861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İlave Hibe Desteği </a:t>
            </a:r>
            <a:r>
              <a:rPr lang="tr-TR" sz="3600" b="1" dirty="0">
                <a:latin typeface="Georgia" panose="02040502050405020303" pitchFamily="18" charset="0"/>
                <a:cs typeface="Times New Roman" panose="02020603050405020304" pitchFamily="18" charset="0"/>
              </a:rPr>
              <a:t>(+</a:t>
            </a:r>
            <a:r>
              <a:rPr lang="tr-TR" sz="3600" dirty="0">
                <a:latin typeface="Georgia" panose="02040502050405020303" pitchFamily="18" charset="0"/>
              </a:rPr>
              <a:t> aylık 250€ )</a:t>
            </a:r>
            <a:endParaRPr lang="tr-TR" sz="3600" b="1" dirty="0">
              <a:solidFill>
                <a:schemeClr val="tx2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D247D18-44C9-42D8-85AD-0A329D0E7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694" y="912744"/>
            <a:ext cx="8617330" cy="574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62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426043" cy="947057"/>
          </a:xfrm>
        </p:spPr>
        <p:txBody>
          <a:bodyPr>
            <a:normAutofit fontScale="90000"/>
          </a:bodyPr>
          <a:lstStyle/>
          <a:p>
            <a:pPr algn="ctr"/>
            <a:b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1235099" y="5833649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kdörtgen 2"/>
          <p:cNvSpPr/>
          <p:nvPr/>
        </p:nvSpPr>
        <p:spPr>
          <a:xfrm>
            <a:off x="1815548" y="811992"/>
            <a:ext cx="946162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810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endParaRPr lang="tr-TR" sz="2200" dirty="0">
              <a:latin typeface="Georgia" panose="02040502050405020303" pitchFamily="18" charset="0"/>
              <a:cs typeface="Times New Roman" panose="02020603050405020304" pitchFamily="18" charset="0"/>
              <a:sym typeface="Quattrocento Sans"/>
            </a:endParaRPr>
          </a:p>
          <a:p>
            <a:pPr marL="457200" indent="-3810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tr-TR" sz="4000" b="1" dirty="0" err="1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Hibesiz</a:t>
            </a:r>
            <a:r>
              <a:rPr lang="tr-TR" sz="4000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Öğrenci</a:t>
            </a:r>
            <a:endParaRPr lang="tr-TR" sz="4000" dirty="0">
              <a:latin typeface="Georgia" panose="02040502050405020303" pitchFamily="18" charset="0"/>
              <a:cs typeface="Times New Roman" panose="02020603050405020304" pitchFamily="18" charset="0"/>
              <a:sym typeface="Quattrocento Sans"/>
            </a:endParaRPr>
          </a:p>
          <a:p>
            <a:pPr marL="457200" lvl="0" indent="-3810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Üniversitemize tahsis edilen bütçe ve bölümlere verilen kontenjanlar doğrultusunda hibeli olarak değerlendirilemeyen öğrencilerimiz istedikleri takdirde </a:t>
            </a:r>
            <a:r>
              <a:rPr lang="tr-TR" sz="2200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hibe almaksızın, başvuru kriterleri ve anlaşma kontenjanlarının</a:t>
            </a: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 uygun olması durumunda  öğrenim ya da staj  hareketliliklerinden hibe almaksızın faydalanabilirler. </a:t>
            </a:r>
          </a:p>
          <a:p>
            <a:pPr marL="457200" lvl="0" indent="-3810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Her bir öğrenim kademesinde, </a:t>
            </a:r>
            <a:r>
              <a:rPr lang="tr-TR" sz="2200" dirty="0" err="1"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hibesiz</a:t>
            </a: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 de olsa                    </a:t>
            </a:r>
            <a:r>
              <a:rPr lang="tr-TR" sz="2200" u="sng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dan fazla hareketlilik gerçekleştirilemez.   </a:t>
            </a:r>
          </a:p>
        </p:txBody>
      </p:sp>
      <p:sp>
        <p:nvSpPr>
          <p:cNvPr id="16" name="Akış Çizelgesi: Bağlayıcı 15"/>
          <p:cNvSpPr/>
          <p:nvPr/>
        </p:nvSpPr>
        <p:spPr>
          <a:xfrm>
            <a:off x="8516621" y="4069335"/>
            <a:ext cx="1118483" cy="940905"/>
          </a:xfrm>
          <a:prstGeom prst="flowChartConnecto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solidFill>
                  <a:schemeClr val="tx1"/>
                </a:solidFill>
                <a:latin typeface="Georgia" panose="02040502050405020303" pitchFamily="18" charset="0"/>
              </a:rPr>
              <a:t>12 ay </a:t>
            </a:r>
          </a:p>
        </p:txBody>
      </p:sp>
      <p:sp>
        <p:nvSpPr>
          <p:cNvPr id="18" name="Akış Çizelgesi: Sayfa Dışı Bağlayıcısı 17"/>
          <p:cNvSpPr/>
          <p:nvPr/>
        </p:nvSpPr>
        <p:spPr>
          <a:xfrm>
            <a:off x="0" y="0"/>
            <a:ext cx="1376620" cy="3058160"/>
          </a:xfrm>
          <a:prstGeom prst="flowChartOffpage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2"/>
                </a:solidFill>
                <a:latin typeface="Georgia" panose="02040502050405020303" pitchFamily="18" charset="0"/>
              </a:rPr>
              <a:t>HİBESİZ ÖĞRENCİ</a:t>
            </a:r>
          </a:p>
        </p:txBody>
      </p:sp>
    </p:spTree>
    <p:extLst>
      <p:ext uri="{BB962C8B-B14F-4D97-AF65-F5344CB8AC3E}">
        <p14:creationId xmlns:p14="http://schemas.microsoft.com/office/powerpoint/2010/main" val="1784160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Bağlayıcı 3"/>
          <p:cNvSpPr/>
          <p:nvPr/>
        </p:nvSpPr>
        <p:spPr>
          <a:xfrm>
            <a:off x="372834" y="4508690"/>
            <a:ext cx="604157" cy="604157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1564819" y="4810769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nvan 1"/>
          <p:cNvSpPr txBox="1">
            <a:spLocks/>
          </p:cNvSpPr>
          <p:nvPr/>
        </p:nvSpPr>
        <p:spPr>
          <a:xfrm>
            <a:off x="1564818" y="3348890"/>
            <a:ext cx="10354465" cy="115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Akademik Tanınırlık</a:t>
            </a:r>
          </a:p>
          <a:p>
            <a:r>
              <a:rPr lang="tr-TR" sz="3600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(Öğrenim Hareketliliği)</a:t>
            </a:r>
          </a:p>
        </p:txBody>
      </p:sp>
    </p:spTree>
    <p:extLst>
      <p:ext uri="{BB962C8B-B14F-4D97-AF65-F5344CB8AC3E}">
        <p14:creationId xmlns:p14="http://schemas.microsoft.com/office/powerpoint/2010/main" val="1477620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2"/>
          <p:cNvSpPr txBox="1">
            <a:spLocks/>
          </p:cNvSpPr>
          <p:nvPr/>
        </p:nvSpPr>
        <p:spPr>
          <a:xfrm>
            <a:off x="1727200" y="737679"/>
            <a:ext cx="9630611" cy="44501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endParaRPr lang="tr-TR" sz="2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Öğrencinin kendi üniversitesinde alması gereken derslere karşılık, gideceği üniversitede eşdeğer gelen dersler belirlenir (bölüm koordinatörü ile birlikte)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Ders seçimi yapılırken 1 dönem için 30 AKTS hedeflenmelidir.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Ders isimlerinin ve içeriklerinin bire bir aynı olması beklenmez, yüksek düzeyde benzeşmesi yeterlidir.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r>
              <a:rPr lang="tr-TR" sz="2200" dirty="0">
                <a:latin typeface="Georgia" panose="02040502050405020303" pitchFamily="18" charset="0"/>
              </a:rPr>
              <a:t>Alınacak derslerin tanınırlığı öğrenci, öğrencinin kendi kurumu ve gideceği kurum arasında değişim dönemi öncesinde imzalanan Öğrenim Anlaşması (Learning </a:t>
            </a:r>
            <a:r>
              <a:rPr lang="tr-TR" sz="2200" dirty="0" err="1">
                <a:latin typeface="Georgia" panose="02040502050405020303" pitchFamily="18" charset="0"/>
              </a:rPr>
              <a:t>Agreement</a:t>
            </a:r>
            <a:r>
              <a:rPr lang="tr-TR" sz="2200" dirty="0">
                <a:latin typeface="Georgia" panose="02040502050405020303" pitchFamily="18" charset="0"/>
              </a:rPr>
              <a:t>) ile kayıt ve güvence altına alınır.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endParaRPr lang="tr-TR" sz="2200" dirty="0">
              <a:latin typeface="Georgia" panose="02040502050405020303" pitchFamily="18" charset="0"/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1315739" y="6044406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kış Çizelgesi: Sayfa Dışı Bağlayıcısı 4"/>
          <p:cNvSpPr/>
          <p:nvPr/>
        </p:nvSpPr>
        <p:spPr>
          <a:xfrm>
            <a:off x="0" y="0"/>
            <a:ext cx="1503680" cy="3058160"/>
          </a:xfrm>
          <a:prstGeom prst="flowChartOffpage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2"/>
                </a:solidFill>
                <a:latin typeface="Georgia" panose="02040502050405020303" pitchFamily="18" charset="0"/>
              </a:rPr>
              <a:t>Akademik Tanınırlık</a:t>
            </a:r>
          </a:p>
        </p:txBody>
      </p:sp>
    </p:spTree>
    <p:extLst>
      <p:ext uri="{BB962C8B-B14F-4D97-AF65-F5344CB8AC3E}">
        <p14:creationId xmlns:p14="http://schemas.microsoft.com/office/powerpoint/2010/main" val="84431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0" y="-1"/>
            <a:ext cx="12192000" cy="117566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Georgia" panose="02040502050405020303" pitchFamily="18" charset="0"/>
              </a:rPr>
              <a:t>PROGRAMLA İLİŞKİLİ ÜLKELER</a:t>
            </a:r>
          </a:p>
        </p:txBody>
      </p:sp>
      <p:sp>
        <p:nvSpPr>
          <p:cNvPr id="10" name="Metin Yer Tutucusu 2"/>
          <p:cNvSpPr>
            <a:spLocks noGrp="1"/>
          </p:cNvSpPr>
          <p:nvPr>
            <p:ph type="body" idx="1"/>
          </p:nvPr>
        </p:nvSpPr>
        <p:spPr>
          <a:xfrm>
            <a:off x="309563" y="1841834"/>
            <a:ext cx="4872037" cy="4799598"/>
          </a:xfrm>
        </p:spPr>
        <p:txBody>
          <a:bodyPr>
            <a:noAutofit/>
          </a:bodyPr>
          <a:lstStyle/>
          <a:p>
            <a:pPr algn="just"/>
            <a:r>
              <a:rPr lang="tr-TR" b="1" dirty="0">
                <a:solidFill>
                  <a:schemeClr val="accent6"/>
                </a:solidFill>
                <a:latin typeface="Georgia" panose="02040502050405020303" pitchFamily="18" charset="0"/>
              </a:rPr>
              <a:t>AB Üyesi Ülkeler </a:t>
            </a:r>
          </a:p>
          <a:p>
            <a:pPr algn="just"/>
            <a:r>
              <a:rPr lang="tr-TR" dirty="0">
                <a:solidFill>
                  <a:schemeClr val="tx1"/>
                </a:solidFill>
                <a:latin typeface="Georgia" panose="02040502050405020303" pitchFamily="18" charset="0"/>
              </a:rPr>
              <a:t>(Almanya, Avusturya, Belçika, Bulgaristan, Çek Cumhuriyeti, Danimarka, Estonya, Finlandiya, Fransa, Güney Kıbrıs Rum Yönetimi, Hırvatistan, Hollanda, İngiltere, İrlanda, İspanya, İsveç, İtalya, Letonya, Litvanya, Lüksemburg, Macaristan, Malta, Polonya, Portekiz, Romanya, Sırbistan, Slovakya, Slovenya, Yunanistan)</a:t>
            </a:r>
          </a:p>
          <a:p>
            <a:endParaRPr lang="tr-TR" sz="3200" dirty="0">
              <a:latin typeface="Georgia" panose="02040502050405020303" pitchFamily="18" charset="0"/>
            </a:endParaRPr>
          </a:p>
        </p:txBody>
      </p:sp>
      <p:sp>
        <p:nvSpPr>
          <p:cNvPr id="11" name="Metin Yer Tutucusu 3"/>
          <p:cNvSpPr txBox="1">
            <a:spLocks/>
          </p:cNvSpPr>
          <p:nvPr/>
        </p:nvSpPr>
        <p:spPr>
          <a:xfrm>
            <a:off x="6405299" y="1841834"/>
            <a:ext cx="5032722" cy="3231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400" b="1" dirty="0">
                <a:solidFill>
                  <a:schemeClr val="accent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AB üyesi olmayan ülkeler </a:t>
            </a:r>
            <a:r>
              <a:rPr lang="tr-TR" sz="2400" dirty="0">
                <a:latin typeface="Book Antiqua" panose="02040602050305030304" pitchFamily="18" charset="0"/>
                <a:cs typeface="Times New Roman" panose="02020603050405020304" pitchFamily="18" charset="0"/>
              </a:rPr>
              <a:t>(Norveç, İzlanda, Lihtenştayn, İsviçre, Kuzey Makedonya ve </a:t>
            </a:r>
            <a:r>
              <a:rPr lang="tr-TR" sz="24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Türkiye</a:t>
            </a:r>
            <a:r>
              <a:rPr lang="tr-TR" sz="2400" dirty="0">
                <a:latin typeface="Book Antiqua" panose="0204060205030503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tr-TR" sz="24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4493627"/>
            <a:ext cx="2698331" cy="201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5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2"/>
          <p:cNvSpPr txBox="1">
            <a:spLocks/>
          </p:cNvSpPr>
          <p:nvPr/>
        </p:nvSpPr>
        <p:spPr>
          <a:xfrm>
            <a:off x="1693280" y="1393331"/>
            <a:ext cx="8950960" cy="56934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200000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Derslerinde başarılı sayılan öğrenciler, Türkiye’ye döndüklerinde eğitimlerinin yurt dışında geçirdikleri dönem(</a:t>
            </a:r>
            <a:r>
              <a:rPr lang="tr-TR" sz="2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ler</a:t>
            </a: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)ini Türkiye’de geçirmiş gibi sayılacaktır.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200000"/>
            </a:pPr>
            <a:endParaRPr lang="tr-TR" sz="2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200000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Başarısız sayılan öğrenciler, eğitimlerine </a:t>
            </a:r>
            <a:r>
              <a:rPr lang="tr-TR" sz="2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Erasmus</a:t>
            </a: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 öğrencisi olmadan evvel kaldıkları yerden devam edeceklerdir, ancak başarılı oldukları derslerin kredi toplamı karşılığı kadar derslerden muaf olurlar.</a:t>
            </a:r>
          </a:p>
          <a:p>
            <a:endParaRPr lang="tr-TR" sz="2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1147724" y="5954342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kış Çizelgesi: Sayfa Dışı Bağlayıcısı 4"/>
          <p:cNvSpPr/>
          <p:nvPr/>
        </p:nvSpPr>
        <p:spPr>
          <a:xfrm>
            <a:off x="0" y="0"/>
            <a:ext cx="1503680" cy="3058160"/>
          </a:xfrm>
          <a:prstGeom prst="flowChartOffpage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2"/>
                </a:solidFill>
                <a:latin typeface="Georgia" panose="02040502050405020303" pitchFamily="18" charset="0"/>
              </a:rPr>
              <a:t>Akademik Tanınırlık</a:t>
            </a:r>
          </a:p>
        </p:txBody>
      </p:sp>
    </p:spTree>
    <p:extLst>
      <p:ext uri="{BB962C8B-B14F-4D97-AF65-F5344CB8AC3E}">
        <p14:creationId xmlns:p14="http://schemas.microsoft.com/office/powerpoint/2010/main" val="2617652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Bağlayıcı 3"/>
          <p:cNvSpPr/>
          <p:nvPr/>
        </p:nvSpPr>
        <p:spPr>
          <a:xfrm>
            <a:off x="372834" y="4508690"/>
            <a:ext cx="604157" cy="604157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1564819" y="4810769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nvan 1"/>
          <p:cNvSpPr txBox="1">
            <a:spLocks/>
          </p:cNvSpPr>
          <p:nvPr/>
        </p:nvSpPr>
        <p:spPr>
          <a:xfrm>
            <a:off x="1564818" y="3348890"/>
            <a:ext cx="10354465" cy="115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Akademik Tanınırlık</a:t>
            </a:r>
          </a:p>
          <a:p>
            <a:r>
              <a:rPr lang="tr-TR" sz="3600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(Staj Hareketliliği)</a:t>
            </a:r>
          </a:p>
        </p:txBody>
      </p:sp>
    </p:spTree>
    <p:extLst>
      <p:ext uri="{BB962C8B-B14F-4D97-AF65-F5344CB8AC3E}">
        <p14:creationId xmlns:p14="http://schemas.microsoft.com/office/powerpoint/2010/main" val="1943289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2"/>
          <p:cNvSpPr txBox="1">
            <a:spLocks/>
          </p:cNvSpPr>
          <p:nvPr/>
        </p:nvSpPr>
        <p:spPr>
          <a:xfrm>
            <a:off x="1796261" y="1561515"/>
            <a:ext cx="9438096" cy="45997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200000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Öğrencinin müfredat programı kapsamındaki stajı AKTS kredileri kullanılarak ya da,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200000"/>
            </a:pPr>
            <a:endParaRPr lang="tr-TR" sz="2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200000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Stajın müfredat programının parçası olmadığı hallerde (gönüllü ya da mezuniyet sonrası) ise, staj faaliyeti Diploma Eki’ne kaydedilmek suretiyle gerçekleştirilir. </a:t>
            </a:r>
          </a:p>
          <a:p>
            <a:pPr marL="7620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tr-TR" sz="2200" dirty="0"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tr-TR" sz="2200" dirty="0">
              <a:latin typeface="Georgia" panose="02040502050405020303" pitchFamily="18" charset="0"/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1192285" y="5860635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kış Çizelgesi: Sayfa Dışı Bağlayıcısı 4"/>
          <p:cNvSpPr/>
          <p:nvPr/>
        </p:nvSpPr>
        <p:spPr>
          <a:xfrm>
            <a:off x="0" y="0"/>
            <a:ext cx="1534886" cy="2481943"/>
          </a:xfrm>
          <a:prstGeom prst="flowChartOffpage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2"/>
                </a:solidFill>
                <a:latin typeface="Georgia" panose="02040502050405020303" pitchFamily="18" charset="0"/>
              </a:rPr>
              <a:t>Akademik Tanınırlık</a:t>
            </a:r>
          </a:p>
        </p:txBody>
      </p:sp>
    </p:spTree>
    <p:extLst>
      <p:ext uri="{BB962C8B-B14F-4D97-AF65-F5344CB8AC3E}">
        <p14:creationId xmlns:p14="http://schemas.microsoft.com/office/powerpoint/2010/main" val="16806676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 22"/>
          <p:cNvGrpSpPr/>
          <p:nvPr/>
        </p:nvGrpSpPr>
        <p:grpSpPr>
          <a:xfrm>
            <a:off x="265450" y="1467778"/>
            <a:ext cx="2955388" cy="3491181"/>
            <a:chOff x="4618411" y="1432771"/>
            <a:chExt cx="3720565" cy="4314520"/>
          </a:xfrm>
        </p:grpSpPr>
        <p:sp>
          <p:nvSpPr>
            <p:cNvPr id="19" name="Dik Üçgen 18"/>
            <p:cNvSpPr/>
            <p:nvPr/>
          </p:nvSpPr>
          <p:spPr>
            <a:xfrm flipH="1" flipV="1">
              <a:off x="4618411" y="5110943"/>
              <a:ext cx="771592" cy="636348"/>
            </a:xfrm>
            <a:prstGeom prst="rtTriangle">
              <a:avLst/>
            </a:prstGeom>
            <a:solidFill>
              <a:srgbClr val="7CB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Dikdörtgen 12"/>
            <p:cNvSpPr/>
            <p:nvPr/>
          </p:nvSpPr>
          <p:spPr>
            <a:xfrm>
              <a:off x="5364628" y="1432771"/>
              <a:ext cx="2974348" cy="4293704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" name="Dikdörtgen 14"/>
            <p:cNvSpPr/>
            <p:nvPr/>
          </p:nvSpPr>
          <p:spPr>
            <a:xfrm>
              <a:off x="4618415" y="4223291"/>
              <a:ext cx="3551583" cy="914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7CB9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24" name="Metin kutusu 23"/>
          <p:cNvSpPr txBox="1"/>
          <p:nvPr/>
        </p:nvSpPr>
        <p:spPr>
          <a:xfrm>
            <a:off x="951975" y="2234325"/>
            <a:ext cx="2176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err="1">
                <a:latin typeface="Georgia" panose="02040502050405020303" pitchFamily="18" charset="0"/>
              </a:rPr>
              <a:t>Öğr</a:t>
            </a:r>
            <a:r>
              <a:rPr lang="tr-TR" sz="2200" dirty="0">
                <a:latin typeface="Georgia" panose="02040502050405020303" pitchFamily="18" charset="0"/>
              </a:rPr>
              <a:t>. Gör. Ayşen ERKARA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710281" y="3789210"/>
            <a:ext cx="2579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>
                <a:latin typeface="Georgia" panose="02040502050405020303" pitchFamily="18" charset="0"/>
              </a:rPr>
              <a:t>0248 213 1212</a:t>
            </a:r>
          </a:p>
        </p:txBody>
      </p:sp>
      <p:grpSp>
        <p:nvGrpSpPr>
          <p:cNvPr id="26" name="Grup 25"/>
          <p:cNvGrpSpPr/>
          <p:nvPr/>
        </p:nvGrpSpPr>
        <p:grpSpPr>
          <a:xfrm>
            <a:off x="3921044" y="1493040"/>
            <a:ext cx="2995608" cy="3491182"/>
            <a:chOff x="4253471" y="1432770"/>
            <a:chExt cx="4172072" cy="4293706"/>
          </a:xfrm>
        </p:grpSpPr>
        <p:sp>
          <p:nvSpPr>
            <p:cNvPr id="27" name="Dik Üçgen 26"/>
            <p:cNvSpPr/>
            <p:nvPr/>
          </p:nvSpPr>
          <p:spPr>
            <a:xfrm flipH="1" flipV="1">
              <a:off x="4253471" y="5116876"/>
              <a:ext cx="810749" cy="609600"/>
            </a:xfrm>
            <a:prstGeom prst="rtTriangle">
              <a:avLst/>
            </a:prstGeom>
            <a:solidFill>
              <a:srgbClr val="7CB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28" name="Grup 27"/>
            <p:cNvGrpSpPr/>
            <p:nvPr/>
          </p:nvGrpSpPr>
          <p:grpSpPr>
            <a:xfrm>
              <a:off x="5064221" y="1432770"/>
              <a:ext cx="3361322" cy="4293706"/>
              <a:chOff x="7137950" y="1424604"/>
              <a:chExt cx="2882350" cy="4293706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30" name="Dikdörtgen 29"/>
              <p:cNvSpPr/>
              <p:nvPr/>
            </p:nvSpPr>
            <p:spPr>
              <a:xfrm>
                <a:off x="7137952" y="1424605"/>
                <a:ext cx="2882348" cy="4293705"/>
              </a:xfrm>
              <a:prstGeom prst="rect">
                <a:avLst/>
              </a:prstGeom>
              <a:solidFill>
                <a:schemeClr val="bg1">
                  <a:alpha val="11000"/>
                </a:schemeClr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1" name="Dikdörtgen 30"/>
              <p:cNvSpPr/>
              <p:nvPr/>
            </p:nvSpPr>
            <p:spPr>
              <a:xfrm>
                <a:off x="7137950" y="1424604"/>
                <a:ext cx="2882350" cy="4293705"/>
              </a:xfrm>
              <a:prstGeom prst="rect">
                <a:avLst/>
              </a:prstGeom>
              <a:solidFill>
                <a:schemeClr val="bg1">
                  <a:alpha val="96000"/>
                </a:schemeClr>
              </a:solidFill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29" name="Dikdörtgen 28"/>
            <p:cNvSpPr/>
            <p:nvPr/>
          </p:nvSpPr>
          <p:spPr>
            <a:xfrm>
              <a:off x="4253471" y="4202476"/>
              <a:ext cx="3551583" cy="914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7CB9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32" name="Metin kutusu 31"/>
          <p:cNvSpPr txBox="1"/>
          <p:nvPr/>
        </p:nvSpPr>
        <p:spPr>
          <a:xfrm>
            <a:off x="4505393" y="2223943"/>
            <a:ext cx="2411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err="1">
                <a:latin typeface="Georgia" panose="02040502050405020303" pitchFamily="18" charset="0"/>
              </a:rPr>
              <a:t>Öğr</a:t>
            </a:r>
            <a:r>
              <a:rPr lang="tr-TR" sz="2200" dirty="0">
                <a:latin typeface="Georgia" panose="02040502050405020303" pitchFamily="18" charset="0"/>
              </a:rPr>
              <a:t>. Gör. Gülşah SAĞLAM 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4438871" y="3802575"/>
            <a:ext cx="1974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>
                <a:latin typeface="Georgia" panose="02040502050405020303" pitchFamily="18" charset="0"/>
              </a:rPr>
              <a:t>0248 213 1213</a:t>
            </a:r>
          </a:p>
        </p:txBody>
      </p:sp>
      <p:grpSp>
        <p:nvGrpSpPr>
          <p:cNvPr id="34" name="Grup 33"/>
          <p:cNvGrpSpPr/>
          <p:nvPr/>
        </p:nvGrpSpPr>
        <p:grpSpPr>
          <a:xfrm>
            <a:off x="7555528" y="1493040"/>
            <a:ext cx="2917972" cy="3467301"/>
            <a:chOff x="4253471" y="1432770"/>
            <a:chExt cx="4172072" cy="4293706"/>
          </a:xfrm>
        </p:grpSpPr>
        <p:sp>
          <p:nvSpPr>
            <p:cNvPr id="35" name="Dik Üçgen 34"/>
            <p:cNvSpPr/>
            <p:nvPr/>
          </p:nvSpPr>
          <p:spPr>
            <a:xfrm flipH="1" flipV="1">
              <a:off x="4253471" y="5116876"/>
              <a:ext cx="810749" cy="609600"/>
            </a:xfrm>
            <a:prstGeom prst="rtTriangle">
              <a:avLst/>
            </a:prstGeom>
            <a:solidFill>
              <a:srgbClr val="7CB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36" name="Grup 35"/>
            <p:cNvGrpSpPr/>
            <p:nvPr/>
          </p:nvGrpSpPr>
          <p:grpSpPr>
            <a:xfrm>
              <a:off x="5064221" y="1432770"/>
              <a:ext cx="3361322" cy="4293706"/>
              <a:chOff x="7137950" y="1424604"/>
              <a:chExt cx="2882350" cy="4293706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38" name="Dikdörtgen 37"/>
              <p:cNvSpPr/>
              <p:nvPr/>
            </p:nvSpPr>
            <p:spPr>
              <a:xfrm>
                <a:off x="7137952" y="1424605"/>
                <a:ext cx="2882348" cy="4293705"/>
              </a:xfrm>
              <a:prstGeom prst="rect">
                <a:avLst/>
              </a:prstGeom>
              <a:solidFill>
                <a:schemeClr val="bg1">
                  <a:alpha val="11000"/>
                </a:schemeClr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9" name="Dikdörtgen 38"/>
              <p:cNvSpPr/>
              <p:nvPr/>
            </p:nvSpPr>
            <p:spPr>
              <a:xfrm>
                <a:off x="7137950" y="1424604"/>
                <a:ext cx="2882350" cy="4293705"/>
              </a:xfrm>
              <a:prstGeom prst="rect">
                <a:avLst/>
              </a:prstGeom>
              <a:solidFill>
                <a:schemeClr val="bg1">
                  <a:alpha val="96000"/>
                </a:schemeClr>
              </a:solidFill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37" name="Dikdörtgen 36"/>
            <p:cNvSpPr/>
            <p:nvPr/>
          </p:nvSpPr>
          <p:spPr>
            <a:xfrm>
              <a:off x="4253471" y="4202476"/>
              <a:ext cx="3551583" cy="914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7CB9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0" name="Metin kutusu 39"/>
          <p:cNvSpPr txBox="1"/>
          <p:nvPr/>
        </p:nvSpPr>
        <p:spPr>
          <a:xfrm>
            <a:off x="8122378" y="2226632"/>
            <a:ext cx="2264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err="1">
                <a:latin typeface="Georgia" panose="02040502050405020303" pitchFamily="18" charset="0"/>
              </a:rPr>
              <a:t>Öğr</a:t>
            </a:r>
            <a:r>
              <a:rPr lang="tr-TR" sz="2200" dirty="0">
                <a:latin typeface="Georgia" panose="02040502050405020303" pitchFamily="18" charset="0"/>
              </a:rPr>
              <a:t>. Gör. Sezai ZEYBEKOĞLU</a:t>
            </a:r>
          </a:p>
        </p:txBody>
      </p:sp>
      <p:sp>
        <p:nvSpPr>
          <p:cNvPr id="41" name="Metin kutusu 40"/>
          <p:cNvSpPr txBox="1"/>
          <p:nvPr/>
        </p:nvSpPr>
        <p:spPr>
          <a:xfrm>
            <a:off x="7794404" y="3835292"/>
            <a:ext cx="2148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>
                <a:latin typeface="Georgia" panose="02040502050405020303" pitchFamily="18" charset="0"/>
              </a:rPr>
              <a:t>0248 213 1214</a:t>
            </a:r>
          </a:p>
        </p:txBody>
      </p:sp>
      <p:sp>
        <p:nvSpPr>
          <p:cNvPr id="42" name="Unvan 1"/>
          <p:cNvSpPr txBox="1">
            <a:spLocks/>
          </p:cNvSpPr>
          <p:nvPr/>
        </p:nvSpPr>
        <p:spPr>
          <a:xfrm>
            <a:off x="0" y="0"/>
            <a:ext cx="12192000" cy="947057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 algn="ctr"/>
            <a:br>
              <a:rPr lang="tr-TR"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Uluslararası İlişkiler Koordinatörlüğü</a:t>
            </a:r>
            <a:endParaRPr lang="tr-TR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up 49"/>
          <p:cNvGrpSpPr/>
          <p:nvPr/>
        </p:nvGrpSpPr>
        <p:grpSpPr>
          <a:xfrm>
            <a:off x="858199" y="341882"/>
            <a:ext cx="740654" cy="680903"/>
            <a:chOff x="66236" y="925012"/>
            <a:chExt cx="740654" cy="68090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3" name="Akış Çizelgesi: Bağlayıcı 42"/>
            <p:cNvSpPr/>
            <p:nvPr/>
          </p:nvSpPr>
          <p:spPr>
            <a:xfrm>
              <a:off x="66236" y="925012"/>
              <a:ext cx="740654" cy="680903"/>
            </a:xfrm>
            <a:prstGeom prst="flowChartConnector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45" name="Google Shape;667;p45"/>
            <p:cNvGrpSpPr/>
            <p:nvPr/>
          </p:nvGrpSpPr>
          <p:grpSpPr>
            <a:xfrm>
              <a:off x="136225" y="1055637"/>
              <a:ext cx="547888" cy="404166"/>
              <a:chOff x="2594050" y="1631825"/>
              <a:chExt cx="439625" cy="439625"/>
            </a:xfrm>
            <a:grpFill/>
          </p:grpSpPr>
          <p:sp>
            <p:nvSpPr>
              <p:cNvPr id="46" name="Google Shape;668;p45"/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grpFill/>
              <a:ln w="28575" cap="rnd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669;p45"/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grpFill/>
              <a:ln w="28575" cap="rnd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670;p45"/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grpFill/>
              <a:ln w="28575" cap="rnd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671;p45"/>
              <p:cNvSpPr/>
              <p:nvPr/>
            </p:nvSpPr>
            <p:spPr>
              <a:xfrm>
                <a:off x="2814912" y="1754062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grpFill/>
              <a:ln w="28575" cap="rnd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137;p18"/>
          <p:cNvSpPr txBox="1">
            <a:spLocks/>
          </p:cNvSpPr>
          <p:nvPr/>
        </p:nvSpPr>
        <p:spPr>
          <a:xfrm>
            <a:off x="637621" y="5297751"/>
            <a:ext cx="5305147" cy="151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Font typeface="Quattrocento Sans"/>
              <a:buNone/>
            </a:pPr>
            <a:r>
              <a:rPr lang="tr-TR" sz="1800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GENEL HAT :  0248 2131210	</a:t>
            </a:r>
          </a:p>
          <a:p>
            <a:pPr marL="0" indent="0">
              <a:buFont typeface="Quattrocento Sans"/>
              <a:buNone/>
            </a:pPr>
            <a:r>
              <a:rPr lang="tr-TR" sz="1800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E-mail:  iro@mehmetakif.edu.tr          </a:t>
            </a:r>
          </a:p>
          <a:p>
            <a:pPr marL="0" indent="0">
              <a:buFont typeface="Quattrocento Sans"/>
              <a:buNone/>
            </a:pPr>
            <a:r>
              <a:rPr lang="tr-TR" sz="1800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Web:  https://erasmus.mehmetakif.edu.tr/</a:t>
            </a:r>
          </a:p>
        </p:txBody>
      </p:sp>
      <p:sp>
        <p:nvSpPr>
          <p:cNvPr id="53" name="Metin kutusu 52"/>
          <p:cNvSpPr txBox="1"/>
          <p:nvPr/>
        </p:nvSpPr>
        <p:spPr>
          <a:xfrm>
            <a:off x="7094593" y="5503559"/>
            <a:ext cx="4170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chemeClr val="tx2"/>
                </a:solidFill>
                <a:latin typeface="Georgia" panose="02040502050405020303" pitchFamily="18" charset="0"/>
              </a:rPr>
              <a:t>Rektörlük Binası B-Blok Zemin Kat</a:t>
            </a:r>
          </a:p>
        </p:txBody>
      </p:sp>
    </p:spTree>
    <p:extLst>
      <p:ext uri="{BB962C8B-B14F-4D97-AF65-F5344CB8AC3E}">
        <p14:creationId xmlns:p14="http://schemas.microsoft.com/office/powerpoint/2010/main" val="216421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787400"/>
          </a:xfrm>
        </p:spPr>
        <p:txBody>
          <a:bodyPr>
            <a:noAutofit/>
          </a:bodyPr>
          <a:lstStyle/>
          <a:p>
            <a:pPr algn="ctr"/>
            <a:br>
              <a:rPr lang="tr-TR" sz="3200" b="1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tr-TR" sz="3200" b="1" dirty="0" err="1">
                <a:solidFill>
                  <a:schemeClr val="tx2"/>
                </a:solidFill>
                <a:latin typeface="Georgia" panose="02040502050405020303" pitchFamily="18" charset="0"/>
              </a:rPr>
              <a:t>Erasmus</a:t>
            </a:r>
            <a:r>
              <a:rPr lang="tr-TR" sz="3200" b="1" dirty="0">
                <a:solidFill>
                  <a:schemeClr val="tx2"/>
                </a:solidFill>
                <a:latin typeface="Georgia" panose="02040502050405020303" pitchFamily="18" charset="0"/>
              </a:rPr>
              <a:t>+ Programı (KA131) Öğrenci Faaliyet Türleri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6599" y="2011680"/>
            <a:ext cx="10608733" cy="45224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tr-TR" sz="2400" dirty="0">
                <a:latin typeface="Georgia" panose="02040502050405020303" pitchFamily="18" charset="0"/>
              </a:rPr>
              <a:t>	</a:t>
            </a:r>
          </a:p>
          <a:p>
            <a:pPr marL="0" indent="0" algn="ctr">
              <a:buNone/>
            </a:pPr>
            <a:r>
              <a:rPr lang="tr-TR" sz="2400" dirty="0">
                <a:latin typeface="Georgia" panose="02040502050405020303" pitchFamily="18" charset="0"/>
              </a:rPr>
              <a:t>	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Öğrenim Hareketliliği</a:t>
            </a:r>
          </a:p>
          <a:p>
            <a:pPr marL="0" indent="0" algn="ctr">
              <a:buNone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	</a:t>
            </a:r>
          </a:p>
          <a:p>
            <a:pPr marL="0" indent="0" algn="ctr">
              <a:buNone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Staj Hareketliliği</a:t>
            </a:r>
          </a:p>
          <a:p>
            <a:pPr marL="0" indent="0">
              <a:buNone/>
            </a:pPr>
            <a:r>
              <a:rPr lang="tr-TR" sz="2400" dirty="0">
                <a:latin typeface="Georgia" panose="02040502050405020303" pitchFamily="18" charset="0"/>
              </a:rPr>
              <a:t>	</a:t>
            </a:r>
          </a:p>
          <a:p>
            <a:pPr marL="0" indent="0">
              <a:buNone/>
            </a:pPr>
            <a:r>
              <a:rPr lang="tr-TR" sz="2400" dirty="0">
                <a:latin typeface="Georgia" panose="02040502050405020303" pitchFamily="18" charset="0"/>
              </a:rPr>
              <a:t>	</a:t>
            </a:r>
          </a:p>
        </p:txBody>
      </p:sp>
      <p:cxnSp>
        <p:nvCxnSpPr>
          <p:cNvPr id="6" name="Düz Bağlayıcı 5"/>
          <p:cNvCxnSpPr/>
          <p:nvPr/>
        </p:nvCxnSpPr>
        <p:spPr>
          <a:xfrm>
            <a:off x="992374" y="1146194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kış Çizelgesi: Bağlayıcı 7"/>
          <p:cNvSpPr/>
          <p:nvPr/>
        </p:nvSpPr>
        <p:spPr>
          <a:xfrm>
            <a:off x="4050617" y="2798384"/>
            <a:ext cx="535218" cy="533702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  <a:latin typeface="Georgia" panose="02040502050405020303" pitchFamily="18" charset="0"/>
              </a:rPr>
              <a:t>1</a:t>
            </a:r>
          </a:p>
        </p:txBody>
      </p:sp>
      <p:sp>
        <p:nvSpPr>
          <p:cNvPr id="9" name="Akış Çizelgesi: Bağlayıcı 8"/>
          <p:cNvSpPr/>
          <p:nvPr/>
        </p:nvSpPr>
        <p:spPr>
          <a:xfrm>
            <a:off x="4044393" y="3931174"/>
            <a:ext cx="541442" cy="532794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  <a:latin typeface="Georgia" panose="02040502050405020303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88185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Bağlayıcı 1"/>
          <p:cNvSpPr/>
          <p:nvPr/>
        </p:nvSpPr>
        <p:spPr>
          <a:xfrm>
            <a:off x="417094" y="3954791"/>
            <a:ext cx="737937" cy="700156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3609474" y="3176336"/>
            <a:ext cx="5807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 lvl="0" algn="ctr">
              <a:spcBef>
                <a:spcPts val="600"/>
              </a:spcBef>
              <a:buClr>
                <a:srgbClr val="FFCD00"/>
              </a:buClr>
              <a:buSzPts val="2400"/>
            </a:pPr>
            <a:r>
              <a:rPr kumimoji="0" lang="tr-TR" sz="36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anose="02040502050405020303" pitchFamily="18" charset="0"/>
                <a:sym typeface="Lora"/>
              </a:rPr>
              <a:t>ÖĞRENİM HAREKETLİLİĞİ</a:t>
            </a:r>
          </a:p>
        </p:txBody>
      </p:sp>
      <p:cxnSp>
        <p:nvCxnSpPr>
          <p:cNvPr id="4" name="Düz Bağlayıcı 3"/>
          <p:cNvCxnSpPr/>
          <p:nvPr/>
        </p:nvCxnSpPr>
        <p:spPr>
          <a:xfrm>
            <a:off x="1460691" y="4304869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91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426043" cy="947057"/>
          </a:xfrm>
        </p:spPr>
        <p:txBody>
          <a:bodyPr>
            <a:normAutofit fontScale="90000"/>
          </a:bodyPr>
          <a:lstStyle/>
          <a:p>
            <a:pPr algn="ctr"/>
            <a:br>
              <a:rPr lang="tr-TR" sz="4000" b="1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tr-TR" sz="4000" b="1" dirty="0">
                <a:solidFill>
                  <a:schemeClr val="tx2"/>
                </a:solidFill>
                <a:latin typeface="Georgia" panose="02040502050405020303" pitchFamily="18" charset="0"/>
              </a:rPr>
              <a:t>Öğrenim Hareketliliği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2834" y="1431472"/>
            <a:ext cx="11413672" cy="495027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None/>
            </a:pPr>
            <a:endParaRPr lang="tr-TR" sz="22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r>
              <a:rPr lang="tr-TR" sz="2200" dirty="0">
                <a:solidFill>
                  <a:prstClr val="black"/>
                </a:solidFill>
                <a:latin typeface="Georgia" panose="02040502050405020303" pitchFamily="18" charset="0"/>
              </a:rPr>
              <a:t>Öğrenim Hareketliliği faaliyeti, öğrenim süresi içerisinde her sınıfta gerçekleştirilebilir.</a:t>
            </a:r>
          </a:p>
          <a:p>
            <a:pPr lvl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r>
              <a:rPr lang="tr-TR" sz="2200" dirty="0">
                <a:solidFill>
                  <a:prstClr val="black"/>
                </a:solidFill>
                <a:latin typeface="Georgia" panose="02040502050405020303" pitchFamily="18" charset="0"/>
              </a:rPr>
              <a:t>Kurumlar arası anlaşma şartı bulunmaktadır.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None/>
            </a:pPr>
            <a:r>
              <a:rPr lang="tr-TR" sz="2200" dirty="0">
                <a:solidFill>
                  <a:prstClr val="black"/>
                </a:solidFill>
                <a:latin typeface="Georgia" panose="02040502050405020303" pitchFamily="18" charset="0"/>
              </a:rPr>
              <a:t>   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None/>
            </a:pPr>
            <a:r>
              <a:rPr lang="tr-TR" sz="2200" b="1" i="1" dirty="0">
                <a:solidFill>
                  <a:srgbClr val="C00000"/>
                </a:solidFill>
                <a:latin typeface="Georgia" panose="02040502050405020303" pitchFamily="18" charset="0"/>
              </a:rPr>
              <a:t>ÖNEMLİ</a:t>
            </a:r>
            <a:r>
              <a:rPr lang="tr-TR" sz="2200" i="1" dirty="0">
                <a:solidFill>
                  <a:prstClr val="black"/>
                </a:solidFill>
                <a:latin typeface="Georgia" panose="02040502050405020303" pitchFamily="18" charset="0"/>
              </a:rPr>
              <a:t> Öğrenim Hareketliliği faaliyetine, </a:t>
            </a:r>
            <a:r>
              <a:rPr lang="tr-TR" sz="2200" b="1" i="1" dirty="0" err="1">
                <a:solidFill>
                  <a:schemeClr val="tx2"/>
                </a:solidFill>
                <a:latin typeface="Georgia" panose="02040502050405020303" pitchFamily="18" charset="0"/>
              </a:rPr>
              <a:t>kurumlararası</a:t>
            </a:r>
            <a:r>
              <a:rPr lang="tr-TR" sz="2200" b="1" i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tr-TR" sz="2200" i="1" dirty="0" err="1">
                <a:solidFill>
                  <a:prstClr val="black"/>
                </a:solidFill>
                <a:latin typeface="Georgia" panose="02040502050405020303" pitchFamily="18" charset="0"/>
              </a:rPr>
              <a:t>Erasmus</a:t>
            </a:r>
            <a:r>
              <a:rPr lang="tr-TR" sz="2200" i="1" dirty="0">
                <a:solidFill>
                  <a:prstClr val="black"/>
                </a:solidFill>
                <a:latin typeface="Georgia" panose="02040502050405020303" pitchFamily="18" charset="0"/>
              </a:rPr>
              <a:t>+ anlaşması olan ve kontenjan verilen tüm bölümlerin asgari koşulları sağlayan öğrencileri başvurabilir.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None/>
            </a:pPr>
            <a:endParaRPr lang="tr-TR" sz="22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tr-TR" sz="2200" dirty="0">
              <a:latin typeface="Georgia" panose="02040502050405020303" pitchFamily="18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1020535" y="1189264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165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426043" cy="668867"/>
          </a:xfrm>
        </p:spPr>
        <p:txBody>
          <a:bodyPr>
            <a:normAutofit fontScale="90000"/>
          </a:bodyPr>
          <a:lstStyle/>
          <a:p>
            <a:pPr algn="ctr"/>
            <a:br>
              <a:rPr lang="tr-TR" sz="4000" b="1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tr-TR" sz="4000" b="1" dirty="0">
                <a:solidFill>
                  <a:schemeClr val="tx2"/>
                </a:solidFill>
                <a:latin typeface="Georgia" panose="02040502050405020303" pitchFamily="18" charset="0"/>
              </a:rPr>
              <a:t>Öğrenim Hareketliliği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4217" y="1172065"/>
            <a:ext cx="11481707" cy="49502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endParaRPr lang="tr-TR" sz="2200" dirty="0"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r>
              <a:rPr lang="tr-TR" sz="2200" dirty="0">
                <a:latin typeface="Georgia" panose="02040502050405020303" pitchFamily="18" charset="0"/>
              </a:rPr>
              <a:t>Faaliyete katılacak öğrencinin tam zamanlı öğrenci olması gerekir.	 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None/>
            </a:pPr>
            <a:r>
              <a:rPr lang="tr-TR" sz="2200" b="1" i="1" dirty="0">
                <a:solidFill>
                  <a:srgbClr val="C00000"/>
                </a:solidFill>
                <a:latin typeface="Georgia" panose="02040502050405020303" pitchFamily="18" charset="0"/>
              </a:rPr>
              <a:t>(Tam zamanlı= henüz diploma/derecesinin gerektirdiği çalışmalarını   </a:t>
            </a:r>
            <a:r>
              <a:rPr lang="tr-TR" sz="2200" b="1" i="1" dirty="0">
                <a:solidFill>
                  <a:srgbClr val="C00000"/>
                </a:solidFill>
                <a:highlight>
                  <a:srgbClr val="FFFF00"/>
                </a:highlight>
                <a:latin typeface="Georgia" panose="02040502050405020303" pitchFamily="18" charset="0"/>
              </a:rPr>
              <a:t>(kredilerini) </a:t>
            </a:r>
            <a:r>
              <a:rPr lang="tr-TR" sz="2200" b="1" i="1" dirty="0">
                <a:solidFill>
                  <a:srgbClr val="C00000"/>
                </a:solidFill>
                <a:latin typeface="Georgia" panose="02040502050405020303" pitchFamily="18" charset="0"/>
              </a:rPr>
              <a:t>tamamlamamış ve bir yarıyılda 30 AKTS kredisi karşılığı ders 	yükü olduğu öngörülen öğrencidir. )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r>
              <a:rPr lang="tr-TR" sz="2200" dirty="0">
                <a:latin typeface="Georgia" panose="02040502050405020303" pitchFamily="18" charset="0"/>
              </a:rPr>
              <a:t>Faaliyet süresi, her bir öğrenim kademesi için ayrı ayrı geçerli olmak üzere asgari 2 tam ay, azami 12 tam aydır.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None/>
            </a:pPr>
            <a:endParaRPr lang="tr-TR" sz="2200" dirty="0">
              <a:latin typeface="Georgia" panose="02040502050405020303" pitchFamily="18" charset="0"/>
            </a:endParaRPr>
          </a:p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endParaRPr lang="tr-TR" sz="2200" dirty="0"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SzPct val="300000"/>
            </a:pPr>
            <a:endParaRPr lang="tr-TR" sz="2200" dirty="0"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SzPct val="200000"/>
            </a:pPr>
            <a:endParaRPr lang="tr-TR" sz="2200" dirty="0">
              <a:latin typeface="Georgia" panose="02040502050405020303" pitchFamily="18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1016302" y="969130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Çapraz Köşesi Kesik Dikdörtgen 4"/>
          <p:cNvSpPr/>
          <p:nvPr/>
        </p:nvSpPr>
        <p:spPr>
          <a:xfrm>
            <a:off x="1578621" y="5353331"/>
            <a:ext cx="2332382" cy="1272209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1. Kademe</a:t>
            </a:r>
          </a:p>
          <a:p>
            <a:pPr algn="ctr"/>
            <a:r>
              <a:rPr lang="tr-TR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Ön lisans, Lisans</a:t>
            </a:r>
          </a:p>
        </p:txBody>
      </p:sp>
      <p:sp>
        <p:nvSpPr>
          <p:cNvPr id="7" name="Çapraz Köşesi Kesik Dikdörtgen 6"/>
          <p:cNvSpPr/>
          <p:nvPr/>
        </p:nvSpPr>
        <p:spPr>
          <a:xfrm>
            <a:off x="4871147" y="5353428"/>
            <a:ext cx="2332382" cy="1272209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2. Kademe</a:t>
            </a:r>
          </a:p>
          <a:p>
            <a:pPr algn="ctr"/>
            <a:r>
              <a:rPr lang="tr-TR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Yüksek Lisans</a:t>
            </a:r>
          </a:p>
        </p:txBody>
      </p:sp>
      <p:sp>
        <p:nvSpPr>
          <p:cNvPr id="8" name="Çapraz Köşesi Kesik Dikdörtgen 7"/>
          <p:cNvSpPr/>
          <p:nvPr/>
        </p:nvSpPr>
        <p:spPr>
          <a:xfrm>
            <a:off x="8163673" y="5353332"/>
            <a:ext cx="2332382" cy="1272209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3. Kademe</a:t>
            </a:r>
          </a:p>
          <a:p>
            <a:pPr algn="ctr"/>
            <a:r>
              <a:rPr lang="tr-TR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Doktora</a:t>
            </a:r>
          </a:p>
        </p:txBody>
      </p:sp>
    </p:spTree>
    <p:extLst>
      <p:ext uri="{BB962C8B-B14F-4D97-AF65-F5344CB8AC3E}">
        <p14:creationId xmlns:p14="http://schemas.microsoft.com/office/powerpoint/2010/main" val="2764400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Bağlayıcı 1"/>
          <p:cNvSpPr/>
          <p:nvPr/>
        </p:nvSpPr>
        <p:spPr>
          <a:xfrm>
            <a:off x="417094" y="3954791"/>
            <a:ext cx="737937" cy="700156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3609474" y="3176336"/>
            <a:ext cx="5807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 lvl="0" algn="ctr">
              <a:spcBef>
                <a:spcPts val="600"/>
              </a:spcBef>
              <a:buClr>
                <a:srgbClr val="FFCD00"/>
              </a:buClr>
              <a:buSzPts val="2400"/>
            </a:pPr>
            <a:r>
              <a:rPr kumimoji="0" lang="tr-TR" sz="36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anose="02040502050405020303" pitchFamily="18" charset="0"/>
                <a:sym typeface="Lora"/>
              </a:rPr>
              <a:t>STAJ HAREKETLİLİĞİ</a:t>
            </a:r>
          </a:p>
        </p:txBody>
      </p:sp>
      <p:cxnSp>
        <p:nvCxnSpPr>
          <p:cNvPr id="4" name="Düz Bağlayıcı 3"/>
          <p:cNvCxnSpPr/>
          <p:nvPr/>
        </p:nvCxnSpPr>
        <p:spPr>
          <a:xfrm>
            <a:off x="1460691" y="4304869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607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0756" y="-23261"/>
            <a:ext cx="12426043" cy="862683"/>
          </a:xfrm>
        </p:spPr>
        <p:txBody>
          <a:bodyPr>
            <a:normAutofit fontScale="90000"/>
          </a:bodyPr>
          <a:lstStyle/>
          <a:p>
            <a:pPr algn="ctr"/>
            <a:br>
              <a:rPr lang="tr-TR" sz="4000" b="1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tr-TR" sz="4000" b="1" dirty="0">
                <a:solidFill>
                  <a:schemeClr val="tx2"/>
                </a:solidFill>
                <a:latin typeface="Georgia" panose="02040502050405020303" pitchFamily="18" charset="0"/>
              </a:rPr>
              <a:t>Staj Hareketliliği</a:t>
            </a:r>
          </a:p>
        </p:txBody>
      </p:sp>
      <p:cxnSp>
        <p:nvCxnSpPr>
          <p:cNvPr id="6" name="Düz Bağlayıcı 5"/>
          <p:cNvCxnSpPr/>
          <p:nvPr/>
        </p:nvCxnSpPr>
        <p:spPr>
          <a:xfrm>
            <a:off x="923904" y="1026190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503583" y="1354570"/>
            <a:ext cx="1148353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endParaRPr lang="tr-TR" sz="2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endParaRPr lang="tr-TR" sz="2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Öğrencinin yurtdışındaki herhangi bir kamu ya da özel sektör kuruluşunda staj yapmasıdır.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Kurumlar arası anlaşmaya gerek yoktur.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endParaRPr lang="tr-TR" sz="2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tr-TR" sz="2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4034" y="60072"/>
            <a:ext cx="1403084" cy="120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7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090D03250EA84C9A38CB54993F2FE9" ma:contentTypeVersion="3" ma:contentTypeDescription="Create a new document." ma:contentTypeScope="" ma:versionID="0ab51fcebe0f5e2472fd53f8e0c25a7e">
  <xsd:schema xmlns:xsd="http://www.w3.org/2001/XMLSchema" xmlns:xs="http://www.w3.org/2001/XMLSchema" xmlns:p="http://schemas.microsoft.com/office/2006/metadata/properties" xmlns:ns3="3fb7be82-a504-4e16-95c8-69d059873e7e" targetNamespace="http://schemas.microsoft.com/office/2006/metadata/properties" ma:root="true" ma:fieldsID="76ceb2456cc7e240d4538d2e4e757825" ns3:_="">
    <xsd:import namespace="3fb7be82-a504-4e16-95c8-69d059873e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7be82-a504-4e16-95c8-69d059873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FDF705-21AC-4AF4-8C3F-B48D2EDCFDA4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3fb7be82-a504-4e16-95c8-69d059873e7e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370FA34-0385-4F67-B7A6-1A6DF1F175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b7be82-a504-4e16-95c8-69d059873e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2CBF8A-0839-4121-877C-0D1F72E482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9562</TotalTime>
  <Words>1210</Words>
  <Application>Microsoft Office PowerPoint</Application>
  <PresentationFormat>Geniş ekran</PresentationFormat>
  <Paragraphs>162</Paragraphs>
  <Slides>33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41" baseType="lpstr">
      <vt:lpstr>Arial</vt:lpstr>
      <vt:lpstr>Book Antiqua</vt:lpstr>
      <vt:lpstr>Calibri</vt:lpstr>
      <vt:lpstr>Georgia</vt:lpstr>
      <vt:lpstr>Lora</vt:lpstr>
      <vt:lpstr>Quattrocento Sans</vt:lpstr>
      <vt:lpstr>Times New Roman</vt:lpstr>
      <vt:lpstr>Office Teması</vt:lpstr>
      <vt:lpstr>BURDUR MEHMET AKİF ERSOY ÜNİVERSİTESİ ULUSLARARASI İLİŞKİLER KOORDİNATÖRLÜĞÜ   ERASMUS+ PROGRAMI ÖĞRENCİ HAREKETLİLİĞİ Öğrenim ve Staj Faaliyetleri  Öğr. Gör. Gülşah SAĞLAM </vt:lpstr>
      <vt:lpstr> Erasmus+ Programı Nedir?</vt:lpstr>
      <vt:lpstr>PowerPoint Sunusu</vt:lpstr>
      <vt:lpstr> Erasmus+ Programı (KA131) Öğrenci Faaliyet Türleri</vt:lpstr>
      <vt:lpstr>PowerPoint Sunusu</vt:lpstr>
      <vt:lpstr> Öğrenim Hareketliliği</vt:lpstr>
      <vt:lpstr> Öğrenim Hareketliliği</vt:lpstr>
      <vt:lpstr>PowerPoint Sunusu</vt:lpstr>
      <vt:lpstr> Staj Hareketliliği</vt:lpstr>
      <vt:lpstr> Staj Hareketliliği</vt:lpstr>
      <vt:lpstr> Staj Hareketliliği</vt:lpstr>
      <vt:lpstr> Staj Hareketliliği</vt:lpstr>
      <vt:lpstr>PowerPoint Sunusu</vt:lpstr>
      <vt:lpstr> Asgari Şartlar</vt:lpstr>
      <vt:lpstr> </vt:lpstr>
      <vt:lpstr>PowerPoint Sunusu</vt:lpstr>
      <vt:lpstr>PowerPoint Sunusu</vt:lpstr>
      <vt:lpstr>PowerPoint Sunusu</vt:lpstr>
      <vt:lpstr>PowerPoint Sunusu</vt:lpstr>
      <vt:lpstr> Başvuru Süreci (Şubat Ayında Açılacak)</vt:lpstr>
      <vt:lpstr>PowerPoint Sunusu</vt:lpstr>
      <vt:lpstr> </vt:lpstr>
      <vt:lpstr>PowerPoint Sunusu</vt:lpstr>
      <vt:lpstr>ÖNEMLİ</vt:lpstr>
      <vt:lpstr> </vt:lpstr>
      <vt:lpstr>PowerPoint Sunusu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iro-makü</cp:lastModifiedBy>
  <cp:revision>120</cp:revision>
  <dcterms:created xsi:type="dcterms:W3CDTF">2021-12-20T08:52:34Z</dcterms:created>
  <dcterms:modified xsi:type="dcterms:W3CDTF">2023-11-14T06:49:09Z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0x010100E5090D03250EA84C9A38CB54993F2FE9</vt:lpwstr>
  </property>
</Properties>
</file>