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90" r:id="rId4"/>
    <p:sldId id="291" r:id="rId5"/>
    <p:sldId id="269" r:id="rId6"/>
    <p:sldId id="270" r:id="rId7"/>
    <p:sldId id="271" r:id="rId8"/>
    <p:sldId id="272" r:id="rId9"/>
    <p:sldId id="274" r:id="rId10"/>
    <p:sldId id="266" r:id="rId11"/>
    <p:sldId id="289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linAltunkuyu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12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5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72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50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02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36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63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6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61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8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73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5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3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01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8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0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0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rg.mehmetakif.edu.tr/AkademikTesvik2019/BasvuruBilgileri20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19672" y="692696"/>
            <a:ext cx="6995203" cy="576064"/>
          </a:xfrm>
        </p:spPr>
        <p:txBody>
          <a:bodyPr/>
          <a:lstStyle/>
          <a:p>
            <a:r>
              <a:rPr lang="tr-TR" sz="2400" b="1" dirty="0"/>
              <a:t>Akademik Teşvik Dosyası Hazırlama Esasları</a:t>
            </a:r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342900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https://prg.mehmetakif.edu.tr/AkademikTesvik2019/BasvuruBilgileri2019</a:t>
            </a:r>
            <a:endParaRPr lang="tr-TR" dirty="0"/>
          </a:p>
          <a:p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2411760" y="2852936"/>
            <a:ext cx="485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Başvuru için aşağıdaki linkten giriş yapınız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691680" y="620688"/>
            <a:ext cx="6210320" cy="5973910"/>
          </a:xfrm>
        </p:spPr>
        <p:txBody>
          <a:bodyPr/>
          <a:lstStyle/>
          <a:p>
            <a:pPr lvl="1"/>
            <a:r>
              <a:rPr lang="tr-TR" dirty="0"/>
              <a:t>Makale gösterimi,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412776"/>
            <a:ext cx="5814299" cy="50611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" name="7 Sağ Ok"/>
          <p:cNvSpPr/>
          <p:nvPr/>
        </p:nvSpPr>
        <p:spPr>
          <a:xfrm>
            <a:off x="3131840" y="4797152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764704"/>
            <a:ext cx="6842720" cy="4354430"/>
          </a:xfrm>
        </p:spPr>
        <p:txBody>
          <a:bodyPr/>
          <a:lstStyle/>
          <a:p>
            <a:pPr algn="just"/>
            <a:endParaRPr lang="tr-TR" b="1" dirty="0"/>
          </a:p>
          <a:p>
            <a:pPr algn="just">
              <a:lnSpc>
                <a:spcPct val="150000"/>
              </a:lnSpc>
            </a:pPr>
            <a:r>
              <a:rPr lang="tr-TR" b="1" dirty="0"/>
              <a:t>Eserlerdeki puanlamayı belirleyen isim, yıl, indeks, vb. bilgiler önceki slaytlarda olduğu gibi fosforlu kalemle özellikle belirtilmelidir. 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Akademik teşvik ödeneğinin ödenebilmesi için akademik teşvik puanının en az otuz olması gerekir.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80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Giriş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672" y="1340768"/>
            <a:ext cx="7128791" cy="48245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Bu sunu, siz değerli akademisyenlerin akademik teşvik dosyalarının, daha özenli ve hatasız incelenmesi için hazırlanmıştır.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Öğretim elemanlarımızın teşvik hak ediş ödemelerinde problem yaşanmaması için, slaytlarda belirtilen formatlara uyulması önem arz etmektedir.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Dosyalar hazırlanırken format dışı 	hazırlanan dosyaların, birimlerimizde oluşturulan komisyonlar tarafından ilgililerine tekrar düzenlemeleri için iade edileceği ve bunun zaman kaybına neden olacağı göz önüne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02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2155" y="794418"/>
            <a:ext cx="6696269" cy="690366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/>
              <a:t>Dosyasını tebliğler dahil olmak üzere eksiksiz teslim edenler «Tam Girdi» butonundan,</a:t>
            </a:r>
            <a:endParaRPr lang="en-US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8676456" cy="1491746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4609423" y="3232684"/>
            <a:ext cx="754665" cy="772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987824" y="20906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2019 yılındaki başvurularda;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1655676" y="2572552"/>
            <a:ext cx="6804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Hiç başvuru yapamayan ve yeni düzenlemeyle başvuru hakkı kazananlar «Hiç Girmedim» butonundan girişlerini yapmalıdır.</a:t>
            </a:r>
            <a:endParaRPr lang="en-US" dirty="0"/>
          </a:p>
        </p:txBody>
      </p:sp>
      <p:sp>
        <p:nvSpPr>
          <p:cNvPr id="9" name="Dikdörtgen 8"/>
          <p:cNvSpPr/>
          <p:nvPr/>
        </p:nvSpPr>
        <p:spPr>
          <a:xfrm>
            <a:off x="1727176" y="1567003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Yeni yönetmelik gereğince kabul edilmeyeceği düşünülerek bazı etkinliklerini dosyasına koymayanlar «Eksik Girdim» butonundan,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4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492896"/>
            <a:ext cx="6591300" cy="365595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23728" y="1052736"/>
            <a:ext cx="6234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Eklenecek yayınlar ilgili bölümden girilerek kaydedilir,</a:t>
            </a:r>
          </a:p>
          <a:p>
            <a:pPr algn="ctr"/>
            <a:r>
              <a:rPr lang="tr-TR" b="1" dirty="0"/>
              <a:t> sistem ilgili puanlamayı yapacaktır. </a:t>
            </a:r>
          </a:p>
        </p:txBody>
      </p:sp>
    </p:spTree>
    <p:extLst>
      <p:ext uri="{BB962C8B-B14F-4D97-AF65-F5344CB8AC3E}">
        <p14:creationId xmlns:p14="http://schemas.microsoft.com/office/powerpoint/2010/main" val="398825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rmAutofit fontScale="90000"/>
          </a:bodyPr>
          <a:lstStyle/>
          <a:p>
            <a:r>
              <a:rPr lang="tr-TR" sz="2700" b="1" dirty="0"/>
              <a:t>2- Üniversitemiz Sitesinden Alınacak Olan, Akademik Teşvik Başvuru Beyan Formu </a:t>
            </a:r>
            <a:br>
              <a:rPr lang="tr-TR" dirty="0"/>
            </a:br>
            <a:r>
              <a:rPr lang="tr-TR" dirty="0"/>
              <a:t>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2336" t="21894" r="20982" b="8332"/>
          <a:stretch/>
        </p:blipFill>
        <p:spPr bwMode="auto">
          <a:xfrm>
            <a:off x="2123728" y="1628800"/>
            <a:ext cx="6048672" cy="475252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29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56803"/>
          </a:xfrm>
        </p:spPr>
        <p:txBody>
          <a:bodyPr>
            <a:normAutofit/>
          </a:bodyPr>
          <a:lstStyle/>
          <a:p>
            <a:r>
              <a:rPr lang="tr-TR" sz="2400" b="1" dirty="0"/>
              <a:t>3- Klasör ’ün Hazırlanışı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02904"/>
            <a:ext cx="39338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Yuvarlatılmış Dikdörtgen"/>
          <p:cNvSpPr/>
          <p:nvPr/>
        </p:nvSpPr>
        <p:spPr>
          <a:xfrm>
            <a:off x="4162641" y="2132856"/>
            <a:ext cx="4357718" cy="25717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Klasörün yan sırtında başvuru sahibini tanımlayıcı bilgiler yer alacak. Örn;</a:t>
            </a:r>
          </a:p>
          <a:p>
            <a:endParaRPr lang="tr-TR" dirty="0"/>
          </a:p>
          <a:p>
            <a:r>
              <a:rPr lang="tr-TR" dirty="0"/>
              <a:t>	</a:t>
            </a:r>
            <a:r>
              <a:rPr lang="tr-TR" b="1" dirty="0"/>
              <a:t>EĞİTİM FAKÜLTESİ </a:t>
            </a:r>
          </a:p>
          <a:p>
            <a:r>
              <a:rPr lang="tr-TR" dirty="0"/>
              <a:t>Güz. San. </a:t>
            </a:r>
            <a:r>
              <a:rPr lang="tr-TR" dirty="0" err="1"/>
              <a:t>Eğt</a:t>
            </a:r>
            <a:r>
              <a:rPr lang="tr-TR" dirty="0"/>
              <a:t>. Böl. Öğr. Üyesi Prof. Dr. Ad SOYAD</a:t>
            </a:r>
          </a:p>
        </p:txBody>
      </p:sp>
      <p:sp>
        <p:nvSpPr>
          <p:cNvPr id="8" name="10 Sağ Ok"/>
          <p:cNvSpPr/>
          <p:nvPr/>
        </p:nvSpPr>
        <p:spPr>
          <a:xfrm flipH="1">
            <a:off x="2129168" y="3038301"/>
            <a:ext cx="2033473" cy="7143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3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88666"/>
          </a:xfrm>
        </p:spPr>
        <p:txBody>
          <a:bodyPr>
            <a:normAutofit fontScale="90000"/>
          </a:bodyPr>
          <a:lstStyle/>
          <a:p>
            <a:r>
              <a:rPr lang="tr-TR" sz="2700" b="1" dirty="0"/>
              <a:t>4-Dosya Klasörüne Yerleştirilecek Dosyalar ve Formatları</a:t>
            </a:r>
            <a:br>
              <a:rPr lang="tr-TR" dirty="0"/>
            </a:b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3666089" cy="44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Yuvarlatılmış Dikdörtgen"/>
          <p:cNvSpPr/>
          <p:nvPr/>
        </p:nvSpPr>
        <p:spPr>
          <a:xfrm>
            <a:off x="5364088" y="1700808"/>
            <a:ext cx="3365517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dirty="0"/>
              <a:t>Her faaliyet türü için (yayın, tebliğ, proje, vb.) </a:t>
            </a:r>
            <a:r>
              <a:rPr lang="tr-TR" dirty="0" err="1"/>
              <a:t>yöksis</a:t>
            </a:r>
            <a:r>
              <a:rPr lang="tr-TR" dirty="0"/>
              <a:t> çıktısı beyan formundaki faaliyet türü sırasına göre </a:t>
            </a:r>
            <a:r>
              <a:rPr lang="tr-TR" b="1" dirty="0"/>
              <a:t>Şeffaf Plastik kapaklı A4 Telli Dosya </a:t>
            </a:r>
            <a:r>
              <a:rPr lang="tr-TR" dirty="0"/>
              <a:t>hazırlanacak ve bu sıraya göre klasöre yerleştirilecektir.</a:t>
            </a:r>
          </a:p>
        </p:txBody>
      </p:sp>
      <p:sp>
        <p:nvSpPr>
          <p:cNvPr id="6" name="8 Sağ Ok"/>
          <p:cNvSpPr/>
          <p:nvPr/>
        </p:nvSpPr>
        <p:spPr>
          <a:xfrm flipH="1">
            <a:off x="3491880" y="3201006"/>
            <a:ext cx="18722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05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5- Eserlerin Yerleştirilmesi</a:t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5" y="1628800"/>
            <a:ext cx="6986736" cy="42824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/>
              <a:t>Eserler yerleştirilirken her bir yayın türü(</a:t>
            </a:r>
            <a:r>
              <a:rPr lang="tr-TR" sz="1600" dirty="0" err="1"/>
              <a:t>örn</a:t>
            </a:r>
            <a:r>
              <a:rPr lang="tr-TR" sz="1600" dirty="0"/>
              <a:t>; Makale, Tebliğ) için hazırlanmış olan Şeffaf plastik kapaklı A4 telli dosya içerisine tercihen araklı önlü çıktı olarak yerleştirilecektir.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solidFill>
                  <a:srgbClr val="FF0000"/>
                </a:solidFill>
              </a:rPr>
              <a:t> (poşet dosya içine koymayınız)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solidFill>
                  <a:schemeClr val="tx1"/>
                </a:solidFill>
              </a:rPr>
              <a:t>Eserler dosyalara yerleştirilirken aşağıda görülen sistemin vermiş olduğu «ID» numarası eserlerin üst köşesine yazılmalıdır.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97152"/>
            <a:ext cx="1371791" cy="172426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Düz Ok Bağlayıcısı 6"/>
          <p:cNvCxnSpPr/>
          <p:nvPr/>
        </p:nvCxnSpPr>
        <p:spPr>
          <a:xfrm flipH="1">
            <a:off x="2555776" y="4221088"/>
            <a:ext cx="21602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Yuvarlatılmış Dikdörtgen 8"/>
          <p:cNvSpPr/>
          <p:nvPr/>
        </p:nvSpPr>
        <p:spPr>
          <a:xfrm>
            <a:off x="1979712" y="4797152"/>
            <a:ext cx="1872207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Yuvarlatılmış Dikdörtgen 9"/>
          <p:cNvSpPr/>
          <p:nvPr/>
        </p:nvSpPr>
        <p:spPr>
          <a:xfrm>
            <a:off x="1979711" y="5695198"/>
            <a:ext cx="1872207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5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r>
              <a:rPr lang="tr-TR" sz="2400" b="1" dirty="0"/>
              <a:t>6- Yazar İsminin Belirtilmesi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196752"/>
            <a:ext cx="6591985" cy="4714470"/>
          </a:xfrm>
        </p:spPr>
        <p:txBody>
          <a:bodyPr/>
          <a:lstStyle/>
          <a:p>
            <a:r>
              <a:rPr lang="tr-TR" dirty="0"/>
              <a:t>Eserlerde ve Kaynakça bölümlerinde geçen ilgili öğretim elemanının adı fosforlu kalemle belirtilecektir. </a:t>
            </a:r>
          </a:p>
          <a:p>
            <a:pPr lvl="1"/>
            <a:r>
              <a:rPr lang="tr-TR" dirty="0"/>
              <a:t>Kaynakça gösterimi,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451416"/>
            <a:ext cx="6552728" cy="4032448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9402743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347</TotalTime>
  <Words>360</Words>
  <Application>Microsoft Office PowerPoint</Application>
  <PresentationFormat>Ekran Gösterisi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Duman</vt:lpstr>
      <vt:lpstr>PowerPoint Sunusu</vt:lpstr>
      <vt:lpstr>Giriş </vt:lpstr>
      <vt:lpstr>Dosyasını tebliğler dahil olmak üzere eksiksiz teslim edenler «Tam Girdi» butonundan,</vt:lpstr>
      <vt:lpstr>PowerPoint Sunusu</vt:lpstr>
      <vt:lpstr>2- Üniversitemiz Sitesinden Alınacak Olan, Akademik Teşvik Başvuru Beyan Formu   </vt:lpstr>
      <vt:lpstr>3- Klasör ’ün Hazırlanışı</vt:lpstr>
      <vt:lpstr>4-Dosya Klasörüne Yerleştirilecek Dosyalar ve Formatları </vt:lpstr>
      <vt:lpstr>5- Eserlerin Yerleştirilmesi </vt:lpstr>
      <vt:lpstr>6- Yazar İsminin Belirtilmesi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Akademik teşvik dosyasi hazirlama  esaslari</dc:title>
  <dc:creator>SelinAltunkuyu</dc:creator>
  <cp:lastModifiedBy>pınar ersoy</cp:lastModifiedBy>
  <cp:revision>90</cp:revision>
  <dcterms:created xsi:type="dcterms:W3CDTF">2018-11-07T17:50:17Z</dcterms:created>
  <dcterms:modified xsi:type="dcterms:W3CDTF">2023-06-14T11:51:32Z</dcterms:modified>
</cp:coreProperties>
</file>