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7" r:id="rId3"/>
    <p:sldId id="288" r:id="rId4"/>
    <p:sldId id="278" r:id="rId5"/>
    <p:sldId id="279" r:id="rId6"/>
    <p:sldId id="280" r:id="rId7"/>
    <p:sldId id="281" r:id="rId8"/>
    <p:sldId id="282" r:id="rId9"/>
    <p:sldId id="283" r:id="rId10"/>
    <p:sldId id="284" r:id="rId11"/>
    <p:sldId id="286" r:id="rId12"/>
    <p:sldId id="287" r:id="rId13"/>
    <p:sldId id="29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6614" y="152399"/>
            <a:ext cx="2642912" cy="625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maku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7262"/>
            <a:ext cx="2819400" cy="704850"/>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21609" y="990600"/>
            <a:ext cx="9023263" cy="5016758"/>
          </a:xfrm>
          <a:prstGeom prst="rect">
            <a:avLst/>
          </a:prstGeom>
        </p:spPr>
        <p:txBody>
          <a:bodyPr wrap="square">
            <a:spAutoFit/>
          </a:bodyPr>
          <a:lstStyle/>
          <a:p>
            <a:pPr lvl="0" algn="ctr" fontAlgn="base">
              <a:spcBef>
                <a:spcPct val="0"/>
              </a:spcBef>
              <a:spcAft>
                <a:spcPct val="0"/>
              </a:spcAft>
            </a:pPr>
            <a:r>
              <a:rPr lang="tr-TR" sz="3200" dirty="0"/>
              <a:t>BURDUR MEHMET AKİF ERSOY  ÜNİVERSİTESİ</a:t>
            </a:r>
          </a:p>
          <a:p>
            <a:pPr lvl="0" algn="ctr" fontAlgn="base">
              <a:spcBef>
                <a:spcPct val="0"/>
              </a:spcBef>
              <a:spcAft>
                <a:spcPct val="0"/>
              </a:spcAft>
            </a:pPr>
            <a:endParaRPr lang="tr-TR" sz="3200" dirty="0"/>
          </a:p>
          <a:p>
            <a:pPr lvl="0" algn="ctr" fontAlgn="base">
              <a:spcBef>
                <a:spcPct val="0"/>
              </a:spcBef>
              <a:spcAft>
                <a:spcPct val="0"/>
              </a:spcAft>
            </a:pPr>
            <a:r>
              <a:rPr lang="tr-TR" sz="3200" dirty="0"/>
              <a:t>……….-…….. EĞİTİM ÖĞRETİM YILI</a:t>
            </a:r>
          </a:p>
          <a:p>
            <a:pPr lvl="0" algn="ctr" fontAlgn="base">
              <a:spcBef>
                <a:spcPct val="0"/>
              </a:spcBef>
              <a:spcAft>
                <a:spcPct val="0"/>
              </a:spcAft>
            </a:pPr>
            <a:r>
              <a:rPr lang="tr-TR" sz="3200" dirty="0"/>
              <a:t>MÜHENDİSLİK MİMARLIK FAKÜLTESİ</a:t>
            </a:r>
          </a:p>
          <a:p>
            <a:pPr lvl="0" algn="ctr" fontAlgn="base">
              <a:spcBef>
                <a:spcPct val="0"/>
              </a:spcBef>
              <a:spcAft>
                <a:spcPct val="0"/>
              </a:spcAft>
            </a:pPr>
            <a:r>
              <a:rPr lang="tr-TR" sz="3200" dirty="0"/>
              <a:t>ELEKTRİK-ELEKTRONİK MÜHENDİSLİĞİ BÖLÜMÜ</a:t>
            </a:r>
          </a:p>
          <a:p>
            <a:pPr lvl="0" algn="ctr" fontAlgn="base">
              <a:spcBef>
                <a:spcPct val="0"/>
              </a:spcBef>
              <a:spcAft>
                <a:spcPct val="0"/>
              </a:spcAft>
            </a:pPr>
            <a:r>
              <a:rPr lang="tr-TR" sz="3200" dirty="0"/>
              <a:t>STAJ SUNUMU</a:t>
            </a:r>
          </a:p>
          <a:p>
            <a:pPr lvl="0" algn="ctr" fontAlgn="base">
              <a:spcBef>
                <a:spcPct val="0"/>
              </a:spcBef>
              <a:spcAft>
                <a:spcPct val="0"/>
              </a:spcAft>
            </a:pPr>
            <a:endParaRPr lang="tr-TR" sz="3200" dirty="0"/>
          </a:p>
          <a:p>
            <a:pPr lvl="0" algn="ctr" fontAlgn="base">
              <a:spcBef>
                <a:spcPct val="0"/>
              </a:spcBef>
              <a:spcAft>
                <a:spcPct val="0"/>
              </a:spcAft>
            </a:pPr>
            <a:r>
              <a:rPr lang="tr-TR" sz="3200" dirty="0"/>
              <a:t>STAJ YAPILAN İŞLETMENİN ADI</a:t>
            </a:r>
          </a:p>
          <a:p>
            <a:pPr lvl="0" algn="ctr" fontAlgn="base">
              <a:spcBef>
                <a:spcPct val="0"/>
              </a:spcBef>
              <a:spcAft>
                <a:spcPct val="0"/>
              </a:spcAft>
            </a:pPr>
            <a:r>
              <a:rPr lang="tr-TR" sz="3200" dirty="0"/>
              <a:t>Öğrencinin Adı ve Soyadı</a:t>
            </a:r>
          </a:p>
          <a:p>
            <a:pPr lvl="0" algn="ctr" fontAlgn="base">
              <a:spcBef>
                <a:spcPct val="0"/>
              </a:spcBef>
              <a:spcAft>
                <a:spcPct val="0"/>
              </a:spcAft>
            </a:pPr>
            <a:r>
              <a:rPr lang="tr-TR" sz="3200" dirty="0"/>
              <a:t>Öğrenci No</a:t>
            </a:r>
          </a:p>
        </p:txBody>
      </p:sp>
    </p:spTree>
    <p:extLst>
      <p:ext uri="{BB962C8B-B14F-4D97-AF65-F5344CB8AC3E}">
        <p14:creationId xmlns:p14="http://schemas.microsoft.com/office/powerpoint/2010/main" val="3550675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62000" y="3124200"/>
            <a:ext cx="8077200" cy="1470025"/>
          </a:xfrm>
        </p:spPr>
        <p:txBody>
          <a:bodyPr>
            <a:normAutofit fontScale="90000"/>
          </a:bodyPr>
          <a:lstStyle/>
          <a:p>
            <a:pPr algn="l"/>
            <a:r>
              <a:rPr lang="tr-TR" sz="3100" kern="10" dirty="0">
                <a:ln w="19050">
                  <a:solidFill>
                    <a:srgbClr val="99CCFF"/>
                  </a:solidFill>
                  <a:round/>
                  <a:headEnd type="none" w="sm" len="sm"/>
                  <a:tailEnd type="none" w="sm" len="sm"/>
                </a:ln>
                <a:solidFill>
                  <a:srgbClr val="2F2B20"/>
                </a:solidFill>
                <a:effectLst>
                  <a:outerShdw dist="35921" dir="2700000" algn="ctr" rotWithShape="0">
                    <a:srgbClr val="990000"/>
                  </a:outerShdw>
                </a:effectLst>
                <a:latin typeface="+mn-lt"/>
                <a:ea typeface="+mn-lt"/>
                <a:cs typeface="+mn-lt"/>
              </a:rPr>
              <a:t>İŞLETMEYE AİT TEORİK VE UYGULAMALI BİLGİLER</a:t>
            </a:r>
            <a:br>
              <a:rPr lang="tr-TR" dirty="0"/>
            </a:br>
            <a:br>
              <a:rPr lang="tr-TR" dirty="0"/>
            </a:br>
            <a:r>
              <a:rPr lang="tr-TR" sz="3100" dirty="0"/>
              <a:t>j) İmal edilen ürünler (resimler eklenebilir)</a:t>
            </a:r>
            <a:br>
              <a:rPr lang="tr-TR" sz="3100" dirty="0"/>
            </a:br>
            <a:r>
              <a:rPr lang="tr-TR" sz="3100" dirty="0"/>
              <a:t>k) Kullanılan bilgisayar destekli yazılımlar</a:t>
            </a:r>
            <a:br>
              <a:rPr lang="tr-TR" sz="3100" dirty="0"/>
            </a:br>
            <a:r>
              <a:rPr lang="tr-TR" sz="3100" dirty="0"/>
              <a:t>l) Kalite kontrol çalışmaları</a:t>
            </a:r>
            <a:br>
              <a:rPr lang="tr-TR" sz="3100" dirty="0"/>
            </a:br>
            <a:r>
              <a:rPr lang="tr-TR" sz="3100" dirty="0"/>
              <a:t>m) Ar-Ge ve Proje bölümlerinde yürütülen faaliyetler hakkında bilgileri içermelidir. (Proje çalışmaları veya ürün geliştirme ekran görüntüleri veya resimler eklenebilir.)</a:t>
            </a:r>
            <a:br>
              <a:rPr lang="tr-TR" sz="3100" dirty="0"/>
            </a:br>
            <a:r>
              <a:rPr lang="tr-TR" sz="3100" dirty="0"/>
              <a:t>n) Diğer bilgiler</a:t>
            </a:r>
            <a:br>
              <a:rPr lang="tr-TR" dirty="0"/>
            </a:br>
            <a:endParaRPr lang="tr-TR" dirty="0"/>
          </a:p>
        </p:txBody>
      </p:sp>
    </p:spTree>
    <p:extLst>
      <p:ext uri="{BB962C8B-B14F-4D97-AF65-F5344CB8AC3E}">
        <p14:creationId xmlns:p14="http://schemas.microsoft.com/office/powerpoint/2010/main" val="1464419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62000" y="3581400"/>
            <a:ext cx="8077200" cy="1470025"/>
          </a:xfrm>
        </p:spPr>
        <p:txBody>
          <a:bodyPr>
            <a:normAutofit fontScale="90000"/>
          </a:bodyPr>
          <a:lstStyle/>
          <a:p>
            <a:pPr algn="just"/>
            <a:r>
              <a:rPr lang="tr-TR" dirty="0">
                <a:solidFill>
                  <a:srgbClr val="FF0000"/>
                </a:solidFill>
              </a:rPr>
              <a:t>STAJIN BANA KATTIKLARI</a:t>
            </a:r>
            <a:br>
              <a:rPr lang="tr-TR" dirty="0"/>
            </a:br>
            <a:br>
              <a:rPr lang="tr-TR" dirty="0"/>
            </a:br>
            <a:r>
              <a:rPr lang="tr-TR" dirty="0"/>
              <a:t>Stajda yapılan çalışmaların uygulama ile birleştirilmesi,</a:t>
            </a:r>
            <a:br>
              <a:rPr lang="tr-TR" dirty="0"/>
            </a:br>
            <a:r>
              <a:rPr lang="tr-TR" dirty="0"/>
              <a:t>Kurumun çalışma düzeni ve yapısı hakkında bilgi sahibi olunması,</a:t>
            </a:r>
            <a:br>
              <a:rPr lang="tr-TR" dirty="0"/>
            </a:br>
            <a:r>
              <a:rPr lang="tr-TR" dirty="0"/>
              <a:t>Uygulama imkanı elde edilen ve öğrenilen konular,</a:t>
            </a:r>
            <a:br>
              <a:rPr lang="tr-TR" dirty="0"/>
            </a:br>
            <a:r>
              <a:rPr lang="tr-TR" dirty="0"/>
              <a:t>kullanılan cihazlar, tezgahlar ve stajın öğrenciye kazandırdığı bilgi ve beceriler hakkında bilgi verilmelidir. </a:t>
            </a:r>
            <a:br>
              <a:rPr lang="tr-TR" dirty="0"/>
            </a:br>
            <a:br>
              <a:rPr lang="tr-TR" dirty="0"/>
            </a:br>
            <a:br>
              <a:rPr lang="tr-TR" dirty="0"/>
            </a:br>
            <a:endParaRPr lang="tr-TR" dirty="0"/>
          </a:p>
        </p:txBody>
      </p:sp>
    </p:spTree>
    <p:extLst>
      <p:ext uri="{BB962C8B-B14F-4D97-AF65-F5344CB8AC3E}">
        <p14:creationId xmlns:p14="http://schemas.microsoft.com/office/powerpoint/2010/main" val="3075148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62000" y="3124200"/>
            <a:ext cx="8077200" cy="1927225"/>
          </a:xfrm>
        </p:spPr>
        <p:txBody>
          <a:bodyPr>
            <a:normAutofit fontScale="90000"/>
          </a:bodyPr>
          <a:lstStyle/>
          <a:p>
            <a:pPr algn="just"/>
            <a:r>
              <a:rPr lang="tr-TR" dirty="0">
                <a:solidFill>
                  <a:srgbClr val="FF0000"/>
                </a:solidFill>
              </a:rPr>
              <a:t>KAYNAKLAR</a:t>
            </a:r>
            <a:br>
              <a:rPr lang="tr-TR" dirty="0"/>
            </a:br>
            <a:br>
              <a:rPr lang="tr-TR" dirty="0"/>
            </a:br>
            <a:r>
              <a:rPr lang="tr-TR" dirty="0"/>
              <a:t>Staj sunum dosyasının hazırlanmasında yararlanılan kaynaklar bu kısımda sunulmalıdır.</a:t>
            </a:r>
            <a:br>
              <a:rPr lang="tr-TR" dirty="0"/>
            </a:br>
            <a:br>
              <a:rPr lang="tr-TR" dirty="0"/>
            </a:br>
            <a:br>
              <a:rPr lang="tr-TR" dirty="0"/>
            </a:br>
            <a:endParaRPr lang="tr-TR" dirty="0"/>
          </a:p>
        </p:txBody>
      </p:sp>
    </p:spTree>
    <p:extLst>
      <p:ext uri="{BB962C8B-B14F-4D97-AF65-F5344CB8AC3E}">
        <p14:creationId xmlns:p14="http://schemas.microsoft.com/office/powerpoint/2010/main" val="2755222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09600" y="2819400"/>
            <a:ext cx="8077200" cy="1470025"/>
          </a:xfrm>
        </p:spPr>
        <p:txBody>
          <a:bodyPr>
            <a:normAutofit fontScale="90000"/>
          </a:bodyPr>
          <a:lstStyle/>
          <a:p>
            <a:pPr algn="just"/>
            <a:r>
              <a:rPr lang="tr-TR" sz="3200" dirty="0"/>
              <a:t>Staj sunumları en fazla </a:t>
            </a:r>
            <a:r>
              <a:rPr lang="tr-TR" sz="3200" b="1" dirty="0"/>
              <a:t>20 slayttan oluşmalı </a:t>
            </a:r>
            <a:r>
              <a:rPr lang="tr-TR" sz="3200" dirty="0"/>
              <a:t>ve sunum süresi </a:t>
            </a:r>
            <a:r>
              <a:rPr lang="tr-TR" sz="3200" b="1" dirty="0"/>
              <a:t>15 dakikayı </a:t>
            </a:r>
            <a:r>
              <a:rPr lang="tr-TR" sz="3200" dirty="0"/>
              <a:t>aşmamalıdır.</a:t>
            </a:r>
            <a:br>
              <a:rPr lang="tr-TR" sz="3200" dirty="0"/>
            </a:br>
            <a:br>
              <a:rPr lang="tr-TR" sz="3200" dirty="0"/>
            </a:br>
            <a:r>
              <a:rPr lang="tr-TR" sz="3200" dirty="0"/>
              <a:t>Staj süresinde alınan eğitimler (güvenlik eğitimi vb.) hakkında bilgi verilmelidir.</a:t>
            </a:r>
            <a:br>
              <a:rPr lang="tr-TR" sz="3100" dirty="0"/>
            </a:br>
            <a:br>
              <a:rPr lang="tr-TR" sz="3100" dirty="0"/>
            </a:br>
            <a:br>
              <a:rPr lang="tr-TR" sz="3100" dirty="0"/>
            </a:br>
            <a:br>
              <a:rPr lang="tr-TR" dirty="0"/>
            </a:br>
            <a:endParaRPr lang="tr-TR" dirty="0"/>
          </a:p>
        </p:txBody>
      </p:sp>
      <p:sp>
        <p:nvSpPr>
          <p:cNvPr id="3" name="Metin kutusu 2"/>
          <p:cNvSpPr txBox="1"/>
          <p:nvPr/>
        </p:nvSpPr>
        <p:spPr>
          <a:xfrm>
            <a:off x="152400" y="5784667"/>
            <a:ext cx="8839200" cy="923330"/>
          </a:xfrm>
          <a:prstGeom prst="rect">
            <a:avLst/>
          </a:prstGeom>
          <a:noFill/>
        </p:spPr>
        <p:txBody>
          <a:bodyPr wrap="square" rtlCol="0">
            <a:spAutoFit/>
          </a:bodyPr>
          <a:lstStyle/>
          <a:p>
            <a:pPr algn="just"/>
            <a:r>
              <a:rPr lang="tr-TR" dirty="0"/>
              <a:t>Bu dosya Burdur Mehmet Akif Ersoy Üniversitesi Mühendislik Mimarlık Fakültesi Elektrik-Elektronik Mühendisliği Bölümü öğrencilerinin staj çalışmalarının sonunda yapacakları staj sunumlarının hazırlanmasına yardımcı olması amacıyla taslak olarak hazırlanmıştır. </a:t>
            </a:r>
          </a:p>
        </p:txBody>
      </p:sp>
    </p:spTree>
    <p:extLst>
      <p:ext uri="{BB962C8B-B14F-4D97-AF65-F5344CB8AC3E}">
        <p14:creationId xmlns:p14="http://schemas.microsoft.com/office/powerpoint/2010/main" val="3845796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066800"/>
            <a:ext cx="7772400" cy="1470025"/>
          </a:xfrm>
        </p:spPr>
        <p:txBody>
          <a:bodyPr>
            <a:normAutofit fontScale="90000"/>
          </a:bodyPr>
          <a:lstStyle/>
          <a:p>
            <a:r>
              <a:rPr lang="tr-TR" dirty="0"/>
              <a:t>STAJ SUNUMUNDA OLMASI GEREKEN BAŞLIKLAR</a:t>
            </a:r>
            <a:br>
              <a:rPr lang="tr-TR" dirty="0"/>
            </a:br>
            <a:endParaRPr lang="tr-TR" dirty="0"/>
          </a:p>
        </p:txBody>
      </p:sp>
      <p:sp>
        <p:nvSpPr>
          <p:cNvPr id="6" name="Başlık 1"/>
          <p:cNvSpPr txBox="1">
            <a:spLocks/>
          </p:cNvSpPr>
          <p:nvPr/>
        </p:nvSpPr>
        <p:spPr>
          <a:xfrm>
            <a:off x="457200" y="3505200"/>
            <a:ext cx="8184822"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742950" indent="-742950" algn="just">
              <a:buFont typeface="+mj-lt"/>
              <a:buAutoNum type="arabicPeriod"/>
            </a:pPr>
            <a:r>
              <a:rPr lang="tr-TR" sz="2800" dirty="0"/>
              <a:t>KAPAK</a:t>
            </a:r>
          </a:p>
          <a:p>
            <a:pPr marL="742950" indent="-742950" algn="just">
              <a:buFont typeface="+mj-lt"/>
              <a:buAutoNum type="arabicPeriod"/>
            </a:pPr>
            <a:r>
              <a:rPr lang="tr-TR" sz="2800" dirty="0"/>
              <a:t>SUNUM İÇERİĞİ VE PLANI</a:t>
            </a:r>
          </a:p>
          <a:p>
            <a:pPr marL="742950" indent="-742950" algn="just">
              <a:buFont typeface="+mj-lt"/>
              <a:buAutoNum type="arabicPeriod"/>
            </a:pPr>
            <a:r>
              <a:rPr lang="tr-TR" sz="2800" dirty="0"/>
              <a:t>GİRİŞ</a:t>
            </a:r>
          </a:p>
          <a:p>
            <a:pPr marL="742950" indent="-742950" algn="just">
              <a:buFont typeface="+mj-lt"/>
              <a:buAutoNum type="arabicPeriod"/>
            </a:pPr>
            <a:r>
              <a:rPr lang="tr-TR" sz="2800" dirty="0"/>
              <a:t>İŞLETMEYE AİT TEORİK VE UYGULAMALI BİLGİLER</a:t>
            </a:r>
          </a:p>
          <a:p>
            <a:pPr marL="742950" indent="-742950" algn="just">
              <a:buFont typeface="+mj-lt"/>
              <a:buAutoNum type="arabicPeriod"/>
            </a:pPr>
            <a:r>
              <a:rPr lang="tr-TR" sz="2800" dirty="0"/>
              <a:t>STAJ ÇALIŞMALARI </a:t>
            </a:r>
          </a:p>
          <a:p>
            <a:pPr marL="742950" indent="-742950" algn="just">
              <a:buFont typeface="+mj-lt"/>
              <a:buAutoNum type="arabicPeriod"/>
            </a:pPr>
            <a:r>
              <a:rPr lang="tr-TR" sz="2800" dirty="0"/>
              <a:t>STAJIN BANA KATTIKLARI</a:t>
            </a:r>
          </a:p>
          <a:p>
            <a:pPr marL="742950" indent="-742950" algn="just">
              <a:buFont typeface="+mj-lt"/>
              <a:buAutoNum type="arabicPeriod"/>
            </a:pPr>
            <a:r>
              <a:rPr lang="tr-TR" sz="2800" dirty="0"/>
              <a:t>KAYNAKLAR </a:t>
            </a:r>
          </a:p>
          <a:p>
            <a:pPr algn="just"/>
            <a:br>
              <a:rPr lang="tr-TR" sz="2400" dirty="0"/>
            </a:br>
            <a:endParaRPr lang="tr-TR" sz="2400" dirty="0"/>
          </a:p>
        </p:txBody>
      </p:sp>
    </p:spTree>
    <p:extLst>
      <p:ext uri="{BB962C8B-B14F-4D97-AF65-F5344CB8AC3E}">
        <p14:creationId xmlns:p14="http://schemas.microsoft.com/office/powerpoint/2010/main" val="990093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09600" y="1981200"/>
            <a:ext cx="7772400" cy="2743200"/>
          </a:xfrm>
        </p:spPr>
        <p:txBody>
          <a:bodyPr>
            <a:normAutofit fontScale="90000"/>
          </a:bodyPr>
          <a:lstStyle/>
          <a:p>
            <a:pPr algn="just"/>
            <a:r>
              <a:rPr lang="tr-TR" dirty="0">
                <a:solidFill>
                  <a:srgbClr val="FF0000"/>
                </a:solidFill>
              </a:rPr>
              <a:t>KAPAK</a:t>
            </a:r>
            <a:br>
              <a:rPr lang="tr-TR" dirty="0"/>
            </a:br>
            <a:r>
              <a:rPr lang="tr-TR" dirty="0" err="1"/>
              <a:t>Kapak</a:t>
            </a:r>
            <a:r>
              <a:rPr lang="tr-TR" dirty="0"/>
              <a:t> kısmında staj yapılan işletmenin adı, öğrencinin adı ve soyadı, öğrenci numarası bulunmalıdır. </a:t>
            </a:r>
            <a:br>
              <a:rPr lang="tr-TR" dirty="0"/>
            </a:br>
            <a:br>
              <a:rPr lang="tr-TR" dirty="0"/>
            </a:br>
            <a:r>
              <a:rPr lang="tr-TR" dirty="0">
                <a:solidFill>
                  <a:srgbClr val="FF0000"/>
                </a:solidFill>
              </a:rPr>
              <a:t>SUNUM</a:t>
            </a:r>
            <a:br>
              <a:rPr lang="tr-TR" dirty="0"/>
            </a:br>
            <a:r>
              <a:rPr lang="tr-TR" dirty="0"/>
              <a:t>Staj sunum planı bu kısımda özetlenmelidir. </a:t>
            </a:r>
          </a:p>
        </p:txBody>
      </p:sp>
      <p:sp>
        <p:nvSpPr>
          <p:cNvPr id="6" name="Başlık 1"/>
          <p:cNvSpPr txBox="1">
            <a:spLocks/>
          </p:cNvSpPr>
          <p:nvPr/>
        </p:nvSpPr>
        <p:spPr>
          <a:xfrm>
            <a:off x="869622" y="3505200"/>
            <a:ext cx="77724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tr-TR" sz="2400" dirty="0"/>
            </a:br>
            <a:endParaRPr lang="tr-TR" sz="2400" dirty="0"/>
          </a:p>
        </p:txBody>
      </p:sp>
    </p:spTree>
    <p:extLst>
      <p:ext uri="{BB962C8B-B14F-4D97-AF65-F5344CB8AC3E}">
        <p14:creationId xmlns:p14="http://schemas.microsoft.com/office/powerpoint/2010/main" val="3291024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62000" y="1676400"/>
            <a:ext cx="7772400" cy="3276600"/>
          </a:xfrm>
        </p:spPr>
        <p:txBody>
          <a:bodyPr>
            <a:normAutofit fontScale="90000"/>
          </a:bodyPr>
          <a:lstStyle/>
          <a:p>
            <a:pPr algn="just"/>
            <a:r>
              <a:rPr lang="tr-TR" dirty="0">
                <a:solidFill>
                  <a:srgbClr val="FF0000"/>
                </a:solidFill>
              </a:rPr>
              <a:t>GİRİŞ</a:t>
            </a:r>
            <a:br>
              <a:rPr lang="tr-TR" dirty="0"/>
            </a:br>
            <a:br>
              <a:rPr lang="tr-TR" dirty="0"/>
            </a:br>
            <a:r>
              <a:rPr lang="tr-TR" dirty="0"/>
              <a:t>Staj yapılan fabrika ya da işletmenin tarihçesi, bağlı bulunduğu şirketin yapısı, yönetsel organizasyonu, işletmede çalışan sayısı, endüstrideki yeri, işletmenin faaliyet alanı ve ürün yelpazesi bu kısımda sunulmalıdır. </a:t>
            </a:r>
            <a:br>
              <a:rPr lang="tr-TR" dirty="0"/>
            </a:br>
            <a:endParaRPr lang="tr-TR" dirty="0"/>
          </a:p>
        </p:txBody>
      </p:sp>
    </p:spTree>
    <p:extLst>
      <p:ext uri="{BB962C8B-B14F-4D97-AF65-F5344CB8AC3E}">
        <p14:creationId xmlns:p14="http://schemas.microsoft.com/office/powerpoint/2010/main" val="4080525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62000" y="2590800"/>
            <a:ext cx="7772400" cy="1470025"/>
          </a:xfrm>
        </p:spPr>
        <p:txBody>
          <a:bodyPr>
            <a:normAutofit fontScale="90000"/>
          </a:bodyPr>
          <a:lstStyle/>
          <a:p>
            <a:pPr algn="just"/>
            <a:r>
              <a:rPr lang="tr-TR" dirty="0">
                <a:solidFill>
                  <a:srgbClr val="FF0000"/>
                </a:solidFill>
              </a:rPr>
              <a:t>GİRİŞ</a:t>
            </a:r>
            <a:br>
              <a:rPr lang="tr-TR" dirty="0"/>
            </a:br>
            <a:r>
              <a:rPr lang="tr-TR" dirty="0"/>
              <a:t>Firma hakkındaki bilgiler, işletmenin vizyonu misyonu faaliyet gösterdiği alan, ürettiği ürün vb. profili, yurt dışı pazarlama durumu ülke ekonomisine katkısı, organizasyon yapısı, proje ve Ar-Ge çalışmaları ve işletme ile ilgili görseller bu kısımda</a:t>
            </a:r>
            <a:br>
              <a:rPr lang="tr-TR" dirty="0"/>
            </a:br>
            <a:r>
              <a:rPr lang="tr-TR" dirty="0"/>
              <a:t>sunulmalıdır. </a:t>
            </a:r>
            <a:br>
              <a:rPr lang="tr-TR" dirty="0"/>
            </a:br>
            <a:endParaRPr lang="tr-TR" dirty="0"/>
          </a:p>
        </p:txBody>
      </p:sp>
    </p:spTree>
    <p:extLst>
      <p:ext uri="{BB962C8B-B14F-4D97-AF65-F5344CB8AC3E}">
        <p14:creationId xmlns:p14="http://schemas.microsoft.com/office/powerpoint/2010/main" val="3399700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62000" y="3048000"/>
            <a:ext cx="8077200" cy="1470025"/>
          </a:xfrm>
        </p:spPr>
        <p:txBody>
          <a:bodyPr>
            <a:noAutofit/>
          </a:bodyPr>
          <a:lstStyle/>
          <a:p>
            <a:pPr algn="just"/>
            <a:r>
              <a:rPr lang="tr-TR" sz="3600" dirty="0">
                <a:solidFill>
                  <a:srgbClr val="FF0000"/>
                </a:solidFill>
              </a:rPr>
              <a:t>İŞLETMEYE AİT TEORİK VE UYGULAMALI BİLGİLER</a:t>
            </a:r>
            <a:br>
              <a:rPr lang="tr-TR" sz="3600" dirty="0"/>
            </a:br>
            <a:br>
              <a:rPr lang="tr-TR" sz="3600" dirty="0"/>
            </a:br>
            <a:r>
              <a:rPr lang="tr-TR" sz="3600" dirty="0"/>
              <a:t>a) Tesisin kurulu olduğu bölgenin nasıl belirlendiği,</a:t>
            </a:r>
            <a:br>
              <a:rPr lang="tr-TR" sz="3600" dirty="0"/>
            </a:br>
            <a:r>
              <a:rPr lang="tr-TR" sz="3600" dirty="0"/>
              <a:t>b) Hammadde girişinden ürün çıkışına kadar tesiste yer alan tüm fiziksel ve kimyasal süreçler ile bu bilgileri içeren bir akış diyagramı</a:t>
            </a:r>
            <a:br>
              <a:rPr lang="tr-TR" sz="3600" dirty="0"/>
            </a:br>
            <a:endParaRPr lang="tr-TR" sz="3600" dirty="0"/>
          </a:p>
        </p:txBody>
      </p:sp>
    </p:spTree>
    <p:extLst>
      <p:ext uri="{BB962C8B-B14F-4D97-AF65-F5344CB8AC3E}">
        <p14:creationId xmlns:p14="http://schemas.microsoft.com/office/powerpoint/2010/main" val="3710842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62000" y="3124200"/>
            <a:ext cx="8077200" cy="1470025"/>
          </a:xfrm>
        </p:spPr>
        <p:txBody>
          <a:bodyPr>
            <a:noAutofit/>
          </a:bodyPr>
          <a:lstStyle/>
          <a:p>
            <a:pPr algn="just"/>
            <a:r>
              <a:rPr lang="tr-TR" sz="3200" dirty="0">
                <a:solidFill>
                  <a:srgbClr val="FF0000"/>
                </a:solidFill>
              </a:rPr>
              <a:t>İŞLETMEYE AİT TEORİK VE UYGULAMALI BİLGİLER</a:t>
            </a:r>
            <a:br>
              <a:rPr lang="tr-TR" sz="3200" dirty="0"/>
            </a:br>
            <a:br>
              <a:rPr lang="tr-TR" sz="3200" dirty="0"/>
            </a:br>
            <a:r>
              <a:rPr lang="tr-TR" sz="3200" dirty="0"/>
              <a:t>c) Tesiste yer alan temel birimlerin belirtilmesi ve bunlardan birinde (malzeme kontrol, malzeme hazırlama, işleme, üretim, kalite kontrol vb. prosesler)</a:t>
            </a:r>
            <a:br>
              <a:rPr lang="tr-TR" sz="3200" dirty="0"/>
            </a:br>
            <a:r>
              <a:rPr lang="tr-TR" sz="3200" dirty="0"/>
              <a:t>d) Tesisin ekonomik analizi (birim maliyet hesabı, toplam sermaye yatırımı hesabı, işletme giderleri hesabı, karlılık ve enerji tasarrufu çalışmaları)</a:t>
            </a:r>
            <a:br>
              <a:rPr lang="tr-TR" sz="3200" dirty="0"/>
            </a:br>
            <a:endParaRPr lang="tr-TR" sz="3200" dirty="0"/>
          </a:p>
        </p:txBody>
      </p:sp>
    </p:spTree>
    <p:extLst>
      <p:ext uri="{BB962C8B-B14F-4D97-AF65-F5344CB8AC3E}">
        <p14:creationId xmlns:p14="http://schemas.microsoft.com/office/powerpoint/2010/main" val="1856604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62000" y="3124200"/>
            <a:ext cx="8077200" cy="1470025"/>
          </a:xfrm>
        </p:spPr>
        <p:txBody>
          <a:bodyPr>
            <a:noAutofit/>
          </a:bodyPr>
          <a:lstStyle/>
          <a:p>
            <a:pPr algn="just"/>
            <a:r>
              <a:rPr lang="tr-TR" sz="3200" dirty="0">
                <a:solidFill>
                  <a:srgbClr val="FF0000"/>
                </a:solidFill>
              </a:rPr>
              <a:t>İŞLETMEYE AİT TEORİK VE UYGULAMALI BİLGİLER</a:t>
            </a:r>
            <a:br>
              <a:rPr lang="tr-TR" sz="3200" dirty="0"/>
            </a:br>
            <a:br>
              <a:rPr lang="tr-TR" sz="3200" dirty="0"/>
            </a:br>
            <a:r>
              <a:rPr lang="tr-TR" sz="3200" dirty="0"/>
              <a:t>e) Tesisteki proses kontrol birimlerinin tanıtımı,</a:t>
            </a:r>
            <a:br>
              <a:rPr lang="tr-TR" sz="3200" dirty="0"/>
            </a:br>
            <a:r>
              <a:rPr lang="tr-TR" sz="3200" dirty="0"/>
              <a:t>f) Tesisin sahip olduğu kalite güvence sistemleri (ISO 9001:2008 Kalite Yönetim Sistemi, OHSAS İş Sağlığı ve Güvenliği Yönetim Sistemi ve Risk Analizi, ISO 17025 Ölçüm Belirsizliği, Çevre Yönetim Sistemi gibi)</a:t>
            </a:r>
            <a:br>
              <a:rPr lang="tr-TR" sz="3200" dirty="0"/>
            </a:br>
            <a:endParaRPr lang="tr-TR" sz="3200" dirty="0"/>
          </a:p>
        </p:txBody>
      </p:sp>
    </p:spTree>
    <p:extLst>
      <p:ext uri="{BB962C8B-B14F-4D97-AF65-F5344CB8AC3E}">
        <p14:creationId xmlns:p14="http://schemas.microsoft.com/office/powerpoint/2010/main" val="655737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62000" y="3124200"/>
            <a:ext cx="8077200" cy="1470025"/>
          </a:xfrm>
        </p:spPr>
        <p:txBody>
          <a:bodyPr>
            <a:noAutofit/>
          </a:bodyPr>
          <a:lstStyle/>
          <a:p>
            <a:pPr algn="just"/>
            <a:r>
              <a:rPr lang="tr-TR" sz="3200" dirty="0">
                <a:solidFill>
                  <a:srgbClr val="FF0000"/>
                </a:solidFill>
              </a:rPr>
              <a:t>İŞLETMEYE AİT TEORİK VE UYGULAMALI BİLGİLER</a:t>
            </a:r>
            <a:br>
              <a:rPr lang="tr-TR" sz="3200" dirty="0"/>
            </a:br>
            <a:br>
              <a:rPr lang="tr-TR" sz="3200" dirty="0"/>
            </a:br>
            <a:r>
              <a:rPr lang="tr-TR" sz="3200" dirty="0"/>
              <a:t>g)Üretim organizasyon şeması, (Şemalar resim olarak eklenebilir)</a:t>
            </a:r>
            <a:br>
              <a:rPr lang="tr-TR" sz="3200" dirty="0"/>
            </a:br>
            <a:r>
              <a:rPr lang="tr-TR" sz="3200" dirty="0"/>
              <a:t>h)Üretimde bulunan cihazların isimleri, kullanım amaçları ve çalışma prensipleri, (cihazların görüntüleri ve üretim esnasında yapılan çalışmaların görüntüleri eklenebilir)</a:t>
            </a:r>
            <a:br>
              <a:rPr lang="tr-TR" sz="3200" dirty="0"/>
            </a:br>
            <a:r>
              <a:rPr lang="tr-TR" sz="3200" dirty="0"/>
              <a:t>i)Numune alma yöntemleri vb. bilgiler</a:t>
            </a:r>
            <a:br>
              <a:rPr lang="tr-TR" sz="3200" dirty="0"/>
            </a:br>
            <a:endParaRPr lang="tr-TR" sz="3200" dirty="0"/>
          </a:p>
        </p:txBody>
      </p:sp>
    </p:spTree>
    <p:extLst>
      <p:ext uri="{BB962C8B-B14F-4D97-AF65-F5344CB8AC3E}">
        <p14:creationId xmlns:p14="http://schemas.microsoft.com/office/powerpoint/2010/main" val="2220572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717</TotalTime>
  <Words>566</Words>
  <Application>Microsoft Office PowerPoint</Application>
  <PresentationFormat>Ekran Gösterisi (4:3)</PresentationFormat>
  <Paragraphs>32</Paragraphs>
  <Slides>13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Arial</vt:lpstr>
      <vt:lpstr>Calibri</vt:lpstr>
      <vt:lpstr>Office Theme</vt:lpstr>
      <vt:lpstr>PowerPoint Sunusu</vt:lpstr>
      <vt:lpstr>STAJ SUNUMUNDA OLMASI GEREKEN BAŞLIKLAR </vt:lpstr>
      <vt:lpstr>KAPAK Kapak kısmında staj yapılan işletmenin adı, öğrencinin adı ve soyadı, öğrenci numarası bulunmalıdır.   SUNUM Staj sunum planı bu kısımda özetlenmelidir. </vt:lpstr>
      <vt:lpstr>GİRİŞ  Staj yapılan fabrika ya da işletmenin tarihçesi, bağlı bulunduğu şirketin yapısı, yönetsel organizasyonu, işletmede çalışan sayısı, endüstrideki yeri, işletmenin faaliyet alanı ve ürün yelpazesi bu kısımda sunulmalıdır.  </vt:lpstr>
      <vt:lpstr>GİRİŞ Firma hakkındaki bilgiler, işletmenin vizyonu misyonu faaliyet gösterdiği alan, ürettiği ürün vb. profili, yurt dışı pazarlama durumu ülke ekonomisine katkısı, organizasyon yapısı, proje ve Ar-Ge çalışmaları ve işletme ile ilgili görseller bu kısımda sunulmalıdır.  </vt:lpstr>
      <vt:lpstr>İŞLETMEYE AİT TEORİK VE UYGULAMALI BİLGİLER  a) Tesisin kurulu olduğu bölgenin nasıl belirlendiği, b) Hammadde girişinden ürün çıkışına kadar tesiste yer alan tüm fiziksel ve kimyasal süreçler ile bu bilgileri içeren bir akış diyagramı </vt:lpstr>
      <vt:lpstr>İŞLETMEYE AİT TEORİK VE UYGULAMALI BİLGİLER  c) Tesiste yer alan temel birimlerin belirtilmesi ve bunlardan birinde (malzeme kontrol, malzeme hazırlama, işleme, üretim, kalite kontrol vb. prosesler) d) Tesisin ekonomik analizi (birim maliyet hesabı, toplam sermaye yatırımı hesabı, işletme giderleri hesabı, karlılık ve enerji tasarrufu çalışmaları) </vt:lpstr>
      <vt:lpstr>İŞLETMEYE AİT TEORİK VE UYGULAMALI BİLGİLER  e) Tesisteki proses kontrol birimlerinin tanıtımı, f) Tesisin sahip olduğu kalite güvence sistemleri (ISO 9001:2008 Kalite Yönetim Sistemi, OHSAS İş Sağlığı ve Güvenliği Yönetim Sistemi ve Risk Analizi, ISO 17025 Ölçüm Belirsizliği, Çevre Yönetim Sistemi gibi) </vt:lpstr>
      <vt:lpstr>İŞLETMEYE AİT TEORİK VE UYGULAMALI BİLGİLER  g)Üretim organizasyon şeması, (Şemalar resim olarak eklenebilir) h)Üretimde bulunan cihazların isimleri, kullanım amaçları ve çalışma prensipleri, (cihazların görüntüleri ve üretim esnasında yapılan çalışmaların görüntüleri eklenebilir) i)Numune alma yöntemleri vb. bilgiler </vt:lpstr>
      <vt:lpstr>İŞLETMEYE AİT TEORİK VE UYGULAMALI BİLGİLER  j) İmal edilen ürünler (resimler eklenebilir) k) Kullanılan bilgisayar destekli yazılımlar l) Kalite kontrol çalışmaları m) Ar-Ge ve Proje bölümlerinde yürütülen faaliyetler hakkında bilgileri içermelidir. (Proje çalışmaları veya ürün geliştirme ekran görüntüleri veya resimler eklenebilir.) n) Diğer bilgiler </vt:lpstr>
      <vt:lpstr>STAJIN BANA KATTIKLARI  Stajda yapılan çalışmaların uygulama ile birleştirilmesi, Kurumun çalışma düzeni ve yapısı hakkında bilgi sahibi olunması, Uygulama imkanı elde edilen ve öğrenilen konular, kullanılan cihazlar, tezgahlar ve stajın öğrenciye kazandırdığı bilgi ve beceriler hakkında bilgi verilmelidir.    </vt:lpstr>
      <vt:lpstr>KAYNAKLAR  Staj sunum dosyasının hazırlanmasında yararlanılan kaynaklar bu kısımda sunulmalıdır.   </vt:lpstr>
      <vt:lpstr>Staj sunumları en fazla 20 slayttan oluşmalı ve sunum süresi 15 dakikayı aşmamalıdır.  Staj süresinde alınan eğitimler (güvenlik eğitimi vb.) hakkında bilgi verilmelidir.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dc:creator>
  <cp:lastModifiedBy>CEREN YETGİN</cp:lastModifiedBy>
  <cp:revision>226</cp:revision>
  <dcterms:created xsi:type="dcterms:W3CDTF">2006-08-16T00:00:00Z</dcterms:created>
  <dcterms:modified xsi:type="dcterms:W3CDTF">2021-02-09T15:09:47Z</dcterms:modified>
</cp:coreProperties>
</file>