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71" r:id="rId2"/>
    <p:sldId id="276" r:id="rId3"/>
    <p:sldId id="277" r:id="rId4"/>
    <p:sldId id="278" r:id="rId5"/>
    <p:sldId id="312" r:id="rId6"/>
    <p:sldId id="313" r:id="rId7"/>
    <p:sldId id="314" r:id="rId8"/>
    <p:sldId id="284" r:id="rId9"/>
    <p:sldId id="290" r:id="rId10"/>
    <p:sldId id="291" r:id="rId11"/>
    <p:sldId id="286" r:id="rId12"/>
    <p:sldId id="292" r:id="rId13"/>
    <p:sldId id="311" r:id="rId14"/>
    <p:sldId id="293" r:id="rId15"/>
    <p:sldId id="297" r:id="rId16"/>
    <p:sldId id="294" r:id="rId17"/>
    <p:sldId id="287" r:id="rId18"/>
    <p:sldId id="295" r:id="rId19"/>
    <p:sldId id="296" r:id="rId20"/>
    <p:sldId id="283" r:id="rId21"/>
    <p:sldId id="298" r:id="rId22"/>
    <p:sldId id="299" r:id="rId23"/>
    <p:sldId id="300" r:id="rId24"/>
    <p:sldId id="301" r:id="rId25"/>
    <p:sldId id="302" r:id="rId26"/>
    <p:sldId id="303" r:id="rId27"/>
    <p:sldId id="304" r:id="rId28"/>
    <p:sldId id="305" r:id="rId29"/>
    <p:sldId id="306" r:id="rId30"/>
    <p:sldId id="307" r:id="rId31"/>
    <p:sldId id="310" r:id="rId32"/>
    <p:sldId id="308" r:id="rId33"/>
    <p:sldId id="315" r:id="rId34"/>
    <p:sldId id="316" r:id="rId35"/>
    <p:sldId id="317" r:id="rId36"/>
    <p:sldId id="318" r:id="rId37"/>
    <p:sldId id="309"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ybala ŞİMŞEK" initials="AŞ" lastIdx="1" clrIdx="0">
    <p:extLst>
      <p:ext uri="{19B8F6BF-5375-455C-9EA6-DF929625EA0E}">
        <p15:presenceInfo xmlns:p15="http://schemas.microsoft.com/office/powerpoint/2012/main" userId="Aybala ŞİMŞEK"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697" autoAdjust="0"/>
  </p:normalViewPr>
  <p:slideViewPr>
    <p:cSldViewPr>
      <p:cViewPr varScale="1">
        <p:scale>
          <a:sx n="73" d="100"/>
          <a:sy n="73" d="100"/>
        </p:scale>
        <p:origin x="166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BF5A59-8373-45E3-9229-62788E433FDA}" type="datetimeFigureOut">
              <a:rPr lang="tr-TR" smtClean="0"/>
              <a:t>1.01.2026</a:t>
            </a:fld>
            <a:endParaRPr lang="tr-TR"/>
          </a:p>
        </p:txBody>
      </p:sp>
      <p:sp>
        <p:nvSpPr>
          <p:cNvPr id="4" name="Slayt Resmi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A11F44-7F66-4BBD-BA15-A279635D8E0B}" type="slidenum">
              <a:rPr lang="tr-TR" smtClean="0"/>
              <a:t>‹#›</a:t>
            </a:fld>
            <a:endParaRPr lang="tr-TR"/>
          </a:p>
        </p:txBody>
      </p:sp>
    </p:spTree>
    <p:extLst>
      <p:ext uri="{BB962C8B-B14F-4D97-AF65-F5344CB8AC3E}">
        <p14:creationId xmlns:p14="http://schemas.microsoft.com/office/powerpoint/2010/main" val="3828229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ctr"/>
            <a:endParaRPr lang="tr-TR" b="1" dirty="0"/>
          </a:p>
        </p:txBody>
      </p:sp>
      <p:sp>
        <p:nvSpPr>
          <p:cNvPr id="4" name="Slayt Numarası Yer Tutucusu 3"/>
          <p:cNvSpPr>
            <a:spLocks noGrp="1"/>
          </p:cNvSpPr>
          <p:nvPr>
            <p:ph type="sldNum" sz="quarter" idx="5"/>
          </p:nvPr>
        </p:nvSpPr>
        <p:spPr/>
        <p:txBody>
          <a:bodyPr/>
          <a:lstStyle/>
          <a:p>
            <a:fld id="{9DA11F44-7F66-4BBD-BA15-A279635D8E0B}" type="slidenum">
              <a:rPr lang="tr-TR" smtClean="0"/>
              <a:t>4</a:t>
            </a:fld>
            <a:endParaRPr lang="tr-TR"/>
          </a:p>
        </p:txBody>
      </p:sp>
    </p:spTree>
    <p:extLst>
      <p:ext uri="{BB962C8B-B14F-4D97-AF65-F5344CB8AC3E}">
        <p14:creationId xmlns:p14="http://schemas.microsoft.com/office/powerpoint/2010/main" val="26221799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04775" y="2104750"/>
            <a:ext cx="8858250" cy="3238499"/>
          </a:xfrm>
        </p:spPr>
        <p:txBody>
          <a:bodyPr>
            <a:noAutofit/>
          </a:bodyPr>
          <a:lstStyle/>
          <a:p>
            <a:r>
              <a:rPr lang="tr-TR" sz="3200" b="1" dirty="0">
                <a:latin typeface="Times New Roman" panose="02020603050405020304" pitchFamily="18" charset="0"/>
                <a:cs typeface="Times New Roman" panose="02020603050405020304" pitchFamily="18" charset="0"/>
              </a:rPr>
              <a:t>BURDUR</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MEHMET AKİF ERSOY</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ÜNİVERSİTESİ</a:t>
            </a:r>
            <a:br>
              <a:rPr lang="tr-TR" sz="3200" b="1" dirty="0">
                <a:latin typeface="Times New Roman" panose="02020603050405020304" pitchFamily="18" charset="0"/>
                <a:cs typeface="Times New Roman" panose="02020603050405020304" pitchFamily="18" charset="0"/>
              </a:rPr>
            </a:br>
            <a:r>
              <a:rPr lang="tr-TR" sz="3200" b="1" dirty="0" smtClean="0">
                <a:latin typeface="Times New Roman" panose="02020603050405020304" pitchFamily="18" charset="0"/>
                <a:cs typeface="Times New Roman" panose="02020603050405020304" pitchFamily="18" charset="0"/>
              </a:rPr>
              <a:t>ENDÜSTRİ </a:t>
            </a:r>
            <a:r>
              <a:rPr lang="tr-TR" sz="3200" b="1" dirty="0">
                <a:latin typeface="Times New Roman" panose="02020603050405020304" pitchFamily="18" charset="0"/>
                <a:cs typeface="Times New Roman" panose="02020603050405020304" pitchFamily="18" charset="0"/>
              </a:rPr>
              <a:t>MÜHENDİSLİĞİ</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BÖLÜMÜ</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STAJ İŞLEMLERİ</a:t>
            </a:r>
          </a:p>
        </p:txBody>
      </p:sp>
      <p:pic>
        <p:nvPicPr>
          <p:cNvPr id="102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89712" y="152399"/>
            <a:ext cx="3149814" cy="745377"/>
          </a:xfrm>
          <a:prstGeom prst="rect">
            <a:avLst/>
          </a:prstGeom>
          <a:noFill/>
          <a:extLst>
            <a:ext uri="{909E8E84-426E-40DD-AFC4-6F175D3DCCD1}">
              <a14:hiddenFill xmlns:a14="http://schemas.microsoft.com/office/drawing/2010/main">
                <a:solidFill>
                  <a:srgbClr val="FFFFFF"/>
                </a:solidFill>
              </a14:hiddenFill>
            </a:ext>
          </a:extLst>
        </p:spPr>
      </p:pic>
      <p:sp>
        <p:nvSpPr>
          <p:cNvPr id="7" name="Metin kutusu 6"/>
          <p:cNvSpPr txBox="1"/>
          <p:nvPr/>
        </p:nvSpPr>
        <p:spPr>
          <a:xfrm>
            <a:off x="228600" y="6550223"/>
            <a:ext cx="8610600" cy="276999"/>
          </a:xfrm>
          <a:prstGeom prst="rect">
            <a:avLst/>
          </a:prstGeom>
          <a:noFill/>
        </p:spPr>
        <p:txBody>
          <a:bodyPr wrap="square" rtlCol="0">
            <a:spAutoFit/>
          </a:bodyPr>
          <a:lstStyle/>
          <a:p>
            <a:pPr algn="ctr"/>
            <a:r>
              <a:rPr lang="tr-TR" sz="1200" dirty="0"/>
              <a:t>Burdur Mehmet Akif Ersoy Üniversitesi Mühendislik Mimarlık Fakültesi İstiklal Yerleşkesi 15030 BURDUR </a:t>
            </a:r>
          </a:p>
        </p:txBody>
      </p:sp>
      <p:pic>
        <p:nvPicPr>
          <p:cNvPr id="6" name="Resim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00" y="152399"/>
            <a:ext cx="1981200" cy="682206"/>
          </a:xfrm>
          <a:prstGeom prst="rect">
            <a:avLst/>
          </a:prstGeom>
        </p:spPr>
      </p:pic>
    </p:spTree>
    <p:extLst>
      <p:ext uri="{BB962C8B-B14F-4D97-AF65-F5344CB8AC3E}">
        <p14:creationId xmlns:p14="http://schemas.microsoft.com/office/powerpoint/2010/main" val="35506757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32309" y="304800"/>
            <a:ext cx="7239000" cy="646331"/>
          </a:xfrm>
          <a:prstGeom prst="rect">
            <a:avLst/>
          </a:prstGeom>
        </p:spPr>
        <p:txBody>
          <a:bodyPr wrap="square">
            <a:spAutoFit/>
          </a:bodyPr>
          <a:lstStyle/>
          <a:p>
            <a:pPr lvl="0" algn="ctr"/>
            <a:r>
              <a:rPr lang="tr-TR" sz="3600" b="1" dirty="0">
                <a:solidFill>
                  <a:srgbClr val="FF0000"/>
                </a:solidFill>
              </a:rPr>
              <a:t>Yurt Dışı Stajları</a:t>
            </a:r>
          </a:p>
        </p:txBody>
      </p:sp>
      <p:sp>
        <p:nvSpPr>
          <p:cNvPr id="9" name="Dikdörtgen 8"/>
          <p:cNvSpPr/>
          <p:nvPr/>
        </p:nvSpPr>
        <p:spPr>
          <a:xfrm>
            <a:off x="-120191" y="1676400"/>
            <a:ext cx="9144000" cy="3539430"/>
          </a:xfrm>
          <a:prstGeom prst="rect">
            <a:avLst/>
          </a:prstGeom>
        </p:spPr>
        <p:txBody>
          <a:bodyPr wrap="square">
            <a:spAutoFit/>
          </a:bodyPr>
          <a:lstStyle/>
          <a:p>
            <a:pPr marL="566928" lvl="0" indent="-457200" algn="just">
              <a:buFont typeface="Wingdings" panose="05000000000000000000" pitchFamily="2" charset="2"/>
              <a:buChar char="Ø"/>
              <a:defRPr/>
            </a:pPr>
            <a:r>
              <a:rPr lang="tr-TR" sz="2800" dirty="0">
                <a:solidFill>
                  <a:prstClr val="black"/>
                </a:solidFill>
              </a:rPr>
              <a:t>Dış ülkelerde yapılacak stajlar, uluslararası anlaşmalarda yer alan IAESTE yönetmelikleri ve prensipleri ile </a:t>
            </a:r>
            <a:r>
              <a:rPr lang="tr-TR" sz="2800" dirty="0" smtClean="0">
                <a:solidFill>
                  <a:prstClr val="black"/>
                </a:solidFill>
              </a:rPr>
              <a:t>Endüstri </a:t>
            </a:r>
            <a:r>
              <a:rPr lang="tr-TR" sz="2800" dirty="0">
                <a:solidFill>
                  <a:prstClr val="black"/>
                </a:solidFill>
              </a:rPr>
              <a:t>Mühendisliği Bölümü Staj Komisyonu’nun kararları çerçevesinde uygulanır.</a:t>
            </a:r>
          </a:p>
          <a:p>
            <a:pPr marL="566928" lvl="0" indent="-457200" algn="just">
              <a:buFont typeface="Wingdings" panose="05000000000000000000" pitchFamily="2" charset="2"/>
              <a:buChar char="Ø"/>
              <a:defRPr/>
            </a:pPr>
            <a:r>
              <a:rPr lang="tr-TR" sz="2800" dirty="0">
                <a:solidFill>
                  <a:prstClr val="black"/>
                </a:solidFill>
              </a:rPr>
              <a:t>Stajını yurt dışında yapmak isteyen öğrencilere İngilizce olarak staj içeriklerini belirten yazılı evrak verilir. Yurt dışında staj olanağını öğrenci kendisi sağlar.</a:t>
            </a:r>
          </a:p>
          <a:p>
            <a:pPr marL="566928" lvl="0" indent="-457200" algn="just">
              <a:buFont typeface="Wingdings" panose="05000000000000000000" pitchFamily="2" charset="2"/>
              <a:buChar char="Ø"/>
              <a:defRPr/>
            </a:pPr>
            <a:r>
              <a:rPr lang="tr-TR" sz="2800" dirty="0">
                <a:solidFill>
                  <a:prstClr val="black"/>
                </a:solidFill>
              </a:rPr>
              <a:t>Staj defterleri Türkçe hazırlanmalıdır.</a:t>
            </a:r>
          </a:p>
        </p:txBody>
      </p:sp>
    </p:spTree>
    <p:extLst>
      <p:ext uri="{BB962C8B-B14F-4D97-AF65-F5344CB8AC3E}">
        <p14:creationId xmlns:p14="http://schemas.microsoft.com/office/powerpoint/2010/main" val="3758398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09600" y="304800"/>
            <a:ext cx="7848600" cy="646331"/>
          </a:xfrm>
          <a:prstGeom prst="rect">
            <a:avLst/>
          </a:prstGeom>
        </p:spPr>
        <p:txBody>
          <a:bodyPr wrap="square">
            <a:spAutoFit/>
          </a:bodyPr>
          <a:lstStyle/>
          <a:p>
            <a:pPr lvl="0" algn="ctr"/>
            <a:r>
              <a:rPr lang="tr-TR" sz="3600" b="1" dirty="0">
                <a:solidFill>
                  <a:srgbClr val="FF0000"/>
                </a:solidFill>
              </a:rPr>
              <a:t>Stajın Yürütülmesi</a:t>
            </a:r>
          </a:p>
        </p:txBody>
      </p:sp>
      <p:sp>
        <p:nvSpPr>
          <p:cNvPr id="5" name="Dikdörtgen 4"/>
          <p:cNvSpPr/>
          <p:nvPr/>
        </p:nvSpPr>
        <p:spPr>
          <a:xfrm>
            <a:off x="152400" y="1554903"/>
            <a:ext cx="8686800" cy="4832092"/>
          </a:xfrm>
          <a:prstGeom prst="rect">
            <a:avLst/>
          </a:prstGeom>
        </p:spPr>
        <p:txBody>
          <a:bodyPr wrap="square">
            <a:spAutoFit/>
          </a:bodyPr>
          <a:lstStyle/>
          <a:p>
            <a:pPr marL="285750" indent="-285750" algn="just">
              <a:buFont typeface="Wingdings" panose="05000000000000000000" pitchFamily="2" charset="2"/>
              <a:buChar char="Ø"/>
            </a:pPr>
            <a:r>
              <a:rPr lang="tr-TR" sz="2800" dirty="0"/>
              <a:t>Öğrenci, </a:t>
            </a:r>
            <a:r>
              <a:rPr lang="tr-TR" sz="2800" dirty="0" smtClean="0"/>
              <a:t>Endüstri </a:t>
            </a:r>
            <a:r>
              <a:rPr lang="tr-TR" sz="2800" dirty="0"/>
              <a:t>Mühendisliği Bölümü Staj Komisyonu’na bilgi vermeden ve onay almadan staj yerini değiştiremez, değiştirdiği takdirde yapılan stajı geçersiz sayılır.</a:t>
            </a:r>
          </a:p>
          <a:p>
            <a:pPr marL="285750" indent="-285750" algn="just">
              <a:buFont typeface="Wingdings" panose="05000000000000000000" pitchFamily="2" charset="2"/>
              <a:buChar char="Ø"/>
            </a:pPr>
            <a:r>
              <a:rPr lang="tr-TR" sz="2800" dirty="0"/>
              <a:t>Staj yapan her öğrenci staj yaptığı işyerinin çalışma ve güvenlik kurallarına, düzen ve disiplinine uymak ve işyerinde kullandığı her türlü mekân, alet, malzeme, makine, araç ve gereçleri özenle kullanmakla yükümlüdür.</a:t>
            </a:r>
          </a:p>
          <a:p>
            <a:pPr marL="285750" indent="-285750" algn="just">
              <a:buFont typeface="Wingdings" panose="05000000000000000000" pitchFamily="2" charset="2"/>
              <a:buChar char="Ø"/>
            </a:pPr>
            <a:r>
              <a:rPr lang="tr-TR" sz="2800" dirty="0"/>
              <a:t>Bu yükümlülükleri yerine getirmemesinden doğacak her türlü sorumluluk öğrenciye aittir. </a:t>
            </a:r>
          </a:p>
        </p:txBody>
      </p:sp>
    </p:spTree>
    <p:extLst>
      <p:ext uri="{BB962C8B-B14F-4D97-AF65-F5344CB8AC3E}">
        <p14:creationId xmlns:p14="http://schemas.microsoft.com/office/powerpoint/2010/main" val="2544106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09600" y="320144"/>
            <a:ext cx="7848600" cy="646331"/>
          </a:xfrm>
          <a:prstGeom prst="rect">
            <a:avLst/>
          </a:prstGeom>
        </p:spPr>
        <p:txBody>
          <a:bodyPr wrap="square">
            <a:spAutoFit/>
          </a:bodyPr>
          <a:lstStyle/>
          <a:p>
            <a:pPr lvl="0" algn="ctr"/>
            <a:r>
              <a:rPr lang="tr-TR" sz="3600" b="1" dirty="0">
                <a:solidFill>
                  <a:srgbClr val="FF0000"/>
                </a:solidFill>
              </a:rPr>
              <a:t>Stajın Değerlendirilmesi</a:t>
            </a:r>
          </a:p>
        </p:txBody>
      </p:sp>
      <p:sp>
        <p:nvSpPr>
          <p:cNvPr id="5" name="Dikdörtgen 4"/>
          <p:cNvSpPr/>
          <p:nvPr/>
        </p:nvSpPr>
        <p:spPr>
          <a:xfrm>
            <a:off x="128833" y="1219200"/>
            <a:ext cx="8810134" cy="4401205"/>
          </a:xfrm>
          <a:prstGeom prst="rect">
            <a:avLst/>
          </a:prstGeom>
        </p:spPr>
        <p:txBody>
          <a:bodyPr wrap="square">
            <a:spAutoFit/>
          </a:bodyPr>
          <a:lstStyle/>
          <a:p>
            <a:pPr marL="285750" indent="-285750" algn="just">
              <a:buFont typeface="Wingdings" panose="05000000000000000000" pitchFamily="2" charset="2"/>
              <a:buChar char="Ø"/>
            </a:pPr>
            <a:r>
              <a:rPr lang="tr-TR" sz="2800" dirty="0"/>
              <a:t>Staj yapan her öğrenci, staj çalışmaları süresince Staj Sorumlusunun direktifleri çerçevesinde yaptığı işleri, gerekli hesap, fotoğraf ve diğer belgeler ile birlikte belgeleyerek, her iş günü için en az bir sayfa olacak şekilde “</a:t>
            </a:r>
            <a:r>
              <a:rPr lang="tr-TR" sz="2800" b="1" dirty="0">
                <a:solidFill>
                  <a:srgbClr val="FF0000"/>
                </a:solidFill>
              </a:rPr>
              <a:t>Staj Defterini</a:t>
            </a:r>
            <a:r>
              <a:rPr lang="tr-TR" sz="2800" dirty="0"/>
              <a:t>” doldurup bir staj raporu halinde düzenlemek ve Staj Sorumlusuna onaylatarak en geç staj çalışmalarını izleyen öğretim yarıyılı başlangıcının ilk bir ay içerisinde Bölüm Staj Komisyonu’na teslim etmek zorundadır. Bu süre geçtikten sonra sunulan staj raporları kabul edilmez. </a:t>
            </a:r>
          </a:p>
        </p:txBody>
      </p:sp>
    </p:spTree>
    <p:extLst>
      <p:ext uri="{BB962C8B-B14F-4D97-AF65-F5344CB8AC3E}">
        <p14:creationId xmlns:p14="http://schemas.microsoft.com/office/powerpoint/2010/main" val="3042511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 y="816239"/>
            <a:ext cx="9906000" cy="646331"/>
          </a:xfrm>
          <a:prstGeom prst="rect">
            <a:avLst/>
          </a:prstGeom>
        </p:spPr>
        <p:txBody>
          <a:bodyPr wrap="square">
            <a:spAutoFit/>
          </a:bodyPr>
          <a:lstStyle/>
          <a:p>
            <a:pPr lvl="0" algn="ctr"/>
            <a:r>
              <a:rPr lang="tr-TR" sz="3600" b="1" dirty="0">
                <a:solidFill>
                  <a:srgbClr val="FF0000"/>
                </a:solidFill>
              </a:rPr>
              <a:t>Stajın Değerlendirilmesi</a:t>
            </a:r>
          </a:p>
        </p:txBody>
      </p:sp>
      <p:sp>
        <p:nvSpPr>
          <p:cNvPr id="5" name="Dikdörtgen 4"/>
          <p:cNvSpPr/>
          <p:nvPr/>
        </p:nvSpPr>
        <p:spPr>
          <a:xfrm>
            <a:off x="29066" y="1752600"/>
            <a:ext cx="8810134" cy="2246769"/>
          </a:xfrm>
          <a:prstGeom prst="rect">
            <a:avLst/>
          </a:prstGeom>
        </p:spPr>
        <p:txBody>
          <a:bodyPr wrap="square">
            <a:spAutoFit/>
          </a:bodyPr>
          <a:lstStyle/>
          <a:p>
            <a:pPr marL="285750" indent="-285750" algn="just">
              <a:buFont typeface="Wingdings" panose="05000000000000000000" pitchFamily="2" charset="2"/>
              <a:buChar char="Ø"/>
            </a:pPr>
            <a:r>
              <a:rPr lang="tr-TR" sz="2800" dirty="0"/>
              <a:t>Staj defteri ve staj evrakları web sayfamızdan temin edilir.</a:t>
            </a:r>
          </a:p>
          <a:p>
            <a:pPr algn="ctr"/>
            <a:endParaRPr lang="tr-TR" sz="2800" dirty="0"/>
          </a:p>
          <a:p>
            <a:pPr marL="285750" indent="-285750" algn="just">
              <a:buFont typeface="Wingdings" panose="05000000000000000000" pitchFamily="2" charset="2"/>
              <a:buChar char="Ø"/>
            </a:pPr>
            <a:r>
              <a:rPr lang="tr-TR" sz="2800" dirty="0"/>
              <a:t>Web sayfamızdan temin edilen ve hazırlanan staj defteri mavi kapaklı dosya/spiral cilt/karton cilt içinde bölüm staj komisyonuna ilan edilen tarihler arasında teslim edilir.  </a:t>
            </a:r>
          </a:p>
        </p:txBody>
      </p:sp>
    </p:spTree>
    <p:extLst>
      <p:ext uri="{BB962C8B-B14F-4D97-AF65-F5344CB8AC3E}">
        <p14:creationId xmlns:p14="http://schemas.microsoft.com/office/powerpoint/2010/main" val="25738003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23900" y="304800"/>
            <a:ext cx="7620000" cy="646331"/>
          </a:xfrm>
          <a:prstGeom prst="rect">
            <a:avLst/>
          </a:prstGeom>
        </p:spPr>
        <p:txBody>
          <a:bodyPr wrap="square">
            <a:spAutoFit/>
          </a:bodyPr>
          <a:lstStyle/>
          <a:p>
            <a:pPr lvl="0" algn="ctr"/>
            <a:r>
              <a:rPr lang="tr-TR" sz="3600" b="1" dirty="0">
                <a:solidFill>
                  <a:srgbClr val="FF0000"/>
                </a:solidFill>
              </a:rPr>
              <a:t>Stajın Değerlendirilmesi</a:t>
            </a:r>
          </a:p>
        </p:txBody>
      </p:sp>
      <p:sp>
        <p:nvSpPr>
          <p:cNvPr id="5" name="Dikdörtgen 4"/>
          <p:cNvSpPr/>
          <p:nvPr/>
        </p:nvSpPr>
        <p:spPr>
          <a:xfrm>
            <a:off x="176753" y="1554903"/>
            <a:ext cx="8686800" cy="5047536"/>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tr-TR" sz="2800" dirty="0"/>
              <a:t>Öğrenci staj çalışmalarının değerlendirilmesi Bölüm Staj Komisyonu tarafından düzenlenir. Öğrenci yaptığı staj çalışmasını </a:t>
            </a:r>
            <a:r>
              <a:rPr lang="tr-TR" sz="2800" b="1" dirty="0">
                <a:solidFill>
                  <a:srgbClr val="FF0000"/>
                </a:solidFill>
              </a:rPr>
              <a:t>yazılı ve sözlü olarak </a:t>
            </a:r>
            <a:r>
              <a:rPr lang="tr-TR" sz="2800" dirty="0"/>
              <a:t>sunar. </a:t>
            </a:r>
          </a:p>
          <a:p>
            <a:pPr marL="285750" indent="-285750" algn="just">
              <a:lnSpc>
                <a:spcPct val="150000"/>
              </a:lnSpc>
              <a:buFont typeface="Wingdings" panose="05000000000000000000" pitchFamily="2" charset="2"/>
              <a:buChar char="Ø"/>
            </a:pPr>
            <a:r>
              <a:rPr lang="tr-TR" sz="2800" dirty="0"/>
              <a:t>Staj bitiminde öğrenci staj faaliyetleri ile ilgili bölüm staj komisyonuna </a:t>
            </a:r>
            <a:r>
              <a:rPr lang="tr-TR" sz="2800" b="1" dirty="0">
                <a:solidFill>
                  <a:srgbClr val="FF0000"/>
                </a:solidFill>
              </a:rPr>
              <a:t>sunum</a:t>
            </a:r>
            <a:r>
              <a:rPr lang="tr-TR" sz="2800" dirty="0"/>
              <a:t> yapar.</a:t>
            </a:r>
          </a:p>
          <a:p>
            <a:pPr marL="285750" indent="-285750" algn="just">
              <a:lnSpc>
                <a:spcPct val="150000"/>
              </a:lnSpc>
              <a:buFont typeface="Wingdings" panose="05000000000000000000" pitchFamily="2" charset="2"/>
              <a:buChar char="Ø"/>
            </a:pPr>
            <a:r>
              <a:rPr lang="tr-TR" sz="2800" dirty="0"/>
              <a:t>Staj sunumu web sayfamızda bulunan </a:t>
            </a:r>
            <a:r>
              <a:rPr lang="tr-TR" sz="2800" b="1" dirty="0">
                <a:solidFill>
                  <a:srgbClr val="FF0000"/>
                </a:solidFill>
              </a:rPr>
              <a:t>örnek staj sunum</a:t>
            </a:r>
            <a:r>
              <a:rPr lang="tr-TR" sz="2800" dirty="0"/>
              <a:t> dosyasından yararlanılarak hazırlanır.</a:t>
            </a:r>
          </a:p>
          <a:p>
            <a:pPr algn="just"/>
            <a:endParaRPr lang="tr-TR" sz="2800" dirty="0"/>
          </a:p>
        </p:txBody>
      </p:sp>
    </p:spTree>
    <p:extLst>
      <p:ext uri="{BB962C8B-B14F-4D97-AF65-F5344CB8AC3E}">
        <p14:creationId xmlns:p14="http://schemas.microsoft.com/office/powerpoint/2010/main" val="36467362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76300" y="304800"/>
            <a:ext cx="7315200" cy="646331"/>
          </a:xfrm>
          <a:prstGeom prst="rect">
            <a:avLst/>
          </a:prstGeom>
        </p:spPr>
        <p:txBody>
          <a:bodyPr wrap="square">
            <a:spAutoFit/>
          </a:bodyPr>
          <a:lstStyle/>
          <a:p>
            <a:pPr lvl="0" algn="ctr"/>
            <a:r>
              <a:rPr lang="tr-TR" sz="3600" b="1" dirty="0">
                <a:solidFill>
                  <a:srgbClr val="FF0000"/>
                </a:solidFill>
              </a:rPr>
              <a:t>Stajın Değerlendirilmesi</a:t>
            </a:r>
          </a:p>
        </p:txBody>
      </p:sp>
      <p:sp>
        <p:nvSpPr>
          <p:cNvPr id="5" name="Dikdörtgen 4"/>
          <p:cNvSpPr/>
          <p:nvPr/>
        </p:nvSpPr>
        <p:spPr>
          <a:xfrm>
            <a:off x="228600" y="1119187"/>
            <a:ext cx="8686800" cy="5196166"/>
          </a:xfrm>
          <a:prstGeom prst="rect">
            <a:avLst/>
          </a:prstGeom>
        </p:spPr>
        <p:txBody>
          <a:bodyPr wrap="square">
            <a:spAutoFit/>
          </a:bodyPr>
          <a:lstStyle/>
          <a:p>
            <a:pPr marL="285750" lvl="0" indent="-285750" algn="just">
              <a:lnSpc>
                <a:spcPct val="150000"/>
              </a:lnSpc>
              <a:buFont typeface="Wingdings" panose="05000000000000000000" pitchFamily="2" charset="2"/>
              <a:buChar char="Ø"/>
            </a:pPr>
            <a:r>
              <a:rPr lang="tr-TR" sz="2800" dirty="0">
                <a:solidFill>
                  <a:prstClr val="black"/>
                </a:solidFill>
              </a:rPr>
              <a:t>Mazereti olmaksızın sözlü sunuma katılmayan öğrencilerin stajları </a:t>
            </a:r>
            <a:r>
              <a:rPr lang="tr-TR" sz="2800" b="1" dirty="0">
                <a:solidFill>
                  <a:srgbClr val="FF0000"/>
                </a:solidFill>
              </a:rPr>
              <a:t>"başarısız" </a:t>
            </a:r>
            <a:r>
              <a:rPr lang="tr-TR" sz="2800" dirty="0">
                <a:solidFill>
                  <a:prstClr val="black"/>
                </a:solidFill>
              </a:rPr>
              <a:t>kabul edilir. </a:t>
            </a:r>
          </a:p>
          <a:p>
            <a:pPr marL="285750" indent="-285750" algn="just">
              <a:lnSpc>
                <a:spcPct val="150000"/>
              </a:lnSpc>
              <a:buFont typeface="Wingdings" panose="05000000000000000000" pitchFamily="2" charset="2"/>
              <a:buChar char="Ø"/>
            </a:pPr>
            <a:r>
              <a:rPr lang="tr-TR" sz="2800" dirty="0"/>
              <a:t>Öğrencilerin sunmuş oldukları staj raporlarının incelenmesi ve değerlendirilmesi ile sözlü sunumlarından sonra Bölüm Staj Komisyonu üyeleri öğrencilerin yaptığı stajlar için </a:t>
            </a:r>
            <a:r>
              <a:rPr lang="tr-TR" sz="2800" b="1" dirty="0">
                <a:solidFill>
                  <a:srgbClr val="FF0000"/>
                </a:solidFill>
              </a:rPr>
              <a:t>"başarılı" </a:t>
            </a:r>
            <a:r>
              <a:rPr lang="tr-TR" sz="2800" dirty="0"/>
              <a:t>ya da </a:t>
            </a:r>
            <a:r>
              <a:rPr lang="tr-TR" sz="2800" b="1" dirty="0">
                <a:solidFill>
                  <a:srgbClr val="FF0000"/>
                </a:solidFill>
              </a:rPr>
              <a:t>"başarısız" </a:t>
            </a:r>
            <a:r>
              <a:rPr lang="tr-TR" sz="2800" dirty="0"/>
              <a:t>notu verir.</a:t>
            </a:r>
          </a:p>
          <a:p>
            <a:pPr marL="285750" indent="-285750" algn="just">
              <a:lnSpc>
                <a:spcPct val="150000"/>
              </a:lnSpc>
              <a:buFont typeface="Wingdings" panose="05000000000000000000" pitchFamily="2" charset="2"/>
              <a:buChar char="Ø"/>
            </a:pPr>
            <a:r>
              <a:rPr lang="tr-TR" sz="2800" b="1" dirty="0">
                <a:solidFill>
                  <a:srgbClr val="FF0000"/>
                </a:solidFill>
              </a:rPr>
              <a:t>Kabul edilmeyen stajlar (tamamı veya bir kısmı) tekrar yapılır.</a:t>
            </a:r>
          </a:p>
        </p:txBody>
      </p:sp>
    </p:spTree>
    <p:extLst>
      <p:ext uri="{BB962C8B-B14F-4D97-AF65-F5344CB8AC3E}">
        <p14:creationId xmlns:p14="http://schemas.microsoft.com/office/powerpoint/2010/main" val="32706746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66800" y="463709"/>
            <a:ext cx="7162800" cy="646331"/>
          </a:xfrm>
          <a:prstGeom prst="rect">
            <a:avLst/>
          </a:prstGeom>
        </p:spPr>
        <p:txBody>
          <a:bodyPr wrap="square">
            <a:spAutoFit/>
          </a:bodyPr>
          <a:lstStyle/>
          <a:p>
            <a:pPr lvl="0" algn="ctr"/>
            <a:r>
              <a:rPr lang="tr-TR" sz="3600" b="1" dirty="0">
                <a:solidFill>
                  <a:srgbClr val="FF0000"/>
                </a:solidFill>
              </a:rPr>
              <a:t>Mazeret</a:t>
            </a:r>
          </a:p>
        </p:txBody>
      </p:sp>
      <p:sp>
        <p:nvSpPr>
          <p:cNvPr id="5" name="Dikdörtgen 4"/>
          <p:cNvSpPr/>
          <p:nvPr/>
        </p:nvSpPr>
        <p:spPr>
          <a:xfrm>
            <a:off x="121427" y="1354057"/>
            <a:ext cx="8686800" cy="4616648"/>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tr-TR" sz="2800" dirty="0"/>
              <a:t>Stajın belirlenen tarihler arasında kesintisiz olarak tamamlanması gerekmektedir. Ancak, resmi rapora dayalı </a:t>
            </a:r>
            <a:r>
              <a:rPr lang="tr-TR" sz="2800" b="1" dirty="0">
                <a:solidFill>
                  <a:srgbClr val="FF0000"/>
                </a:solidFill>
              </a:rPr>
              <a:t>5 güne </a:t>
            </a:r>
            <a:r>
              <a:rPr lang="tr-TR" sz="2800" dirty="0"/>
              <a:t>kadar hastalık durumu ile </a:t>
            </a:r>
            <a:r>
              <a:rPr lang="tr-TR" sz="2800" b="1" dirty="0">
                <a:solidFill>
                  <a:srgbClr val="FF0000"/>
                </a:solidFill>
              </a:rPr>
              <a:t>işyerince onaylı 3 güne</a:t>
            </a:r>
            <a:r>
              <a:rPr lang="tr-TR" sz="2800" dirty="0"/>
              <a:t> kadarki devamsızlık durumu mazeretten sayılır.</a:t>
            </a:r>
          </a:p>
          <a:p>
            <a:pPr marL="285750" indent="-285750" algn="just">
              <a:lnSpc>
                <a:spcPct val="150000"/>
              </a:lnSpc>
              <a:buFont typeface="Wingdings" panose="05000000000000000000" pitchFamily="2" charset="2"/>
              <a:buChar char="Ø"/>
            </a:pPr>
            <a:r>
              <a:rPr lang="tr-TR" sz="2800" b="1" dirty="0">
                <a:solidFill>
                  <a:srgbClr val="FF0000"/>
                </a:solidFill>
              </a:rPr>
              <a:t>Öğrenci rapor alması durumunda aynı gün içinde kesinlikle bölüm staj komisyonuna ve fakülteye bilgi vermelidir.</a:t>
            </a:r>
          </a:p>
        </p:txBody>
      </p:sp>
    </p:spTree>
    <p:extLst>
      <p:ext uri="{BB962C8B-B14F-4D97-AF65-F5344CB8AC3E}">
        <p14:creationId xmlns:p14="http://schemas.microsoft.com/office/powerpoint/2010/main" val="8542431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 y="816239"/>
            <a:ext cx="9906000" cy="646331"/>
          </a:xfrm>
          <a:prstGeom prst="rect">
            <a:avLst/>
          </a:prstGeom>
        </p:spPr>
        <p:txBody>
          <a:bodyPr wrap="square">
            <a:spAutoFit/>
          </a:bodyPr>
          <a:lstStyle/>
          <a:p>
            <a:pPr lvl="0" algn="ctr"/>
            <a:r>
              <a:rPr lang="tr-TR" sz="3600" b="1" dirty="0">
                <a:solidFill>
                  <a:srgbClr val="FF0000"/>
                </a:solidFill>
              </a:rPr>
              <a:t>Özel Durumlar</a:t>
            </a:r>
          </a:p>
        </p:txBody>
      </p:sp>
      <p:sp>
        <p:nvSpPr>
          <p:cNvPr id="7" name="Dikdörtgen 6"/>
          <p:cNvSpPr/>
          <p:nvPr/>
        </p:nvSpPr>
        <p:spPr>
          <a:xfrm>
            <a:off x="76200" y="1554903"/>
            <a:ext cx="8839200" cy="3754874"/>
          </a:xfrm>
          <a:prstGeom prst="rect">
            <a:avLst/>
          </a:prstGeom>
        </p:spPr>
        <p:txBody>
          <a:bodyPr wrap="square">
            <a:spAutoFit/>
          </a:bodyPr>
          <a:lstStyle/>
          <a:p>
            <a:pPr marL="566928" lvl="0" indent="-457200" algn="just">
              <a:buFont typeface="Wingdings" panose="05000000000000000000" pitchFamily="2" charset="2"/>
              <a:buChar char="Ø"/>
              <a:defRPr/>
            </a:pPr>
            <a:r>
              <a:rPr lang="tr-TR" sz="2800" dirty="0">
                <a:solidFill>
                  <a:prstClr val="black"/>
                </a:solidFill>
              </a:rPr>
              <a:t>Yatay geçiş yapan öğrencilerin daha önce yapmış oldukları staj/stajların kabul edilip edilmeyeceği </a:t>
            </a:r>
            <a:r>
              <a:rPr lang="tr-TR" sz="2800" dirty="0" smtClean="0">
                <a:solidFill>
                  <a:prstClr val="black"/>
                </a:solidFill>
              </a:rPr>
              <a:t>Endüstri </a:t>
            </a:r>
            <a:r>
              <a:rPr lang="tr-TR" sz="2800" dirty="0">
                <a:solidFill>
                  <a:prstClr val="black"/>
                </a:solidFill>
              </a:rPr>
              <a:t>Mühendisliği Bölüm Staj Komisyonu ve Endüstri Mühendisliği Bölüm Başkanlığı’nca karar verilir.</a:t>
            </a:r>
          </a:p>
          <a:p>
            <a:pPr marL="566928" lvl="0" indent="-457200" algn="just">
              <a:lnSpc>
                <a:spcPct val="150000"/>
              </a:lnSpc>
              <a:buFont typeface="Wingdings" panose="05000000000000000000" pitchFamily="2" charset="2"/>
              <a:buChar char="Ø"/>
              <a:defRPr/>
            </a:pPr>
            <a:endParaRPr lang="tr-TR" sz="2800" dirty="0">
              <a:solidFill>
                <a:prstClr val="black"/>
              </a:solidFill>
            </a:endParaRPr>
          </a:p>
          <a:p>
            <a:pPr marL="566928" lvl="0" indent="-457200" algn="just">
              <a:lnSpc>
                <a:spcPct val="150000"/>
              </a:lnSpc>
              <a:buFont typeface="Wingdings" panose="05000000000000000000" pitchFamily="2" charset="2"/>
              <a:buChar char="Ø"/>
              <a:defRPr/>
            </a:pPr>
            <a:endParaRPr lang="tr-TR" sz="2800" dirty="0">
              <a:solidFill>
                <a:prstClr val="black"/>
              </a:solidFill>
            </a:endParaRPr>
          </a:p>
          <a:p>
            <a:pPr marL="566928" lvl="0" indent="-457200" algn="just">
              <a:lnSpc>
                <a:spcPct val="150000"/>
              </a:lnSpc>
              <a:buFont typeface="Wingdings" panose="05000000000000000000" pitchFamily="2" charset="2"/>
              <a:buChar char="Ø"/>
              <a:defRPr/>
            </a:pPr>
            <a:endParaRPr lang="tr-TR" sz="2800" dirty="0">
              <a:solidFill>
                <a:prstClr val="black"/>
              </a:solidFill>
            </a:endParaRPr>
          </a:p>
        </p:txBody>
      </p:sp>
    </p:spTree>
    <p:extLst>
      <p:ext uri="{BB962C8B-B14F-4D97-AF65-F5344CB8AC3E}">
        <p14:creationId xmlns:p14="http://schemas.microsoft.com/office/powerpoint/2010/main" val="33423142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00100" y="457200"/>
            <a:ext cx="7467600" cy="646331"/>
          </a:xfrm>
          <a:prstGeom prst="rect">
            <a:avLst/>
          </a:prstGeom>
        </p:spPr>
        <p:txBody>
          <a:bodyPr wrap="square">
            <a:spAutoFit/>
          </a:bodyPr>
          <a:lstStyle/>
          <a:p>
            <a:pPr lvl="0" algn="ctr"/>
            <a:r>
              <a:rPr lang="tr-TR" sz="3600" b="1" dirty="0">
                <a:solidFill>
                  <a:srgbClr val="FF0000"/>
                </a:solidFill>
              </a:rPr>
              <a:t>Özel Durumlar</a:t>
            </a:r>
          </a:p>
        </p:txBody>
      </p:sp>
      <p:sp>
        <p:nvSpPr>
          <p:cNvPr id="7" name="Dikdörtgen 6"/>
          <p:cNvSpPr/>
          <p:nvPr/>
        </p:nvSpPr>
        <p:spPr>
          <a:xfrm>
            <a:off x="76200" y="1554903"/>
            <a:ext cx="8839200" cy="3970318"/>
          </a:xfrm>
          <a:prstGeom prst="rect">
            <a:avLst/>
          </a:prstGeom>
        </p:spPr>
        <p:txBody>
          <a:bodyPr wrap="square">
            <a:spAutoFit/>
          </a:bodyPr>
          <a:lstStyle/>
          <a:p>
            <a:pPr marL="396000" lvl="0" indent="-457200" algn="just">
              <a:buFont typeface="Wingdings" panose="05000000000000000000" pitchFamily="2" charset="2"/>
              <a:buChar char="Ø"/>
              <a:defRPr/>
            </a:pPr>
            <a:r>
              <a:rPr lang="tr-TR" sz="2800" dirty="0">
                <a:solidFill>
                  <a:prstClr val="black"/>
                </a:solidFill>
              </a:rPr>
              <a:t>Öğrencinin 5510 Sayılı Kanun kapsamındaki zorunlu sigortasının Fakülte tarafından yaptırılabilmesi için öğrencinin Sosyal Güvenlik Kurumunda aktif kayıtlı olmaması gerekir.</a:t>
            </a:r>
          </a:p>
          <a:p>
            <a:pPr marL="396000" lvl="0" indent="-457200" algn="just">
              <a:buFont typeface="Wingdings" panose="05000000000000000000" pitchFamily="2" charset="2"/>
              <a:buChar char="Ø"/>
              <a:defRPr/>
            </a:pPr>
            <a:r>
              <a:rPr lang="tr-TR" sz="2800" dirty="0">
                <a:solidFill>
                  <a:prstClr val="black"/>
                </a:solidFill>
              </a:rPr>
              <a:t>Staj çok özel koşullar dışında kesintisiz olarak başlanıp bitirilmelidir.</a:t>
            </a:r>
          </a:p>
          <a:p>
            <a:pPr marL="396000" lvl="0" indent="-457200" algn="just">
              <a:buFont typeface="Wingdings" panose="05000000000000000000" pitchFamily="2" charset="2"/>
              <a:buChar char="Ø"/>
              <a:defRPr/>
            </a:pPr>
            <a:r>
              <a:rPr lang="tr-TR" sz="2800" dirty="0">
                <a:solidFill>
                  <a:prstClr val="black"/>
                </a:solidFill>
              </a:rPr>
              <a:t>Staj defterlerinin ve evraklarının doldurulması, onaylatılması ve staj sunumlarının yapılması bölüm staj komisyonunun belirlediği esaslar çerçevesinde yapılır.</a:t>
            </a:r>
          </a:p>
        </p:txBody>
      </p:sp>
    </p:spTree>
    <p:extLst>
      <p:ext uri="{BB962C8B-B14F-4D97-AF65-F5344CB8AC3E}">
        <p14:creationId xmlns:p14="http://schemas.microsoft.com/office/powerpoint/2010/main" val="27852089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52500" y="692232"/>
            <a:ext cx="7162800" cy="646331"/>
          </a:xfrm>
          <a:prstGeom prst="rect">
            <a:avLst/>
          </a:prstGeom>
        </p:spPr>
        <p:txBody>
          <a:bodyPr wrap="square">
            <a:spAutoFit/>
          </a:bodyPr>
          <a:lstStyle/>
          <a:p>
            <a:pPr lvl="0" algn="ctr"/>
            <a:r>
              <a:rPr lang="tr-TR" sz="3600" b="1" dirty="0">
                <a:solidFill>
                  <a:srgbClr val="FF0000"/>
                </a:solidFill>
              </a:rPr>
              <a:t>Özel Durumlar</a:t>
            </a:r>
          </a:p>
        </p:txBody>
      </p:sp>
      <p:sp>
        <p:nvSpPr>
          <p:cNvPr id="7" name="Dikdörtgen 6"/>
          <p:cNvSpPr/>
          <p:nvPr/>
        </p:nvSpPr>
        <p:spPr>
          <a:xfrm>
            <a:off x="76200" y="1554903"/>
            <a:ext cx="8839200" cy="3108543"/>
          </a:xfrm>
          <a:prstGeom prst="rect">
            <a:avLst/>
          </a:prstGeom>
        </p:spPr>
        <p:txBody>
          <a:bodyPr wrap="square">
            <a:spAutoFit/>
          </a:bodyPr>
          <a:lstStyle/>
          <a:p>
            <a:pPr marL="396000" lvl="0" indent="-457200" algn="just">
              <a:buFont typeface="Wingdings" panose="05000000000000000000" pitchFamily="2" charset="2"/>
              <a:buChar char="Ø"/>
              <a:defRPr/>
            </a:pPr>
            <a:r>
              <a:rPr lang="tr-TR" sz="2800" dirty="0">
                <a:solidFill>
                  <a:prstClr val="black"/>
                </a:solidFill>
              </a:rPr>
              <a:t>Staj yapılan kuruluşun açık adresi, staj sorumlusunun unvanı ve ismi  defter ve belgedeki ayrılan yerlere mutlaka yazılmalıdır.</a:t>
            </a:r>
          </a:p>
          <a:p>
            <a:pPr marL="396000" lvl="0" indent="-457200" algn="just">
              <a:buFont typeface="Wingdings" panose="05000000000000000000" pitchFamily="2" charset="2"/>
              <a:buChar char="Ø"/>
              <a:defRPr/>
            </a:pPr>
            <a:r>
              <a:rPr lang="tr-TR" sz="2800" dirty="0">
                <a:solidFill>
                  <a:prstClr val="black"/>
                </a:solidFill>
              </a:rPr>
              <a:t>Staj yapılan kuruluşun onaylayacağı kısımlar eksik bırakılmamalıdır. Yapılan stajın komisyon tarafından değerlendirmeye alınabilmesi için stajın yapıldığı işletmenin olumlu görüşü olmalıdır. </a:t>
            </a:r>
          </a:p>
        </p:txBody>
      </p:sp>
    </p:spTree>
    <p:extLst>
      <p:ext uri="{BB962C8B-B14F-4D97-AF65-F5344CB8AC3E}">
        <p14:creationId xmlns:p14="http://schemas.microsoft.com/office/powerpoint/2010/main" val="1871467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ctrTitle"/>
          </p:nvPr>
        </p:nvSpPr>
        <p:spPr>
          <a:xfrm>
            <a:off x="571500" y="292329"/>
            <a:ext cx="7772400" cy="1069975"/>
          </a:xfrm>
        </p:spPr>
        <p:txBody>
          <a:bodyPr>
            <a:normAutofit/>
          </a:bodyPr>
          <a:lstStyle/>
          <a:p>
            <a:r>
              <a:rPr lang="tr-TR" sz="4000" b="1" dirty="0">
                <a:solidFill>
                  <a:srgbClr val="FF0000"/>
                </a:solidFill>
              </a:rPr>
              <a:t>AMAÇ</a:t>
            </a:r>
          </a:p>
        </p:txBody>
      </p:sp>
      <p:sp>
        <p:nvSpPr>
          <p:cNvPr id="4" name="Dikdörtgen 3"/>
          <p:cNvSpPr/>
          <p:nvPr/>
        </p:nvSpPr>
        <p:spPr>
          <a:xfrm>
            <a:off x="381000" y="1364579"/>
            <a:ext cx="8305800" cy="4832092"/>
          </a:xfrm>
          <a:prstGeom prst="rect">
            <a:avLst/>
          </a:prstGeom>
        </p:spPr>
        <p:txBody>
          <a:bodyPr wrap="square">
            <a:spAutoFit/>
          </a:bodyPr>
          <a:lstStyle/>
          <a:p>
            <a:pPr marL="457200" indent="-457200" algn="just">
              <a:buFont typeface="Arial" panose="020B0604020202020204" pitchFamily="34" charset="0"/>
              <a:buChar char="•"/>
            </a:pPr>
            <a:r>
              <a:rPr lang="tr-TR" sz="2800" dirty="0"/>
              <a:t>Öğrencilerin teorik olarak öğrendiklerini, pratik çalışmalar yaparak pekiştirmek ve araştırma geliştirme faaliyetleri, projelendirme, idari yapılanma ile atölye ve fabrika bazında uygulanan yöntemleri yerinde öğrenmektir.</a:t>
            </a:r>
          </a:p>
          <a:p>
            <a:pPr algn="just"/>
            <a:endParaRPr lang="tr-TR" sz="2800" dirty="0"/>
          </a:p>
          <a:p>
            <a:pPr marL="457200" indent="-457200" algn="just">
              <a:buFont typeface="Arial" panose="020B0604020202020204" pitchFamily="34" charset="0"/>
              <a:buChar char="•"/>
            </a:pPr>
            <a:r>
              <a:rPr lang="tr-TR" sz="2800" dirty="0"/>
              <a:t>Bu amaca yönelik olarak </a:t>
            </a:r>
            <a:r>
              <a:rPr lang="tr-TR" sz="2800" dirty="0" smtClean="0"/>
              <a:t>Endüstri </a:t>
            </a:r>
            <a:r>
              <a:rPr lang="tr-TR" sz="2800" dirty="0"/>
              <a:t>Mühendisliği bölümü öğrencileri 30 işgünü şeklinde staj yapmak zorundadırlar.</a:t>
            </a:r>
          </a:p>
          <a:p>
            <a:pPr algn="just"/>
            <a:r>
              <a:rPr lang="tr-TR" sz="2800" dirty="0"/>
              <a:t> </a:t>
            </a:r>
          </a:p>
          <a:p>
            <a:pPr marL="457200" indent="-457200" algn="just">
              <a:buFont typeface="Arial" panose="020B0604020202020204" pitchFamily="34" charset="0"/>
              <a:buChar char="•"/>
            </a:pPr>
            <a:r>
              <a:rPr lang="tr-TR" sz="2800" b="1" dirty="0">
                <a:solidFill>
                  <a:srgbClr val="FF0000"/>
                </a:solidFill>
              </a:rPr>
              <a:t>Staj yapmayan öğrenci mezun olamaz.</a:t>
            </a:r>
          </a:p>
        </p:txBody>
      </p:sp>
    </p:spTree>
    <p:extLst>
      <p:ext uri="{BB962C8B-B14F-4D97-AF65-F5344CB8AC3E}">
        <p14:creationId xmlns:p14="http://schemas.microsoft.com/office/powerpoint/2010/main" val="17549083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04800" y="2133600"/>
            <a:ext cx="3276600" cy="2677656"/>
          </a:xfrm>
          <a:prstGeom prst="rect">
            <a:avLst/>
          </a:prstGeom>
        </p:spPr>
        <p:txBody>
          <a:bodyPr wrap="square">
            <a:spAutoFit/>
          </a:bodyPr>
          <a:lstStyle/>
          <a:p>
            <a:pPr marL="566928" lvl="0" indent="-457200" algn="just">
              <a:buFont typeface="Wingdings" panose="05000000000000000000" pitchFamily="2" charset="2"/>
              <a:buChar char="Ø"/>
              <a:defRPr/>
            </a:pPr>
            <a:r>
              <a:rPr lang="tr-TR" sz="2800" dirty="0">
                <a:solidFill>
                  <a:prstClr val="black"/>
                </a:solidFill>
              </a:rPr>
              <a:t>Öğrenciler bölüm staj komisyonuna staj başvuru dilekçesi </a:t>
            </a:r>
            <a:r>
              <a:rPr lang="tr-TR" sz="2800" b="1" dirty="0">
                <a:solidFill>
                  <a:prstClr val="black"/>
                </a:solidFill>
              </a:rPr>
              <a:t>(EK-1) </a:t>
            </a:r>
            <a:r>
              <a:rPr lang="tr-TR" sz="2800" dirty="0">
                <a:solidFill>
                  <a:prstClr val="black"/>
                </a:solidFill>
              </a:rPr>
              <a:t>ile staj başvurusu yaparlar.</a:t>
            </a:r>
            <a:endParaRPr lang="tr-TR" sz="2800" u="sng" dirty="0">
              <a:solidFill>
                <a:srgbClr val="FF0000"/>
              </a:solidFill>
            </a:endParaRPr>
          </a:p>
        </p:txBody>
      </p:sp>
      <p:sp>
        <p:nvSpPr>
          <p:cNvPr id="3" name="Dikdörtgen 2"/>
          <p:cNvSpPr/>
          <p:nvPr/>
        </p:nvSpPr>
        <p:spPr>
          <a:xfrm>
            <a:off x="152400" y="0"/>
            <a:ext cx="8839200" cy="1077218"/>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3200" b="1" i="0" u="none" strike="noStrike" kern="0" cap="none" spc="0" normalizeH="0" baseline="0" noProof="0" dirty="0">
                <a:ln>
                  <a:noFill/>
                </a:ln>
                <a:solidFill>
                  <a:srgbClr val="FF0000"/>
                </a:solidFill>
                <a:effectLst>
                  <a:outerShdw blurRad="31750" dist="25400" dir="5400000" algn="tl" rotWithShape="0">
                    <a:srgbClr val="000000">
                      <a:alpha val="25000"/>
                    </a:srgbClr>
                  </a:outerShdw>
                </a:effectLst>
                <a:uLnTx/>
                <a:uFillTx/>
                <a:ea typeface="+mj-ea"/>
                <a:cs typeface="+mj-cs"/>
              </a:rPr>
              <a:t>Öğrencinin Staj Başlangıç ve Bitiminde Yapması Gereken İşlemler</a:t>
            </a:r>
            <a:endParaRPr kumimoji="0" lang="tr-TR" sz="1800" b="0" i="0" u="none" strike="noStrike" kern="0" cap="none" spc="0" normalizeH="0" baseline="0" noProof="0" dirty="0">
              <a:ln>
                <a:noFill/>
              </a:ln>
              <a:solidFill>
                <a:srgbClr val="FF0000"/>
              </a:solidFill>
              <a:effectLst/>
              <a:uLnTx/>
              <a:uFillTx/>
            </a:endParaRPr>
          </a:p>
        </p:txBody>
      </p:sp>
      <p:sp>
        <p:nvSpPr>
          <p:cNvPr id="4" name="Metin kutusu 3"/>
          <p:cNvSpPr txBox="1"/>
          <p:nvPr/>
        </p:nvSpPr>
        <p:spPr>
          <a:xfrm>
            <a:off x="8303455" y="587797"/>
            <a:ext cx="685800" cy="369332"/>
          </a:xfrm>
          <a:prstGeom prst="rect">
            <a:avLst/>
          </a:prstGeom>
          <a:noFill/>
        </p:spPr>
        <p:txBody>
          <a:bodyPr wrap="square" rtlCol="0">
            <a:spAutoFit/>
          </a:bodyPr>
          <a:lstStyle/>
          <a:p>
            <a:r>
              <a:rPr lang="tr-TR" b="1" dirty="0"/>
              <a:t>EK-1</a:t>
            </a:r>
          </a:p>
        </p:txBody>
      </p:sp>
      <p:pic>
        <p:nvPicPr>
          <p:cNvPr id="2" name="Resim 1"/>
          <p:cNvPicPr>
            <a:picLocks noChangeAspect="1"/>
          </p:cNvPicPr>
          <p:nvPr/>
        </p:nvPicPr>
        <p:blipFill>
          <a:blip r:embed="rId2"/>
          <a:stretch>
            <a:fillRect/>
          </a:stretch>
        </p:blipFill>
        <p:spPr>
          <a:xfrm>
            <a:off x="4343400" y="957129"/>
            <a:ext cx="4419600" cy="5824671"/>
          </a:xfrm>
          <a:prstGeom prst="rect">
            <a:avLst/>
          </a:prstGeom>
        </p:spPr>
      </p:pic>
    </p:spTree>
    <p:extLst>
      <p:ext uri="{BB962C8B-B14F-4D97-AF65-F5344CB8AC3E}">
        <p14:creationId xmlns:p14="http://schemas.microsoft.com/office/powerpoint/2010/main" val="19489207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0" y="1371600"/>
            <a:ext cx="3581400" cy="3970318"/>
          </a:xfrm>
          <a:prstGeom prst="rect">
            <a:avLst/>
          </a:prstGeom>
        </p:spPr>
        <p:txBody>
          <a:bodyPr wrap="square">
            <a:spAutoFit/>
          </a:bodyPr>
          <a:lstStyle/>
          <a:p>
            <a:pPr marL="566928" lvl="0" indent="-457200" algn="just">
              <a:buFont typeface="Wingdings" panose="05000000000000000000" pitchFamily="2" charset="2"/>
              <a:buChar char="Ø"/>
              <a:defRPr/>
            </a:pPr>
            <a:r>
              <a:rPr lang="tr-TR" sz="2800" dirty="0">
                <a:solidFill>
                  <a:prstClr val="black"/>
                </a:solidFill>
              </a:rPr>
              <a:t>Staj yapması uygun görülen öğrenci staj yapılması planlanan işletmeye hitaben </a:t>
            </a:r>
            <a:r>
              <a:rPr lang="tr-TR" sz="2800" b="1" dirty="0">
                <a:solidFill>
                  <a:prstClr val="black"/>
                </a:solidFill>
              </a:rPr>
              <a:t>(EK-2) </a:t>
            </a:r>
            <a:r>
              <a:rPr lang="tr-TR" sz="2800" dirty="0">
                <a:solidFill>
                  <a:prstClr val="black"/>
                </a:solidFill>
              </a:rPr>
              <a:t>formunu doldurarak </a:t>
            </a:r>
            <a:r>
              <a:rPr lang="tr-TR" sz="2800" dirty="0" smtClean="0">
                <a:solidFill>
                  <a:prstClr val="black"/>
                </a:solidFill>
              </a:rPr>
              <a:t>staj komisyonuna onaylatmalıdır</a:t>
            </a:r>
            <a:r>
              <a:rPr lang="tr-TR" sz="2800" dirty="0">
                <a:solidFill>
                  <a:prstClr val="black"/>
                </a:solidFill>
              </a:rPr>
              <a:t>.</a:t>
            </a:r>
            <a:endParaRPr lang="tr-TR" sz="2800" u="sng" dirty="0">
              <a:solidFill>
                <a:srgbClr val="FF0000"/>
              </a:solidFill>
            </a:endParaRPr>
          </a:p>
        </p:txBody>
      </p:sp>
      <p:sp>
        <p:nvSpPr>
          <p:cNvPr id="3" name="Dikdörtgen 2"/>
          <p:cNvSpPr/>
          <p:nvPr/>
        </p:nvSpPr>
        <p:spPr>
          <a:xfrm>
            <a:off x="152400" y="63520"/>
            <a:ext cx="8839200" cy="1077218"/>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3200" b="1" i="0" u="none" strike="noStrike" kern="0" cap="none" spc="0" normalizeH="0" baseline="0" noProof="0" dirty="0">
                <a:ln>
                  <a:noFill/>
                </a:ln>
                <a:solidFill>
                  <a:srgbClr val="FF0000"/>
                </a:solidFill>
                <a:effectLst>
                  <a:outerShdw blurRad="31750" dist="25400" dir="5400000" algn="tl" rotWithShape="0">
                    <a:srgbClr val="000000">
                      <a:alpha val="25000"/>
                    </a:srgbClr>
                  </a:outerShdw>
                </a:effectLst>
                <a:uLnTx/>
                <a:uFillTx/>
                <a:ea typeface="+mj-ea"/>
                <a:cs typeface="+mj-cs"/>
              </a:rPr>
              <a:t>Öğrencinin Staj Başlangıç ve Bitiminde Yapması Gereken İşlemler</a:t>
            </a:r>
            <a:endParaRPr kumimoji="0" lang="tr-TR" sz="1800" b="0" i="0" u="none" strike="noStrike" kern="0" cap="none" spc="0" normalizeH="0" baseline="0" noProof="0" dirty="0">
              <a:ln>
                <a:noFill/>
              </a:ln>
              <a:solidFill>
                <a:srgbClr val="FF0000"/>
              </a:solidFill>
              <a:effectLst/>
              <a:uLnTx/>
              <a:uFillTx/>
            </a:endParaRPr>
          </a:p>
        </p:txBody>
      </p:sp>
      <p:sp>
        <p:nvSpPr>
          <p:cNvPr id="4" name="Metin kutusu 3"/>
          <p:cNvSpPr txBox="1"/>
          <p:nvPr/>
        </p:nvSpPr>
        <p:spPr>
          <a:xfrm>
            <a:off x="8251874" y="609163"/>
            <a:ext cx="685800" cy="369332"/>
          </a:xfrm>
          <a:prstGeom prst="rect">
            <a:avLst/>
          </a:prstGeom>
          <a:noFill/>
        </p:spPr>
        <p:txBody>
          <a:bodyPr wrap="square" rtlCol="0">
            <a:spAutoFit/>
          </a:bodyPr>
          <a:lstStyle/>
          <a:p>
            <a:r>
              <a:rPr lang="tr-TR" b="1" dirty="0"/>
              <a:t>EK-2</a:t>
            </a:r>
          </a:p>
        </p:txBody>
      </p:sp>
      <p:pic>
        <p:nvPicPr>
          <p:cNvPr id="2" name="Resim 1"/>
          <p:cNvPicPr>
            <a:picLocks noChangeAspect="1"/>
          </p:cNvPicPr>
          <p:nvPr/>
        </p:nvPicPr>
        <p:blipFill>
          <a:blip r:embed="rId2"/>
          <a:stretch>
            <a:fillRect/>
          </a:stretch>
        </p:blipFill>
        <p:spPr>
          <a:xfrm>
            <a:off x="4419600" y="1140738"/>
            <a:ext cx="4343400" cy="5641062"/>
          </a:xfrm>
          <a:prstGeom prst="rect">
            <a:avLst/>
          </a:prstGeom>
        </p:spPr>
      </p:pic>
    </p:spTree>
    <p:extLst>
      <p:ext uri="{BB962C8B-B14F-4D97-AF65-F5344CB8AC3E}">
        <p14:creationId xmlns:p14="http://schemas.microsoft.com/office/powerpoint/2010/main" val="11499334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228600" y="1593780"/>
            <a:ext cx="3581400" cy="3108543"/>
          </a:xfrm>
          <a:prstGeom prst="rect">
            <a:avLst/>
          </a:prstGeom>
        </p:spPr>
        <p:txBody>
          <a:bodyPr wrap="square">
            <a:spAutoFit/>
          </a:bodyPr>
          <a:lstStyle/>
          <a:p>
            <a:pPr marL="566928" lvl="0" indent="-457200" algn="ctr">
              <a:buFont typeface="Wingdings" panose="05000000000000000000" pitchFamily="2" charset="2"/>
              <a:buChar char="Ø"/>
              <a:defRPr/>
            </a:pPr>
            <a:r>
              <a:rPr lang="tr-TR" sz="2800" dirty="0">
                <a:solidFill>
                  <a:prstClr val="black"/>
                </a:solidFill>
              </a:rPr>
              <a:t>Öğrenci onaylanan </a:t>
            </a:r>
          </a:p>
          <a:p>
            <a:pPr marL="109728" lvl="0" algn="just">
              <a:defRPr/>
            </a:pPr>
            <a:r>
              <a:rPr lang="tr-TR" sz="2800" dirty="0">
                <a:solidFill>
                  <a:prstClr val="black"/>
                </a:solidFill>
              </a:rPr>
              <a:t>(</a:t>
            </a:r>
            <a:r>
              <a:rPr lang="tr-TR" sz="2800" b="1" dirty="0">
                <a:solidFill>
                  <a:prstClr val="black"/>
                </a:solidFill>
              </a:rPr>
              <a:t>EK-2)</a:t>
            </a:r>
            <a:r>
              <a:rPr lang="tr-TR" sz="2800" dirty="0">
                <a:solidFill>
                  <a:prstClr val="black"/>
                </a:solidFill>
              </a:rPr>
              <a:t> formu ile beraber staj yapılması uygun görülen işletmeye, yazılı olarak </a:t>
            </a:r>
            <a:r>
              <a:rPr lang="tr-TR" sz="2800" b="1" dirty="0">
                <a:solidFill>
                  <a:prstClr val="black"/>
                </a:solidFill>
              </a:rPr>
              <a:t>(EK-3) </a:t>
            </a:r>
            <a:r>
              <a:rPr lang="tr-TR" sz="2800" dirty="0">
                <a:solidFill>
                  <a:prstClr val="black"/>
                </a:solidFill>
              </a:rPr>
              <a:t>formu ile başvurmalıdır. </a:t>
            </a:r>
            <a:endParaRPr lang="tr-TR" sz="2800" u="sng" dirty="0">
              <a:solidFill>
                <a:srgbClr val="FF0000"/>
              </a:solidFill>
            </a:endParaRPr>
          </a:p>
        </p:txBody>
      </p:sp>
      <p:sp>
        <p:nvSpPr>
          <p:cNvPr id="3" name="Dikdörtgen 2"/>
          <p:cNvSpPr/>
          <p:nvPr/>
        </p:nvSpPr>
        <p:spPr>
          <a:xfrm>
            <a:off x="108709" y="136950"/>
            <a:ext cx="8839200" cy="1077218"/>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3200" b="1" i="0" u="none" strike="noStrike" kern="0" cap="none" spc="0" normalizeH="0" baseline="0" noProof="0" dirty="0">
                <a:ln>
                  <a:noFill/>
                </a:ln>
                <a:solidFill>
                  <a:srgbClr val="FF0000"/>
                </a:solidFill>
                <a:effectLst>
                  <a:outerShdw blurRad="31750" dist="25400" dir="5400000" algn="tl" rotWithShape="0">
                    <a:srgbClr val="000000">
                      <a:alpha val="25000"/>
                    </a:srgbClr>
                  </a:outerShdw>
                </a:effectLst>
                <a:uLnTx/>
                <a:uFillTx/>
                <a:ea typeface="+mj-ea"/>
                <a:cs typeface="+mj-cs"/>
              </a:rPr>
              <a:t>Öğrencinin Staj Başlangıç ve Bitiminde Yapması Gereken İşlemler</a:t>
            </a:r>
            <a:endParaRPr kumimoji="0" lang="tr-TR" sz="1800" b="0" i="0" u="none" strike="noStrike" kern="0" cap="none" spc="0" normalizeH="0" baseline="0" noProof="0" dirty="0">
              <a:ln>
                <a:noFill/>
              </a:ln>
              <a:solidFill>
                <a:srgbClr val="FF0000"/>
              </a:solidFill>
              <a:effectLst/>
              <a:uLnTx/>
              <a:uFillTx/>
            </a:endParaRPr>
          </a:p>
        </p:txBody>
      </p:sp>
      <p:sp>
        <p:nvSpPr>
          <p:cNvPr id="4" name="Metin kutusu 3"/>
          <p:cNvSpPr txBox="1"/>
          <p:nvPr/>
        </p:nvSpPr>
        <p:spPr>
          <a:xfrm>
            <a:off x="8237491" y="844836"/>
            <a:ext cx="685800" cy="369332"/>
          </a:xfrm>
          <a:prstGeom prst="rect">
            <a:avLst/>
          </a:prstGeom>
          <a:noFill/>
        </p:spPr>
        <p:txBody>
          <a:bodyPr wrap="square" rtlCol="0">
            <a:spAutoFit/>
          </a:bodyPr>
          <a:lstStyle/>
          <a:p>
            <a:r>
              <a:rPr lang="tr-TR" b="1" dirty="0"/>
              <a:t>EK-3</a:t>
            </a:r>
          </a:p>
        </p:txBody>
      </p:sp>
      <p:pic>
        <p:nvPicPr>
          <p:cNvPr id="6" name="Resim 5"/>
          <p:cNvPicPr>
            <a:picLocks noChangeAspect="1"/>
          </p:cNvPicPr>
          <p:nvPr/>
        </p:nvPicPr>
        <p:blipFill>
          <a:blip r:embed="rId2"/>
          <a:stretch>
            <a:fillRect/>
          </a:stretch>
        </p:blipFill>
        <p:spPr>
          <a:xfrm>
            <a:off x="3962400" y="1295400"/>
            <a:ext cx="4648200" cy="5210175"/>
          </a:xfrm>
          <a:prstGeom prst="rect">
            <a:avLst/>
          </a:prstGeom>
        </p:spPr>
      </p:pic>
    </p:spTree>
    <p:extLst>
      <p:ext uri="{BB962C8B-B14F-4D97-AF65-F5344CB8AC3E}">
        <p14:creationId xmlns:p14="http://schemas.microsoft.com/office/powerpoint/2010/main" val="39834023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130730" y="1651278"/>
            <a:ext cx="4267200" cy="4401205"/>
          </a:xfrm>
          <a:prstGeom prst="rect">
            <a:avLst/>
          </a:prstGeom>
        </p:spPr>
        <p:txBody>
          <a:bodyPr wrap="square">
            <a:spAutoFit/>
          </a:bodyPr>
          <a:lstStyle/>
          <a:p>
            <a:pPr marL="566928" lvl="0" indent="-457200" algn="just">
              <a:buFont typeface="Wingdings" panose="05000000000000000000" pitchFamily="2" charset="2"/>
              <a:buChar char="Ø"/>
              <a:defRPr/>
            </a:pPr>
            <a:r>
              <a:rPr lang="tr-TR" sz="2800" dirty="0">
                <a:solidFill>
                  <a:prstClr val="black"/>
                </a:solidFill>
              </a:rPr>
              <a:t>Öğrenci, staj yapılacak işletmeden alınan </a:t>
            </a:r>
            <a:r>
              <a:rPr lang="tr-TR" sz="2800" b="1" dirty="0">
                <a:solidFill>
                  <a:srgbClr val="FF0000"/>
                </a:solidFill>
              </a:rPr>
              <a:t>Staj Kabul Yazısını </a:t>
            </a:r>
            <a:r>
              <a:rPr lang="tr-TR" sz="2800" b="1" dirty="0"/>
              <a:t>(EK-3A) </a:t>
            </a:r>
            <a:r>
              <a:rPr lang="tr-TR" sz="2800" dirty="0">
                <a:solidFill>
                  <a:prstClr val="black"/>
                </a:solidFill>
              </a:rPr>
              <a:t>Bölüm Staj Komisyonuna teslim etmelidir. </a:t>
            </a:r>
          </a:p>
          <a:p>
            <a:pPr marL="566928" lvl="0" indent="-457200" algn="just">
              <a:buFont typeface="Wingdings" panose="05000000000000000000" pitchFamily="2" charset="2"/>
              <a:buChar char="Ø"/>
              <a:defRPr/>
            </a:pPr>
            <a:r>
              <a:rPr lang="tr-TR" sz="2800" dirty="0">
                <a:solidFill>
                  <a:prstClr val="black"/>
                </a:solidFill>
              </a:rPr>
              <a:t>Staj başlama ve bitiş tarihleri, 30 iş günü şartının sağlandığına dikkat edilmelidir.  </a:t>
            </a:r>
            <a:endParaRPr lang="tr-TR" sz="2800" u="sng" dirty="0">
              <a:solidFill>
                <a:srgbClr val="FF0000"/>
              </a:solidFill>
            </a:endParaRPr>
          </a:p>
        </p:txBody>
      </p:sp>
      <p:sp>
        <p:nvSpPr>
          <p:cNvPr id="3" name="Dikdörtgen 2"/>
          <p:cNvSpPr/>
          <p:nvPr/>
        </p:nvSpPr>
        <p:spPr>
          <a:xfrm>
            <a:off x="228600" y="105272"/>
            <a:ext cx="8839200" cy="1077218"/>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3200" b="1" i="0" u="none" strike="noStrike" kern="0" cap="none" spc="0" normalizeH="0" baseline="0" noProof="0" dirty="0">
                <a:ln>
                  <a:noFill/>
                </a:ln>
                <a:solidFill>
                  <a:srgbClr val="FF0000"/>
                </a:solidFill>
                <a:effectLst>
                  <a:outerShdw blurRad="31750" dist="25400" dir="5400000" algn="tl" rotWithShape="0">
                    <a:srgbClr val="000000">
                      <a:alpha val="25000"/>
                    </a:srgbClr>
                  </a:outerShdw>
                </a:effectLst>
                <a:uLnTx/>
                <a:uFillTx/>
                <a:ea typeface="+mj-ea"/>
                <a:cs typeface="+mj-cs"/>
              </a:rPr>
              <a:t>Öğrencinin Staj Başlangıç ve Bitiminde Yapması Gereken İşlemler</a:t>
            </a:r>
            <a:endParaRPr kumimoji="0" lang="tr-TR" sz="1800" b="0" i="0" u="none" strike="noStrike" kern="0" cap="none" spc="0" normalizeH="0" baseline="0" noProof="0" dirty="0">
              <a:ln>
                <a:noFill/>
              </a:ln>
              <a:solidFill>
                <a:srgbClr val="FF0000"/>
              </a:solidFill>
              <a:effectLst/>
              <a:uLnTx/>
              <a:uFillTx/>
            </a:endParaRPr>
          </a:p>
        </p:txBody>
      </p:sp>
      <p:sp>
        <p:nvSpPr>
          <p:cNvPr id="4" name="Metin kutusu 3"/>
          <p:cNvSpPr txBox="1"/>
          <p:nvPr/>
        </p:nvSpPr>
        <p:spPr>
          <a:xfrm>
            <a:off x="8077200" y="902812"/>
            <a:ext cx="838200" cy="369332"/>
          </a:xfrm>
          <a:prstGeom prst="rect">
            <a:avLst/>
          </a:prstGeom>
          <a:noFill/>
        </p:spPr>
        <p:txBody>
          <a:bodyPr wrap="square" rtlCol="0">
            <a:spAutoFit/>
          </a:bodyPr>
          <a:lstStyle/>
          <a:p>
            <a:r>
              <a:rPr lang="tr-TR" b="1" dirty="0"/>
              <a:t>EK-3A</a:t>
            </a:r>
          </a:p>
        </p:txBody>
      </p:sp>
      <p:pic>
        <p:nvPicPr>
          <p:cNvPr id="2" name="Resim 1"/>
          <p:cNvPicPr>
            <a:picLocks noChangeAspect="1"/>
          </p:cNvPicPr>
          <p:nvPr/>
        </p:nvPicPr>
        <p:blipFill>
          <a:blip r:embed="rId2"/>
          <a:stretch>
            <a:fillRect/>
          </a:stretch>
        </p:blipFill>
        <p:spPr>
          <a:xfrm>
            <a:off x="4419600" y="1258033"/>
            <a:ext cx="4244668" cy="5406187"/>
          </a:xfrm>
          <a:prstGeom prst="rect">
            <a:avLst/>
          </a:prstGeom>
        </p:spPr>
      </p:pic>
    </p:spTree>
    <p:extLst>
      <p:ext uri="{BB962C8B-B14F-4D97-AF65-F5344CB8AC3E}">
        <p14:creationId xmlns:p14="http://schemas.microsoft.com/office/powerpoint/2010/main" val="18662225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114300" y="1600200"/>
            <a:ext cx="9067800" cy="3970318"/>
          </a:xfrm>
          <a:prstGeom prst="rect">
            <a:avLst/>
          </a:prstGeom>
        </p:spPr>
        <p:txBody>
          <a:bodyPr wrap="square">
            <a:spAutoFit/>
          </a:bodyPr>
          <a:lstStyle/>
          <a:p>
            <a:pPr marL="566928" lvl="0" indent="-457200" algn="just">
              <a:buFont typeface="Wingdings" panose="05000000000000000000" pitchFamily="2" charset="2"/>
              <a:buChar char="Ø"/>
              <a:defRPr/>
            </a:pPr>
            <a:r>
              <a:rPr lang="tr-TR" sz="2800" dirty="0">
                <a:solidFill>
                  <a:prstClr val="black"/>
                </a:solidFill>
              </a:rPr>
              <a:t>Staj Kabul yazısını Bölüm Staj Komisyonuna teslim eden öğrenci, Cumhuriyet Savcılığı’ndan alacağı “Sabıka Kaydı Belgesini” ve dört adet vesikalık fotoğrafını (arkasında öğrencinin adı ve soyadı yazılı olarak), sigorta işlemlerinin yapılması ve staj belgelerinin hazırlanması için </a:t>
            </a:r>
            <a:r>
              <a:rPr lang="tr-TR" sz="2800" b="1" dirty="0">
                <a:solidFill>
                  <a:srgbClr val="FF0000"/>
                </a:solidFill>
              </a:rPr>
              <a:t>‘’Sigortalı İşe Giriş Bildirgesi’’</a:t>
            </a:r>
            <a:r>
              <a:rPr lang="tr-TR" sz="2800" dirty="0">
                <a:solidFill>
                  <a:prstClr val="black"/>
                </a:solidFill>
              </a:rPr>
              <a:t> </a:t>
            </a:r>
            <a:r>
              <a:rPr lang="tr-TR" sz="2800" b="1" dirty="0"/>
              <a:t>(EK-4) </a:t>
            </a:r>
            <a:r>
              <a:rPr lang="tr-TR" sz="2800" dirty="0"/>
              <a:t>ve bölüm başkanlığına yazılmış </a:t>
            </a:r>
            <a:r>
              <a:rPr lang="tr-TR" sz="2800" b="1" dirty="0">
                <a:solidFill>
                  <a:srgbClr val="FF0000"/>
                </a:solidFill>
              </a:rPr>
              <a:t>‘’Taahhütname’’ </a:t>
            </a:r>
            <a:r>
              <a:rPr lang="tr-TR" sz="2800" b="1" dirty="0"/>
              <a:t>(EK-5)</a:t>
            </a:r>
            <a:r>
              <a:rPr lang="tr-TR" sz="2800" dirty="0"/>
              <a:t>’i</a:t>
            </a:r>
            <a:r>
              <a:rPr lang="tr-TR" sz="2800" dirty="0">
                <a:solidFill>
                  <a:prstClr val="black"/>
                </a:solidFill>
              </a:rPr>
              <a:t> dolduracak, gerekli yerleri imzalayacak ve en geç Mayıs ayının ikinci haftasının bitimine kadar Bölüm Staj Komisyonuna teslim edecektir.</a:t>
            </a:r>
            <a:endParaRPr lang="tr-TR" sz="2800" u="sng" dirty="0">
              <a:solidFill>
                <a:srgbClr val="FF0000"/>
              </a:solidFill>
            </a:endParaRPr>
          </a:p>
        </p:txBody>
      </p:sp>
      <p:sp>
        <p:nvSpPr>
          <p:cNvPr id="3" name="Dikdörtgen 2"/>
          <p:cNvSpPr/>
          <p:nvPr/>
        </p:nvSpPr>
        <p:spPr>
          <a:xfrm>
            <a:off x="114300" y="152400"/>
            <a:ext cx="8839200" cy="1077218"/>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3200" b="1" i="0" u="none" strike="noStrike" kern="0" cap="none" spc="0" normalizeH="0" baseline="0" noProof="0" dirty="0">
                <a:ln>
                  <a:noFill/>
                </a:ln>
                <a:solidFill>
                  <a:srgbClr val="FF0000"/>
                </a:solidFill>
                <a:effectLst>
                  <a:outerShdw blurRad="31750" dist="25400" dir="5400000" algn="tl" rotWithShape="0">
                    <a:srgbClr val="000000">
                      <a:alpha val="25000"/>
                    </a:srgbClr>
                  </a:outerShdw>
                </a:effectLst>
                <a:uLnTx/>
                <a:uFillTx/>
                <a:ea typeface="+mj-ea"/>
                <a:cs typeface="+mj-cs"/>
              </a:rPr>
              <a:t>Öğrencinin Staj Başlangıç ve Bitiminde Yapması Gereken İşlemler</a:t>
            </a:r>
            <a:endParaRPr kumimoji="0" lang="tr-TR" sz="1800" b="0" i="0" u="none" strike="noStrike" kern="0" cap="none" spc="0" normalizeH="0" baseline="0" noProof="0" dirty="0">
              <a:ln>
                <a:noFill/>
              </a:ln>
              <a:solidFill>
                <a:srgbClr val="FF0000"/>
              </a:solidFill>
              <a:effectLst/>
              <a:uLnTx/>
              <a:uFillTx/>
            </a:endParaRPr>
          </a:p>
        </p:txBody>
      </p:sp>
    </p:spTree>
    <p:extLst>
      <p:ext uri="{BB962C8B-B14F-4D97-AF65-F5344CB8AC3E}">
        <p14:creationId xmlns:p14="http://schemas.microsoft.com/office/powerpoint/2010/main" val="4342018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14300" y="191270"/>
            <a:ext cx="8839200" cy="1077218"/>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3200" b="1" i="0" u="none" strike="noStrike" kern="0" cap="none" spc="0" normalizeH="0" baseline="0" noProof="0" dirty="0">
                <a:ln>
                  <a:noFill/>
                </a:ln>
                <a:solidFill>
                  <a:srgbClr val="FF0000"/>
                </a:solidFill>
                <a:effectLst>
                  <a:outerShdw blurRad="31750" dist="25400" dir="5400000" algn="tl" rotWithShape="0">
                    <a:srgbClr val="000000">
                      <a:alpha val="25000"/>
                    </a:srgbClr>
                  </a:outerShdw>
                </a:effectLst>
                <a:uLnTx/>
                <a:uFillTx/>
                <a:ea typeface="+mj-ea"/>
                <a:cs typeface="+mj-cs"/>
              </a:rPr>
              <a:t>Öğrencinin Staj Başlangıç ve Bitiminde Yapması Gereken İşlemler</a:t>
            </a:r>
            <a:endParaRPr kumimoji="0" lang="tr-TR" sz="1800" b="0" i="0" u="none" strike="noStrike" kern="0" cap="none" spc="0" normalizeH="0" baseline="0" noProof="0" dirty="0">
              <a:ln>
                <a:noFill/>
              </a:ln>
              <a:solidFill>
                <a:srgbClr val="FF0000"/>
              </a:solidFill>
              <a:effectLst/>
              <a:uLnTx/>
              <a:uFillTx/>
            </a:endParaRPr>
          </a:p>
        </p:txBody>
      </p:sp>
      <p:pic>
        <p:nvPicPr>
          <p:cNvPr id="5122"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3026" t="20070" r="13237" b="9333"/>
          <a:stretch/>
        </p:blipFill>
        <p:spPr bwMode="auto">
          <a:xfrm>
            <a:off x="70756" y="1679242"/>
            <a:ext cx="9044722" cy="48709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Metin kutusu 6"/>
          <p:cNvSpPr txBox="1"/>
          <p:nvPr/>
        </p:nvSpPr>
        <p:spPr>
          <a:xfrm>
            <a:off x="8054926" y="750590"/>
            <a:ext cx="838200" cy="369332"/>
          </a:xfrm>
          <a:prstGeom prst="rect">
            <a:avLst/>
          </a:prstGeom>
          <a:noFill/>
        </p:spPr>
        <p:txBody>
          <a:bodyPr wrap="square" rtlCol="0">
            <a:spAutoFit/>
          </a:bodyPr>
          <a:lstStyle/>
          <a:p>
            <a:r>
              <a:rPr lang="tr-TR" b="1" dirty="0"/>
              <a:t>EK-4</a:t>
            </a:r>
          </a:p>
        </p:txBody>
      </p:sp>
    </p:spTree>
    <p:extLst>
      <p:ext uri="{BB962C8B-B14F-4D97-AF65-F5344CB8AC3E}">
        <p14:creationId xmlns:p14="http://schemas.microsoft.com/office/powerpoint/2010/main" val="5110448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14300" y="152400"/>
            <a:ext cx="8839200" cy="1077218"/>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3200" b="1" i="0" u="none" strike="noStrike" kern="0" cap="none" spc="0" normalizeH="0" baseline="0" noProof="0" dirty="0">
                <a:ln>
                  <a:noFill/>
                </a:ln>
                <a:solidFill>
                  <a:srgbClr val="FF0000"/>
                </a:solidFill>
                <a:effectLst>
                  <a:outerShdw blurRad="31750" dist="25400" dir="5400000" algn="tl" rotWithShape="0">
                    <a:srgbClr val="000000">
                      <a:alpha val="25000"/>
                    </a:srgbClr>
                  </a:outerShdw>
                </a:effectLst>
                <a:uLnTx/>
                <a:uFillTx/>
                <a:ea typeface="+mj-ea"/>
                <a:cs typeface="+mj-cs"/>
              </a:rPr>
              <a:t>Öğrencinin Staj Başlangıç ve Bitiminde Yapması Gereken İşlemler</a:t>
            </a:r>
            <a:endParaRPr kumimoji="0" lang="tr-TR" sz="1800" b="0" i="0" u="none" strike="noStrike" kern="0" cap="none" spc="0" normalizeH="0" baseline="0" noProof="0" dirty="0">
              <a:ln>
                <a:noFill/>
              </a:ln>
              <a:solidFill>
                <a:srgbClr val="FF0000"/>
              </a:solidFill>
              <a:effectLst/>
              <a:uLnTx/>
              <a:uFillTx/>
            </a:endParaRPr>
          </a:p>
        </p:txBody>
      </p:sp>
      <p:sp>
        <p:nvSpPr>
          <p:cNvPr id="7" name="Metin kutusu 6"/>
          <p:cNvSpPr txBox="1"/>
          <p:nvPr/>
        </p:nvSpPr>
        <p:spPr>
          <a:xfrm>
            <a:off x="7772400" y="850908"/>
            <a:ext cx="838200" cy="369332"/>
          </a:xfrm>
          <a:prstGeom prst="rect">
            <a:avLst/>
          </a:prstGeom>
          <a:noFill/>
        </p:spPr>
        <p:txBody>
          <a:bodyPr wrap="square" rtlCol="0">
            <a:spAutoFit/>
          </a:bodyPr>
          <a:lstStyle/>
          <a:p>
            <a:r>
              <a:rPr lang="tr-TR" b="1" dirty="0"/>
              <a:t>EK-5</a:t>
            </a:r>
          </a:p>
        </p:txBody>
      </p:sp>
      <p:pic>
        <p:nvPicPr>
          <p:cNvPr id="4" name="Resim 3"/>
          <p:cNvPicPr>
            <a:picLocks noChangeAspect="1"/>
          </p:cNvPicPr>
          <p:nvPr/>
        </p:nvPicPr>
        <p:blipFill>
          <a:blip r:embed="rId2"/>
          <a:stretch>
            <a:fillRect/>
          </a:stretch>
        </p:blipFill>
        <p:spPr>
          <a:xfrm>
            <a:off x="2133600" y="1229617"/>
            <a:ext cx="4400710" cy="5516767"/>
          </a:xfrm>
          <a:prstGeom prst="rect">
            <a:avLst/>
          </a:prstGeom>
        </p:spPr>
      </p:pic>
    </p:spTree>
    <p:extLst>
      <p:ext uri="{BB962C8B-B14F-4D97-AF65-F5344CB8AC3E}">
        <p14:creationId xmlns:p14="http://schemas.microsoft.com/office/powerpoint/2010/main" val="27712734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219566" y="152400"/>
            <a:ext cx="8839200" cy="1077218"/>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3200" b="1" i="0" u="none" strike="noStrike" kern="0" cap="none" spc="0" normalizeH="0" baseline="0" noProof="0" dirty="0">
                <a:ln>
                  <a:noFill/>
                </a:ln>
                <a:solidFill>
                  <a:srgbClr val="FF0000"/>
                </a:solidFill>
                <a:effectLst>
                  <a:outerShdw blurRad="31750" dist="25400" dir="5400000" algn="tl" rotWithShape="0">
                    <a:srgbClr val="000000">
                      <a:alpha val="25000"/>
                    </a:srgbClr>
                  </a:outerShdw>
                </a:effectLst>
                <a:uLnTx/>
                <a:uFillTx/>
                <a:ea typeface="+mj-ea"/>
                <a:cs typeface="+mj-cs"/>
              </a:rPr>
              <a:t>Öğrencinin Staj Başlangıç ve Bitiminde Yapması Gereken İşlemler</a:t>
            </a:r>
            <a:endParaRPr kumimoji="0" lang="tr-TR" sz="1800" b="0" i="0" u="none" strike="noStrike" kern="0" cap="none" spc="0" normalizeH="0" baseline="0" noProof="0" dirty="0">
              <a:ln>
                <a:noFill/>
              </a:ln>
              <a:solidFill>
                <a:srgbClr val="FF0000"/>
              </a:solidFill>
              <a:effectLst/>
              <a:uLnTx/>
              <a:uFillTx/>
            </a:endParaRPr>
          </a:p>
        </p:txBody>
      </p:sp>
      <p:sp>
        <p:nvSpPr>
          <p:cNvPr id="2" name="Dikdörtgen 1"/>
          <p:cNvSpPr/>
          <p:nvPr/>
        </p:nvSpPr>
        <p:spPr>
          <a:xfrm>
            <a:off x="410066" y="1363677"/>
            <a:ext cx="8458200" cy="4832092"/>
          </a:xfrm>
          <a:prstGeom prst="rect">
            <a:avLst/>
          </a:prstGeom>
        </p:spPr>
        <p:txBody>
          <a:bodyPr wrap="square">
            <a:spAutoFit/>
          </a:bodyPr>
          <a:lstStyle/>
          <a:p>
            <a:pPr marL="285750" indent="-285750" algn="just">
              <a:buFont typeface="Wingdings" panose="05000000000000000000" pitchFamily="2" charset="2"/>
              <a:buChar char="Ø"/>
            </a:pPr>
            <a:r>
              <a:rPr lang="tr-TR" sz="2800" dirty="0"/>
              <a:t>Yukarıdaki işlemleri tamamlayan öğrenci, stajına başlamadan önce </a:t>
            </a:r>
            <a:r>
              <a:rPr lang="tr-TR" sz="2800" b="1" dirty="0">
                <a:solidFill>
                  <a:srgbClr val="FF0000"/>
                </a:solidFill>
              </a:rPr>
              <a:t>Staj Defteri, Ek-3a/1 Formu, Sicil Formu (Bölüm) ve Sicil Formu (Kurum) </a:t>
            </a:r>
            <a:r>
              <a:rPr lang="tr-TR" sz="2800" dirty="0"/>
              <a:t>belgelerini alacak ve taahhütnamede belirtilen günde stajına başlayacaktır.</a:t>
            </a:r>
          </a:p>
          <a:p>
            <a:pPr marL="285750" indent="-285750" algn="just">
              <a:buFont typeface="Wingdings" panose="05000000000000000000" pitchFamily="2" charset="2"/>
              <a:buChar char="Ø"/>
            </a:pPr>
            <a:r>
              <a:rPr lang="tr-TR" sz="2800" dirty="0"/>
              <a:t>Staja başlayan öğrencinin staj süresince “İş Kazası ve Meslek Hastalığı Sigortası” Mühendislik Fakültesi Dekanlığınca başlatılmış olur. Öğrenci taahhütnamede belirttiği işyeri/kurum ve kuruluş ile belirttiği tarihlerde stajını tamamlamak zorundadır. Aksi durumda sorumluluk öğrenciye aittir.</a:t>
            </a:r>
          </a:p>
        </p:txBody>
      </p:sp>
    </p:spTree>
    <p:extLst>
      <p:ext uri="{BB962C8B-B14F-4D97-AF65-F5344CB8AC3E}">
        <p14:creationId xmlns:p14="http://schemas.microsoft.com/office/powerpoint/2010/main" val="22995965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56090" y="246803"/>
            <a:ext cx="8839200" cy="1077218"/>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3200" b="1" i="0" u="none" strike="noStrike" kern="0" cap="none" spc="0" normalizeH="0" baseline="0" noProof="0" dirty="0">
                <a:ln>
                  <a:noFill/>
                </a:ln>
                <a:solidFill>
                  <a:srgbClr val="FF0000"/>
                </a:solidFill>
                <a:effectLst>
                  <a:outerShdw blurRad="31750" dist="25400" dir="5400000" algn="tl" rotWithShape="0">
                    <a:srgbClr val="000000">
                      <a:alpha val="25000"/>
                    </a:srgbClr>
                  </a:outerShdw>
                </a:effectLst>
                <a:uLnTx/>
                <a:uFillTx/>
                <a:ea typeface="+mj-ea"/>
                <a:cs typeface="+mj-cs"/>
              </a:rPr>
              <a:t>Öğrencinin Staj Başlangıç ve Bitiminde Yapması Gereken İşlemler</a:t>
            </a:r>
            <a:endParaRPr kumimoji="0" lang="tr-TR" sz="1800" b="0" i="0" u="none" strike="noStrike" kern="0" cap="none" spc="0" normalizeH="0" baseline="0" noProof="0" dirty="0">
              <a:ln>
                <a:noFill/>
              </a:ln>
              <a:solidFill>
                <a:srgbClr val="FF0000"/>
              </a:solidFill>
              <a:effectLst/>
              <a:uLnTx/>
              <a:uFillTx/>
            </a:endParaRPr>
          </a:p>
        </p:txBody>
      </p:sp>
      <p:sp>
        <p:nvSpPr>
          <p:cNvPr id="2" name="Dikdörtgen 1"/>
          <p:cNvSpPr/>
          <p:nvPr/>
        </p:nvSpPr>
        <p:spPr>
          <a:xfrm>
            <a:off x="40850" y="2209800"/>
            <a:ext cx="3704734" cy="1815882"/>
          </a:xfrm>
          <a:prstGeom prst="rect">
            <a:avLst/>
          </a:prstGeom>
        </p:spPr>
        <p:txBody>
          <a:bodyPr wrap="square">
            <a:spAutoFit/>
          </a:bodyPr>
          <a:lstStyle/>
          <a:p>
            <a:pPr marL="285750" indent="-285750" algn="just">
              <a:buFont typeface="Wingdings" panose="05000000000000000000" pitchFamily="2" charset="2"/>
              <a:buChar char="Ø"/>
            </a:pPr>
            <a:r>
              <a:rPr lang="tr-TR" sz="2800" dirty="0"/>
              <a:t>Öğrenci, staj işlemleri kontrol listesini </a:t>
            </a:r>
            <a:r>
              <a:rPr lang="tr-TR" sz="2800" b="1" dirty="0"/>
              <a:t>(EK-6) </a:t>
            </a:r>
            <a:r>
              <a:rPr lang="tr-TR" sz="2800" dirty="0"/>
              <a:t>dikkatle takip etmelidir. </a:t>
            </a:r>
          </a:p>
        </p:txBody>
      </p:sp>
      <p:sp>
        <p:nvSpPr>
          <p:cNvPr id="7" name="Metin kutusu 6"/>
          <p:cNvSpPr txBox="1"/>
          <p:nvPr/>
        </p:nvSpPr>
        <p:spPr>
          <a:xfrm>
            <a:off x="7962900" y="858921"/>
            <a:ext cx="838200" cy="369332"/>
          </a:xfrm>
          <a:prstGeom prst="rect">
            <a:avLst/>
          </a:prstGeom>
          <a:noFill/>
        </p:spPr>
        <p:txBody>
          <a:bodyPr wrap="square" rtlCol="0">
            <a:spAutoFit/>
          </a:bodyPr>
          <a:lstStyle/>
          <a:p>
            <a:r>
              <a:rPr lang="tr-TR" b="1" dirty="0"/>
              <a:t>EK-6</a:t>
            </a:r>
          </a:p>
        </p:txBody>
      </p:sp>
      <p:pic>
        <p:nvPicPr>
          <p:cNvPr id="4" name="Resim 3"/>
          <p:cNvPicPr>
            <a:picLocks noChangeAspect="1"/>
          </p:cNvPicPr>
          <p:nvPr/>
        </p:nvPicPr>
        <p:blipFill>
          <a:blip r:embed="rId2"/>
          <a:stretch>
            <a:fillRect/>
          </a:stretch>
        </p:blipFill>
        <p:spPr>
          <a:xfrm>
            <a:off x="4287481" y="1324021"/>
            <a:ext cx="4170719" cy="5381579"/>
          </a:xfrm>
          <a:prstGeom prst="rect">
            <a:avLst/>
          </a:prstGeom>
        </p:spPr>
      </p:pic>
    </p:spTree>
    <p:extLst>
      <p:ext uri="{BB962C8B-B14F-4D97-AF65-F5344CB8AC3E}">
        <p14:creationId xmlns:p14="http://schemas.microsoft.com/office/powerpoint/2010/main" val="31579067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40850" y="176753"/>
            <a:ext cx="8839200" cy="1077218"/>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3200" b="1" i="0" u="none" strike="noStrike" kern="0" cap="none" spc="0" normalizeH="0" baseline="0" noProof="0" dirty="0">
                <a:ln>
                  <a:noFill/>
                </a:ln>
                <a:solidFill>
                  <a:srgbClr val="FF0000"/>
                </a:solidFill>
                <a:effectLst>
                  <a:outerShdw blurRad="31750" dist="25400" dir="5400000" algn="tl" rotWithShape="0">
                    <a:srgbClr val="000000">
                      <a:alpha val="25000"/>
                    </a:srgbClr>
                  </a:outerShdw>
                </a:effectLst>
                <a:uLnTx/>
                <a:uFillTx/>
                <a:ea typeface="+mj-ea"/>
                <a:cs typeface="+mj-cs"/>
              </a:rPr>
              <a:t>Öğrencinin Staj Başlangıç ve Bitiminde Yapması Gereken İşlemler</a:t>
            </a:r>
            <a:endParaRPr kumimoji="0" lang="tr-TR" sz="1800" b="0" i="0" u="none" strike="noStrike" kern="0" cap="none" spc="0" normalizeH="0" baseline="0" noProof="0" dirty="0">
              <a:ln>
                <a:noFill/>
              </a:ln>
              <a:solidFill>
                <a:srgbClr val="FF0000"/>
              </a:solidFill>
              <a:effectLst/>
              <a:uLnTx/>
              <a:uFillTx/>
            </a:endParaRPr>
          </a:p>
        </p:txBody>
      </p:sp>
      <p:sp>
        <p:nvSpPr>
          <p:cNvPr id="2" name="Dikdörtgen 1"/>
          <p:cNvSpPr/>
          <p:nvPr/>
        </p:nvSpPr>
        <p:spPr>
          <a:xfrm>
            <a:off x="18576" y="1524000"/>
            <a:ext cx="4150150" cy="4401205"/>
          </a:xfrm>
          <a:prstGeom prst="rect">
            <a:avLst/>
          </a:prstGeom>
        </p:spPr>
        <p:txBody>
          <a:bodyPr wrap="square">
            <a:spAutoFit/>
          </a:bodyPr>
          <a:lstStyle/>
          <a:p>
            <a:pPr marL="285750" indent="-285750" algn="just">
              <a:buFont typeface="Wingdings" panose="05000000000000000000" pitchFamily="2" charset="2"/>
              <a:buChar char="Ø"/>
            </a:pPr>
            <a:r>
              <a:rPr lang="tr-TR" sz="2800" dirty="0"/>
              <a:t>Stajını tamamlayan öğrenciler </a:t>
            </a:r>
            <a:r>
              <a:rPr lang="tr-TR" sz="2800" b="1" dirty="0"/>
              <a:t>EK-3A/1</a:t>
            </a:r>
            <a:r>
              <a:rPr lang="tr-TR" sz="2800" dirty="0"/>
              <a:t> </a:t>
            </a:r>
            <a:r>
              <a:rPr lang="tr-TR" sz="2800" b="1" dirty="0"/>
              <a:t>formunu, sicil formunu (bölüm) kapalı zarf içinde</a:t>
            </a:r>
            <a:r>
              <a:rPr lang="tr-TR" sz="2800" dirty="0"/>
              <a:t>  ve </a:t>
            </a:r>
            <a:r>
              <a:rPr lang="tr-TR" sz="2800" b="1" dirty="0"/>
              <a:t>staj defterini </a:t>
            </a:r>
            <a:r>
              <a:rPr lang="tr-TR" sz="2800" dirty="0"/>
              <a:t>kurum/işyeri yetkilisine onaylattıktan sonra stajın bitiş tarihinden itibaren en geç 1 hafta içerisinde bölüme teslim edecektir.</a:t>
            </a:r>
          </a:p>
        </p:txBody>
      </p:sp>
      <p:sp>
        <p:nvSpPr>
          <p:cNvPr id="7" name="Metin kutusu 6"/>
          <p:cNvSpPr txBox="1"/>
          <p:nvPr/>
        </p:nvSpPr>
        <p:spPr>
          <a:xfrm>
            <a:off x="7638854" y="728257"/>
            <a:ext cx="1143000" cy="369332"/>
          </a:xfrm>
          <a:prstGeom prst="rect">
            <a:avLst/>
          </a:prstGeom>
          <a:noFill/>
        </p:spPr>
        <p:txBody>
          <a:bodyPr wrap="square" rtlCol="0">
            <a:spAutoFit/>
          </a:bodyPr>
          <a:lstStyle/>
          <a:p>
            <a:r>
              <a:rPr lang="tr-TR" b="1" dirty="0"/>
              <a:t>EK-3A/1</a:t>
            </a:r>
          </a:p>
        </p:txBody>
      </p:sp>
      <p:pic>
        <p:nvPicPr>
          <p:cNvPr id="5" name="Resim 4"/>
          <p:cNvPicPr>
            <a:picLocks noChangeAspect="1"/>
          </p:cNvPicPr>
          <p:nvPr/>
        </p:nvPicPr>
        <p:blipFill>
          <a:blip r:embed="rId2"/>
          <a:stretch>
            <a:fillRect/>
          </a:stretch>
        </p:blipFill>
        <p:spPr>
          <a:xfrm>
            <a:off x="4343400" y="1248327"/>
            <a:ext cx="4267200" cy="5503572"/>
          </a:xfrm>
          <a:prstGeom prst="rect">
            <a:avLst/>
          </a:prstGeom>
        </p:spPr>
      </p:pic>
    </p:spTree>
    <p:extLst>
      <p:ext uri="{BB962C8B-B14F-4D97-AF65-F5344CB8AC3E}">
        <p14:creationId xmlns:p14="http://schemas.microsoft.com/office/powerpoint/2010/main" val="1262960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4300" y="403214"/>
            <a:ext cx="8839200" cy="2677656"/>
          </a:xfrm>
          <a:prstGeom prst="rect">
            <a:avLst/>
          </a:prstGeom>
        </p:spPr>
        <p:txBody>
          <a:bodyPr wrap="square">
            <a:spAutoFit/>
          </a:bodyPr>
          <a:lstStyle/>
          <a:p>
            <a:pPr algn="just"/>
            <a:r>
              <a:rPr lang="tr-TR" sz="2800" dirty="0" smtClean="0"/>
              <a:t>Fakültemiz </a:t>
            </a:r>
            <a:r>
              <a:rPr lang="tr-TR" sz="2800" dirty="0"/>
              <a:t>web sayfasında yer alan </a:t>
            </a:r>
            <a:r>
              <a:rPr lang="tr-TR" sz="2800" b="1" dirty="0" smtClean="0">
                <a:solidFill>
                  <a:srgbClr val="FF0000"/>
                </a:solidFill>
              </a:rPr>
              <a:t>Formlar </a:t>
            </a:r>
            <a:r>
              <a:rPr lang="tr-TR" sz="2800" dirty="0" smtClean="0"/>
              <a:t>sekmesinin altında bulunan </a:t>
            </a:r>
            <a:r>
              <a:rPr lang="tr-TR" sz="2800" b="1" dirty="0" smtClean="0">
                <a:solidFill>
                  <a:srgbClr val="FF0000"/>
                </a:solidFill>
              </a:rPr>
              <a:t>Öğrenci</a:t>
            </a:r>
            <a:r>
              <a:rPr lang="tr-TR" sz="2800" dirty="0" smtClean="0"/>
              <a:t> </a:t>
            </a:r>
            <a:r>
              <a:rPr lang="tr-TR" sz="2800" b="1" dirty="0" smtClean="0">
                <a:solidFill>
                  <a:srgbClr val="FF0000"/>
                </a:solidFill>
              </a:rPr>
              <a:t>Formları</a:t>
            </a:r>
            <a:r>
              <a:rPr lang="tr-TR" sz="2800" b="1" dirty="0" smtClean="0"/>
              <a:t> </a:t>
            </a:r>
            <a:r>
              <a:rPr lang="tr-TR" sz="2800" dirty="0" smtClean="0"/>
              <a:t>kısmından </a:t>
            </a:r>
            <a:r>
              <a:rPr lang="tr-TR" sz="2800" b="1" dirty="0" smtClean="0">
                <a:solidFill>
                  <a:srgbClr val="FF0000"/>
                </a:solidFill>
              </a:rPr>
              <a:t>Staj Formları </a:t>
            </a:r>
            <a:r>
              <a:rPr lang="tr-TR" sz="2800" dirty="0" smtClean="0"/>
              <a:t>başlığına tıklayarak </a:t>
            </a:r>
            <a:r>
              <a:rPr lang="tr-TR" sz="2800" b="1" dirty="0" smtClean="0">
                <a:solidFill>
                  <a:srgbClr val="FF0000"/>
                </a:solidFill>
              </a:rPr>
              <a:t>Endüstri Mühendisliği </a:t>
            </a:r>
            <a:r>
              <a:rPr lang="tr-TR" sz="2800" dirty="0" smtClean="0"/>
              <a:t>linklerine </a:t>
            </a:r>
            <a:r>
              <a:rPr lang="tr-TR" sz="2800" dirty="0"/>
              <a:t>bağlanarak stajla alakalı bilgi sahibi olunması gerekmektedir</a:t>
            </a:r>
            <a:r>
              <a:rPr lang="tr-TR" sz="2800" dirty="0" smtClean="0"/>
              <a:t>.</a:t>
            </a:r>
          </a:p>
          <a:p>
            <a:pPr algn="just"/>
            <a:endParaRPr lang="tr-TR" sz="2800" dirty="0"/>
          </a:p>
          <a:p>
            <a:pPr algn="ctr"/>
            <a:endParaRPr lang="tr-TR" sz="2800" b="1" dirty="0"/>
          </a:p>
        </p:txBody>
      </p:sp>
      <p:pic>
        <p:nvPicPr>
          <p:cNvPr id="3" name="Resim 2"/>
          <p:cNvPicPr>
            <a:picLocks noChangeAspect="1"/>
          </p:cNvPicPr>
          <p:nvPr/>
        </p:nvPicPr>
        <p:blipFill>
          <a:blip r:embed="rId2"/>
          <a:stretch>
            <a:fillRect/>
          </a:stretch>
        </p:blipFill>
        <p:spPr>
          <a:xfrm>
            <a:off x="113404" y="2239662"/>
            <a:ext cx="8991600" cy="1642178"/>
          </a:xfrm>
          <a:prstGeom prst="rect">
            <a:avLst/>
          </a:prstGeom>
        </p:spPr>
      </p:pic>
      <p:sp>
        <p:nvSpPr>
          <p:cNvPr id="6" name="Oval 5"/>
          <p:cNvSpPr/>
          <p:nvPr/>
        </p:nvSpPr>
        <p:spPr>
          <a:xfrm>
            <a:off x="5638800" y="2362200"/>
            <a:ext cx="685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Oval 6"/>
          <p:cNvSpPr/>
          <p:nvPr/>
        </p:nvSpPr>
        <p:spPr>
          <a:xfrm>
            <a:off x="304800" y="3098922"/>
            <a:ext cx="1143000" cy="27466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Metin kutusu 9"/>
          <p:cNvSpPr txBox="1"/>
          <p:nvPr/>
        </p:nvSpPr>
        <p:spPr>
          <a:xfrm>
            <a:off x="304800" y="4114800"/>
            <a:ext cx="8648700" cy="2092881"/>
          </a:xfrm>
          <a:prstGeom prst="rect">
            <a:avLst/>
          </a:prstGeom>
          <a:noFill/>
        </p:spPr>
        <p:txBody>
          <a:bodyPr wrap="square" rtlCol="0">
            <a:spAutoFit/>
          </a:bodyPr>
          <a:lstStyle/>
          <a:p>
            <a:pPr algn="just"/>
            <a:r>
              <a:rPr lang="tr-TR" sz="2800" dirty="0"/>
              <a:t>Staj yapabilme koşullarını sağlayan öğrenci, stajla ilgili formları fakültemizin internet sayfasından indirmelidir. </a:t>
            </a:r>
          </a:p>
          <a:p>
            <a:pPr algn="just"/>
            <a:r>
              <a:rPr lang="tr-TR" sz="2800" b="1" dirty="0">
                <a:solidFill>
                  <a:srgbClr val="FF0000"/>
                </a:solidFill>
              </a:rPr>
              <a:t>(https://mmf.mehmetakif.edu.tr/tr/content/17104/ogrenci-formlari)</a:t>
            </a:r>
          </a:p>
          <a:p>
            <a:endParaRPr lang="tr-TR" dirty="0"/>
          </a:p>
        </p:txBody>
      </p:sp>
    </p:spTree>
    <p:extLst>
      <p:ext uri="{BB962C8B-B14F-4D97-AF65-F5344CB8AC3E}">
        <p14:creationId xmlns:p14="http://schemas.microsoft.com/office/powerpoint/2010/main" val="22645301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57200" y="37914"/>
            <a:ext cx="3487133" cy="430887"/>
          </a:xfrm>
          <a:prstGeom prst="rect">
            <a:avLst/>
          </a:prstGeom>
        </p:spPr>
        <p:txBody>
          <a:bodyPr wrap="square">
            <a:spAutoFit/>
          </a:bodyPr>
          <a:lstStyle/>
          <a:p>
            <a:pPr algn="ctr"/>
            <a:r>
              <a:rPr lang="tr-TR" sz="2200" b="1" dirty="0"/>
              <a:t>Sicil Formu (Kurum)</a:t>
            </a:r>
          </a:p>
        </p:txBody>
      </p:sp>
      <p:sp>
        <p:nvSpPr>
          <p:cNvPr id="4" name="Dikdörtgen 3"/>
          <p:cNvSpPr/>
          <p:nvPr/>
        </p:nvSpPr>
        <p:spPr>
          <a:xfrm>
            <a:off x="5587959" y="37914"/>
            <a:ext cx="2463881" cy="430887"/>
          </a:xfrm>
          <a:prstGeom prst="rect">
            <a:avLst/>
          </a:prstGeom>
        </p:spPr>
        <p:txBody>
          <a:bodyPr wrap="none">
            <a:spAutoFit/>
          </a:bodyPr>
          <a:lstStyle/>
          <a:p>
            <a:pPr lvl="0" algn="ctr"/>
            <a:r>
              <a:rPr lang="tr-TR" sz="2200" b="1" dirty="0">
                <a:solidFill>
                  <a:prstClr val="black"/>
                </a:solidFill>
              </a:rPr>
              <a:t>Sicil Formu (Bölüm</a:t>
            </a:r>
            <a:r>
              <a:rPr lang="tr-TR" sz="2200" dirty="0">
                <a:solidFill>
                  <a:prstClr val="black"/>
                </a:solidFill>
              </a:rPr>
              <a:t>)</a:t>
            </a:r>
          </a:p>
        </p:txBody>
      </p:sp>
      <p:sp>
        <p:nvSpPr>
          <p:cNvPr id="5" name="Dikdörtgen 4"/>
          <p:cNvSpPr/>
          <p:nvPr/>
        </p:nvSpPr>
        <p:spPr>
          <a:xfrm>
            <a:off x="4533900" y="5857725"/>
            <a:ext cx="4572000" cy="830997"/>
          </a:xfrm>
          <a:prstGeom prst="rect">
            <a:avLst/>
          </a:prstGeom>
        </p:spPr>
        <p:txBody>
          <a:bodyPr>
            <a:spAutoFit/>
          </a:bodyPr>
          <a:lstStyle/>
          <a:p>
            <a:pPr lvl="0" algn="just"/>
            <a:r>
              <a:rPr lang="tr-TR" sz="1600" b="1" dirty="0">
                <a:solidFill>
                  <a:srgbClr val="FF0000"/>
                </a:solidFill>
              </a:rPr>
              <a:t>Kapalı Zarf içinde bölüme teslim edilecektir.</a:t>
            </a:r>
          </a:p>
          <a:p>
            <a:pPr lvl="0" algn="just"/>
            <a:r>
              <a:rPr lang="tr-TR" sz="1600" b="1" dirty="0">
                <a:solidFill>
                  <a:srgbClr val="FF0000"/>
                </a:solidFill>
              </a:rPr>
              <a:t>Zarfın üzerinde firmanın/kuruluşun mühür ve ıslak imzası olacaktır.</a:t>
            </a:r>
          </a:p>
        </p:txBody>
      </p:sp>
      <p:pic>
        <p:nvPicPr>
          <p:cNvPr id="3" name="Resim 2"/>
          <p:cNvPicPr>
            <a:picLocks noChangeAspect="1"/>
          </p:cNvPicPr>
          <p:nvPr/>
        </p:nvPicPr>
        <p:blipFill>
          <a:blip r:embed="rId2"/>
          <a:stretch>
            <a:fillRect/>
          </a:stretch>
        </p:blipFill>
        <p:spPr>
          <a:xfrm>
            <a:off x="4857749" y="425621"/>
            <a:ext cx="3924300" cy="5475284"/>
          </a:xfrm>
          <a:prstGeom prst="rect">
            <a:avLst/>
          </a:prstGeom>
        </p:spPr>
      </p:pic>
      <p:pic>
        <p:nvPicPr>
          <p:cNvPr id="6" name="Resim 5"/>
          <p:cNvPicPr>
            <a:picLocks noChangeAspect="1"/>
          </p:cNvPicPr>
          <p:nvPr/>
        </p:nvPicPr>
        <p:blipFill>
          <a:blip r:embed="rId3"/>
          <a:stretch>
            <a:fillRect/>
          </a:stretch>
        </p:blipFill>
        <p:spPr>
          <a:xfrm>
            <a:off x="92962" y="425621"/>
            <a:ext cx="4279014" cy="5857248"/>
          </a:xfrm>
          <a:prstGeom prst="rect">
            <a:avLst/>
          </a:prstGeom>
        </p:spPr>
      </p:pic>
    </p:spTree>
    <p:extLst>
      <p:ext uri="{BB962C8B-B14F-4D97-AF65-F5344CB8AC3E}">
        <p14:creationId xmlns:p14="http://schemas.microsoft.com/office/powerpoint/2010/main" val="1073381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743200" y="228600"/>
            <a:ext cx="3769150" cy="461665"/>
          </a:xfrm>
          <a:prstGeom prst="rect">
            <a:avLst/>
          </a:prstGeom>
        </p:spPr>
        <p:txBody>
          <a:bodyPr wrap="square">
            <a:spAutoFit/>
          </a:bodyPr>
          <a:lstStyle/>
          <a:p>
            <a:pPr algn="ctr"/>
            <a:r>
              <a:rPr lang="tr-TR" sz="2400" b="1" dirty="0"/>
              <a:t>Staj Defteri</a:t>
            </a:r>
          </a:p>
        </p:txBody>
      </p:sp>
      <p:pic>
        <p:nvPicPr>
          <p:cNvPr id="5" name="Resim 4"/>
          <p:cNvPicPr>
            <a:picLocks noChangeAspect="1"/>
          </p:cNvPicPr>
          <p:nvPr/>
        </p:nvPicPr>
        <p:blipFill>
          <a:blip r:embed="rId2"/>
          <a:stretch>
            <a:fillRect/>
          </a:stretch>
        </p:blipFill>
        <p:spPr>
          <a:xfrm>
            <a:off x="381000" y="712035"/>
            <a:ext cx="8382000" cy="5863229"/>
          </a:xfrm>
          <a:prstGeom prst="rect">
            <a:avLst/>
          </a:prstGeom>
        </p:spPr>
      </p:pic>
    </p:spTree>
    <p:extLst>
      <p:ext uri="{BB962C8B-B14F-4D97-AF65-F5344CB8AC3E}">
        <p14:creationId xmlns:p14="http://schemas.microsoft.com/office/powerpoint/2010/main" val="38887769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228600" y="457200"/>
            <a:ext cx="8382000" cy="5693866"/>
          </a:xfrm>
          <a:prstGeom prst="rect">
            <a:avLst/>
          </a:prstGeom>
        </p:spPr>
        <p:txBody>
          <a:bodyPr wrap="square">
            <a:spAutoFit/>
          </a:bodyPr>
          <a:lstStyle/>
          <a:p>
            <a:pPr lvl="0" algn="just"/>
            <a:r>
              <a:rPr lang="tr-TR" sz="2800" b="1" dirty="0">
                <a:solidFill>
                  <a:srgbClr val="FF0000"/>
                </a:solidFill>
              </a:rPr>
              <a:t>Staja başlamadan önce </a:t>
            </a:r>
          </a:p>
          <a:p>
            <a:pPr marL="342900" lvl="0" indent="-342900" algn="just">
              <a:buFont typeface="Wingdings" panose="05000000000000000000" pitchFamily="2" charset="2"/>
              <a:buChar char="Ø"/>
            </a:pPr>
            <a:r>
              <a:rPr lang="tr-TR" sz="2800" dirty="0"/>
              <a:t>"Staj Başvuru Formu ve EK-1" eksiksiz doldurulacak ve gerekli imzalar atılacaktır.</a:t>
            </a:r>
          </a:p>
          <a:p>
            <a:pPr marL="342900" lvl="0" indent="-342900" algn="just">
              <a:buFont typeface="Wingdings" panose="05000000000000000000" pitchFamily="2" charset="2"/>
              <a:buChar char="Ø"/>
            </a:pPr>
            <a:r>
              <a:rPr lang="tr-TR" sz="2800" dirty="0"/>
              <a:t>"Sicil Formlarına" ve "Staj Defterine" fotoğraflar yapıştırılacak.</a:t>
            </a:r>
          </a:p>
          <a:p>
            <a:pPr lvl="0" algn="just"/>
            <a:r>
              <a:rPr lang="tr-TR" sz="2800" b="1" dirty="0">
                <a:solidFill>
                  <a:srgbClr val="FF0000"/>
                </a:solidFill>
              </a:rPr>
              <a:t>Staj süresince ve sonrasında </a:t>
            </a:r>
          </a:p>
          <a:p>
            <a:pPr marL="342900" lvl="0" indent="-342900" algn="just">
              <a:buFont typeface="Wingdings" panose="05000000000000000000" pitchFamily="2" charset="2"/>
              <a:buChar char="Ø"/>
            </a:pPr>
            <a:r>
              <a:rPr lang="tr-TR" sz="2800" dirty="0"/>
              <a:t>Staj defteri şablonuna uygun bir şekilde stajda yapılan işler not edilecek ve yazılacaktır.</a:t>
            </a:r>
          </a:p>
          <a:p>
            <a:pPr lvl="0" algn="just"/>
            <a:r>
              <a:rPr lang="tr-TR" sz="2800" b="1" dirty="0">
                <a:solidFill>
                  <a:srgbClr val="FF0000"/>
                </a:solidFill>
              </a:rPr>
              <a:t>Staj bitiminde</a:t>
            </a:r>
          </a:p>
          <a:p>
            <a:pPr marL="342900" lvl="0" indent="-342900" algn="just">
              <a:buFont typeface="Wingdings" panose="05000000000000000000" pitchFamily="2" charset="2"/>
              <a:buChar char="Ø"/>
            </a:pPr>
            <a:r>
              <a:rPr lang="tr-TR" sz="2800" b="1" dirty="0"/>
              <a:t>Staj defteri, (EK-3A/1), staj sicil formu (bölüm) </a:t>
            </a:r>
            <a:r>
              <a:rPr lang="tr-TR" sz="2800" dirty="0"/>
              <a:t>ve eğer staj yapılan firmadan ücret yatırıldı ise yatırıldığına dair makbuz staj komisyonuna  teslim edilecektir.</a:t>
            </a:r>
          </a:p>
        </p:txBody>
      </p:sp>
    </p:spTree>
    <p:extLst>
      <p:ext uri="{BB962C8B-B14F-4D97-AF65-F5344CB8AC3E}">
        <p14:creationId xmlns:p14="http://schemas.microsoft.com/office/powerpoint/2010/main" val="7779339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304800" y="1828800"/>
            <a:ext cx="8382000" cy="1815882"/>
          </a:xfrm>
          <a:prstGeom prst="rect">
            <a:avLst/>
          </a:prstGeom>
        </p:spPr>
        <p:txBody>
          <a:bodyPr wrap="square">
            <a:spAutoFit/>
          </a:bodyPr>
          <a:lstStyle/>
          <a:p>
            <a:pPr lvl="0" algn="just"/>
            <a:r>
              <a:rPr lang="tr-TR" sz="2800" b="1" dirty="0">
                <a:solidFill>
                  <a:srgbClr val="FF0000"/>
                </a:solidFill>
              </a:rPr>
              <a:t>Öğrenciler yaz dönemindeki yapacak stajları için staj yerlerini yıl içinde (Şubat-Mart ayları) ayarlamaları ve en geç Mayıs/Haziran ayı içinde staj başvuru evraklarını Bölüm Staj Komisyonuna teslim etmelidir.</a:t>
            </a:r>
            <a:endParaRPr lang="tr-TR" sz="2800" dirty="0"/>
          </a:p>
        </p:txBody>
      </p:sp>
    </p:spTree>
    <p:extLst>
      <p:ext uri="{BB962C8B-B14F-4D97-AF65-F5344CB8AC3E}">
        <p14:creationId xmlns:p14="http://schemas.microsoft.com/office/powerpoint/2010/main" val="1098363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EE9D11-603A-6383-B7C0-E00F79B278CE}"/>
              </a:ext>
            </a:extLst>
          </p:cNvPr>
          <p:cNvSpPr>
            <a:spLocks noGrp="1"/>
          </p:cNvSpPr>
          <p:nvPr>
            <p:ph type="title"/>
          </p:nvPr>
        </p:nvSpPr>
        <p:spPr>
          <a:xfrm>
            <a:off x="609600" y="92333"/>
            <a:ext cx="8229600" cy="1143000"/>
          </a:xfrm>
        </p:spPr>
        <p:txBody>
          <a:bodyPr>
            <a:normAutofit/>
          </a:bodyPr>
          <a:lstStyle/>
          <a:p>
            <a:pPr algn="l"/>
            <a:r>
              <a:rPr lang="tr-TR" sz="3600" b="1" dirty="0">
                <a:solidFill>
                  <a:srgbClr val="FF0000"/>
                </a:solidFill>
              </a:rPr>
              <a:t>Özetle;</a:t>
            </a:r>
          </a:p>
        </p:txBody>
      </p:sp>
      <p:sp>
        <p:nvSpPr>
          <p:cNvPr id="3" name="İçerik Yer Tutucusu 2">
            <a:extLst>
              <a:ext uri="{FF2B5EF4-FFF2-40B4-BE49-F238E27FC236}">
                <a16:creationId xmlns:a16="http://schemas.microsoft.com/office/drawing/2014/main" id="{C9D85823-3842-97A9-2015-6401A5D11F33}"/>
              </a:ext>
            </a:extLst>
          </p:cNvPr>
          <p:cNvSpPr>
            <a:spLocks noGrp="1"/>
          </p:cNvSpPr>
          <p:nvPr>
            <p:ph idx="1"/>
          </p:nvPr>
        </p:nvSpPr>
        <p:spPr/>
        <p:txBody>
          <a:bodyPr>
            <a:normAutofit/>
          </a:bodyPr>
          <a:lstStyle/>
          <a:p>
            <a:r>
              <a:rPr lang="tr-TR" sz="2800" dirty="0"/>
              <a:t>EK 1</a:t>
            </a:r>
          </a:p>
          <a:p>
            <a:r>
              <a:rPr lang="tr-TR" sz="2800" dirty="0"/>
              <a:t>EK 2</a:t>
            </a:r>
          </a:p>
          <a:p>
            <a:r>
              <a:rPr lang="tr-TR" sz="2800" dirty="0"/>
              <a:t>EK 3</a:t>
            </a:r>
          </a:p>
          <a:p>
            <a:r>
              <a:rPr lang="tr-TR" sz="2800" dirty="0"/>
              <a:t>EK 3A</a:t>
            </a:r>
          </a:p>
          <a:p>
            <a:r>
              <a:rPr lang="tr-TR" sz="2800" dirty="0"/>
              <a:t>EK 4</a:t>
            </a:r>
          </a:p>
          <a:p>
            <a:r>
              <a:rPr lang="tr-TR" sz="2800" dirty="0"/>
              <a:t>EK 5</a:t>
            </a:r>
          </a:p>
          <a:p>
            <a:r>
              <a:rPr lang="tr-TR" sz="2800" dirty="0"/>
              <a:t>SABIKA KAYDI BELGESİ</a:t>
            </a:r>
          </a:p>
          <a:p>
            <a:r>
              <a:rPr lang="tr-TR" sz="2800" dirty="0"/>
              <a:t>4 ADET VESİKALIK FOTOĞRAF</a:t>
            </a:r>
          </a:p>
        </p:txBody>
      </p:sp>
      <p:sp>
        <p:nvSpPr>
          <p:cNvPr id="4" name="Sağ Ayraç 3">
            <a:extLst>
              <a:ext uri="{FF2B5EF4-FFF2-40B4-BE49-F238E27FC236}">
                <a16:creationId xmlns:a16="http://schemas.microsoft.com/office/drawing/2014/main" id="{1997D620-2345-0223-0015-81C16FC6271A}"/>
              </a:ext>
            </a:extLst>
          </p:cNvPr>
          <p:cNvSpPr/>
          <p:nvPr/>
        </p:nvSpPr>
        <p:spPr>
          <a:xfrm>
            <a:off x="5143500" y="1600200"/>
            <a:ext cx="533400" cy="4114800"/>
          </a:xfrm>
          <a:prstGeom prst="rightBrace">
            <a:avLst/>
          </a:prstGeom>
          <a:ln w="19050">
            <a:solidFill>
              <a:srgbClr val="FF0000"/>
            </a:solidFill>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tr-TR"/>
          </a:p>
        </p:txBody>
      </p:sp>
      <p:sp>
        <p:nvSpPr>
          <p:cNvPr id="5" name="Metin kutusu 4">
            <a:extLst>
              <a:ext uri="{FF2B5EF4-FFF2-40B4-BE49-F238E27FC236}">
                <a16:creationId xmlns:a16="http://schemas.microsoft.com/office/drawing/2014/main" id="{4DA4AC4D-31A0-C3B1-E5B0-A38372398D32}"/>
              </a:ext>
            </a:extLst>
          </p:cNvPr>
          <p:cNvSpPr txBox="1"/>
          <p:nvPr/>
        </p:nvSpPr>
        <p:spPr>
          <a:xfrm>
            <a:off x="5710136" y="3472934"/>
            <a:ext cx="2977162" cy="369332"/>
          </a:xfrm>
          <a:prstGeom prst="rect">
            <a:avLst/>
          </a:prstGeom>
          <a:noFill/>
        </p:spPr>
        <p:txBody>
          <a:bodyPr wrap="none" rtlCol="0">
            <a:spAutoFit/>
          </a:bodyPr>
          <a:lstStyle/>
          <a:p>
            <a:r>
              <a:rPr lang="tr-TR" b="1" dirty="0">
                <a:solidFill>
                  <a:srgbClr val="FF0000"/>
                </a:solidFill>
              </a:rPr>
              <a:t>Staj Öncesi Teslim Edilecekler</a:t>
            </a:r>
          </a:p>
        </p:txBody>
      </p:sp>
    </p:spTree>
    <p:extLst>
      <p:ext uri="{BB962C8B-B14F-4D97-AF65-F5344CB8AC3E}">
        <p14:creationId xmlns:p14="http://schemas.microsoft.com/office/powerpoint/2010/main" val="35428417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A1B2579-E329-BFD5-1587-CC82ADEC07FF}"/>
              </a:ext>
            </a:extLst>
          </p:cNvPr>
          <p:cNvSpPr>
            <a:spLocks noGrp="1"/>
          </p:cNvSpPr>
          <p:nvPr>
            <p:ph idx="1"/>
          </p:nvPr>
        </p:nvSpPr>
        <p:spPr>
          <a:xfrm>
            <a:off x="381000" y="1905000"/>
            <a:ext cx="8229600" cy="4525963"/>
          </a:xfrm>
        </p:spPr>
        <p:txBody>
          <a:bodyPr>
            <a:normAutofit/>
          </a:bodyPr>
          <a:lstStyle/>
          <a:p>
            <a:r>
              <a:rPr lang="tr-TR" sz="2800" dirty="0"/>
              <a:t>EK 3A1</a:t>
            </a:r>
          </a:p>
          <a:p>
            <a:r>
              <a:rPr lang="tr-TR" sz="2800" dirty="0"/>
              <a:t>EK 6</a:t>
            </a:r>
          </a:p>
          <a:p>
            <a:r>
              <a:rPr lang="tr-TR" sz="2800" dirty="0"/>
              <a:t>SİCİL FORMU (BÖLÜM)</a:t>
            </a:r>
          </a:p>
          <a:p>
            <a:r>
              <a:rPr lang="tr-TR" sz="2800" dirty="0"/>
              <a:t>STAJ DEFTERİ</a:t>
            </a:r>
          </a:p>
          <a:p>
            <a:r>
              <a:rPr lang="tr-TR" sz="2800" dirty="0"/>
              <a:t>DEKONT (ÜCRET ALANLAR)</a:t>
            </a:r>
          </a:p>
        </p:txBody>
      </p:sp>
      <p:sp>
        <p:nvSpPr>
          <p:cNvPr id="4" name="Sağ Ayraç 3">
            <a:extLst>
              <a:ext uri="{FF2B5EF4-FFF2-40B4-BE49-F238E27FC236}">
                <a16:creationId xmlns:a16="http://schemas.microsoft.com/office/drawing/2014/main" id="{E99CEF49-54FD-A582-A0CF-DF105D720E44}"/>
              </a:ext>
            </a:extLst>
          </p:cNvPr>
          <p:cNvSpPr/>
          <p:nvPr/>
        </p:nvSpPr>
        <p:spPr>
          <a:xfrm>
            <a:off x="4800600" y="1447800"/>
            <a:ext cx="533400" cy="3657600"/>
          </a:xfrm>
          <a:prstGeom prst="rightBrace">
            <a:avLst/>
          </a:prstGeom>
          <a:ln w="19050">
            <a:solidFill>
              <a:srgbClr val="FF0000"/>
            </a:solidFill>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tr-TR"/>
          </a:p>
        </p:txBody>
      </p:sp>
      <p:sp>
        <p:nvSpPr>
          <p:cNvPr id="5" name="Metin kutusu 4">
            <a:extLst>
              <a:ext uri="{FF2B5EF4-FFF2-40B4-BE49-F238E27FC236}">
                <a16:creationId xmlns:a16="http://schemas.microsoft.com/office/drawing/2014/main" id="{51CD5317-290C-EECB-B5D1-58048E7F4E58}"/>
              </a:ext>
            </a:extLst>
          </p:cNvPr>
          <p:cNvSpPr txBox="1"/>
          <p:nvPr/>
        </p:nvSpPr>
        <p:spPr>
          <a:xfrm>
            <a:off x="5334000" y="3091934"/>
            <a:ext cx="3033010" cy="369332"/>
          </a:xfrm>
          <a:prstGeom prst="rect">
            <a:avLst/>
          </a:prstGeom>
          <a:noFill/>
        </p:spPr>
        <p:txBody>
          <a:bodyPr wrap="none" rtlCol="0">
            <a:spAutoFit/>
          </a:bodyPr>
          <a:lstStyle/>
          <a:p>
            <a:r>
              <a:rPr lang="tr-TR" b="1" dirty="0">
                <a:solidFill>
                  <a:srgbClr val="FF0000"/>
                </a:solidFill>
              </a:rPr>
              <a:t>Staj Sonrası Teslim Edilecekler</a:t>
            </a:r>
          </a:p>
        </p:txBody>
      </p:sp>
    </p:spTree>
    <p:extLst>
      <p:ext uri="{BB962C8B-B14F-4D97-AF65-F5344CB8AC3E}">
        <p14:creationId xmlns:p14="http://schemas.microsoft.com/office/powerpoint/2010/main" val="29617250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3E39FC-CEF4-7457-3DDF-A4FC7F21CBDD}"/>
              </a:ext>
            </a:extLst>
          </p:cNvPr>
          <p:cNvSpPr>
            <a:spLocks noGrp="1"/>
          </p:cNvSpPr>
          <p:nvPr>
            <p:ph idx="1"/>
          </p:nvPr>
        </p:nvSpPr>
        <p:spPr>
          <a:xfrm>
            <a:off x="457200" y="990600"/>
            <a:ext cx="8229600" cy="4525963"/>
          </a:xfrm>
        </p:spPr>
        <p:txBody>
          <a:bodyPr/>
          <a:lstStyle/>
          <a:p>
            <a:r>
              <a:rPr lang="tr-TR" b="1" dirty="0">
                <a:solidFill>
                  <a:srgbClr val="FF0000"/>
                </a:solidFill>
              </a:rPr>
              <a:t>Not:</a:t>
            </a:r>
            <a:r>
              <a:rPr lang="tr-TR" dirty="0"/>
              <a:t> Staj ile ilgili tüm sorular ve işlemler yalnızca </a:t>
            </a:r>
            <a:r>
              <a:rPr lang="tr-TR" b="1" dirty="0" smtClean="0">
                <a:solidFill>
                  <a:srgbClr val="FF0000"/>
                </a:solidFill>
              </a:rPr>
              <a:t>asimsek@mehmetakif.edu.tr</a:t>
            </a:r>
            <a:r>
              <a:rPr lang="tr-TR" dirty="0" smtClean="0"/>
              <a:t> </a:t>
            </a:r>
            <a:r>
              <a:rPr lang="tr-TR" dirty="0"/>
              <a:t>e-posta adresi üzerinden gerçekleştirilecektir. E-posta gönderirken </a:t>
            </a:r>
            <a:r>
              <a:rPr lang="tr-TR" b="1" dirty="0">
                <a:solidFill>
                  <a:srgbClr val="FF0000"/>
                </a:solidFill>
              </a:rPr>
              <a:t>isim, soyisim ve öğrenci numarası</a:t>
            </a:r>
            <a:r>
              <a:rPr lang="tr-TR" dirty="0"/>
              <a:t> bilgilerinin eksiksiz bir şekilde belirtilmesi gerekmektedir.</a:t>
            </a:r>
          </a:p>
          <a:p>
            <a:endParaRPr lang="tr-TR" dirty="0"/>
          </a:p>
          <a:p>
            <a:r>
              <a:rPr lang="tr-TR" dirty="0"/>
              <a:t>Staj evrakları elden teslim edilecektir.</a:t>
            </a:r>
          </a:p>
        </p:txBody>
      </p:sp>
    </p:spTree>
    <p:extLst>
      <p:ext uri="{BB962C8B-B14F-4D97-AF65-F5344CB8AC3E}">
        <p14:creationId xmlns:p14="http://schemas.microsoft.com/office/powerpoint/2010/main" val="21617196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304800" y="2182326"/>
            <a:ext cx="8534400" cy="2062103"/>
          </a:xfrm>
          <a:prstGeom prst="rect">
            <a:avLst/>
          </a:prstGeom>
        </p:spPr>
        <p:txBody>
          <a:bodyPr wrap="square">
            <a:spAutoFit/>
          </a:bodyPr>
          <a:lstStyle/>
          <a:p>
            <a:pPr lvl="0" algn="ctr"/>
            <a:r>
              <a:rPr lang="tr-TR" sz="2800" b="1" dirty="0" smtClean="0">
                <a:solidFill>
                  <a:srgbClr val="FF0000"/>
                </a:solidFill>
              </a:rPr>
              <a:t>Endüstri </a:t>
            </a:r>
            <a:r>
              <a:rPr lang="tr-TR" sz="2800" b="1" dirty="0">
                <a:solidFill>
                  <a:srgbClr val="FF0000"/>
                </a:solidFill>
              </a:rPr>
              <a:t>Mühendisliği Bölümü Staj Komisyonu</a:t>
            </a:r>
          </a:p>
          <a:p>
            <a:pPr lvl="0" algn="ctr"/>
            <a:endParaRPr lang="tr-TR" sz="2800" dirty="0"/>
          </a:p>
          <a:p>
            <a:pPr lvl="0"/>
            <a:r>
              <a:rPr lang="tr-TR" sz="2400" dirty="0"/>
              <a:t>Komisyon Başkanı	: Dr. Öğr. Üyesi </a:t>
            </a:r>
            <a:r>
              <a:rPr lang="tr-TR" sz="2400" dirty="0" smtClean="0"/>
              <a:t>Halil ŞEN</a:t>
            </a:r>
            <a:endParaRPr lang="tr-TR" sz="2400" dirty="0">
              <a:solidFill>
                <a:prstClr val="black"/>
              </a:solidFill>
            </a:endParaRPr>
          </a:p>
          <a:p>
            <a:pPr lvl="0"/>
            <a:r>
              <a:rPr lang="tr-TR" sz="2400" dirty="0"/>
              <a:t>Üye 			:</a:t>
            </a:r>
            <a:r>
              <a:rPr lang="tr-TR" sz="2400" dirty="0">
                <a:solidFill>
                  <a:prstClr val="black"/>
                </a:solidFill>
              </a:rPr>
              <a:t> Dr. </a:t>
            </a:r>
            <a:r>
              <a:rPr lang="tr-TR" sz="2400" dirty="0" err="1">
                <a:solidFill>
                  <a:prstClr val="black"/>
                </a:solidFill>
              </a:rPr>
              <a:t>Öğr</a:t>
            </a:r>
            <a:r>
              <a:rPr lang="tr-TR" sz="2400" dirty="0">
                <a:solidFill>
                  <a:prstClr val="black"/>
                </a:solidFill>
              </a:rPr>
              <a:t>. Üyesi </a:t>
            </a:r>
            <a:r>
              <a:rPr lang="tr-TR" sz="2400" dirty="0" smtClean="0">
                <a:solidFill>
                  <a:prstClr val="black"/>
                </a:solidFill>
              </a:rPr>
              <a:t>Mustafa Serdar TOKSOY</a:t>
            </a:r>
            <a:endParaRPr lang="tr-TR" sz="2400" dirty="0">
              <a:solidFill>
                <a:prstClr val="black"/>
              </a:solidFill>
            </a:endParaRPr>
          </a:p>
          <a:p>
            <a:pPr lvl="0"/>
            <a:r>
              <a:rPr lang="tr-TR" sz="2400" dirty="0">
                <a:solidFill>
                  <a:prstClr val="black"/>
                </a:solidFill>
              </a:rPr>
              <a:t>Üye			</a:t>
            </a:r>
            <a:r>
              <a:rPr lang="tr-TR" sz="2400" dirty="0" smtClean="0">
                <a:solidFill>
                  <a:prstClr val="black"/>
                </a:solidFill>
              </a:rPr>
              <a:t>: Arş. Gör. Aybala ŞİMŞEK</a:t>
            </a:r>
            <a:endParaRPr lang="tr-TR" sz="2400" dirty="0"/>
          </a:p>
        </p:txBody>
      </p:sp>
    </p:spTree>
    <p:extLst>
      <p:ext uri="{BB962C8B-B14F-4D97-AF65-F5344CB8AC3E}">
        <p14:creationId xmlns:p14="http://schemas.microsoft.com/office/powerpoint/2010/main" val="2187575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p:cNvPicPr>
            <a:picLocks noChangeAspect="1"/>
          </p:cNvPicPr>
          <p:nvPr/>
        </p:nvPicPr>
        <p:blipFill>
          <a:blip r:embed="rId3"/>
          <a:stretch>
            <a:fillRect/>
          </a:stretch>
        </p:blipFill>
        <p:spPr>
          <a:xfrm>
            <a:off x="194240" y="381000"/>
            <a:ext cx="8298319" cy="3608251"/>
          </a:xfrm>
          <a:prstGeom prst="rect">
            <a:avLst/>
          </a:prstGeom>
        </p:spPr>
      </p:pic>
      <p:sp>
        <p:nvSpPr>
          <p:cNvPr id="6" name="Oval 5"/>
          <p:cNvSpPr/>
          <p:nvPr/>
        </p:nvSpPr>
        <p:spPr>
          <a:xfrm>
            <a:off x="76200" y="3581400"/>
            <a:ext cx="1981200" cy="55245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Metin kutusu 7"/>
          <p:cNvSpPr txBox="1"/>
          <p:nvPr/>
        </p:nvSpPr>
        <p:spPr>
          <a:xfrm>
            <a:off x="381000" y="4419600"/>
            <a:ext cx="7924800" cy="954107"/>
          </a:xfrm>
          <a:prstGeom prst="rect">
            <a:avLst/>
          </a:prstGeom>
          <a:noFill/>
        </p:spPr>
        <p:txBody>
          <a:bodyPr wrap="square" rtlCol="0">
            <a:spAutoFit/>
          </a:bodyPr>
          <a:lstStyle/>
          <a:p>
            <a:pPr algn="just"/>
            <a:r>
              <a:rPr lang="tr-TR" sz="2800" dirty="0" smtClean="0"/>
              <a:t>Bu sekmenin altından Endüstri Mühendisliği bağlantısına tıklayarak gerekli evrakları indirmelisiniz.</a:t>
            </a:r>
            <a:endParaRPr lang="tr-TR" sz="2800" dirty="0"/>
          </a:p>
        </p:txBody>
      </p:sp>
    </p:spTree>
    <p:extLst>
      <p:ext uri="{BB962C8B-B14F-4D97-AF65-F5344CB8AC3E}">
        <p14:creationId xmlns:p14="http://schemas.microsoft.com/office/powerpoint/2010/main" val="562822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4300" y="228600"/>
            <a:ext cx="8839200" cy="707886"/>
          </a:xfrm>
          <a:prstGeom prst="rect">
            <a:avLst/>
          </a:prstGeom>
        </p:spPr>
        <p:txBody>
          <a:bodyPr wrap="square">
            <a:spAutoFit/>
          </a:bodyPr>
          <a:lstStyle/>
          <a:p>
            <a:pPr algn="ctr"/>
            <a:r>
              <a:rPr lang="tr-TR" sz="4000" b="1" dirty="0">
                <a:solidFill>
                  <a:srgbClr val="FF0000"/>
                </a:solidFill>
              </a:rPr>
              <a:t>STAJ SÜRESİ VE DÖNEMLERİ</a:t>
            </a:r>
          </a:p>
        </p:txBody>
      </p:sp>
      <p:sp>
        <p:nvSpPr>
          <p:cNvPr id="5" name="Dikdörtgen 4"/>
          <p:cNvSpPr/>
          <p:nvPr/>
        </p:nvSpPr>
        <p:spPr>
          <a:xfrm>
            <a:off x="152400" y="1524000"/>
            <a:ext cx="8839200" cy="5133713"/>
          </a:xfrm>
          <a:prstGeom prst="rect">
            <a:avLst/>
          </a:prstGeom>
        </p:spPr>
        <p:txBody>
          <a:bodyPr wrap="square">
            <a:spAutoFit/>
          </a:bodyPr>
          <a:lstStyle/>
          <a:p>
            <a:pPr marL="365760" indent="-256032" algn="ctr">
              <a:lnSpc>
                <a:spcPct val="150000"/>
              </a:lnSpc>
              <a:defRPr/>
            </a:pPr>
            <a:r>
              <a:rPr lang="tr-TR" sz="2800" b="1" dirty="0">
                <a:solidFill>
                  <a:srgbClr val="FF0000"/>
                </a:solidFill>
              </a:rPr>
              <a:t>Staj süresi 30 iş günüdür.</a:t>
            </a:r>
          </a:p>
          <a:p>
            <a:pPr marL="566928" indent="-457200" algn="just">
              <a:lnSpc>
                <a:spcPct val="150000"/>
              </a:lnSpc>
              <a:buFont typeface="Wingdings" panose="05000000000000000000" pitchFamily="2" charset="2"/>
              <a:buChar char="Ø"/>
              <a:defRPr/>
            </a:pPr>
            <a:r>
              <a:rPr lang="tr-TR" sz="2800" dirty="0">
                <a:solidFill>
                  <a:prstClr val="black"/>
                </a:solidFill>
              </a:rPr>
              <a:t>1 haftalık çalışma süresi, 5 iş günüdür, işyerinin cumartesi günü çalıştığı belgelendiği takdirde ek iş günü olarak sayılır. </a:t>
            </a:r>
          </a:p>
          <a:p>
            <a:pPr marL="566928" indent="-457200" algn="just">
              <a:lnSpc>
                <a:spcPct val="150000"/>
              </a:lnSpc>
              <a:buFont typeface="Wingdings" panose="05000000000000000000" pitchFamily="2" charset="2"/>
              <a:buChar char="Ø"/>
              <a:defRPr/>
            </a:pPr>
            <a:r>
              <a:rPr lang="tr-TR" sz="2800" dirty="0">
                <a:solidFill>
                  <a:prstClr val="black"/>
                </a:solidFill>
              </a:rPr>
              <a:t>Öğrenci gece vardiyalarında veya akşam vardiyalarında veya yarım günlerde çalışarak staj yapamaz.</a:t>
            </a:r>
          </a:p>
          <a:p>
            <a:pPr marL="566928" indent="-457200" algn="just">
              <a:lnSpc>
                <a:spcPct val="150000"/>
              </a:lnSpc>
              <a:buFont typeface="Wingdings" panose="05000000000000000000" pitchFamily="2" charset="2"/>
              <a:buChar char="Ø"/>
              <a:defRPr/>
            </a:pPr>
            <a:endParaRPr lang="tr-TR" sz="2800" dirty="0">
              <a:solidFill>
                <a:prstClr val="black"/>
              </a:solidFill>
            </a:endParaRPr>
          </a:p>
          <a:p>
            <a:pPr marL="365760" indent="-256032" algn="ctr">
              <a:spcBef>
                <a:spcPct val="20000"/>
              </a:spcBef>
              <a:defRPr/>
            </a:pPr>
            <a:endParaRPr lang="tr-TR" sz="2800" b="1" u="sng" dirty="0">
              <a:solidFill>
                <a:srgbClr val="FF0000"/>
              </a:solidFill>
            </a:endParaRPr>
          </a:p>
        </p:txBody>
      </p:sp>
    </p:spTree>
    <p:extLst>
      <p:ext uri="{BB962C8B-B14F-4D97-AF65-F5344CB8AC3E}">
        <p14:creationId xmlns:p14="http://schemas.microsoft.com/office/powerpoint/2010/main" val="3072372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28600" y="338829"/>
            <a:ext cx="8839200" cy="707886"/>
          </a:xfrm>
          <a:prstGeom prst="rect">
            <a:avLst/>
          </a:prstGeom>
        </p:spPr>
        <p:txBody>
          <a:bodyPr wrap="square">
            <a:spAutoFit/>
          </a:bodyPr>
          <a:lstStyle/>
          <a:p>
            <a:pPr algn="ctr"/>
            <a:r>
              <a:rPr lang="tr-TR" sz="4000" b="1" dirty="0">
                <a:solidFill>
                  <a:srgbClr val="FF0000"/>
                </a:solidFill>
              </a:rPr>
              <a:t>STAJ SÜRESİ VE DÖNEMLERİ</a:t>
            </a:r>
          </a:p>
        </p:txBody>
      </p:sp>
      <p:sp>
        <p:nvSpPr>
          <p:cNvPr id="5" name="Dikdörtgen 4"/>
          <p:cNvSpPr/>
          <p:nvPr/>
        </p:nvSpPr>
        <p:spPr>
          <a:xfrm>
            <a:off x="29066" y="1524000"/>
            <a:ext cx="8962534" cy="3194721"/>
          </a:xfrm>
          <a:prstGeom prst="rect">
            <a:avLst/>
          </a:prstGeom>
        </p:spPr>
        <p:txBody>
          <a:bodyPr wrap="square">
            <a:spAutoFit/>
          </a:bodyPr>
          <a:lstStyle/>
          <a:p>
            <a:pPr marL="566928" indent="-457200" algn="just">
              <a:lnSpc>
                <a:spcPct val="150000"/>
              </a:lnSpc>
              <a:buFont typeface="Wingdings" panose="05000000000000000000" pitchFamily="2" charset="2"/>
              <a:buChar char="Ø"/>
              <a:defRPr/>
            </a:pPr>
            <a:r>
              <a:rPr lang="tr-TR" sz="2800" b="1" dirty="0">
                <a:solidFill>
                  <a:srgbClr val="FF0000"/>
                </a:solidFill>
              </a:rPr>
              <a:t>Mezuniyet durumu söz konusu olup, sadece bitirme tezi dersini </a:t>
            </a:r>
            <a:r>
              <a:rPr lang="tr-TR" sz="2800" dirty="0">
                <a:solidFill>
                  <a:prstClr val="black"/>
                </a:solidFill>
              </a:rPr>
              <a:t>alan öğrenciler stajlarını dilekçe ile başvuru yaparak yarıyıl süreleri içinde ve dönem arasında (Şubat tatilinde) tamamlayabilirler ve yapabilirler. </a:t>
            </a:r>
          </a:p>
          <a:p>
            <a:pPr marL="365760" indent="-256032" algn="ctr">
              <a:spcBef>
                <a:spcPct val="20000"/>
              </a:spcBef>
              <a:defRPr/>
            </a:pPr>
            <a:endParaRPr lang="tr-TR" sz="2800" b="1" u="sng" dirty="0">
              <a:solidFill>
                <a:srgbClr val="FF0000"/>
              </a:solidFill>
            </a:endParaRPr>
          </a:p>
        </p:txBody>
      </p:sp>
    </p:spTree>
    <p:extLst>
      <p:ext uri="{BB962C8B-B14F-4D97-AF65-F5344CB8AC3E}">
        <p14:creationId xmlns:p14="http://schemas.microsoft.com/office/powerpoint/2010/main" val="2767975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04800" y="1326384"/>
            <a:ext cx="8420100" cy="3970318"/>
          </a:xfrm>
          <a:prstGeom prst="rect">
            <a:avLst/>
          </a:prstGeom>
        </p:spPr>
        <p:txBody>
          <a:bodyPr wrap="square">
            <a:spAutoFit/>
          </a:bodyPr>
          <a:lstStyle/>
          <a:p>
            <a:pPr marL="566928" indent="-457200" algn="just">
              <a:lnSpc>
                <a:spcPct val="150000"/>
              </a:lnSpc>
              <a:buFont typeface="Wingdings" panose="05000000000000000000" pitchFamily="2" charset="2"/>
              <a:buChar char="Ø"/>
              <a:defRPr/>
            </a:pPr>
            <a:r>
              <a:rPr lang="tr-TR" sz="2800" dirty="0">
                <a:solidFill>
                  <a:prstClr val="black"/>
                </a:solidFill>
              </a:rPr>
              <a:t>Öğrenciler stajlarını </a:t>
            </a:r>
            <a:r>
              <a:rPr lang="tr-TR" sz="2800" b="1" dirty="0">
                <a:solidFill>
                  <a:srgbClr val="FF0000"/>
                </a:solidFill>
              </a:rPr>
              <a:t>6. yarıyılın sonunda Fakülte Dekanlığımızın belirlediği tarihler arasında</a:t>
            </a:r>
            <a:r>
              <a:rPr lang="tr-TR" sz="2800" dirty="0">
                <a:solidFill>
                  <a:prstClr val="black"/>
                </a:solidFill>
              </a:rPr>
              <a:t> bölüm staj komisyonunun uygun gördüğü işletmelerde yaparlar.</a:t>
            </a:r>
          </a:p>
          <a:p>
            <a:pPr marL="109728" algn="ctr">
              <a:lnSpc>
                <a:spcPct val="150000"/>
              </a:lnSpc>
              <a:defRPr/>
            </a:pPr>
            <a:r>
              <a:rPr lang="tr-TR" sz="2800" b="1" dirty="0">
                <a:solidFill>
                  <a:prstClr val="black"/>
                </a:solidFill>
              </a:rPr>
              <a:t> </a:t>
            </a:r>
          </a:p>
          <a:p>
            <a:pPr marL="566928" indent="-457200">
              <a:lnSpc>
                <a:spcPct val="150000"/>
              </a:lnSpc>
              <a:buFont typeface="Wingdings" panose="05000000000000000000" pitchFamily="2" charset="2"/>
              <a:buChar char="Ø"/>
              <a:defRPr/>
            </a:pPr>
            <a:r>
              <a:rPr lang="tr-TR" sz="2800" b="1" dirty="0">
                <a:solidFill>
                  <a:srgbClr val="FF0000"/>
                </a:solidFill>
              </a:rPr>
              <a:t>Yaz okulu eğitimi ile Staj aynı anda yapılamaz</a:t>
            </a:r>
            <a:r>
              <a:rPr lang="tr-TR" sz="2800" b="1" dirty="0" smtClean="0">
                <a:solidFill>
                  <a:srgbClr val="FF0000"/>
                </a:solidFill>
              </a:rPr>
              <a:t>.</a:t>
            </a:r>
            <a:r>
              <a:rPr lang="tr-TR" sz="2800" b="1" u="sng" dirty="0" smtClean="0">
                <a:solidFill>
                  <a:srgbClr val="FF0000"/>
                </a:solidFill>
              </a:rPr>
              <a:t> </a:t>
            </a:r>
            <a:endParaRPr lang="tr-TR" sz="2800" b="1" u="sng" dirty="0">
              <a:solidFill>
                <a:srgbClr val="FF0000"/>
              </a:solidFill>
            </a:endParaRPr>
          </a:p>
        </p:txBody>
      </p:sp>
      <p:sp>
        <p:nvSpPr>
          <p:cNvPr id="6" name="Dikdörtgen 5"/>
          <p:cNvSpPr/>
          <p:nvPr/>
        </p:nvSpPr>
        <p:spPr>
          <a:xfrm>
            <a:off x="114300" y="238353"/>
            <a:ext cx="8839200" cy="707886"/>
          </a:xfrm>
          <a:prstGeom prst="rect">
            <a:avLst/>
          </a:prstGeom>
        </p:spPr>
        <p:txBody>
          <a:bodyPr wrap="square">
            <a:spAutoFit/>
          </a:bodyPr>
          <a:lstStyle/>
          <a:p>
            <a:pPr algn="ctr"/>
            <a:r>
              <a:rPr lang="tr-TR" sz="4000" b="1" dirty="0">
                <a:solidFill>
                  <a:srgbClr val="FF0000"/>
                </a:solidFill>
              </a:rPr>
              <a:t>STAJ SÜRESİ VE DÖNEMLERİ</a:t>
            </a:r>
          </a:p>
        </p:txBody>
      </p:sp>
    </p:spTree>
    <p:extLst>
      <p:ext uri="{BB962C8B-B14F-4D97-AF65-F5344CB8AC3E}">
        <p14:creationId xmlns:p14="http://schemas.microsoft.com/office/powerpoint/2010/main" val="312963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209843" y="1143000"/>
            <a:ext cx="8610600" cy="4616648"/>
          </a:xfrm>
          <a:prstGeom prst="rect">
            <a:avLst/>
          </a:prstGeom>
        </p:spPr>
        <p:txBody>
          <a:bodyPr wrap="square">
            <a:spAutoFit/>
          </a:bodyPr>
          <a:lstStyle/>
          <a:p>
            <a:pPr marL="566928" lvl="0" indent="-457200" algn="just">
              <a:lnSpc>
                <a:spcPct val="150000"/>
              </a:lnSpc>
              <a:buFont typeface="Wingdings" panose="05000000000000000000" pitchFamily="2" charset="2"/>
              <a:buChar char="Ø"/>
              <a:defRPr/>
            </a:pPr>
            <a:r>
              <a:rPr lang="tr-TR" sz="2800" dirty="0">
                <a:solidFill>
                  <a:prstClr val="black"/>
                </a:solidFill>
              </a:rPr>
              <a:t>Öğrenciler daha önce belirtilen içerikler doğrultusunda staj yapacak firmalarını seçerler. Staj yapılacak işletmede öğrencinin staj işlemlerinden sorumlu en az bir tane </a:t>
            </a:r>
            <a:r>
              <a:rPr lang="tr-TR" sz="2800" dirty="0" smtClean="0">
                <a:solidFill>
                  <a:prstClr val="black"/>
                </a:solidFill>
              </a:rPr>
              <a:t>Endüstri Mühendisi </a:t>
            </a:r>
            <a:r>
              <a:rPr lang="tr-TR" sz="2800" dirty="0">
                <a:solidFill>
                  <a:prstClr val="black"/>
                </a:solidFill>
              </a:rPr>
              <a:t>olmalıdır. </a:t>
            </a:r>
          </a:p>
          <a:p>
            <a:pPr marL="566928" lvl="0" indent="-457200" algn="just">
              <a:lnSpc>
                <a:spcPct val="150000"/>
              </a:lnSpc>
              <a:buFont typeface="Wingdings" panose="05000000000000000000" pitchFamily="2" charset="2"/>
              <a:buChar char="Ø"/>
              <a:defRPr/>
            </a:pPr>
            <a:r>
              <a:rPr lang="tr-TR" sz="2800" b="1" dirty="0" smtClean="0">
                <a:solidFill>
                  <a:srgbClr val="FF0000"/>
                </a:solidFill>
              </a:rPr>
              <a:t>Endüstri </a:t>
            </a:r>
            <a:r>
              <a:rPr lang="tr-TR" sz="2800" b="1" dirty="0">
                <a:solidFill>
                  <a:srgbClr val="FF0000"/>
                </a:solidFill>
              </a:rPr>
              <a:t>Mühendisliği ilgi alanına girmeyen </a:t>
            </a:r>
            <a:r>
              <a:rPr lang="tr-TR" sz="2800" dirty="0">
                <a:solidFill>
                  <a:prstClr val="black"/>
                </a:solidFill>
              </a:rPr>
              <a:t>işletmelerde yapılacak stajlar staj komisyonu tarafından onaylanmaz.</a:t>
            </a:r>
            <a:endParaRPr lang="tr-TR" sz="2800" u="sng" dirty="0">
              <a:solidFill>
                <a:srgbClr val="FF0000"/>
              </a:solidFill>
            </a:endParaRPr>
          </a:p>
        </p:txBody>
      </p:sp>
      <p:sp>
        <p:nvSpPr>
          <p:cNvPr id="2" name="Dikdörtgen 1"/>
          <p:cNvSpPr/>
          <p:nvPr/>
        </p:nvSpPr>
        <p:spPr>
          <a:xfrm>
            <a:off x="228600" y="185011"/>
            <a:ext cx="8763000" cy="707886"/>
          </a:xfrm>
          <a:prstGeom prst="rect">
            <a:avLst/>
          </a:prstGeom>
        </p:spPr>
        <p:txBody>
          <a:bodyPr wrap="square">
            <a:spAutoFit/>
          </a:bodyPr>
          <a:lstStyle/>
          <a:p>
            <a:pPr lvl="0" algn="ctr"/>
            <a:r>
              <a:rPr lang="tr-TR" sz="4000" b="1" dirty="0">
                <a:solidFill>
                  <a:srgbClr val="FF0000"/>
                </a:solidFill>
              </a:rPr>
              <a:t>STAJ YAPILACAK KURUMUN SEÇİMİ</a:t>
            </a:r>
          </a:p>
        </p:txBody>
      </p:sp>
    </p:spTree>
    <p:extLst>
      <p:ext uri="{BB962C8B-B14F-4D97-AF65-F5344CB8AC3E}">
        <p14:creationId xmlns:p14="http://schemas.microsoft.com/office/powerpoint/2010/main" val="3692357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 y="816239"/>
            <a:ext cx="9906000" cy="646331"/>
          </a:xfrm>
          <a:prstGeom prst="rect">
            <a:avLst/>
          </a:prstGeom>
        </p:spPr>
        <p:txBody>
          <a:bodyPr wrap="square">
            <a:spAutoFit/>
          </a:bodyPr>
          <a:lstStyle/>
          <a:p>
            <a:pPr lvl="0" algn="ctr"/>
            <a:r>
              <a:rPr lang="tr-TR" sz="3600" b="1" dirty="0">
                <a:solidFill>
                  <a:srgbClr val="FF0000"/>
                </a:solidFill>
              </a:rPr>
              <a:t>Yurt Dışı Stajları</a:t>
            </a:r>
          </a:p>
        </p:txBody>
      </p:sp>
      <p:sp>
        <p:nvSpPr>
          <p:cNvPr id="9" name="Dikdörtgen 8"/>
          <p:cNvSpPr/>
          <p:nvPr/>
        </p:nvSpPr>
        <p:spPr>
          <a:xfrm>
            <a:off x="76200" y="1554903"/>
            <a:ext cx="8610600" cy="3754874"/>
          </a:xfrm>
          <a:prstGeom prst="rect">
            <a:avLst/>
          </a:prstGeom>
        </p:spPr>
        <p:txBody>
          <a:bodyPr wrap="square">
            <a:spAutoFit/>
          </a:bodyPr>
          <a:lstStyle/>
          <a:p>
            <a:pPr marL="566928" lvl="0" indent="-457200" algn="just">
              <a:buFont typeface="Wingdings" panose="05000000000000000000" pitchFamily="2" charset="2"/>
              <a:buChar char="Ø"/>
              <a:defRPr/>
            </a:pPr>
            <a:r>
              <a:rPr lang="tr-TR" sz="2800" dirty="0">
                <a:solidFill>
                  <a:prstClr val="black"/>
                </a:solidFill>
              </a:rPr>
              <a:t>Stajı yurtdışında yapmak isteyen öğrenciler, Üniversite IAESTE (International </a:t>
            </a:r>
            <a:r>
              <a:rPr lang="tr-TR" sz="2800" dirty="0" err="1">
                <a:solidFill>
                  <a:prstClr val="black"/>
                </a:solidFill>
              </a:rPr>
              <a:t>Association</a:t>
            </a:r>
            <a:r>
              <a:rPr lang="tr-TR" sz="2800" dirty="0">
                <a:solidFill>
                  <a:prstClr val="black"/>
                </a:solidFill>
              </a:rPr>
              <a:t> </a:t>
            </a:r>
            <a:r>
              <a:rPr lang="tr-TR" sz="2800" dirty="0" err="1">
                <a:solidFill>
                  <a:prstClr val="black"/>
                </a:solidFill>
              </a:rPr>
              <a:t>for</a:t>
            </a:r>
            <a:r>
              <a:rPr lang="tr-TR" sz="2800" dirty="0">
                <a:solidFill>
                  <a:prstClr val="black"/>
                </a:solidFill>
              </a:rPr>
              <a:t> </a:t>
            </a:r>
            <a:r>
              <a:rPr lang="tr-TR" sz="2800" dirty="0" err="1">
                <a:solidFill>
                  <a:prstClr val="black"/>
                </a:solidFill>
              </a:rPr>
              <a:t>the</a:t>
            </a:r>
            <a:r>
              <a:rPr lang="tr-TR" sz="2800" dirty="0">
                <a:solidFill>
                  <a:prstClr val="black"/>
                </a:solidFill>
              </a:rPr>
              <a:t> Exchange of </a:t>
            </a:r>
            <a:r>
              <a:rPr lang="tr-TR" sz="2800" dirty="0" err="1">
                <a:solidFill>
                  <a:prstClr val="black"/>
                </a:solidFill>
              </a:rPr>
              <a:t>Students</a:t>
            </a:r>
            <a:r>
              <a:rPr lang="tr-TR" sz="2800" dirty="0">
                <a:solidFill>
                  <a:prstClr val="black"/>
                </a:solidFill>
              </a:rPr>
              <a:t> </a:t>
            </a:r>
            <a:r>
              <a:rPr lang="tr-TR" sz="2800" dirty="0" err="1">
                <a:solidFill>
                  <a:prstClr val="black"/>
                </a:solidFill>
              </a:rPr>
              <a:t>for</a:t>
            </a:r>
            <a:r>
              <a:rPr lang="tr-TR" sz="2800" dirty="0">
                <a:solidFill>
                  <a:prstClr val="black"/>
                </a:solidFill>
              </a:rPr>
              <a:t> Technical </a:t>
            </a:r>
            <a:r>
              <a:rPr lang="tr-TR" sz="2800" dirty="0" err="1">
                <a:solidFill>
                  <a:prstClr val="black"/>
                </a:solidFill>
              </a:rPr>
              <a:t>Experience</a:t>
            </a:r>
            <a:r>
              <a:rPr lang="tr-TR" sz="2800" dirty="0">
                <a:solidFill>
                  <a:prstClr val="black"/>
                </a:solidFill>
              </a:rPr>
              <a:t>) temsilcisince açıklanan prosedüre göre hareket eder. Öğrencinin stajının kabulü, staj defteri ve gönderilecek sicil raporu incelenerek, </a:t>
            </a:r>
            <a:r>
              <a:rPr lang="tr-TR" sz="2800" dirty="0" smtClean="0">
                <a:solidFill>
                  <a:prstClr val="black"/>
                </a:solidFill>
              </a:rPr>
              <a:t>Endüstri Mühendisliği </a:t>
            </a:r>
            <a:r>
              <a:rPr lang="tr-TR" sz="2800" dirty="0">
                <a:solidFill>
                  <a:prstClr val="black"/>
                </a:solidFill>
              </a:rPr>
              <a:t>Bölümü Staj Komisyonu’nca yapılır.</a:t>
            </a:r>
          </a:p>
          <a:p>
            <a:pPr marL="566928" lvl="0" indent="-457200" algn="just">
              <a:lnSpc>
                <a:spcPct val="150000"/>
              </a:lnSpc>
              <a:buFont typeface="Wingdings" panose="05000000000000000000" pitchFamily="2" charset="2"/>
              <a:buChar char="Ø"/>
              <a:defRPr/>
            </a:pPr>
            <a:endParaRPr lang="tr-TR" sz="2800" dirty="0">
              <a:solidFill>
                <a:prstClr val="black"/>
              </a:solidFill>
            </a:endParaRPr>
          </a:p>
        </p:txBody>
      </p:sp>
    </p:spTree>
    <p:extLst>
      <p:ext uri="{BB962C8B-B14F-4D97-AF65-F5344CB8AC3E}">
        <p14:creationId xmlns:p14="http://schemas.microsoft.com/office/powerpoint/2010/main" val="25161644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894</TotalTime>
  <Words>1442</Words>
  <Application>Microsoft Office PowerPoint</Application>
  <PresentationFormat>Ekran Gösterisi (4:3)</PresentationFormat>
  <Paragraphs>129</Paragraphs>
  <Slides>37</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37</vt:i4>
      </vt:variant>
    </vt:vector>
  </HeadingPairs>
  <TitlesOfParts>
    <vt:vector size="42" baseType="lpstr">
      <vt:lpstr>Arial</vt:lpstr>
      <vt:lpstr>Calibri</vt:lpstr>
      <vt:lpstr>Times New Roman</vt:lpstr>
      <vt:lpstr>Wingdings</vt:lpstr>
      <vt:lpstr>Office Theme</vt:lpstr>
      <vt:lpstr>BURDUR MEHMET AKİF ERSOY ÜNİVERSİTESİ ENDÜSTRİ MÜHENDİSLİĞİ BÖLÜMÜ STAJ İŞLEMLERİ</vt:lpstr>
      <vt:lpstr>AMAÇ</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Özetle;</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PC</dc:creator>
  <cp:lastModifiedBy>Aybala ŞİMŞEK</cp:lastModifiedBy>
  <cp:revision>242</cp:revision>
  <dcterms:created xsi:type="dcterms:W3CDTF">2006-08-16T00:00:00Z</dcterms:created>
  <dcterms:modified xsi:type="dcterms:W3CDTF">2026-01-01T16:12:10Z</dcterms:modified>
</cp:coreProperties>
</file>