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Bold" pitchFamily="2" charset="0"/>
      <p:regular r:id="rId18"/>
      <p:bold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Tahoma Bold" panose="020B08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 autoAdjust="0"/>
    <p:restoredTop sz="69811" autoAdjust="0"/>
  </p:normalViewPr>
  <p:slideViewPr>
    <p:cSldViewPr>
      <p:cViewPr varScale="1">
        <p:scale>
          <a:sx n="49" d="100"/>
          <a:sy n="49" d="100"/>
        </p:scale>
        <p:origin x="11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73F34-C928-F14F-8EC1-254B36558F18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C445-D974-B741-8F94-BD8F2699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40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Öğrencilere hoş geldiniz deyin.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Üniversite hayatının yeni deneyimler getirdiğini ama aynı zamanda riskler de barındırdığını vurgulayın.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Bugünkü amacın, onların sağlıklı ve bilinçli bir üniversite yaşamı sürdürmelerine katkı sağlamak olduğunu belirtin.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75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Öğrencilerin kendi geleceklerini şekillendirdiğini vurgulayın.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Son mesajı motive edici şekilde verin: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“Kendinize yatırım yapın, en değerli varlık sizsiniz.”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“Unutma: Senin sağlığın, başarın ve mutluluğun her şeyden önemli!” sözünü etkileyici şekilde tekrarlayın.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69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Bağımlılığın sadece “madde kullanımı” değil, aynı zamanda davranışlarla da ilgili olabileceğini açıklayın.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Kendi isteği dışında, beynin yönlendirmesiyle geliştiğini, bu yüzden tedavi ve önleme açısından ciddi bir konu olduğunu vurgulayın.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Yoksunluk belirtilerinden bahsederken günlük hayattan basit örnekler verin (örneğin: kahve içmeyince baş ağrısı yaşayanlar).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65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Her tür bağımlılığı örneklerle açıklayın:</a:t>
            </a:r>
          </a:p>
          <a:p>
            <a:endParaRPr lang="tr-TR" dirty="0"/>
          </a:p>
          <a:p>
            <a:r>
              <a:rPr lang="tr-TR" b="1" dirty="0"/>
              <a:t>Tütün (Sigara/Nargile/Elektronik sigara):</a:t>
            </a:r>
            <a:br>
              <a:rPr lang="tr-TR" dirty="0"/>
            </a:br>
            <a:r>
              <a:rPr lang="tr-TR" dirty="0"/>
              <a:t>“Genellikle arkadaş ortamında deneme amacıyla başlar, ama kısa sürede günlük alışkanlığa dönüşür. Sabah ilk iş sigara içme ihtiyacı, ders aralarında nargileye gitme isteği sık görülür.”</a:t>
            </a:r>
          </a:p>
          <a:p>
            <a:r>
              <a:rPr lang="tr-TR" b="1" dirty="0"/>
              <a:t>Alkol:</a:t>
            </a:r>
            <a:br>
              <a:rPr lang="tr-TR" dirty="0"/>
            </a:br>
            <a:r>
              <a:rPr lang="tr-TR" dirty="0"/>
              <a:t>“Başlangıçta sadece eğlence ya da kutlama amaçlı içilir. Zamanla sosyal ortamlarda sürekli alkol tüketme ya da tek başına içmeye başlama riski vardır. Ertesi gün derse gidememe, dikkat sorunları yaratır.”</a:t>
            </a:r>
          </a:p>
          <a:p>
            <a:r>
              <a:rPr lang="tr-TR" b="1" dirty="0"/>
              <a:t>Uyuşturucu Maddeler:</a:t>
            </a:r>
            <a:br>
              <a:rPr lang="tr-TR" dirty="0"/>
            </a:br>
            <a:r>
              <a:rPr lang="tr-TR" dirty="0"/>
              <a:t>“Merak ya da arkadaş çevresinin yönlendirmesiyle başlanabilir. Başlangıçta ‘bir kereden bir şey olmaz’ düşüncesiyle denenen maddeler, hızla bağımlılığa dönüşür. Fiziksel ve psikolojik zararları çok ağırdır.”</a:t>
            </a:r>
          </a:p>
          <a:p>
            <a:r>
              <a:rPr lang="tr-TR" b="1" dirty="0"/>
              <a:t>Sosyal Medya ve İnternet Bağımlılığı:</a:t>
            </a:r>
            <a:br>
              <a:rPr lang="tr-TR" dirty="0"/>
            </a:br>
            <a:r>
              <a:rPr lang="tr-TR" dirty="0"/>
              <a:t>“Sürekli bildirim kontrol etme, ders çalışırken dahi sosyal medyada vakit geçirme. Günün büyük bölümünü telefonda geçirmek uyku düzenini bozar, derslere odaklanmayı engeller.”</a:t>
            </a:r>
          </a:p>
          <a:p>
            <a:r>
              <a:rPr lang="tr-TR" b="1" dirty="0"/>
              <a:t>Alışveriş Bağımlılığı:</a:t>
            </a:r>
            <a:br>
              <a:rPr lang="tr-TR" dirty="0"/>
            </a:br>
            <a:r>
              <a:rPr lang="tr-TR" dirty="0"/>
              <a:t>“İhtiyaç olmadığı halde sürekli kıyafet, ayakkabı ya da aksesuar satın alma. Maddi sorunlara yol açar, kredi kartı borçlarını artırır. Mutluluk kısa süreli olur, ardından pişmanlık başlar.”</a:t>
            </a:r>
          </a:p>
          <a:p>
            <a:r>
              <a:rPr lang="tr-TR" b="1" dirty="0"/>
              <a:t>Oyun Bağımlılığı:</a:t>
            </a:r>
            <a:br>
              <a:rPr lang="tr-TR" dirty="0"/>
            </a:br>
            <a:r>
              <a:rPr lang="tr-TR" dirty="0"/>
              <a:t>“Bilgisayar ya da telefon oyunlarına saatlerce dalmak, ders çalışmayı ve uyumayı ertelemek. Sınav öncesinde bile oyunu bırakmakta zorlanmak sık rastlanan bir durumdur.”</a:t>
            </a:r>
          </a:p>
          <a:p>
            <a:r>
              <a:rPr lang="tr-TR" b="1" dirty="0"/>
              <a:t>Kumar Bağımlılığı:</a:t>
            </a:r>
            <a:br>
              <a:rPr lang="tr-TR" dirty="0"/>
            </a:br>
            <a:r>
              <a:rPr lang="tr-TR" dirty="0"/>
              <a:t>“Bahis sitelerinde ya da şans oyunlarında küçük miktarlarla başlayıp zamanla daha büyük paralar yatırma. Kaybettikçe geri kazanma isteği artar, maddi ve psikolojik çöküntüye neden olur.”</a:t>
            </a:r>
          </a:p>
          <a:p>
            <a:r>
              <a:rPr lang="tr-TR" b="1" dirty="0"/>
              <a:t>Yemek Yeme Bağımlılığı:</a:t>
            </a:r>
            <a:br>
              <a:rPr lang="tr-TR" dirty="0"/>
            </a:br>
            <a:r>
              <a:rPr lang="tr-TR" dirty="0"/>
              <a:t>“Stresliyken sürekli atıştırma, tok olmasına rağmen yemek yemeye devam etme. Özellikle </a:t>
            </a:r>
            <a:r>
              <a:rPr lang="tr-TR" dirty="0" err="1"/>
              <a:t>fast</a:t>
            </a:r>
            <a:r>
              <a:rPr lang="tr-TR" dirty="0"/>
              <a:t> </a:t>
            </a:r>
            <a:r>
              <a:rPr lang="tr-TR" dirty="0" err="1"/>
              <a:t>food</a:t>
            </a:r>
            <a:r>
              <a:rPr lang="tr-TR" dirty="0"/>
              <a:t> ve abur cubura yönelim, sağlık sorunlarına yol açar.”</a:t>
            </a:r>
          </a:p>
          <a:p>
            <a:endParaRPr lang="tr-TR" dirty="0"/>
          </a:p>
          <a:p>
            <a:r>
              <a:rPr lang="tr-TR" b="1" dirty="0"/>
              <a:t>Öğrencilerin kendi çevrelerinden fark ettikleri örnekleri düşünmelerini isteyin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84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Bağımlılığın irade meselesi olmadığını, beynin kimyasal yapısını etkilediğini vurgulayın.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“Beyin bu maddeleri ister, kişi istemese bile yönlendirilir” cümlesini özellikle altını çizerek açıklayın.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Böylece bağımlılığın bir “kronik hastalık” olduğunu ve tedavi edilmesi gerektiğini belirtin.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76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73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Yeni başlayan öğrencilerin adaptasyon sürecinde daha savunmasız olduğunu söyleyin.</a:t>
            </a:r>
          </a:p>
          <a:p>
            <a:r>
              <a:rPr lang="tr-TR" dirty="0"/>
              <a:t>3 ana risk faktörünü vurgulayın: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Sosyoekonomik durum/aile faktörleri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Sosyal baskı ve akran etkisi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Akademik stres ve yalnızlık</a:t>
            </a:r>
            <a:endParaRPr lang="tr-TR" dirty="0"/>
          </a:p>
          <a:p>
            <a:r>
              <a:rPr lang="tr-TR" dirty="0"/>
              <a:t>Akran baskısı konusunda “arkadaş grubuna uyum sağlama isteği” örneği verin.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30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Yasa dışı madde kullanımının sadece sağlık değil, aynı zamanda </a:t>
            </a:r>
            <a:r>
              <a:rPr lang="tr-TR" b="1" dirty="0"/>
              <a:t>yasal sorumluluk</a:t>
            </a:r>
            <a:r>
              <a:rPr lang="tr-TR" dirty="0"/>
              <a:t> doğurduğunu belirtin.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“Hapis cezası” vurgusunu net bir şekilde yapın.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Öğrencilerin geleceğini olumsuz etkileyebilecek bir sabıka kaydının, iş ve sosyal hayatı da zorlaştıracağını ekleyin.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b="1" dirty="0"/>
              <a:t>Akademik:</a:t>
            </a:r>
            <a:r>
              <a:rPr lang="tr-TR" dirty="0"/>
              <a:t> devamsızlık, düşük not, motivasyon kaybı.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b="1" dirty="0"/>
              <a:t>Sosyal:</a:t>
            </a:r>
            <a:r>
              <a:rPr lang="tr-TR" dirty="0"/>
              <a:t> aile ve arkadaş ilişkilerinde sorunlar, yalnızlık.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b="1" dirty="0"/>
              <a:t>Psikolojik:</a:t>
            </a:r>
            <a:r>
              <a:rPr lang="tr-TR" dirty="0"/>
              <a:t> depresyon, </a:t>
            </a:r>
            <a:r>
              <a:rPr lang="tr-TR" dirty="0" err="1"/>
              <a:t>anksiyete</a:t>
            </a:r>
            <a:r>
              <a:rPr lang="tr-TR" dirty="0"/>
              <a:t>, öfke kontrol sorunları.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Bu etkilerin öğrencinin tüm yaşamını olumsuz kısır döngüye sokabileceğini anlatın.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77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Üniversitede ve şehirde mevcut destek birimlerinden bahsedin.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Öğrencilere yalnız olmadıklarını ve destek almanın gizli tutulduğunu vurgulayın.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Yüz yüze görüşmek istemeyenler için de seçeneklerin olduğunu hatırlatın.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C445-D974-B741-8F94-BD8F269920F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8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sv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gif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gif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00" b="-50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41680" y="9784582"/>
            <a:ext cx="177839" cy="302393"/>
            <a:chOff x="0" y="0"/>
            <a:chExt cx="237119" cy="403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7119" cy="403191"/>
            </a:xfrm>
            <a:custGeom>
              <a:avLst/>
              <a:gdLst/>
              <a:ahLst/>
              <a:cxnLst/>
              <a:rect l="l" t="t" r="r" b="b"/>
              <a:pathLst>
                <a:path w="237119" h="403191">
                  <a:moveTo>
                    <a:pt x="0" y="0"/>
                  </a:moveTo>
                  <a:lnTo>
                    <a:pt x="237119" y="0"/>
                  </a:lnTo>
                  <a:lnTo>
                    <a:pt x="237119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37119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91764" y="3865238"/>
            <a:ext cx="10025206" cy="3336528"/>
            <a:chOff x="0" y="0"/>
            <a:chExt cx="12265433" cy="4082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65434" cy="4082107"/>
            </a:xfrm>
            <a:custGeom>
              <a:avLst/>
              <a:gdLst/>
              <a:ahLst/>
              <a:cxnLst/>
              <a:rect l="l" t="t" r="r" b="b"/>
              <a:pathLst>
                <a:path w="12265434" h="4082107">
                  <a:moveTo>
                    <a:pt x="0" y="0"/>
                  </a:moveTo>
                  <a:lnTo>
                    <a:pt x="12265434" y="0"/>
                  </a:lnTo>
                  <a:lnTo>
                    <a:pt x="12265434" y="4082107"/>
                  </a:lnTo>
                  <a:lnTo>
                    <a:pt x="0" y="40821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12265433" cy="40725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2025-2026 Eğitim Öğretim Yılı</a:t>
              </a:r>
            </a:p>
            <a:p>
              <a:pPr algn="ctr">
                <a:lnSpc>
                  <a:spcPts val="4799"/>
                </a:lnSpc>
              </a:pPr>
              <a:endParaRPr lang="en-US" sz="39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Bağımlılıkla Mücadele Oryantasyon Eğitimi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86490" y="521473"/>
            <a:ext cx="4733341" cy="1307586"/>
          </a:xfrm>
          <a:custGeom>
            <a:avLst/>
            <a:gdLst/>
            <a:ahLst/>
            <a:cxnLst/>
            <a:rect l="l" t="t" r="r" b="b"/>
            <a:pathLst>
              <a:path w="4733341" h="1307586">
                <a:moveTo>
                  <a:pt x="0" y="0"/>
                </a:moveTo>
                <a:lnTo>
                  <a:pt x="4733341" y="0"/>
                </a:lnTo>
                <a:lnTo>
                  <a:pt x="4733341" y="1307586"/>
                </a:lnTo>
                <a:lnTo>
                  <a:pt x="0" y="1307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97885" y="759333"/>
            <a:ext cx="6812965" cy="1882082"/>
          </a:xfrm>
          <a:custGeom>
            <a:avLst/>
            <a:gdLst/>
            <a:ahLst/>
            <a:cxnLst/>
            <a:rect l="l" t="t" r="r" b="b"/>
            <a:pathLst>
              <a:path w="6812965" h="1882082">
                <a:moveTo>
                  <a:pt x="0" y="0"/>
                </a:moveTo>
                <a:lnTo>
                  <a:pt x="6812965" y="0"/>
                </a:lnTo>
                <a:lnTo>
                  <a:pt x="6812965" y="1882082"/>
                </a:lnTo>
                <a:lnTo>
                  <a:pt x="0" y="18820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39459">
            <a:off x="141090" y="4415660"/>
            <a:ext cx="6879866" cy="1978723"/>
          </a:xfrm>
          <a:custGeom>
            <a:avLst/>
            <a:gdLst/>
            <a:ahLst/>
            <a:cxnLst/>
            <a:rect l="l" t="t" r="r" b="b"/>
            <a:pathLst>
              <a:path w="6879866" h="1978723">
                <a:moveTo>
                  <a:pt x="0" y="0"/>
                </a:moveTo>
                <a:lnTo>
                  <a:pt x="6879866" y="0"/>
                </a:lnTo>
                <a:lnTo>
                  <a:pt x="6879866" y="1978723"/>
                </a:lnTo>
                <a:lnTo>
                  <a:pt x="0" y="1978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4" name="Freeform 4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38616" y="1168768"/>
            <a:ext cx="6931312" cy="2895327"/>
          </a:xfrm>
          <a:custGeom>
            <a:avLst/>
            <a:gdLst/>
            <a:ahLst/>
            <a:cxnLst/>
            <a:rect l="l" t="t" r="r" b="b"/>
            <a:pathLst>
              <a:path w="6931312" h="2895327">
                <a:moveTo>
                  <a:pt x="0" y="0"/>
                </a:moveTo>
                <a:lnTo>
                  <a:pt x="6931313" y="0"/>
                </a:lnTo>
                <a:lnTo>
                  <a:pt x="6931313" y="2895327"/>
                </a:lnTo>
                <a:lnTo>
                  <a:pt x="0" y="28953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5949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78348" y="4105808"/>
            <a:ext cx="1424138" cy="1299213"/>
          </a:xfrm>
          <a:custGeom>
            <a:avLst/>
            <a:gdLst/>
            <a:ahLst/>
            <a:cxnLst/>
            <a:rect l="l" t="t" r="r" b="b"/>
            <a:pathLst>
              <a:path w="1424138" h="1299213">
                <a:moveTo>
                  <a:pt x="0" y="0"/>
                </a:moveTo>
                <a:lnTo>
                  <a:pt x="1424138" y="0"/>
                </a:lnTo>
                <a:lnTo>
                  <a:pt x="1424138" y="1299214"/>
                </a:lnTo>
                <a:lnTo>
                  <a:pt x="0" y="12992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03981" y="4643752"/>
            <a:ext cx="1424138" cy="1299213"/>
          </a:xfrm>
          <a:custGeom>
            <a:avLst/>
            <a:gdLst/>
            <a:ahLst/>
            <a:cxnLst/>
            <a:rect l="l" t="t" r="r" b="b"/>
            <a:pathLst>
              <a:path w="1424138" h="1299213">
                <a:moveTo>
                  <a:pt x="0" y="0"/>
                </a:moveTo>
                <a:lnTo>
                  <a:pt x="1424138" y="0"/>
                </a:lnTo>
                <a:lnTo>
                  <a:pt x="1424138" y="1299213"/>
                </a:lnTo>
                <a:lnTo>
                  <a:pt x="0" y="12992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04764" y="7938058"/>
            <a:ext cx="1910609" cy="1799849"/>
          </a:xfrm>
          <a:custGeom>
            <a:avLst/>
            <a:gdLst/>
            <a:ahLst/>
            <a:cxnLst/>
            <a:rect l="l" t="t" r="r" b="b"/>
            <a:pathLst>
              <a:path w="1910609" h="1799849">
                <a:moveTo>
                  <a:pt x="0" y="0"/>
                </a:moveTo>
                <a:lnTo>
                  <a:pt x="1910609" y="0"/>
                </a:lnTo>
                <a:lnTo>
                  <a:pt x="1910609" y="1799849"/>
                </a:lnTo>
                <a:lnTo>
                  <a:pt x="0" y="17998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04764" y="7447056"/>
            <a:ext cx="818855" cy="771386"/>
          </a:xfrm>
          <a:custGeom>
            <a:avLst/>
            <a:gdLst/>
            <a:ahLst/>
            <a:cxnLst/>
            <a:rect l="l" t="t" r="r" b="b"/>
            <a:pathLst>
              <a:path w="818855" h="771386">
                <a:moveTo>
                  <a:pt x="0" y="0"/>
                </a:moveTo>
                <a:lnTo>
                  <a:pt x="818855" y="0"/>
                </a:lnTo>
                <a:lnTo>
                  <a:pt x="818855" y="771386"/>
                </a:lnTo>
                <a:lnTo>
                  <a:pt x="0" y="7713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85126" y="7250093"/>
            <a:ext cx="818855" cy="771386"/>
          </a:xfrm>
          <a:custGeom>
            <a:avLst/>
            <a:gdLst/>
            <a:ahLst/>
            <a:cxnLst/>
            <a:rect l="l" t="t" r="r" b="b"/>
            <a:pathLst>
              <a:path w="818855" h="771386">
                <a:moveTo>
                  <a:pt x="0" y="0"/>
                </a:moveTo>
                <a:lnTo>
                  <a:pt x="818855" y="0"/>
                </a:lnTo>
                <a:lnTo>
                  <a:pt x="818855" y="771385"/>
                </a:lnTo>
                <a:lnTo>
                  <a:pt x="0" y="7713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78348" y="6667437"/>
            <a:ext cx="1237024" cy="1165313"/>
          </a:xfrm>
          <a:custGeom>
            <a:avLst/>
            <a:gdLst/>
            <a:ahLst/>
            <a:cxnLst/>
            <a:rect l="l" t="t" r="r" b="b"/>
            <a:pathLst>
              <a:path w="1237024" h="1165313">
                <a:moveTo>
                  <a:pt x="0" y="0"/>
                </a:moveTo>
                <a:lnTo>
                  <a:pt x="1237025" y="0"/>
                </a:lnTo>
                <a:lnTo>
                  <a:pt x="1237025" y="1165312"/>
                </a:lnTo>
                <a:lnTo>
                  <a:pt x="0" y="11653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7050976" y="4643752"/>
            <a:ext cx="1237024" cy="1165313"/>
          </a:xfrm>
          <a:custGeom>
            <a:avLst/>
            <a:gdLst/>
            <a:ahLst/>
            <a:cxnLst/>
            <a:rect l="l" t="t" r="r" b="b"/>
            <a:pathLst>
              <a:path w="1237024" h="1165313">
                <a:moveTo>
                  <a:pt x="0" y="0"/>
                </a:moveTo>
                <a:lnTo>
                  <a:pt x="1237024" y="0"/>
                </a:lnTo>
                <a:lnTo>
                  <a:pt x="1237024" y="1165313"/>
                </a:lnTo>
                <a:lnTo>
                  <a:pt x="0" y="11653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065279" y="3390812"/>
            <a:ext cx="4908258" cy="3505376"/>
          </a:xfrm>
          <a:custGeom>
            <a:avLst/>
            <a:gdLst/>
            <a:ahLst/>
            <a:cxnLst/>
            <a:rect l="l" t="t" r="r" b="b"/>
            <a:pathLst>
              <a:path w="4908258" h="3505376">
                <a:moveTo>
                  <a:pt x="0" y="0"/>
                </a:moveTo>
                <a:lnTo>
                  <a:pt x="4908258" y="0"/>
                </a:lnTo>
                <a:lnTo>
                  <a:pt x="4908258" y="3505376"/>
                </a:lnTo>
                <a:lnTo>
                  <a:pt x="0" y="35053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453" t="-182461" r="-169378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878686" y="5225920"/>
            <a:ext cx="3560325" cy="3560325"/>
          </a:xfrm>
          <a:custGeom>
            <a:avLst/>
            <a:gdLst/>
            <a:ahLst/>
            <a:cxnLst/>
            <a:rect l="l" t="t" r="r" b="b"/>
            <a:pathLst>
              <a:path w="3560325" h="3560325">
                <a:moveTo>
                  <a:pt x="0" y="0"/>
                </a:moveTo>
                <a:lnTo>
                  <a:pt x="3560325" y="0"/>
                </a:lnTo>
                <a:lnTo>
                  <a:pt x="3560325" y="3560325"/>
                </a:lnTo>
                <a:lnTo>
                  <a:pt x="0" y="3560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334361" y="4643752"/>
            <a:ext cx="2162129" cy="225221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246784" y="578218"/>
            <a:ext cx="10936263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Yüz yüze görüşmek istemediğiniz takdirde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31388" y="9095164"/>
            <a:ext cx="12827912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 b="1">
                <a:solidFill>
                  <a:srgbClr val="D3A8CD"/>
                </a:solidFill>
                <a:latin typeface="Tahoma Bold"/>
                <a:ea typeface="Tahoma Bold"/>
                <a:cs typeface="Tahoma Bold"/>
                <a:sym typeface="Tahoma Bold"/>
              </a:rPr>
              <a:t>Unutmayın:</a:t>
            </a:r>
            <a:r>
              <a:rPr lang="en-US" sz="26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Tüm bu hizmetler, öğrencinin gizliliğini ve güvenliğini ön planda tutar. 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Bilgileriniz asla üçüncü şahıslarla paylaşılmaz.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243085" y="3274625"/>
            <a:ext cx="5368967" cy="4395842"/>
          </a:xfrm>
          <a:custGeom>
            <a:avLst/>
            <a:gdLst/>
            <a:ahLst/>
            <a:cxnLst/>
            <a:rect l="l" t="t" r="r" b="b"/>
            <a:pathLst>
              <a:path w="5368967" h="4395842">
                <a:moveTo>
                  <a:pt x="0" y="0"/>
                </a:moveTo>
                <a:lnTo>
                  <a:pt x="5368967" y="0"/>
                </a:lnTo>
                <a:lnTo>
                  <a:pt x="5368967" y="4395842"/>
                </a:lnTo>
                <a:lnTo>
                  <a:pt x="0" y="4395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55642" y="933450"/>
            <a:ext cx="13360077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Bağımlılıkla mücadele, </a:t>
            </a:r>
            <a:r>
              <a:rPr lang="en-US" sz="34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kendine değer vermekle başlar.</a:t>
            </a:r>
            <a:r>
              <a:rPr lang="en-US" sz="34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Üniversite yıllarınız, geleceğinizi şekillendirdiğiniz en önemli dönemlerden biridir. Bu süreci sağlıklı, bilinçli ve en verimli şekilde geçirmek tamamen sizin elinizde.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31556" y="6041379"/>
            <a:ext cx="848765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"Unutma: Senin sağlığın, başarın ve mutluluğun her şeyden önemli!"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31556" y="7987348"/>
            <a:ext cx="15056444" cy="139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31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Bu oryantasyon eğitimi, yolculuğunuzda size bir rehber olmak içindir.</a:t>
            </a:r>
          </a:p>
          <a:p>
            <a:pPr algn="ctr">
              <a:lnSpc>
                <a:spcPts val="5759"/>
              </a:lnSpc>
            </a:pPr>
            <a:r>
              <a:rPr lang="en-US" sz="31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Kendinize yatırım yapın, çünkü en değerli varlığınız sizsiniz.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7221" y="3590925"/>
            <a:ext cx="282520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>
                <a:solidFill>
                  <a:srgbClr val="CAB9CC"/>
                </a:solidFill>
                <a:latin typeface="Tahoma"/>
                <a:ea typeface="Tahoma"/>
                <a:cs typeface="Tahoma"/>
                <a:sym typeface="Tahoma"/>
              </a:rPr>
              <a:t>•Bilinçli seçimler yapın.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17221" y="4028734"/>
            <a:ext cx="3905473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>
                <a:solidFill>
                  <a:srgbClr val="CAB9CC"/>
                </a:solidFill>
                <a:latin typeface="Tahoma"/>
                <a:ea typeface="Tahoma"/>
                <a:cs typeface="Tahoma"/>
                <a:sym typeface="Tahoma"/>
              </a:rPr>
              <a:t>•Olumlu bir sosyal çevre edinin.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7221" y="4476409"/>
            <a:ext cx="500724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>
                <a:solidFill>
                  <a:srgbClr val="CAB9CC"/>
                </a:solidFill>
                <a:latin typeface="Tahoma"/>
                <a:ea typeface="Tahoma"/>
                <a:cs typeface="Tahoma"/>
                <a:sym typeface="Tahoma"/>
              </a:rPr>
              <a:t>•Stresle başa çıkma yöntemleri geliştirin.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7221" y="5000284"/>
            <a:ext cx="675984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>
                <a:solidFill>
                  <a:srgbClr val="CAB9CC"/>
                </a:solidFill>
                <a:latin typeface="Tahoma"/>
                <a:ea typeface="Tahoma"/>
                <a:cs typeface="Tahoma"/>
                <a:sym typeface="Tahoma"/>
              </a:rPr>
              <a:t>•İhtiyaç duyduğunuzda yardım istemekten çekinmeyin.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38913" y="3262003"/>
            <a:ext cx="798682" cy="939626"/>
          </a:xfrm>
          <a:custGeom>
            <a:avLst/>
            <a:gdLst/>
            <a:ahLst/>
            <a:cxnLst/>
            <a:rect l="l" t="t" r="r" b="b"/>
            <a:pathLst>
              <a:path w="798682" h="939626">
                <a:moveTo>
                  <a:pt x="0" y="0"/>
                </a:moveTo>
                <a:lnTo>
                  <a:pt x="798682" y="0"/>
                </a:lnTo>
                <a:lnTo>
                  <a:pt x="798682" y="939626"/>
                </a:lnTo>
                <a:lnTo>
                  <a:pt x="0" y="93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38913" y="5306790"/>
            <a:ext cx="798682" cy="939626"/>
          </a:xfrm>
          <a:custGeom>
            <a:avLst/>
            <a:gdLst/>
            <a:ahLst/>
            <a:cxnLst/>
            <a:rect l="l" t="t" r="r" b="b"/>
            <a:pathLst>
              <a:path w="798682" h="939626">
                <a:moveTo>
                  <a:pt x="0" y="0"/>
                </a:moveTo>
                <a:lnTo>
                  <a:pt x="798682" y="0"/>
                </a:lnTo>
                <a:lnTo>
                  <a:pt x="798682" y="939626"/>
                </a:lnTo>
                <a:lnTo>
                  <a:pt x="0" y="93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89141" y="744213"/>
            <a:ext cx="1045184" cy="19003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354866" y="3176278"/>
            <a:ext cx="13360077" cy="511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İnsanın, hayatını sürdürmek için kullanmaya ihtiyacı olmadığı halde kullanmak zorunda kaldığı maddelerle olan ilişkisine </a:t>
            </a:r>
            <a:r>
              <a:rPr lang="en-US" sz="3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bağımlılık </a:t>
            </a: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denir.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Bir maddenin/davranışın belirgin bir etkiyi elde etmek için alınması/tekrarlanması sürecinde ortaya çıkan bedensel, ruhsal ya da sosyal sorunlara rağmen madde alımının/davranışın devam etmesi, maddeyi alma isteğinin/davranışın durdurulamaması, ve madde alınmadığı/davranış tekrarlanmadığı zaman yoksunluk belirtilerinin ortaya çıkması durumudur.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5211" y="1068822"/>
            <a:ext cx="8335640" cy="12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7"/>
              </a:lnSpc>
              <a:spcBef>
                <a:spcPct val="0"/>
              </a:spcBef>
            </a:pPr>
            <a:r>
              <a:rPr lang="en-US" sz="833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Bağımlılık nedir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66710" y="605784"/>
            <a:ext cx="15702253" cy="10296525"/>
            <a:chOff x="0" y="0"/>
            <a:chExt cx="20936337" cy="13728700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20923631" cy="13716000"/>
            </a:xfrm>
            <a:custGeom>
              <a:avLst/>
              <a:gdLst/>
              <a:ahLst/>
              <a:cxnLst/>
              <a:rect l="l" t="t" r="r" b="b"/>
              <a:pathLst>
                <a:path w="20923631" h="13716000">
                  <a:moveTo>
                    <a:pt x="0" y="0"/>
                  </a:moveTo>
                  <a:lnTo>
                    <a:pt x="20923631" y="0"/>
                  </a:lnTo>
                  <a:lnTo>
                    <a:pt x="2092363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0936331" cy="13728700"/>
            </a:xfrm>
            <a:custGeom>
              <a:avLst/>
              <a:gdLst/>
              <a:ahLst/>
              <a:cxnLst/>
              <a:rect l="l" t="t" r="r" b="b"/>
              <a:pathLst>
                <a:path w="20936331" h="13728700">
                  <a:moveTo>
                    <a:pt x="6350" y="0"/>
                  </a:moveTo>
                  <a:lnTo>
                    <a:pt x="20929981" y="0"/>
                  </a:lnTo>
                  <a:cubicBezTo>
                    <a:pt x="20933538" y="0"/>
                    <a:pt x="20936331" y="2794"/>
                    <a:pt x="20936331" y="6350"/>
                  </a:cubicBezTo>
                  <a:lnTo>
                    <a:pt x="20936331" y="13722350"/>
                  </a:lnTo>
                  <a:cubicBezTo>
                    <a:pt x="20936331" y="13725906"/>
                    <a:pt x="20933538" y="13728700"/>
                    <a:pt x="20929981" y="13728700"/>
                  </a:cubicBezTo>
                  <a:lnTo>
                    <a:pt x="6350" y="13728700"/>
                  </a:lnTo>
                  <a:cubicBezTo>
                    <a:pt x="2794" y="13728700"/>
                    <a:pt x="0" y="13725906"/>
                    <a:pt x="0" y="13722350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13722350"/>
                  </a:lnTo>
                  <a:lnTo>
                    <a:pt x="6350" y="13722350"/>
                  </a:lnTo>
                  <a:lnTo>
                    <a:pt x="6350" y="13716000"/>
                  </a:lnTo>
                  <a:lnTo>
                    <a:pt x="20929981" y="13716000"/>
                  </a:lnTo>
                  <a:lnTo>
                    <a:pt x="20929981" y="13722350"/>
                  </a:lnTo>
                  <a:lnTo>
                    <a:pt x="20923631" y="13722350"/>
                  </a:lnTo>
                  <a:lnTo>
                    <a:pt x="20923631" y="6350"/>
                  </a:lnTo>
                  <a:lnTo>
                    <a:pt x="20929981" y="6350"/>
                  </a:lnTo>
                  <a:lnTo>
                    <a:pt x="2092998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892735" y="1248965"/>
            <a:ext cx="832486" cy="679189"/>
          </a:xfrm>
          <a:custGeom>
            <a:avLst/>
            <a:gdLst/>
            <a:ahLst/>
            <a:cxnLst/>
            <a:rect l="l" t="t" r="r" b="b"/>
            <a:pathLst>
              <a:path w="832486" h="679189">
                <a:moveTo>
                  <a:pt x="0" y="0"/>
                </a:moveTo>
                <a:lnTo>
                  <a:pt x="832486" y="0"/>
                </a:lnTo>
                <a:lnTo>
                  <a:pt x="832486" y="679189"/>
                </a:lnTo>
                <a:lnTo>
                  <a:pt x="0" y="679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4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72522" y="281596"/>
            <a:ext cx="1918007" cy="7991698"/>
          </a:xfrm>
          <a:custGeom>
            <a:avLst/>
            <a:gdLst/>
            <a:ahLst/>
            <a:cxnLst/>
            <a:rect l="l" t="t" r="r" b="b"/>
            <a:pathLst>
              <a:path w="1918007" h="7991698">
                <a:moveTo>
                  <a:pt x="0" y="0"/>
                </a:moveTo>
                <a:lnTo>
                  <a:pt x="1918008" y="0"/>
                </a:lnTo>
                <a:lnTo>
                  <a:pt x="1918008" y="7991698"/>
                </a:lnTo>
                <a:lnTo>
                  <a:pt x="0" y="79916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04764" y="-20395"/>
            <a:ext cx="6034093" cy="626180"/>
          </a:xfrm>
          <a:custGeom>
            <a:avLst/>
            <a:gdLst/>
            <a:ahLst/>
            <a:cxnLst/>
            <a:rect l="l" t="t" r="r" b="b"/>
            <a:pathLst>
              <a:path w="6034093" h="626180">
                <a:moveTo>
                  <a:pt x="0" y="0"/>
                </a:moveTo>
                <a:lnTo>
                  <a:pt x="6034093" y="0"/>
                </a:lnTo>
                <a:lnTo>
                  <a:pt x="6034093" y="626179"/>
                </a:lnTo>
                <a:lnTo>
                  <a:pt x="0" y="6261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791508" y="1028699"/>
            <a:ext cx="946225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Tütün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(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Sigara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/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Nargile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/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Elektronik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sigara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53226" y="2224919"/>
            <a:ext cx="955477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Alkol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31525" y="3416674"/>
            <a:ext cx="6714974" cy="46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Uyuşturucu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maddeler</a:t>
            </a:r>
            <a:endParaRPr lang="en-US" sz="3000" b="1" dirty="0">
              <a:solidFill>
                <a:srgbClr val="724579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88072" y="4666120"/>
            <a:ext cx="884857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Sosyal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medya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internet 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bağımlılığı</a:t>
            </a:r>
            <a:endParaRPr lang="en-US" sz="3000" b="1" dirty="0">
              <a:solidFill>
                <a:srgbClr val="724579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53226" y="5853944"/>
            <a:ext cx="3722936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Alışveriş bağımlılığı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53226" y="7063619"/>
            <a:ext cx="311370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Oyun bağımlılığı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39946" y="8273294"/>
            <a:ext cx="3378994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Kumar bağımlılığı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28398" y="9482969"/>
            <a:ext cx="5761454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Yemek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yeme</a:t>
            </a:r>
            <a:r>
              <a:rPr lang="en-US" sz="3000" b="1" dirty="0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000" b="1" dirty="0" err="1">
                <a:solidFill>
                  <a:srgbClr val="724579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bağımlılığı</a:t>
            </a:r>
            <a:endParaRPr lang="en-US" sz="3000" b="1" dirty="0">
              <a:solidFill>
                <a:srgbClr val="724579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3272522" y="5181600"/>
            <a:ext cx="1918007" cy="7991698"/>
          </a:xfrm>
          <a:custGeom>
            <a:avLst/>
            <a:gdLst/>
            <a:ahLst/>
            <a:cxnLst/>
            <a:rect l="l" t="t" r="r" b="b"/>
            <a:pathLst>
              <a:path w="1918007" h="7991698">
                <a:moveTo>
                  <a:pt x="0" y="0"/>
                </a:moveTo>
                <a:lnTo>
                  <a:pt x="1918008" y="0"/>
                </a:lnTo>
                <a:lnTo>
                  <a:pt x="1918008" y="7991698"/>
                </a:lnTo>
                <a:lnTo>
                  <a:pt x="0" y="79916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73668" y="7248938"/>
            <a:ext cx="11211185" cy="2772220"/>
          </a:xfrm>
          <a:custGeom>
            <a:avLst/>
            <a:gdLst/>
            <a:ahLst/>
            <a:cxnLst/>
            <a:rect l="l" t="t" r="r" b="b"/>
            <a:pathLst>
              <a:path w="11211185" h="2772220">
                <a:moveTo>
                  <a:pt x="0" y="0"/>
                </a:moveTo>
                <a:lnTo>
                  <a:pt x="11211186" y="0"/>
                </a:lnTo>
                <a:lnTo>
                  <a:pt x="11211186" y="2772220"/>
                </a:lnTo>
                <a:lnTo>
                  <a:pt x="0" y="2772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00141" y="646062"/>
            <a:ext cx="1918571" cy="1884996"/>
          </a:xfrm>
          <a:custGeom>
            <a:avLst/>
            <a:gdLst/>
            <a:ahLst/>
            <a:cxnLst/>
            <a:rect l="l" t="t" r="r" b="b"/>
            <a:pathLst>
              <a:path w="1918571" h="1884996">
                <a:moveTo>
                  <a:pt x="0" y="0"/>
                </a:moveTo>
                <a:lnTo>
                  <a:pt x="1918571" y="0"/>
                </a:lnTo>
                <a:lnTo>
                  <a:pt x="1918571" y="1884996"/>
                </a:lnTo>
                <a:lnTo>
                  <a:pt x="0" y="1884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99223" y="2557261"/>
            <a:ext cx="13360077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Madde kullanımı bazı nörokimyasalların olması gerekenden çok fazla miktarda salgılanmasına neden olur. 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Bu durum beyin işlevlerinde bozulmalara yol açar. 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Kişi, kendisi istemese bile beyni bu maddeleri ister ve kişiyi kullanması için yönlendirir. 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Bundan dolayı bağımlılık bir beyin hastalığı olarak da tanımlanmaktadır.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30442" y="7799412"/>
            <a:ext cx="7788270" cy="118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Bağımlılık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kronik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bir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hastalıktır</a:t>
            </a:r>
            <a:endParaRPr lang="en-US" sz="39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92171" y="1305085"/>
            <a:ext cx="9407970" cy="566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Bağımlılık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bir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beyin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hastalığıdır</a:t>
            </a:r>
            <a:endParaRPr lang="en-US" sz="39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0000">
            <a:off x="5394959" y="2990811"/>
            <a:ext cx="10136013" cy="6802025"/>
          </a:xfrm>
          <a:custGeom>
            <a:avLst/>
            <a:gdLst/>
            <a:ahLst/>
            <a:cxnLst/>
            <a:rect l="l" t="t" r="r" b="b"/>
            <a:pathLst>
              <a:path w="10136013" h="6802025">
                <a:moveTo>
                  <a:pt x="58593" y="0"/>
                </a:moveTo>
                <a:lnTo>
                  <a:pt x="10136013" y="87944"/>
                </a:lnTo>
                <a:lnTo>
                  <a:pt x="10077420" y="6802025"/>
                </a:lnTo>
                <a:lnTo>
                  <a:pt x="0" y="6714081"/>
                </a:lnTo>
                <a:lnTo>
                  <a:pt x="58593" y="0"/>
                </a:lnTo>
                <a:close/>
              </a:path>
            </a:pathLst>
          </a:custGeom>
          <a:blipFill>
            <a:blip r:embed="rId4"/>
            <a:stretch>
              <a:fillRect l="-660" t="-12" r="-1228" b="-1144"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9" name="TextBox 9"/>
          <p:cNvSpPr txBox="1"/>
          <p:nvPr/>
        </p:nvSpPr>
        <p:spPr>
          <a:xfrm>
            <a:off x="3736621" y="1275815"/>
            <a:ext cx="13522679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Üniversite ortamı, yeni deneyimler ve özgürlüklerle dolu olsa da, bazı riskleri de beraberinde getirir.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92750" y="437534"/>
            <a:ext cx="8785278" cy="9068674"/>
          </a:xfrm>
          <a:custGeom>
            <a:avLst/>
            <a:gdLst/>
            <a:ahLst/>
            <a:cxnLst/>
            <a:rect l="l" t="t" r="r" b="b"/>
            <a:pathLst>
              <a:path w="8785278" h="9068674">
                <a:moveTo>
                  <a:pt x="0" y="0"/>
                </a:moveTo>
                <a:lnTo>
                  <a:pt x="8785278" y="0"/>
                </a:lnTo>
                <a:lnTo>
                  <a:pt x="8785278" y="9068674"/>
                </a:lnTo>
                <a:lnTo>
                  <a:pt x="0" y="9068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75024" y="4595435"/>
            <a:ext cx="3708463" cy="4114800"/>
          </a:xfrm>
          <a:custGeom>
            <a:avLst/>
            <a:gdLst/>
            <a:ahLst/>
            <a:cxnLst/>
            <a:rect l="l" t="t" r="r" b="b"/>
            <a:pathLst>
              <a:path w="3708463" h="4114800">
                <a:moveTo>
                  <a:pt x="0" y="0"/>
                </a:moveTo>
                <a:lnTo>
                  <a:pt x="3708464" y="0"/>
                </a:lnTo>
                <a:lnTo>
                  <a:pt x="370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953117" y="2364996"/>
            <a:ext cx="4903902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>
                <a:solidFill>
                  <a:srgbClr val="CAB9CC"/>
                </a:solidFill>
                <a:latin typeface="Tahoma Bold"/>
                <a:ea typeface="Tahoma Bold"/>
                <a:cs typeface="Tahoma Bold"/>
                <a:sym typeface="Tahoma Bold"/>
              </a:rPr>
              <a:t>Risk Faktörleri: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Kimler Daha Çok Tehlikede?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88536" y="1322904"/>
            <a:ext cx="6481762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Sosyoekonomik Durum ve Aile Faktörleri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4977" y="1845568"/>
            <a:ext cx="6348880" cy="124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Düşük ekonomik durum, aile içi sorunlar veya ailede bağımlılık öyküsü, kişiyi bağımlılığa daha yatkın hale getirebilir. Bu faktörler, stres ve kaygı düzeylerini artırarak madde kullanımına yönelimi tetikleyebilir.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54063" y="4409698"/>
            <a:ext cx="6481762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Sosyal Baskı ve Akran Etkisi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87769" y="4933573"/>
            <a:ext cx="6683295" cy="124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Üniversite hayatında sosyal çevre büyük önem taşır. Bağımlı arkadaş çevresi veya sosyal gruplara uyum sağlama isteği, madde kullanımını teşvik edebilir. Akran baskısı, özellikle gençler arasında güçlü bir etkendir.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88536" y="7497703"/>
            <a:ext cx="4903902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Akademik Stres ve Yalnızlık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38153" y="7991159"/>
            <a:ext cx="6582529" cy="124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Özellikle ilk yıl öğrencileri, yeni bir ortama adaptasyon, akademik beklentiler ve evden uzakta olmanın getirdiği yalnızlık gibi nedenlerle daha savunmasızdır. Stresle başa çıkma mekanizması olarak maddeye yönelme riski yüksektir.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892735" y="1248965"/>
            <a:ext cx="832486" cy="679189"/>
          </a:xfrm>
          <a:custGeom>
            <a:avLst/>
            <a:gdLst/>
            <a:ahLst/>
            <a:cxnLst/>
            <a:rect l="l" t="t" r="r" b="b"/>
            <a:pathLst>
              <a:path w="832486" h="679189">
                <a:moveTo>
                  <a:pt x="0" y="0"/>
                </a:moveTo>
                <a:lnTo>
                  <a:pt x="832486" y="0"/>
                </a:lnTo>
                <a:lnTo>
                  <a:pt x="832486" y="679189"/>
                </a:lnTo>
                <a:lnTo>
                  <a:pt x="0" y="679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947101" y="2642986"/>
            <a:ext cx="5317997" cy="4114800"/>
          </a:xfrm>
          <a:custGeom>
            <a:avLst/>
            <a:gdLst/>
            <a:ahLst/>
            <a:cxnLst/>
            <a:rect l="l" t="t" r="r" b="b"/>
            <a:pathLst>
              <a:path w="5317997" h="4114800">
                <a:moveTo>
                  <a:pt x="0" y="0"/>
                </a:moveTo>
                <a:lnTo>
                  <a:pt x="5317997" y="0"/>
                </a:lnTo>
                <a:lnTo>
                  <a:pt x="53179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99223" y="2557261"/>
            <a:ext cx="6857253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endParaRPr dirty="0"/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Bireyin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kendisine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çevresine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zarar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vermesi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yasal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sorumluluk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oluşturur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4500"/>
              </a:lnSpc>
            </a:pPr>
            <a:endParaRPr lang="en-US" sz="3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Yasa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dışı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madde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kullanımı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hapis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cezası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gerektiren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bir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suçtur</a:t>
            </a: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4500"/>
              </a:lnSpc>
            </a:pPr>
            <a:endParaRPr lang="en-US" sz="3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93140" y="1569509"/>
            <a:ext cx="10656383" cy="566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Bağımlılık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yasal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bir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sorundur</a:t>
            </a:r>
            <a:endParaRPr lang="en-US" sz="39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61684" y="3001243"/>
            <a:ext cx="12875665" cy="7017237"/>
          </a:xfrm>
          <a:custGeom>
            <a:avLst/>
            <a:gdLst/>
            <a:ahLst/>
            <a:cxnLst/>
            <a:rect l="l" t="t" r="r" b="b"/>
            <a:pathLst>
              <a:path w="12875665" h="7017237">
                <a:moveTo>
                  <a:pt x="0" y="0"/>
                </a:moveTo>
                <a:lnTo>
                  <a:pt x="12875665" y="0"/>
                </a:lnTo>
                <a:lnTo>
                  <a:pt x="12875665" y="7017237"/>
                </a:lnTo>
                <a:lnTo>
                  <a:pt x="0" y="7017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44845" y="3134732"/>
            <a:ext cx="974086" cy="1717579"/>
          </a:xfrm>
          <a:custGeom>
            <a:avLst/>
            <a:gdLst/>
            <a:ahLst/>
            <a:cxnLst/>
            <a:rect l="l" t="t" r="r" b="b"/>
            <a:pathLst>
              <a:path w="974086" h="1717579">
                <a:moveTo>
                  <a:pt x="0" y="0"/>
                </a:moveTo>
                <a:lnTo>
                  <a:pt x="974086" y="0"/>
                </a:lnTo>
                <a:lnTo>
                  <a:pt x="974086" y="1717579"/>
                </a:lnTo>
                <a:lnTo>
                  <a:pt x="0" y="1717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01874" y="3452175"/>
            <a:ext cx="1394568" cy="1082692"/>
          </a:xfrm>
          <a:custGeom>
            <a:avLst/>
            <a:gdLst/>
            <a:ahLst/>
            <a:cxnLst/>
            <a:rect l="l" t="t" r="r" b="b"/>
            <a:pathLst>
              <a:path w="1394568" h="1082692">
                <a:moveTo>
                  <a:pt x="0" y="0"/>
                </a:moveTo>
                <a:lnTo>
                  <a:pt x="1394567" y="0"/>
                </a:lnTo>
                <a:lnTo>
                  <a:pt x="1394567" y="1082692"/>
                </a:lnTo>
                <a:lnTo>
                  <a:pt x="0" y="1082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7340" y="3493667"/>
            <a:ext cx="1471958" cy="1295323"/>
          </a:xfrm>
          <a:custGeom>
            <a:avLst/>
            <a:gdLst/>
            <a:ahLst/>
            <a:cxnLst/>
            <a:rect l="l" t="t" r="r" b="b"/>
            <a:pathLst>
              <a:path w="1471958" h="1295323">
                <a:moveTo>
                  <a:pt x="0" y="0"/>
                </a:moveTo>
                <a:lnTo>
                  <a:pt x="1471958" y="0"/>
                </a:lnTo>
                <a:lnTo>
                  <a:pt x="1471958" y="1295323"/>
                </a:lnTo>
                <a:lnTo>
                  <a:pt x="0" y="1295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61684" y="770990"/>
            <a:ext cx="1243168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Bağımlılığın</a:t>
            </a:r>
            <a:r>
              <a:rPr lang="en-US" sz="3999" b="1">
                <a:solidFill>
                  <a:srgbClr val="CAB9CC"/>
                </a:solidFill>
                <a:latin typeface="Tahoma Bold"/>
                <a:ea typeface="Tahoma Bold"/>
                <a:cs typeface="Tahoma Bold"/>
                <a:sym typeface="Tahoma Bold"/>
              </a:rPr>
              <a:t> Akademik ve Sosyal Hayata Etkileri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61684" y="1791707"/>
            <a:ext cx="1243168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Bağımlılık, sadece sağlığınızı değil, üniversite hayatınızın her alanını olumsuz etkiler.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33916" y="5576550"/>
            <a:ext cx="3670371" cy="310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Akademik Başarı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endParaRPr lang="en-US" sz="2499" b="1">
              <a:solidFill>
                <a:srgbClr val="000000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Derslere devamsızlık ve odaklanma sorunları.</a:t>
            </a: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Sınav notlarında düşüş ve akademik başarısızlık.</a:t>
            </a: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Projeleri/ödevleri zamanında tamamlayamama ve motivasyon kaybı.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64331" y="5677285"/>
            <a:ext cx="3670371" cy="310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Sosyal İlişkiler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endParaRPr lang="en-US" sz="2499" b="1">
              <a:solidFill>
                <a:srgbClr val="000000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marL="388620" lvl="1" indent="-19431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Aile ve arkadaş ilişkilerinde çatışmalar ve kopukluklar.</a:t>
            </a:r>
          </a:p>
          <a:p>
            <a:pPr marL="388620" lvl="1" indent="-19431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Sosyal izolasyon ve yalnızlık hissinin artması.</a:t>
            </a: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Yeni arkadaşlıklar kurmada zorluklar.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196702" y="5677285"/>
            <a:ext cx="3670371" cy="310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Psikolojik Sağlık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endParaRPr lang="en-US" sz="2499" b="1">
              <a:solidFill>
                <a:srgbClr val="000000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marL="388620" lvl="1" indent="-19431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Depresyon, anksiyete ve panik atak riskinde artış.</a:t>
            </a:r>
          </a:p>
          <a:p>
            <a:pPr marL="388620" lvl="1" indent="-19431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Mevcut psikolojik sorunların kötüleşmesi.</a:t>
            </a: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Öfke kontrolü sorunları ve dürtüsel davranışlar.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20396"/>
            <a:ext cx="2709526" cy="10296525"/>
            <a:chOff x="0" y="0"/>
            <a:chExt cx="3612702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599942" cy="13716000"/>
            </a:xfrm>
            <a:custGeom>
              <a:avLst/>
              <a:gdLst/>
              <a:ahLst/>
              <a:cxnLst/>
              <a:rect l="l" t="t" r="r" b="b"/>
              <a:pathLst>
                <a:path w="3599942" h="13716000">
                  <a:moveTo>
                    <a:pt x="0" y="0"/>
                  </a:moveTo>
                  <a:lnTo>
                    <a:pt x="3599942" y="0"/>
                  </a:lnTo>
                  <a:lnTo>
                    <a:pt x="359994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3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2732" y="8635048"/>
            <a:ext cx="216313" cy="302393"/>
            <a:chOff x="0" y="0"/>
            <a:chExt cx="288417" cy="403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17" cy="403191"/>
            </a:xfrm>
            <a:custGeom>
              <a:avLst/>
              <a:gdLst/>
              <a:ahLst/>
              <a:cxnLst/>
              <a:rect l="l" t="t" r="r" b="b"/>
              <a:pathLst>
                <a:path w="288417" h="403191">
                  <a:moveTo>
                    <a:pt x="0" y="0"/>
                  </a:moveTo>
                  <a:lnTo>
                    <a:pt x="288417" y="0"/>
                  </a:lnTo>
                  <a:lnTo>
                    <a:pt x="288417" y="403191"/>
                  </a:lnTo>
                  <a:lnTo>
                    <a:pt x="0" y="4031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8417" cy="40319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5C2055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8863" y="1028700"/>
            <a:ext cx="2412377" cy="665679"/>
          </a:xfrm>
          <a:custGeom>
            <a:avLst/>
            <a:gdLst/>
            <a:ahLst/>
            <a:cxnLst/>
            <a:rect l="l" t="t" r="r" b="b"/>
            <a:pathLst>
              <a:path w="2412377" h="665679">
                <a:moveTo>
                  <a:pt x="0" y="0"/>
                </a:moveTo>
                <a:lnTo>
                  <a:pt x="2412377" y="0"/>
                </a:lnTo>
                <a:lnTo>
                  <a:pt x="2412377" y="665679"/>
                </a:lnTo>
                <a:lnTo>
                  <a:pt x="0" y="66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73722" y="3157872"/>
            <a:ext cx="12037802" cy="3462200"/>
          </a:xfrm>
          <a:custGeom>
            <a:avLst/>
            <a:gdLst/>
            <a:ahLst/>
            <a:cxnLst/>
            <a:rect l="l" t="t" r="r" b="b"/>
            <a:pathLst>
              <a:path w="12037802" h="3462200">
                <a:moveTo>
                  <a:pt x="0" y="0"/>
                </a:moveTo>
                <a:lnTo>
                  <a:pt x="12037803" y="0"/>
                </a:lnTo>
                <a:lnTo>
                  <a:pt x="12037803" y="3462200"/>
                </a:lnTo>
                <a:lnTo>
                  <a:pt x="0" y="346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04089" y="7790555"/>
            <a:ext cx="4333436" cy="1146887"/>
          </a:xfrm>
          <a:custGeom>
            <a:avLst/>
            <a:gdLst/>
            <a:ahLst/>
            <a:cxnLst/>
            <a:rect l="l" t="t" r="r" b="b"/>
            <a:pathLst>
              <a:path w="4333436" h="1146887">
                <a:moveTo>
                  <a:pt x="0" y="0"/>
                </a:moveTo>
                <a:lnTo>
                  <a:pt x="4333437" y="0"/>
                </a:lnTo>
                <a:lnTo>
                  <a:pt x="4333437" y="1146887"/>
                </a:lnTo>
                <a:lnTo>
                  <a:pt x="0" y="11468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134" b="-3134"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09710" y="7728981"/>
            <a:ext cx="1778278" cy="1529319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12549382" y="6620072"/>
            <a:ext cx="5798758" cy="3422125"/>
          </a:xfrm>
          <a:custGeom>
            <a:avLst/>
            <a:gdLst/>
            <a:ahLst/>
            <a:cxnLst/>
            <a:rect l="l" t="t" r="r" b="b"/>
            <a:pathLst>
              <a:path w="5798758" h="3422125">
                <a:moveTo>
                  <a:pt x="0" y="0"/>
                </a:moveTo>
                <a:lnTo>
                  <a:pt x="5798758" y="0"/>
                </a:lnTo>
                <a:lnTo>
                  <a:pt x="5798758" y="3422125"/>
                </a:lnTo>
                <a:lnTo>
                  <a:pt x="0" y="34221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64" b="-136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2935" y="7418475"/>
            <a:ext cx="5111651" cy="2433146"/>
          </a:xfrm>
          <a:custGeom>
            <a:avLst/>
            <a:gdLst/>
            <a:ahLst/>
            <a:cxnLst/>
            <a:rect l="l" t="t" r="r" b="b"/>
            <a:pathLst>
              <a:path w="5111651" h="2433146">
                <a:moveTo>
                  <a:pt x="0" y="0"/>
                </a:moveTo>
                <a:lnTo>
                  <a:pt x="5111652" y="0"/>
                </a:lnTo>
                <a:lnTo>
                  <a:pt x="5111652" y="2433147"/>
                </a:lnTo>
                <a:lnTo>
                  <a:pt x="0" y="24331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69028" y="4505890"/>
            <a:ext cx="2279049" cy="2114182"/>
          </a:xfrm>
          <a:custGeom>
            <a:avLst/>
            <a:gdLst/>
            <a:ahLst/>
            <a:cxnLst/>
            <a:rect l="l" t="t" r="r" b="b"/>
            <a:pathLst>
              <a:path w="2279049" h="2114182">
                <a:moveTo>
                  <a:pt x="0" y="0"/>
                </a:moveTo>
                <a:lnTo>
                  <a:pt x="2279050" y="0"/>
                </a:lnTo>
                <a:lnTo>
                  <a:pt x="2279050" y="2114182"/>
                </a:lnTo>
                <a:lnTo>
                  <a:pt x="0" y="2114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42" r="-84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810143" y="4746021"/>
            <a:ext cx="2279049" cy="2079133"/>
          </a:xfrm>
          <a:custGeom>
            <a:avLst/>
            <a:gdLst/>
            <a:ahLst/>
            <a:cxnLst/>
            <a:rect l="l" t="t" r="r" b="b"/>
            <a:pathLst>
              <a:path w="2279049" h="2079133">
                <a:moveTo>
                  <a:pt x="0" y="0"/>
                </a:moveTo>
                <a:lnTo>
                  <a:pt x="2279049" y="0"/>
                </a:lnTo>
                <a:lnTo>
                  <a:pt x="2279049" y="2079133"/>
                </a:lnTo>
                <a:lnTo>
                  <a:pt x="0" y="2079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355368" y="7534766"/>
            <a:ext cx="1537567" cy="22283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375611" y="2352782"/>
            <a:ext cx="10634023" cy="1190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Destek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Kaynakları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Yardım</a:t>
            </a:r>
            <a:r>
              <a:rPr lang="en-US" sz="39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Hatları</a:t>
            </a:r>
            <a:endParaRPr lang="en-US" sz="39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4799"/>
              </a:lnSpc>
              <a:spcBef>
                <a:spcPct val="0"/>
              </a:spcBef>
            </a:pPr>
            <a:endParaRPr lang="en-US" sz="39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40366" y="1237179"/>
            <a:ext cx="12904515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CAB9CC"/>
                </a:solidFill>
                <a:latin typeface="Tahoma"/>
                <a:ea typeface="Tahoma"/>
                <a:cs typeface="Tahoma"/>
                <a:sym typeface="Tahoma"/>
              </a:rPr>
              <a:t>Yalnız değilsiniz! Üniversitemiz, ihtiyacınız olan desteği sağlamak için burada.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04764" y="6825154"/>
            <a:ext cx="572792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Randevu alarak destek almak için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308572" y="6944216"/>
            <a:ext cx="628037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0F444F"/>
                </a:solidFill>
                <a:latin typeface="Tahoma Bold"/>
                <a:ea typeface="Tahoma Bold"/>
                <a:cs typeface="Tahoma Bold"/>
                <a:sym typeface="Tahoma Bold"/>
              </a:rPr>
              <a:t>BURDUR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1186</Words>
  <Application>Microsoft Macintosh PowerPoint</Application>
  <PresentationFormat>Özel</PresentationFormat>
  <Paragraphs>130</Paragraphs>
  <Slides>11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Tahoma Bold</vt:lpstr>
      <vt:lpstr>Arial</vt:lpstr>
      <vt:lpstr>Calibri</vt:lpstr>
      <vt:lpstr>Montserrat Bold</vt:lpstr>
      <vt:lpstr>Tahoma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</dc:title>
  <cp:lastModifiedBy>Özge Kutlu</cp:lastModifiedBy>
  <cp:revision>4</cp:revision>
  <dcterms:created xsi:type="dcterms:W3CDTF">2006-08-16T00:00:00Z</dcterms:created>
  <dcterms:modified xsi:type="dcterms:W3CDTF">2025-09-08T07:13:48Z</dcterms:modified>
  <dc:identifier>DAGyIM0wEQU</dc:identifier>
</cp:coreProperties>
</file>