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79" r:id="rId3"/>
    <p:sldId id="280" r:id="rId4"/>
    <p:sldId id="295" r:id="rId5"/>
    <p:sldId id="259" r:id="rId6"/>
    <p:sldId id="293" r:id="rId7"/>
    <p:sldId id="260" r:id="rId8"/>
    <p:sldId id="292" r:id="rId9"/>
    <p:sldId id="261" r:id="rId10"/>
    <p:sldId id="262" r:id="rId11"/>
    <p:sldId id="291" r:id="rId12"/>
    <p:sldId id="264" r:id="rId13"/>
    <p:sldId id="265" r:id="rId14"/>
    <p:sldId id="290" r:id="rId15"/>
    <p:sldId id="271" r:id="rId16"/>
    <p:sldId id="298" r:id="rId17"/>
    <p:sldId id="299" r:id="rId18"/>
    <p:sldId id="289" r:id="rId19"/>
    <p:sldId id="258" r:id="rId20"/>
    <p:sldId id="296" r:id="rId21"/>
    <p:sldId id="273" r:id="rId22"/>
    <p:sldId id="275" r:id="rId23"/>
    <p:sldId id="274" r:id="rId24"/>
    <p:sldId id="277" r:id="rId25"/>
    <p:sldId id="276" r:id="rId26"/>
    <p:sldId id="278" r:id="rId27"/>
    <p:sldId id="282" r:id="rId28"/>
    <p:sldId id="283" r:id="rId29"/>
    <p:sldId id="284" r:id="rId30"/>
    <p:sldId id="297" r:id="rId31"/>
    <p:sldId id="285"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8"/>
    <p:restoredTop sz="94733"/>
  </p:normalViewPr>
  <p:slideViewPr>
    <p:cSldViewPr snapToGrid="0">
      <p:cViewPr varScale="1">
        <p:scale>
          <a:sx n="88" d="100"/>
          <a:sy n="88" d="100"/>
        </p:scale>
        <p:origin x="176"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79CE6-FA64-B544-B038-A978B2114B97}" type="datetimeFigureOut">
              <a:rPr lang="tr-TR" smtClean="0"/>
              <a:t>10.07.2024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10974-576B-F744-AEE0-338D42086809}" type="slidenum">
              <a:rPr lang="tr-TR" smtClean="0"/>
              <a:t>‹#›</a:t>
            </a:fld>
            <a:endParaRPr lang="tr-TR"/>
          </a:p>
        </p:txBody>
      </p:sp>
    </p:spTree>
    <p:extLst>
      <p:ext uri="{BB962C8B-B14F-4D97-AF65-F5344CB8AC3E}">
        <p14:creationId xmlns:p14="http://schemas.microsoft.com/office/powerpoint/2010/main" val="137680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810974-576B-F744-AEE0-338D42086809}" type="slidenum">
              <a:rPr lang="tr-TR" smtClean="0"/>
              <a:t>4</a:t>
            </a:fld>
            <a:endParaRPr lang="tr-TR"/>
          </a:p>
        </p:txBody>
      </p:sp>
    </p:spTree>
    <p:extLst>
      <p:ext uri="{BB962C8B-B14F-4D97-AF65-F5344CB8AC3E}">
        <p14:creationId xmlns:p14="http://schemas.microsoft.com/office/powerpoint/2010/main" val="341000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810974-576B-F744-AEE0-338D42086809}" type="slidenum">
              <a:rPr lang="tr-TR" smtClean="0"/>
              <a:t>6</a:t>
            </a:fld>
            <a:endParaRPr lang="tr-TR"/>
          </a:p>
        </p:txBody>
      </p:sp>
    </p:spTree>
    <p:extLst>
      <p:ext uri="{BB962C8B-B14F-4D97-AF65-F5344CB8AC3E}">
        <p14:creationId xmlns:p14="http://schemas.microsoft.com/office/powerpoint/2010/main" val="393215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810974-576B-F744-AEE0-338D42086809}" type="slidenum">
              <a:rPr lang="tr-TR" smtClean="0"/>
              <a:t>8</a:t>
            </a:fld>
            <a:endParaRPr lang="tr-TR"/>
          </a:p>
        </p:txBody>
      </p:sp>
    </p:spTree>
    <p:extLst>
      <p:ext uri="{BB962C8B-B14F-4D97-AF65-F5344CB8AC3E}">
        <p14:creationId xmlns:p14="http://schemas.microsoft.com/office/powerpoint/2010/main" val="278920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810974-576B-F744-AEE0-338D42086809}" type="slidenum">
              <a:rPr lang="tr-TR" smtClean="0"/>
              <a:t>11</a:t>
            </a:fld>
            <a:endParaRPr lang="tr-TR"/>
          </a:p>
        </p:txBody>
      </p:sp>
    </p:spTree>
    <p:extLst>
      <p:ext uri="{BB962C8B-B14F-4D97-AF65-F5344CB8AC3E}">
        <p14:creationId xmlns:p14="http://schemas.microsoft.com/office/powerpoint/2010/main" val="237541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810974-576B-F744-AEE0-338D42086809}" type="slidenum">
              <a:rPr lang="tr-TR" smtClean="0"/>
              <a:t>14</a:t>
            </a:fld>
            <a:endParaRPr lang="tr-TR"/>
          </a:p>
        </p:txBody>
      </p:sp>
    </p:spTree>
    <p:extLst>
      <p:ext uri="{BB962C8B-B14F-4D97-AF65-F5344CB8AC3E}">
        <p14:creationId xmlns:p14="http://schemas.microsoft.com/office/powerpoint/2010/main" val="290776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E810974-576B-F744-AEE0-338D42086809}" type="slidenum">
              <a:rPr lang="tr-TR" smtClean="0"/>
              <a:t>18</a:t>
            </a:fld>
            <a:endParaRPr lang="tr-TR"/>
          </a:p>
        </p:txBody>
      </p:sp>
    </p:spTree>
    <p:extLst>
      <p:ext uri="{BB962C8B-B14F-4D97-AF65-F5344CB8AC3E}">
        <p14:creationId xmlns:p14="http://schemas.microsoft.com/office/powerpoint/2010/main" val="150115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2C1068-5D77-105D-56BB-AB69394CEEA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8A3CC36-F273-B782-36CC-2C72F7337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E13198C-5C9A-AEBD-DE26-BA421BFC31FF}"/>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5" name="Alt Bilgi Yer Tutucusu 4">
            <a:extLst>
              <a:ext uri="{FF2B5EF4-FFF2-40B4-BE49-F238E27FC236}">
                <a16:creationId xmlns:a16="http://schemas.microsoft.com/office/drawing/2014/main" id="{60C63EF2-1D67-617D-FDB3-EC1A619F0E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59858E-D8EC-F159-9D22-E067095BA550}"/>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53329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570DE8-68D7-BD3C-1C36-3779569016F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2901E03-67F2-8765-EC54-E55BA62245F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15331E9-8DE7-8D86-83C2-BE2C4694F24E}"/>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5" name="Alt Bilgi Yer Tutucusu 4">
            <a:extLst>
              <a:ext uri="{FF2B5EF4-FFF2-40B4-BE49-F238E27FC236}">
                <a16:creationId xmlns:a16="http://schemas.microsoft.com/office/drawing/2014/main" id="{5D7F2A8F-1655-649B-0CA8-FC205471CC3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E661160-C379-93A5-B612-8545994C7BB1}"/>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356157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D5FE104-0408-AE70-F921-C432AB5FB10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D222D89-CC51-AD09-0C4E-FEBCCBD30E7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B837D8-BB90-4642-5647-D68B9C4599BC}"/>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5" name="Alt Bilgi Yer Tutucusu 4">
            <a:extLst>
              <a:ext uri="{FF2B5EF4-FFF2-40B4-BE49-F238E27FC236}">
                <a16:creationId xmlns:a16="http://schemas.microsoft.com/office/drawing/2014/main" id="{66188C61-962A-EB38-4698-8ED5DCB34E3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A7B0FE8-AABD-BCEE-A898-3B9726F3BD94}"/>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202364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69AC01-E389-0A26-54A9-15764508558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8217942-668F-9150-2D3B-6B2E4F1DDC2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AF27C6D-E481-EFFB-22E5-6C0FA4634BF2}"/>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5" name="Alt Bilgi Yer Tutucusu 4">
            <a:extLst>
              <a:ext uri="{FF2B5EF4-FFF2-40B4-BE49-F238E27FC236}">
                <a16:creationId xmlns:a16="http://schemas.microsoft.com/office/drawing/2014/main" id="{6C8DEF9D-B22B-521B-57DB-D7E072D643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E179CA-7EC5-66D0-1D58-F7A465A640AC}"/>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127701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E76C1F-FB9B-72EF-3ADD-E67EF1CF596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D8F69FF-56DB-278E-A095-F93578F4F0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39B9200-9697-98DE-A918-B743C1046618}"/>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5" name="Alt Bilgi Yer Tutucusu 4">
            <a:extLst>
              <a:ext uri="{FF2B5EF4-FFF2-40B4-BE49-F238E27FC236}">
                <a16:creationId xmlns:a16="http://schemas.microsoft.com/office/drawing/2014/main" id="{4CD1B11F-2E47-B679-E6E7-BF7F04B8DC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4B6589-18E6-0417-E414-F4827354A5E0}"/>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309071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3AF739-FF0F-F420-F454-90DE6A5A27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574D889-8532-F00A-411C-F7D479C2E6A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803D183-02A2-680F-D77B-42FEBA929F8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52B0C38-17F2-5C86-3972-FDD14FAE6516}"/>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6" name="Alt Bilgi Yer Tutucusu 5">
            <a:extLst>
              <a:ext uri="{FF2B5EF4-FFF2-40B4-BE49-F238E27FC236}">
                <a16:creationId xmlns:a16="http://schemas.microsoft.com/office/drawing/2014/main" id="{19FB425D-F04C-389A-23C0-6D488F5E86C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62FA56D-18E1-A7B0-F3FE-A7D031A77FE6}"/>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345360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0FCF0B-270A-73EE-3BA2-2DBF25CEA72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05B98E0-6E2E-0C19-637A-BDE9210327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21B4AF0-499E-EB70-E63F-56DA9BE9D6F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1FF1208-C381-E162-9E1F-52C9803D68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70DD104-33B1-4506-102D-7F5797B9A32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214945C-DF68-BE1B-8C08-ECD49D315733}"/>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8" name="Alt Bilgi Yer Tutucusu 7">
            <a:extLst>
              <a:ext uri="{FF2B5EF4-FFF2-40B4-BE49-F238E27FC236}">
                <a16:creationId xmlns:a16="http://schemas.microsoft.com/office/drawing/2014/main" id="{35FAAC76-FDDA-7B8D-8686-A4108769A15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49F6C86-BC7C-E07B-3B90-F2CAFB27B26A}"/>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341832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617772-045A-D1B0-43C7-87D8656394D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A0F60BC-C5DB-CC5D-1248-F6D0198F163C}"/>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4" name="Alt Bilgi Yer Tutucusu 3">
            <a:extLst>
              <a:ext uri="{FF2B5EF4-FFF2-40B4-BE49-F238E27FC236}">
                <a16:creationId xmlns:a16="http://schemas.microsoft.com/office/drawing/2014/main" id="{C0000EC7-3828-CA7C-2E1C-6E23F4AC168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B3EDB7A-6F56-D637-F885-DDCEDDF1A431}"/>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352854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B6AF227-5FC7-6F87-83BD-2F9EEF0EFE78}"/>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3" name="Alt Bilgi Yer Tutucusu 2">
            <a:extLst>
              <a:ext uri="{FF2B5EF4-FFF2-40B4-BE49-F238E27FC236}">
                <a16:creationId xmlns:a16="http://schemas.microsoft.com/office/drawing/2014/main" id="{45A1A9E9-BD44-B38E-FBA6-589F03B04EA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5CEC836-D3E3-F040-B721-D57236357585}"/>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22126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5534BB-9457-6DB4-C66A-D20CFCD340C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AB64280-E6E0-14B4-8DF5-1DB322602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C243594-FD63-8A22-7D1E-F0801E4EB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8F8F142-4E49-213C-54E4-850DF331CDD5}"/>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6" name="Alt Bilgi Yer Tutucusu 5">
            <a:extLst>
              <a:ext uri="{FF2B5EF4-FFF2-40B4-BE49-F238E27FC236}">
                <a16:creationId xmlns:a16="http://schemas.microsoft.com/office/drawing/2014/main" id="{278E75DB-C882-B5FC-BF5F-B5E811522C1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8DFDF80-676F-C3B3-9D0B-926E845E7761}"/>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310803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B4B942-4AA1-DB0B-6AE8-90B2FB3405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73D8224-8325-1691-80DA-97421E93A3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D09AFB6-0C1F-93C6-C853-91C8CE3F4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D1B7D3B-052A-6C7B-8EC3-E07CB5515A3E}"/>
              </a:ext>
            </a:extLst>
          </p:cNvPr>
          <p:cNvSpPr>
            <a:spLocks noGrp="1"/>
          </p:cNvSpPr>
          <p:nvPr>
            <p:ph type="dt" sz="half" idx="10"/>
          </p:nvPr>
        </p:nvSpPr>
        <p:spPr/>
        <p:txBody>
          <a:bodyPr/>
          <a:lstStyle/>
          <a:p>
            <a:fld id="{FD23D884-A8F5-6D43-8277-D5959380141F}" type="datetimeFigureOut">
              <a:rPr lang="tr-TR" smtClean="0"/>
              <a:t>10.07.2024</a:t>
            </a:fld>
            <a:endParaRPr lang="tr-TR"/>
          </a:p>
        </p:txBody>
      </p:sp>
      <p:sp>
        <p:nvSpPr>
          <p:cNvPr id="6" name="Alt Bilgi Yer Tutucusu 5">
            <a:extLst>
              <a:ext uri="{FF2B5EF4-FFF2-40B4-BE49-F238E27FC236}">
                <a16:creationId xmlns:a16="http://schemas.microsoft.com/office/drawing/2014/main" id="{1456F1FC-C4E1-1ED3-3A52-4F4C5E49B9F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AC066C9-EA3B-7933-9BC2-17A6F27334E5}"/>
              </a:ext>
            </a:extLst>
          </p:cNvPr>
          <p:cNvSpPr>
            <a:spLocks noGrp="1"/>
          </p:cNvSpPr>
          <p:nvPr>
            <p:ph type="sldNum" sz="quarter" idx="12"/>
          </p:nvPr>
        </p:nvSpPr>
        <p:spPr/>
        <p:txBody>
          <a:bodyPr/>
          <a:lstStyle/>
          <a:p>
            <a:fld id="{4A7C969E-C09E-3041-A271-29E299298B5C}" type="slidenum">
              <a:rPr lang="tr-TR" smtClean="0"/>
              <a:t>‹#›</a:t>
            </a:fld>
            <a:endParaRPr lang="tr-TR"/>
          </a:p>
        </p:txBody>
      </p:sp>
    </p:spTree>
    <p:extLst>
      <p:ext uri="{BB962C8B-B14F-4D97-AF65-F5344CB8AC3E}">
        <p14:creationId xmlns:p14="http://schemas.microsoft.com/office/powerpoint/2010/main" val="185791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063DA9D-4D36-0CFF-C678-A6E870B72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9B9E49E-28E2-71F8-560E-7E1A89DD08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F2EFB2-D585-1E85-0C7A-9271BDB18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23D884-A8F5-6D43-8277-D5959380141F}" type="datetimeFigureOut">
              <a:rPr lang="tr-TR" smtClean="0"/>
              <a:t>10.07.2024</a:t>
            </a:fld>
            <a:endParaRPr lang="tr-TR"/>
          </a:p>
        </p:txBody>
      </p:sp>
      <p:sp>
        <p:nvSpPr>
          <p:cNvPr id="5" name="Alt Bilgi Yer Tutucusu 4">
            <a:extLst>
              <a:ext uri="{FF2B5EF4-FFF2-40B4-BE49-F238E27FC236}">
                <a16:creationId xmlns:a16="http://schemas.microsoft.com/office/drawing/2014/main" id="{091F938D-1EBB-371C-4005-08862CF92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C04B561-5C89-E1F3-F326-182CC12F13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7C969E-C09E-3041-A271-29E299298B5C}" type="slidenum">
              <a:rPr lang="tr-TR" smtClean="0"/>
              <a:t>‹#›</a:t>
            </a:fld>
            <a:endParaRPr lang="tr-TR"/>
          </a:p>
        </p:txBody>
      </p:sp>
    </p:spTree>
    <p:extLst>
      <p:ext uri="{BB962C8B-B14F-4D97-AF65-F5344CB8AC3E}">
        <p14:creationId xmlns:p14="http://schemas.microsoft.com/office/powerpoint/2010/main" val="2012105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Belgesi.doc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Belgesi1.doc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Belgesi2.docx"/><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package" Target="../embeddings/Microsoft_Word_Belgesi3.docx"/></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6CB8FE-8906-3128-192E-866551881DB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BC8BB4E-1440-4B56-62A6-E314FBBB201F}"/>
              </a:ext>
            </a:extLst>
          </p:cNvPr>
          <p:cNvSpPr>
            <a:spLocks noGrp="1"/>
          </p:cNvSpPr>
          <p:nvPr>
            <p:ph type="subTitle" idx="1"/>
          </p:nvPr>
        </p:nvSpPr>
        <p:spPr/>
        <p:txBody>
          <a:bodyPr/>
          <a:lstStyle/>
          <a:p>
            <a:endParaRPr lang="tr-TR"/>
          </a:p>
        </p:txBody>
      </p:sp>
      <p:pic>
        <p:nvPicPr>
          <p:cNvPr id="5" name="Resim 4" descr="metin, mobilya, sandalye, masa içeren bir resim&#10;&#10;Açıklama otomatik olarak oluşturuldu">
            <a:extLst>
              <a:ext uri="{FF2B5EF4-FFF2-40B4-BE49-F238E27FC236}">
                <a16:creationId xmlns:a16="http://schemas.microsoft.com/office/drawing/2014/main" id="{9DC9DB70-BFB8-8307-D05B-07F58F8EBF34}"/>
              </a:ext>
            </a:extLst>
          </p:cNvPr>
          <p:cNvPicPr>
            <a:picLocks noChangeAspect="1"/>
          </p:cNvPicPr>
          <p:nvPr/>
        </p:nvPicPr>
        <p:blipFill rotWithShape="1">
          <a:blip r:embed="rId2"/>
          <a:srcRect b="26772"/>
          <a:stretch/>
        </p:blipFill>
        <p:spPr>
          <a:xfrm>
            <a:off x="2667000" y="918028"/>
            <a:ext cx="6858000" cy="5021943"/>
          </a:xfrm>
          <a:prstGeom prst="rect">
            <a:avLst/>
          </a:prstGeom>
        </p:spPr>
      </p:pic>
    </p:spTree>
    <p:extLst>
      <p:ext uri="{BB962C8B-B14F-4D97-AF65-F5344CB8AC3E}">
        <p14:creationId xmlns:p14="http://schemas.microsoft.com/office/powerpoint/2010/main" val="258028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69B29391-DD35-35C6-1045-0AFF01E4ACBF}"/>
              </a:ext>
            </a:extLst>
          </p:cNvPr>
          <p:cNvGraphicFramePr>
            <a:graphicFrameLocks noChangeAspect="1"/>
          </p:cNvGraphicFramePr>
          <p:nvPr>
            <p:extLst>
              <p:ext uri="{D42A27DB-BD31-4B8C-83A1-F6EECF244321}">
                <p14:modId xmlns:p14="http://schemas.microsoft.com/office/powerpoint/2010/main" val="4084254155"/>
              </p:ext>
            </p:extLst>
          </p:nvPr>
        </p:nvGraphicFramePr>
        <p:xfrm>
          <a:off x="2026598" y="-4019323"/>
          <a:ext cx="9003351" cy="10763024"/>
        </p:xfrm>
        <a:graphic>
          <a:graphicData uri="http://schemas.openxmlformats.org/presentationml/2006/ole">
            <mc:AlternateContent xmlns:mc="http://schemas.openxmlformats.org/markup-compatibility/2006">
              <mc:Choice xmlns:v="urn:schemas-microsoft-com:vml" Requires="v">
                <p:oleObj name="Belge" r:id="rId2" imgW="6438900" imgH="7696200" progId="Word.Document.8">
                  <p:embed/>
                </p:oleObj>
              </mc:Choice>
              <mc:Fallback>
                <p:oleObj name="Belge" r:id="rId2" imgW="6438900" imgH="7696200" progId="Word.Document.8">
                  <p:embed/>
                  <p:pic>
                    <p:nvPicPr>
                      <p:cNvPr id="4" name="Nesne 3">
                        <a:extLst>
                          <a:ext uri="{FF2B5EF4-FFF2-40B4-BE49-F238E27FC236}">
                            <a16:creationId xmlns:a16="http://schemas.microsoft.com/office/drawing/2014/main" id="{E16EAF4E-EBC6-3EE0-270F-9C39D37CF082}"/>
                          </a:ext>
                        </a:extLst>
                      </p:cNvPr>
                      <p:cNvPicPr/>
                      <p:nvPr/>
                    </p:nvPicPr>
                    <p:blipFill>
                      <a:blip r:embed="rId3"/>
                      <a:stretch>
                        <a:fillRect/>
                      </a:stretch>
                    </p:blipFill>
                    <p:spPr>
                      <a:xfrm>
                        <a:off x="2026598" y="-4019323"/>
                        <a:ext cx="9003351" cy="10763024"/>
                      </a:xfrm>
                      <a:prstGeom prst="rect">
                        <a:avLst/>
                      </a:prstGeom>
                    </p:spPr>
                  </p:pic>
                </p:oleObj>
              </mc:Fallback>
            </mc:AlternateContent>
          </a:graphicData>
        </a:graphic>
      </p:graphicFrame>
    </p:spTree>
    <p:extLst>
      <p:ext uri="{BB962C8B-B14F-4D97-AF65-F5344CB8AC3E}">
        <p14:creationId xmlns:p14="http://schemas.microsoft.com/office/powerpoint/2010/main" val="26865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59E5F-3446-DD5D-4E70-620468D0CF1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B0B036D1-844B-9D19-013A-E7549CD833EA}"/>
              </a:ext>
            </a:extLst>
          </p:cNvPr>
          <p:cNvGraphicFramePr>
            <a:graphicFrameLocks noGrp="1"/>
          </p:cNvGraphicFramePr>
          <p:nvPr>
            <p:ph idx="1"/>
          </p:nvPr>
        </p:nvGraphicFramePr>
        <p:xfrm>
          <a:off x="2261456" y="537553"/>
          <a:ext cx="7373448" cy="5955322"/>
        </p:xfrm>
        <a:graphic>
          <a:graphicData uri="http://schemas.openxmlformats.org/drawingml/2006/table">
            <a:tbl>
              <a:tblPr firstRow="1" firstCol="1" bandRow="1">
                <a:tableStyleId>{5C22544A-7EE6-4342-B048-85BDC9FD1C3A}</a:tableStyleId>
              </a:tblPr>
              <a:tblGrid>
                <a:gridCol w="2009159">
                  <a:extLst>
                    <a:ext uri="{9D8B030D-6E8A-4147-A177-3AD203B41FA5}">
                      <a16:colId xmlns:a16="http://schemas.microsoft.com/office/drawing/2014/main" val="4290814352"/>
                    </a:ext>
                  </a:extLst>
                </a:gridCol>
                <a:gridCol w="5364289">
                  <a:extLst>
                    <a:ext uri="{9D8B030D-6E8A-4147-A177-3AD203B41FA5}">
                      <a16:colId xmlns:a16="http://schemas.microsoft.com/office/drawing/2014/main" val="225369106"/>
                    </a:ext>
                  </a:extLst>
                </a:gridCol>
              </a:tblGrid>
              <a:tr h="855784">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chemeClr val="lt1"/>
                          </a:solidFill>
                          <a:effectLst/>
                          <a:latin typeface="+mn-lt"/>
                          <a:ea typeface="+mn-ea"/>
                          <a:cs typeface="+mn-cs"/>
                        </a:rPr>
                        <a:t>İŞLETMEDE MESLEKİ EĞİTİM TAKVİMİ</a:t>
                      </a:r>
                    </a:p>
                  </a:txBody>
                  <a:tcPr marL="32373" marR="32373" marT="0" marB="0" anchor="ctr"/>
                </a:tc>
                <a:tc hMerge="1">
                  <a:txBody>
                    <a:bodyPr/>
                    <a:lstStyle/>
                    <a:p>
                      <a:pPr algn="l">
                        <a:lnSpc>
                          <a:spcPct val="107000"/>
                        </a:lnSpc>
                        <a:spcAft>
                          <a:spcPts val="800"/>
                        </a:spcAft>
                        <a:tabLst>
                          <a:tab pos="209550" algn="l"/>
                        </a:tabLs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530272983"/>
                  </a:ext>
                </a:extLst>
              </a:tr>
              <a:tr h="5099538">
                <a:tc>
                  <a:txBody>
                    <a:bodyPr/>
                    <a:lstStyle/>
                    <a:p>
                      <a:pPr algn="ctr">
                        <a:lnSpc>
                          <a:spcPct val="107000"/>
                        </a:lnSpc>
                        <a:spcAft>
                          <a:spcPts val="800"/>
                        </a:spcAft>
                      </a:pPr>
                      <a:r>
                        <a:rPr lang="tr-TR" sz="1400" dirty="0">
                          <a:effectLst/>
                        </a:rPr>
                        <a:t>15  OCAK –  26 OCAK 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l">
                        <a:lnSpc>
                          <a:spcPct val="107000"/>
                        </a:lnSpc>
                        <a:spcAft>
                          <a:spcPts val="800"/>
                        </a:spcAft>
                      </a:pPr>
                      <a:r>
                        <a:rPr lang="tr-TR" sz="1400" dirty="0">
                          <a:effectLst/>
                        </a:rPr>
                        <a:t>-İŞLETMEDE MESLEKİ EĞİTİM TALEP FORMU ( DANIŞMANI OLDUĞU ÖĞRETİM ÜYESİNİN ONAYIYLA BELİRLENECEK )</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rPr>
                        <a:t> </a:t>
                      </a:r>
                    </a:p>
                    <a:p>
                      <a:pPr algn="l">
                        <a:lnSpc>
                          <a:spcPct val="107000"/>
                        </a:lnSpc>
                        <a:spcAft>
                          <a:spcPts val="800"/>
                        </a:spcAft>
                      </a:pPr>
                      <a:r>
                        <a:rPr lang="tr-TR" sz="1400" dirty="0">
                          <a:effectLst/>
                        </a:rPr>
                        <a:t>-İŞ SAĞLIĞI VE GÜVENLİĞİ EĞİTİMİ ALDIĞINI GÖSTERİR BELGE                                           (16 SAAT SÜRELİ ÇOK TEHLİKELİ SINIF)</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-İŞLETMEDE MESLEKİ EĞİTİM KABUL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-SAĞLIK GÜVENCESİ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-DEVLET KATKISI ÖDEME FORMU EK-1  ( DEVLET KATKISI TALEP EDİLMİYOR İSE İŞ YERİ TEMSİLCİSİ İSTEMİYORUM DİYE BELİRTECEKTİR )</a:t>
                      </a:r>
                    </a:p>
                    <a:p>
                      <a:pPr algn="l">
                        <a:lnSpc>
                          <a:spcPct val="107000"/>
                        </a:lnSpc>
                        <a:spcAft>
                          <a:spcPts val="800"/>
                        </a:spcAft>
                      </a:pPr>
                      <a:r>
                        <a:rPr lang="tr-TR" sz="1400" dirty="0">
                          <a:effectLst/>
                        </a:rPr>
                        <a:t> </a:t>
                      </a:r>
                    </a:p>
                    <a:p>
                      <a:pPr algn="l">
                        <a:lnSpc>
                          <a:spcPct val="107000"/>
                        </a:lnSpc>
                        <a:spcAft>
                          <a:spcPts val="800"/>
                        </a:spcAft>
                        <a:tabLst>
                          <a:tab pos="209550" algn="l"/>
                        </a:tabLst>
                      </a:pPr>
                      <a:r>
                        <a:rPr lang="tr-TR" sz="1400" dirty="0">
                          <a:effectLst/>
                        </a:rPr>
                        <a:t>- İŞ YERİ HEKİM RAPORU BÖLÜM SEKRETERLİĞİNE KARGO İLE TESLİMİ  ( İŞ YERİ HEKİMİNDEN VEYA OSGB İŞ SAĞLIĞI VE GÜVENLİĞİ MERKEZLERİNDEN ALINMALI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2111581375"/>
                  </a:ext>
                </a:extLst>
              </a:tr>
            </a:tbl>
          </a:graphicData>
        </a:graphic>
      </p:graphicFrame>
    </p:spTree>
    <p:extLst>
      <p:ext uri="{BB962C8B-B14F-4D97-AF65-F5344CB8AC3E}">
        <p14:creationId xmlns:p14="http://schemas.microsoft.com/office/powerpoint/2010/main" val="349059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FA924651-7A30-0350-8559-471BEEA6019E}"/>
              </a:ext>
            </a:extLst>
          </p:cNvPr>
          <p:cNvGraphicFramePr>
            <a:graphicFrameLocks noChangeAspect="1"/>
          </p:cNvGraphicFramePr>
          <p:nvPr>
            <p:extLst>
              <p:ext uri="{D42A27DB-BD31-4B8C-83A1-F6EECF244321}">
                <p14:modId xmlns:p14="http://schemas.microsoft.com/office/powerpoint/2010/main" val="4245773472"/>
              </p:ext>
            </p:extLst>
          </p:nvPr>
        </p:nvGraphicFramePr>
        <p:xfrm>
          <a:off x="2543175" y="519447"/>
          <a:ext cx="7643813" cy="9709091"/>
        </p:xfrm>
        <a:graphic>
          <a:graphicData uri="http://schemas.openxmlformats.org/presentationml/2006/ole">
            <mc:AlternateContent xmlns:mc="http://schemas.openxmlformats.org/markup-compatibility/2006">
              <mc:Choice xmlns:v="urn:schemas-microsoft-com:vml" Requires="v">
                <p:oleObj name="Belge" r:id="rId2" imgW="6299200" imgH="8001000" progId="Word.Document.12">
                  <p:embed/>
                </p:oleObj>
              </mc:Choice>
              <mc:Fallback>
                <p:oleObj name="Belge" r:id="rId2" imgW="6299200" imgH="8001000" progId="Word.Document.12">
                  <p:embed/>
                  <p:pic>
                    <p:nvPicPr>
                      <p:cNvPr id="0" name=""/>
                      <p:cNvPicPr/>
                      <p:nvPr/>
                    </p:nvPicPr>
                    <p:blipFill>
                      <a:blip r:embed="rId3"/>
                      <a:stretch>
                        <a:fillRect/>
                      </a:stretch>
                    </p:blipFill>
                    <p:spPr>
                      <a:xfrm>
                        <a:off x="2543175" y="519447"/>
                        <a:ext cx="7643813" cy="9709091"/>
                      </a:xfrm>
                      <a:prstGeom prst="rect">
                        <a:avLst/>
                      </a:prstGeom>
                    </p:spPr>
                  </p:pic>
                </p:oleObj>
              </mc:Fallback>
            </mc:AlternateContent>
          </a:graphicData>
        </a:graphic>
      </p:graphicFrame>
      <p:sp>
        <p:nvSpPr>
          <p:cNvPr id="8" name="İçerik Yer Tutucusu 7">
            <a:extLst>
              <a:ext uri="{FF2B5EF4-FFF2-40B4-BE49-F238E27FC236}">
                <a16:creationId xmlns:a16="http://schemas.microsoft.com/office/drawing/2014/main" id="{81DD0281-C461-49FC-CF71-B467179B5903}"/>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72264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7BED4D8F-130A-6914-F77A-1A39E519A249}"/>
              </a:ext>
            </a:extLst>
          </p:cNvPr>
          <p:cNvGraphicFramePr>
            <a:graphicFrameLocks noChangeAspect="1"/>
          </p:cNvGraphicFramePr>
          <p:nvPr>
            <p:extLst>
              <p:ext uri="{D42A27DB-BD31-4B8C-83A1-F6EECF244321}">
                <p14:modId xmlns:p14="http://schemas.microsoft.com/office/powerpoint/2010/main" val="2732373964"/>
              </p:ext>
            </p:extLst>
          </p:nvPr>
        </p:nvGraphicFramePr>
        <p:xfrm>
          <a:off x="2500312" y="-3695365"/>
          <a:ext cx="7643813" cy="9709091"/>
        </p:xfrm>
        <a:graphic>
          <a:graphicData uri="http://schemas.openxmlformats.org/presentationml/2006/ole">
            <mc:AlternateContent xmlns:mc="http://schemas.openxmlformats.org/markup-compatibility/2006">
              <mc:Choice xmlns:v="urn:schemas-microsoft-com:vml" Requires="v">
                <p:oleObj name="Belge" r:id="rId2" imgW="6299200" imgH="8001000" progId="Word.Document.12">
                  <p:embed/>
                </p:oleObj>
              </mc:Choice>
              <mc:Fallback>
                <p:oleObj name="Belge" r:id="rId2" imgW="6299200" imgH="8001000" progId="Word.Document.12">
                  <p:embed/>
                  <p:pic>
                    <p:nvPicPr>
                      <p:cNvPr id="4" name="Nesne 3">
                        <a:extLst>
                          <a:ext uri="{FF2B5EF4-FFF2-40B4-BE49-F238E27FC236}">
                            <a16:creationId xmlns:a16="http://schemas.microsoft.com/office/drawing/2014/main" id="{FA924651-7A30-0350-8559-471BEEA6019E}"/>
                          </a:ext>
                        </a:extLst>
                      </p:cNvPr>
                      <p:cNvPicPr/>
                      <p:nvPr/>
                    </p:nvPicPr>
                    <p:blipFill>
                      <a:blip r:embed="rId3"/>
                      <a:stretch>
                        <a:fillRect/>
                      </a:stretch>
                    </p:blipFill>
                    <p:spPr>
                      <a:xfrm>
                        <a:off x="2500312" y="-3695365"/>
                        <a:ext cx="7643813" cy="9709091"/>
                      </a:xfrm>
                      <a:prstGeom prst="rect">
                        <a:avLst/>
                      </a:prstGeom>
                    </p:spPr>
                  </p:pic>
                </p:oleObj>
              </mc:Fallback>
            </mc:AlternateContent>
          </a:graphicData>
        </a:graphic>
      </p:graphicFrame>
    </p:spTree>
    <p:extLst>
      <p:ext uri="{BB962C8B-B14F-4D97-AF65-F5344CB8AC3E}">
        <p14:creationId xmlns:p14="http://schemas.microsoft.com/office/powerpoint/2010/main" val="45853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59E5F-3446-DD5D-4E70-620468D0CF1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B0B036D1-844B-9D19-013A-E7549CD833EA}"/>
              </a:ext>
            </a:extLst>
          </p:cNvPr>
          <p:cNvGraphicFramePr>
            <a:graphicFrameLocks noGrp="1"/>
          </p:cNvGraphicFramePr>
          <p:nvPr>
            <p:ph idx="1"/>
          </p:nvPr>
        </p:nvGraphicFramePr>
        <p:xfrm>
          <a:off x="2261456" y="537553"/>
          <a:ext cx="7373448" cy="5955322"/>
        </p:xfrm>
        <a:graphic>
          <a:graphicData uri="http://schemas.openxmlformats.org/drawingml/2006/table">
            <a:tbl>
              <a:tblPr firstRow="1" firstCol="1" bandRow="1">
                <a:tableStyleId>{5C22544A-7EE6-4342-B048-85BDC9FD1C3A}</a:tableStyleId>
              </a:tblPr>
              <a:tblGrid>
                <a:gridCol w="2009159">
                  <a:extLst>
                    <a:ext uri="{9D8B030D-6E8A-4147-A177-3AD203B41FA5}">
                      <a16:colId xmlns:a16="http://schemas.microsoft.com/office/drawing/2014/main" val="4290814352"/>
                    </a:ext>
                  </a:extLst>
                </a:gridCol>
                <a:gridCol w="5364289">
                  <a:extLst>
                    <a:ext uri="{9D8B030D-6E8A-4147-A177-3AD203B41FA5}">
                      <a16:colId xmlns:a16="http://schemas.microsoft.com/office/drawing/2014/main" val="225369106"/>
                    </a:ext>
                  </a:extLst>
                </a:gridCol>
              </a:tblGrid>
              <a:tr h="855784">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chemeClr val="lt1"/>
                          </a:solidFill>
                          <a:effectLst/>
                          <a:latin typeface="+mn-lt"/>
                          <a:ea typeface="+mn-ea"/>
                          <a:cs typeface="+mn-cs"/>
                        </a:rPr>
                        <a:t>İŞLETMEDE MESLEKİ EĞİTİM TAKVİMİ</a:t>
                      </a:r>
                    </a:p>
                  </a:txBody>
                  <a:tcPr marL="32373" marR="32373" marT="0" marB="0" anchor="ctr"/>
                </a:tc>
                <a:tc hMerge="1">
                  <a:txBody>
                    <a:bodyPr/>
                    <a:lstStyle/>
                    <a:p>
                      <a:pPr algn="l">
                        <a:lnSpc>
                          <a:spcPct val="107000"/>
                        </a:lnSpc>
                        <a:spcAft>
                          <a:spcPts val="800"/>
                        </a:spcAft>
                        <a:tabLst>
                          <a:tab pos="209550" algn="l"/>
                        </a:tabLs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530272983"/>
                  </a:ext>
                </a:extLst>
              </a:tr>
              <a:tr h="5099538">
                <a:tc>
                  <a:txBody>
                    <a:bodyPr/>
                    <a:lstStyle/>
                    <a:p>
                      <a:pPr algn="ctr">
                        <a:lnSpc>
                          <a:spcPct val="107000"/>
                        </a:lnSpc>
                        <a:spcAft>
                          <a:spcPts val="800"/>
                        </a:spcAft>
                      </a:pPr>
                      <a:r>
                        <a:rPr lang="tr-TR" sz="1400" dirty="0">
                          <a:effectLst/>
                        </a:rPr>
                        <a:t>15  OCAK –  26 OCAK 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l">
                        <a:lnSpc>
                          <a:spcPct val="107000"/>
                        </a:lnSpc>
                        <a:spcAft>
                          <a:spcPts val="800"/>
                        </a:spcAft>
                      </a:pPr>
                      <a:r>
                        <a:rPr lang="tr-TR" sz="1400" dirty="0">
                          <a:effectLst/>
                        </a:rPr>
                        <a:t>-İŞLETMEDE MESLEKİ EĞİTİM TALEP FORMU ( DANIŞMANI OLDUĞU ÖĞRETİM ÜYESİNİN ONAYIYLA BELİRLENECEK )</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rPr>
                        <a:t> </a:t>
                      </a:r>
                    </a:p>
                    <a:p>
                      <a:pPr algn="l">
                        <a:lnSpc>
                          <a:spcPct val="107000"/>
                        </a:lnSpc>
                        <a:spcAft>
                          <a:spcPts val="800"/>
                        </a:spcAft>
                      </a:pPr>
                      <a:r>
                        <a:rPr lang="tr-TR" sz="1400" dirty="0">
                          <a:effectLst/>
                        </a:rPr>
                        <a:t>-İŞ SAĞLIĞI VE GÜVENLİĞİ EĞİTİMİ ALDIĞINI GÖSTERİR BELGE                                           (16 SAAT SÜRELİ ÇOK TEHLİKELİ SINIF)</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-İŞLETMEDE MESLEKİ EĞİTİM KABUL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-SAĞLIK GÜVENCESİ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-DEVLET KATKISI ÖDEME FORMU EK-1  ( DEVLET KATKISI TALEP EDİLMİYOR İSE İŞ YERİ TEMSİLCİSİ İSTEMİYORUM DİYE BELİRTECEKTİR )</a:t>
                      </a:r>
                    </a:p>
                    <a:p>
                      <a:pPr algn="l">
                        <a:lnSpc>
                          <a:spcPct val="107000"/>
                        </a:lnSpc>
                        <a:spcAft>
                          <a:spcPts val="800"/>
                        </a:spcAft>
                      </a:pPr>
                      <a:r>
                        <a:rPr lang="tr-TR" sz="1400" dirty="0">
                          <a:effectLst/>
                        </a:rPr>
                        <a:t> </a:t>
                      </a:r>
                    </a:p>
                    <a:p>
                      <a:pPr algn="l">
                        <a:lnSpc>
                          <a:spcPct val="107000"/>
                        </a:lnSpc>
                        <a:spcAft>
                          <a:spcPts val="800"/>
                        </a:spcAft>
                        <a:tabLst>
                          <a:tab pos="209550" algn="l"/>
                        </a:tabLst>
                      </a:pPr>
                      <a:r>
                        <a:rPr lang="tr-TR" sz="1400" dirty="0">
                          <a:effectLst/>
                        </a:rPr>
                        <a:t>- İŞ YERİ HEKİM RAPORU BÖLÜM SEKRETERLİĞİNE KARGO İLE TESLİMİ  ( İŞ YERİ HEKİMİNDEN VEYA OSGB İŞ SAĞLIĞI VE GÜVENLİĞİ MERKEZLERİNDEN ALINMALI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2111581375"/>
                  </a:ext>
                </a:extLst>
              </a:tr>
            </a:tbl>
          </a:graphicData>
        </a:graphic>
      </p:graphicFrame>
    </p:spTree>
    <p:extLst>
      <p:ext uri="{BB962C8B-B14F-4D97-AF65-F5344CB8AC3E}">
        <p14:creationId xmlns:p14="http://schemas.microsoft.com/office/powerpoint/2010/main" val="345647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33139ECA-9E34-1071-36FA-39E644170862}"/>
              </a:ext>
            </a:extLst>
          </p:cNvPr>
          <p:cNvGraphicFramePr>
            <a:graphicFrameLocks noChangeAspect="1"/>
          </p:cNvGraphicFramePr>
          <p:nvPr>
            <p:extLst>
              <p:ext uri="{D42A27DB-BD31-4B8C-83A1-F6EECF244321}">
                <p14:modId xmlns:p14="http://schemas.microsoft.com/office/powerpoint/2010/main" val="2990639013"/>
              </p:ext>
            </p:extLst>
          </p:nvPr>
        </p:nvGraphicFramePr>
        <p:xfrm>
          <a:off x="2300289" y="0"/>
          <a:ext cx="8172450" cy="10811074"/>
        </p:xfrm>
        <a:graphic>
          <a:graphicData uri="http://schemas.openxmlformats.org/presentationml/2006/ole">
            <mc:AlternateContent xmlns:mc="http://schemas.openxmlformats.org/markup-compatibility/2006">
              <mc:Choice xmlns:v="urn:schemas-microsoft-com:vml" Requires="v">
                <p:oleObj name="Belge" r:id="rId2" imgW="6451600" imgH="8534400" progId="Word.Document.12">
                  <p:embed/>
                </p:oleObj>
              </mc:Choice>
              <mc:Fallback>
                <p:oleObj name="Belge" r:id="rId2" imgW="6451600" imgH="8534400" progId="Word.Document.12">
                  <p:embed/>
                  <p:pic>
                    <p:nvPicPr>
                      <p:cNvPr id="0" name=""/>
                      <p:cNvPicPr/>
                      <p:nvPr/>
                    </p:nvPicPr>
                    <p:blipFill>
                      <a:blip r:embed="rId3"/>
                      <a:stretch>
                        <a:fillRect/>
                      </a:stretch>
                    </p:blipFill>
                    <p:spPr>
                      <a:xfrm>
                        <a:off x="2300289" y="0"/>
                        <a:ext cx="8172450" cy="10811074"/>
                      </a:xfrm>
                      <a:prstGeom prst="rect">
                        <a:avLst/>
                      </a:prstGeom>
                    </p:spPr>
                  </p:pic>
                </p:oleObj>
              </mc:Fallback>
            </mc:AlternateContent>
          </a:graphicData>
        </a:graphic>
      </p:graphicFrame>
      <p:sp>
        <p:nvSpPr>
          <p:cNvPr id="5" name="İçerik Yer Tutucusu 2">
            <a:extLst>
              <a:ext uri="{FF2B5EF4-FFF2-40B4-BE49-F238E27FC236}">
                <a16:creationId xmlns:a16="http://schemas.microsoft.com/office/drawing/2014/main" id="{DB502118-CC66-6FDD-2512-41396002F538}"/>
              </a:ext>
            </a:extLst>
          </p:cNvPr>
          <p:cNvSpPr>
            <a:spLocks noGrp="1"/>
          </p:cNvSpPr>
          <p:nvPr>
            <p:ph idx="1"/>
          </p:nvPr>
        </p:nvSpPr>
        <p:spPr>
          <a:xfrm>
            <a:off x="223838" y="519446"/>
            <a:ext cx="1781174" cy="2066591"/>
          </a:xfrm>
          <a:solidFill>
            <a:schemeClr val="accent1"/>
          </a:solidFill>
          <a:ln>
            <a:solidFill>
              <a:schemeClr val="accent1"/>
            </a:solidFill>
          </a:ln>
        </p:spPr>
        <p:txBody>
          <a:bodyPr>
            <a:normAutofit fontScale="92500"/>
          </a:bodyPr>
          <a:lstStyle/>
          <a:p>
            <a:pPr marL="0" inden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Kamu Kurumunda Staj Yapanlar  Bu Formu Vermelerine Gerek Yoktur.</a:t>
            </a:r>
            <a:endPar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İçerik Yer Tutucusu 2">
            <a:extLst>
              <a:ext uri="{FF2B5EF4-FFF2-40B4-BE49-F238E27FC236}">
                <a16:creationId xmlns:a16="http://schemas.microsoft.com/office/drawing/2014/main" id="{B5C2D0B5-4F9A-4B89-0B21-9456551BB1BB}"/>
              </a:ext>
            </a:extLst>
          </p:cNvPr>
          <p:cNvSpPr txBox="1">
            <a:spLocks/>
          </p:cNvSpPr>
          <p:nvPr/>
        </p:nvSpPr>
        <p:spPr>
          <a:xfrm>
            <a:off x="223838" y="3900821"/>
            <a:ext cx="1781174" cy="2552531"/>
          </a:xfrm>
          <a:prstGeom prst="rect">
            <a:avLst/>
          </a:prstGeom>
          <a:solidFill>
            <a:schemeClr val="accent1"/>
          </a:solidFill>
          <a:ln>
            <a:solidFill>
              <a:schemeClr val="accent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Devlet katkısı talep edilmiyorsa iş yeri birim yetkilisi istemiyorum şeklinde belirtecektir. Ana rapor her ay banka dekontları ile birlikte EK-2 teslim edilmeli. Bu ücret iş yerine ödenir.</a:t>
            </a:r>
          </a:p>
        </p:txBody>
      </p:sp>
    </p:spTree>
    <p:extLst>
      <p:ext uri="{BB962C8B-B14F-4D97-AF65-F5344CB8AC3E}">
        <p14:creationId xmlns:p14="http://schemas.microsoft.com/office/powerpoint/2010/main" val="332349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B48BA2-254D-8150-06A3-4599E97403D3}"/>
              </a:ext>
            </a:extLst>
          </p:cNvPr>
          <p:cNvSpPr>
            <a:spLocks noGrp="1"/>
          </p:cNvSpPr>
          <p:nvPr>
            <p:ph type="title"/>
          </p:nvPr>
        </p:nvSpPr>
        <p:spPr>
          <a:xfrm>
            <a:off x="838200" y="365126"/>
            <a:ext cx="10515600" cy="457200"/>
          </a:xfrm>
        </p:spPr>
        <p:txBody>
          <a:bodyPr>
            <a:normAutofit fontScale="90000"/>
          </a:bodyPr>
          <a:lstStyle/>
          <a:p>
            <a:r>
              <a:rPr lang="tr-TR" dirty="0"/>
              <a:t>EK-2</a:t>
            </a:r>
          </a:p>
        </p:txBody>
      </p:sp>
      <p:sp>
        <p:nvSpPr>
          <p:cNvPr id="7" name="Rectangle 2">
            <a:extLst>
              <a:ext uri="{FF2B5EF4-FFF2-40B4-BE49-F238E27FC236}">
                <a16:creationId xmlns:a16="http://schemas.microsoft.com/office/drawing/2014/main" id="{2BEF540D-679C-DE90-6AE7-D3F4DD97588A}"/>
              </a:ext>
            </a:extLst>
          </p:cNvPr>
          <p:cNvSpPr>
            <a:spLocks noChangeArrowheads="1"/>
          </p:cNvSpPr>
          <p:nvPr/>
        </p:nvSpPr>
        <p:spPr bwMode="auto">
          <a:xfrm>
            <a:off x="-6820385" y="0"/>
            <a:ext cx="279321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11" name="İçerik Yer Tutucusu 10" descr="metin, ekran görüntüsü, sayı, numara, çizgi içeren bir resim&#10;&#10;Açıklama otomatik olarak oluşturuldu">
            <a:extLst>
              <a:ext uri="{FF2B5EF4-FFF2-40B4-BE49-F238E27FC236}">
                <a16:creationId xmlns:a16="http://schemas.microsoft.com/office/drawing/2014/main" id="{C365523F-6D54-7219-DAED-C83E55F36BE6}"/>
              </a:ext>
            </a:extLst>
          </p:cNvPr>
          <p:cNvPicPr>
            <a:picLocks noGrp="1" noChangeAspect="1"/>
          </p:cNvPicPr>
          <p:nvPr>
            <p:ph idx="1"/>
          </p:nvPr>
        </p:nvPicPr>
        <p:blipFill>
          <a:blip r:embed="rId2"/>
          <a:stretch>
            <a:fillRect/>
          </a:stretch>
        </p:blipFill>
        <p:spPr>
          <a:xfrm>
            <a:off x="2137563" y="1052513"/>
            <a:ext cx="7916874" cy="5124450"/>
          </a:xfrm>
        </p:spPr>
      </p:pic>
    </p:spTree>
    <p:extLst>
      <p:ext uri="{BB962C8B-B14F-4D97-AF65-F5344CB8AC3E}">
        <p14:creationId xmlns:p14="http://schemas.microsoft.com/office/powerpoint/2010/main" val="378377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ACF842-20A5-D574-5811-24FE244DC71F}"/>
              </a:ext>
            </a:extLst>
          </p:cNvPr>
          <p:cNvSpPr>
            <a:spLocks noGrp="1"/>
          </p:cNvSpPr>
          <p:nvPr>
            <p:ph type="title"/>
          </p:nvPr>
        </p:nvSpPr>
        <p:spPr>
          <a:xfrm>
            <a:off x="838200" y="365126"/>
            <a:ext cx="10515600" cy="315912"/>
          </a:xfrm>
        </p:spPr>
        <p:txBody>
          <a:bodyPr>
            <a:normAutofit fontScale="90000"/>
          </a:bodyPr>
          <a:lstStyle/>
          <a:p>
            <a:r>
              <a:rPr lang="tr-TR" dirty="0"/>
              <a:t>EK-2 Devamı</a:t>
            </a:r>
          </a:p>
        </p:txBody>
      </p:sp>
      <p:pic>
        <p:nvPicPr>
          <p:cNvPr id="5" name="İçerik Yer Tutucusu 4" descr="metin, makbuz, diyagram, çizgi içeren bir resim&#10;&#10;Açıklama otomatik olarak oluşturuldu">
            <a:extLst>
              <a:ext uri="{FF2B5EF4-FFF2-40B4-BE49-F238E27FC236}">
                <a16:creationId xmlns:a16="http://schemas.microsoft.com/office/drawing/2014/main" id="{702B97DA-3C84-DF0F-2BAE-710A51585488}"/>
              </a:ext>
            </a:extLst>
          </p:cNvPr>
          <p:cNvPicPr>
            <a:picLocks noGrp="1" noChangeAspect="1"/>
          </p:cNvPicPr>
          <p:nvPr>
            <p:ph idx="1"/>
          </p:nvPr>
        </p:nvPicPr>
        <p:blipFill>
          <a:blip r:embed="rId2"/>
          <a:stretch>
            <a:fillRect/>
          </a:stretch>
        </p:blipFill>
        <p:spPr>
          <a:xfrm>
            <a:off x="838200" y="833438"/>
            <a:ext cx="10515600" cy="5343525"/>
          </a:xfrm>
        </p:spPr>
      </p:pic>
    </p:spTree>
    <p:extLst>
      <p:ext uri="{BB962C8B-B14F-4D97-AF65-F5344CB8AC3E}">
        <p14:creationId xmlns:p14="http://schemas.microsoft.com/office/powerpoint/2010/main" val="73929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59E5F-3446-DD5D-4E70-620468D0CF1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B0B036D1-844B-9D19-013A-E7549CD833EA}"/>
              </a:ext>
            </a:extLst>
          </p:cNvPr>
          <p:cNvGraphicFramePr>
            <a:graphicFrameLocks noGrp="1"/>
          </p:cNvGraphicFramePr>
          <p:nvPr>
            <p:ph idx="1"/>
            <p:extLst>
              <p:ext uri="{D42A27DB-BD31-4B8C-83A1-F6EECF244321}">
                <p14:modId xmlns:p14="http://schemas.microsoft.com/office/powerpoint/2010/main" val="467206892"/>
              </p:ext>
            </p:extLst>
          </p:nvPr>
        </p:nvGraphicFramePr>
        <p:xfrm>
          <a:off x="3766165" y="537553"/>
          <a:ext cx="7373448" cy="5955322"/>
        </p:xfrm>
        <a:graphic>
          <a:graphicData uri="http://schemas.openxmlformats.org/drawingml/2006/table">
            <a:tbl>
              <a:tblPr firstRow="1" firstCol="1" bandRow="1">
                <a:tableStyleId>{5C22544A-7EE6-4342-B048-85BDC9FD1C3A}</a:tableStyleId>
              </a:tblPr>
              <a:tblGrid>
                <a:gridCol w="2009159">
                  <a:extLst>
                    <a:ext uri="{9D8B030D-6E8A-4147-A177-3AD203B41FA5}">
                      <a16:colId xmlns:a16="http://schemas.microsoft.com/office/drawing/2014/main" val="4290814352"/>
                    </a:ext>
                  </a:extLst>
                </a:gridCol>
                <a:gridCol w="5364289">
                  <a:extLst>
                    <a:ext uri="{9D8B030D-6E8A-4147-A177-3AD203B41FA5}">
                      <a16:colId xmlns:a16="http://schemas.microsoft.com/office/drawing/2014/main" val="225369106"/>
                    </a:ext>
                  </a:extLst>
                </a:gridCol>
              </a:tblGrid>
              <a:tr h="855784">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chemeClr val="lt1"/>
                          </a:solidFill>
                          <a:effectLst/>
                          <a:latin typeface="+mn-lt"/>
                          <a:ea typeface="+mn-ea"/>
                          <a:cs typeface="+mn-cs"/>
                        </a:rPr>
                        <a:t>İŞLETMEDE MESLEKİ EĞİTİM TAKVİMİ</a:t>
                      </a:r>
                    </a:p>
                  </a:txBody>
                  <a:tcPr marL="32373" marR="32373" marT="0" marB="0" anchor="ctr"/>
                </a:tc>
                <a:tc hMerge="1">
                  <a:txBody>
                    <a:bodyPr/>
                    <a:lstStyle/>
                    <a:p>
                      <a:pPr algn="l">
                        <a:lnSpc>
                          <a:spcPct val="107000"/>
                        </a:lnSpc>
                        <a:spcAft>
                          <a:spcPts val="800"/>
                        </a:spcAft>
                        <a:tabLst>
                          <a:tab pos="209550" algn="l"/>
                        </a:tabLs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530272983"/>
                  </a:ext>
                </a:extLst>
              </a:tr>
              <a:tr h="5099538">
                <a:tc>
                  <a:txBody>
                    <a:bodyPr/>
                    <a:lstStyle/>
                    <a:p>
                      <a:pPr algn="ctr">
                        <a:lnSpc>
                          <a:spcPct val="107000"/>
                        </a:lnSpc>
                        <a:spcAft>
                          <a:spcPts val="800"/>
                        </a:spcAft>
                      </a:pPr>
                      <a:r>
                        <a:rPr lang="tr-TR" sz="1400" dirty="0">
                          <a:effectLst/>
                        </a:rPr>
                        <a:t>15  OCAK –  26 OCAK 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l">
                        <a:lnSpc>
                          <a:spcPct val="107000"/>
                        </a:lnSpc>
                        <a:spcAft>
                          <a:spcPts val="800"/>
                        </a:spcAft>
                      </a:pPr>
                      <a:r>
                        <a:rPr lang="tr-TR" sz="1400" dirty="0">
                          <a:effectLst/>
                        </a:rPr>
                        <a:t>-İŞLETMEDE MESLEKİ EĞİTİM TALEP FORMU ( DANIŞMANI OLDUĞU ÖĞRETİM ÜYESİNİN ONAYIYLA BELİRLENECEK )</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rPr>
                        <a:t> </a:t>
                      </a:r>
                    </a:p>
                    <a:p>
                      <a:pPr algn="l">
                        <a:lnSpc>
                          <a:spcPct val="107000"/>
                        </a:lnSpc>
                        <a:spcAft>
                          <a:spcPts val="800"/>
                        </a:spcAft>
                      </a:pPr>
                      <a:r>
                        <a:rPr lang="tr-TR" sz="1400" dirty="0">
                          <a:effectLst/>
                        </a:rPr>
                        <a:t>-İŞ SAĞLIĞI VE GÜVENLİĞİ EĞİTİMİ ALDIĞINI GÖSTERİR BELGE                                           (16 SAAT SÜRELİ ÇOK TEHLİKELİ SINIF)</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-İŞLETMEDE MESLEKİ EĞİTİM KABUL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-SAĞLIK GÜVENCESİ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-DEVLET KATKISI ÖDEME FORMU EK-1  ( DEVLET KATKISI TALEP EDİLMİYOR İSE İŞ YERİ TEMSİLCİSİ İSTEMİYORUM DİYE BELİRTECEKTİR )</a:t>
                      </a:r>
                    </a:p>
                    <a:p>
                      <a:pPr algn="l">
                        <a:lnSpc>
                          <a:spcPct val="107000"/>
                        </a:lnSpc>
                        <a:spcAft>
                          <a:spcPts val="800"/>
                        </a:spcAft>
                      </a:pPr>
                      <a:r>
                        <a:rPr lang="tr-TR" sz="1400" dirty="0">
                          <a:effectLst/>
                        </a:rPr>
                        <a:t> </a:t>
                      </a:r>
                    </a:p>
                    <a:p>
                      <a:pPr algn="l">
                        <a:lnSpc>
                          <a:spcPct val="107000"/>
                        </a:lnSpc>
                        <a:spcAft>
                          <a:spcPts val="800"/>
                        </a:spcAft>
                        <a:tabLst>
                          <a:tab pos="209550" algn="l"/>
                        </a:tabLst>
                      </a:pPr>
                      <a:r>
                        <a:rPr lang="tr-TR" sz="1400" dirty="0">
                          <a:effectLst/>
                        </a:rPr>
                        <a:t>- İŞ YERİ HEKİM RAPORU BÖLÜM SEKRETERLİĞİNE KARGO İLE TESLİMİ  ( İŞ YERİ HEKİMİNDEN VEYA OSGB İŞ SAĞLIĞI VE GÜVENLİĞİ MERKEZLERİNDEN ALINMALI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2111581375"/>
                  </a:ext>
                </a:extLst>
              </a:tr>
            </a:tbl>
          </a:graphicData>
        </a:graphic>
      </p:graphicFrame>
      <p:sp>
        <p:nvSpPr>
          <p:cNvPr id="3" name="İçerik Yer Tutucusu 2">
            <a:extLst>
              <a:ext uri="{FF2B5EF4-FFF2-40B4-BE49-F238E27FC236}">
                <a16:creationId xmlns:a16="http://schemas.microsoft.com/office/drawing/2014/main" id="{3D85E851-4E32-16D1-7E30-BAE891E65CD5}"/>
              </a:ext>
            </a:extLst>
          </p:cNvPr>
          <p:cNvSpPr txBox="1">
            <a:spLocks/>
          </p:cNvSpPr>
          <p:nvPr/>
        </p:nvSpPr>
        <p:spPr>
          <a:xfrm>
            <a:off x="838200" y="819778"/>
            <a:ext cx="2090738" cy="5390871"/>
          </a:xfrm>
          <a:prstGeom prst="rect">
            <a:avLst/>
          </a:prstGeom>
          <a:solidFill>
            <a:schemeClr val="accent1"/>
          </a:solidFill>
          <a:ln>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İşyeri hekiminden alınacak sağlık raporu hastaneden ve sağlık ocaklarından alındığında kabul edilmemektedir.</a:t>
            </a:r>
          </a:p>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İlgili belgenin alınacağı kurumlar:</a:t>
            </a:r>
          </a:p>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İş yeri hekimi</a:t>
            </a:r>
          </a:p>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İş sağlığı ve güvenliği merkezleri</a:t>
            </a:r>
          </a:p>
        </p:txBody>
      </p:sp>
    </p:spTree>
    <p:extLst>
      <p:ext uri="{BB962C8B-B14F-4D97-AF65-F5344CB8AC3E}">
        <p14:creationId xmlns:p14="http://schemas.microsoft.com/office/powerpoint/2010/main" val="2359542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7B320BD0-ACA2-88D5-1CEA-9CA308966EB4}"/>
              </a:ext>
            </a:extLst>
          </p:cNvPr>
          <p:cNvGraphicFramePr>
            <a:graphicFrameLocks noGrp="1"/>
          </p:cNvGraphicFramePr>
          <p:nvPr>
            <p:ph idx="1"/>
            <p:extLst>
              <p:ext uri="{D42A27DB-BD31-4B8C-83A1-F6EECF244321}">
                <p14:modId xmlns:p14="http://schemas.microsoft.com/office/powerpoint/2010/main" val="3867662052"/>
              </p:ext>
            </p:extLst>
          </p:nvPr>
        </p:nvGraphicFramePr>
        <p:xfrm>
          <a:off x="2193131" y="2057400"/>
          <a:ext cx="7805738" cy="985838"/>
        </p:xfrm>
        <a:graphic>
          <a:graphicData uri="http://schemas.openxmlformats.org/drawingml/2006/table">
            <a:tbl>
              <a:tblPr firstRow="1" firstCol="1" bandRow="1">
                <a:tableStyleId>{69CF1AB2-1976-4502-BF36-3FF5EA218861}</a:tableStyleId>
              </a:tblPr>
              <a:tblGrid>
                <a:gridCol w="2126952">
                  <a:extLst>
                    <a:ext uri="{9D8B030D-6E8A-4147-A177-3AD203B41FA5}">
                      <a16:colId xmlns:a16="http://schemas.microsoft.com/office/drawing/2014/main" val="1376079250"/>
                    </a:ext>
                  </a:extLst>
                </a:gridCol>
                <a:gridCol w="5678786">
                  <a:extLst>
                    <a:ext uri="{9D8B030D-6E8A-4147-A177-3AD203B41FA5}">
                      <a16:colId xmlns:a16="http://schemas.microsoft.com/office/drawing/2014/main" val="2728808292"/>
                    </a:ext>
                  </a:extLst>
                </a:gridCol>
              </a:tblGrid>
              <a:tr h="985838">
                <a:tc>
                  <a:txBody>
                    <a:bodyPr/>
                    <a:lstStyle/>
                    <a:p>
                      <a:pPr algn="ctr">
                        <a:lnSpc>
                          <a:spcPct val="107000"/>
                        </a:lnSpc>
                        <a:spcAft>
                          <a:spcPts val="800"/>
                        </a:spcAft>
                      </a:pPr>
                      <a:r>
                        <a:rPr lang="tr-TR" sz="1400">
                          <a:effectLst/>
                        </a:rPr>
                        <a:t> </a:t>
                      </a:r>
                    </a:p>
                    <a:p>
                      <a:pPr algn="ctr">
                        <a:lnSpc>
                          <a:spcPct val="107000"/>
                        </a:lnSpc>
                        <a:spcAft>
                          <a:spcPts val="800"/>
                        </a:spcAft>
                      </a:pPr>
                      <a:r>
                        <a:rPr lang="tr-TR" sz="1400">
                          <a:effectLst/>
                        </a:rPr>
                        <a:t>01 ŞUBAT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ctr">
                        <a:lnSpc>
                          <a:spcPct val="107000"/>
                        </a:lnSpc>
                        <a:spcAft>
                          <a:spcPts val="800"/>
                        </a:spcAft>
                      </a:pPr>
                      <a:r>
                        <a:rPr lang="tr-TR" sz="1400" dirty="0">
                          <a:effectLst/>
                        </a:rPr>
                        <a:t> </a:t>
                      </a:r>
                    </a:p>
                    <a:p>
                      <a:pPr algn="ctr">
                        <a:lnSpc>
                          <a:spcPct val="107000"/>
                        </a:lnSpc>
                        <a:spcAft>
                          <a:spcPts val="800"/>
                        </a:spcAft>
                      </a:pPr>
                      <a:r>
                        <a:rPr lang="tr-TR" sz="1400" dirty="0">
                          <a:effectLst/>
                        </a:rPr>
                        <a:t>İŞLETMEDE MESLEKİ EĞİTİM YERLERİNİN BELİRLENMESİ VE BUCAK İŞLETME FAKÜLTESİ WEB SAYFASINDAN İLAN EDİLMESİ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282117296"/>
                  </a:ext>
                </a:extLst>
              </a:tr>
            </a:tbl>
          </a:graphicData>
        </a:graphic>
      </p:graphicFrame>
    </p:spTree>
    <p:extLst>
      <p:ext uri="{BB962C8B-B14F-4D97-AF65-F5344CB8AC3E}">
        <p14:creationId xmlns:p14="http://schemas.microsoft.com/office/powerpoint/2010/main" val="227940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758AF9-2284-A0B8-32F1-62AC79EB952B}"/>
              </a:ext>
            </a:extLst>
          </p:cNvPr>
          <p:cNvSpPr>
            <a:spLocks noGrp="1"/>
          </p:cNvSpPr>
          <p:nvPr>
            <p:ph type="title"/>
          </p:nvPr>
        </p:nvSpPr>
        <p:spPr/>
        <p:txBody>
          <a:bodyPr>
            <a:normAutofit/>
          </a:bodyPr>
          <a:lstStyle/>
          <a:p>
            <a:r>
              <a:rPr lang="tr-TR" sz="3200" b="1" dirty="0">
                <a:effectLst/>
                <a:latin typeface="Calibri" panose="020F0502020204030204" pitchFamily="34" charset="0"/>
                <a:ea typeface="Calibri" panose="020F0502020204030204" pitchFamily="34" charset="0"/>
                <a:cs typeface="Times New Roman" panose="02020603050405020304" pitchFamily="18" charset="0"/>
              </a:rPr>
              <a:t>İşletmede Mesleki Eğitim</a:t>
            </a:r>
            <a:r>
              <a:rPr lang="tr-TR" sz="3200" dirty="0">
                <a:effectLst/>
                <a:latin typeface="Calibri" panose="020F0502020204030204" pitchFamily="34" charset="0"/>
                <a:ea typeface="Calibri" panose="020F0502020204030204" pitchFamily="34" charset="0"/>
                <a:cs typeface="Times New Roman" panose="02020603050405020304" pitchFamily="18" charset="0"/>
              </a:rPr>
              <a:t> </a:t>
            </a:r>
            <a:r>
              <a:rPr lang="tr-TR" sz="3200" b="1" dirty="0">
                <a:effectLst/>
                <a:latin typeface="Calibri" panose="020F0502020204030204" pitchFamily="34" charset="0"/>
                <a:ea typeface="Calibri" panose="020F0502020204030204" pitchFamily="34" charset="0"/>
                <a:cs typeface="Times New Roman" panose="02020603050405020304" pitchFamily="18" charset="0"/>
              </a:rPr>
              <a:t>başvurusunu hangi şartlar altında yapabilirim?</a:t>
            </a:r>
            <a:endParaRPr lang="tr-TR" sz="6600" dirty="0"/>
          </a:p>
        </p:txBody>
      </p:sp>
      <p:sp>
        <p:nvSpPr>
          <p:cNvPr id="3" name="İçerik Yer Tutucusu 2">
            <a:extLst>
              <a:ext uri="{FF2B5EF4-FFF2-40B4-BE49-F238E27FC236}">
                <a16:creationId xmlns:a16="http://schemas.microsoft.com/office/drawing/2014/main" id="{ECB402DA-9E41-E385-0A0A-4E3F096B7810}"/>
              </a:ext>
            </a:extLst>
          </p:cNvPr>
          <p:cNvSpPr>
            <a:spLocks noGrp="1"/>
          </p:cNvSpPr>
          <p:nvPr>
            <p:ph idx="1"/>
          </p:nvPr>
        </p:nvSpPr>
        <p:spPr>
          <a:xfrm>
            <a:off x="838200" y="1825625"/>
            <a:ext cx="10515600" cy="4889500"/>
          </a:xfrm>
        </p:spPr>
        <p:txBody>
          <a:bodyPr>
            <a:normAutofit fontScale="92500"/>
          </a:bodyPr>
          <a:lstStyle/>
          <a:p>
            <a:pPr marL="0" indent="0" algn="just">
              <a:lnSpc>
                <a:spcPct val="115000"/>
              </a:lnSpc>
              <a:spcAft>
                <a:spcPts val="1000"/>
              </a:spcAft>
              <a:buNone/>
            </a:pPr>
            <a:r>
              <a:rPr lang="tr-TR" sz="2400" dirty="0">
                <a:effectLst/>
                <a:latin typeface="Calibri" panose="020F0502020204030204" pitchFamily="34" charset="0"/>
                <a:ea typeface="Calibri" panose="020F0502020204030204" pitchFamily="34" charset="0"/>
                <a:cs typeface="Times New Roman" panose="02020603050405020304" pitchFamily="18" charset="0"/>
              </a:rPr>
              <a:t>Öğrenim süresini tamamladıktan sonra işletmede mesleki eğitimi; </a:t>
            </a:r>
          </a:p>
          <a:p>
            <a:pPr algn="just">
              <a:lnSpc>
                <a:spcPct val="115000"/>
              </a:lnSpc>
              <a:spcAft>
                <a:spcPts val="10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	a) Güz yarıyılında yapacak öğrencilerin (birinci, üçüncü ve beşinci yarıyıllarından) yedinci yarıyılda yer alan dersler hariç tutularak diğer yarıyıllardaki derslerden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devamsızlıktan kaldığı ve hiç alınmamış dersinin bulunmaması</a:t>
            </a:r>
            <a:r>
              <a:rPr lang="tr-TR" sz="2400" dirty="0">
                <a:effectLst/>
                <a:latin typeface="Calibri" panose="020F0502020204030204" pitchFamily="34" charset="0"/>
                <a:ea typeface="Calibri" panose="020F0502020204030204" pitchFamily="34" charset="0"/>
                <a:cs typeface="Times New Roman" panose="02020603050405020304" pitchFamily="18" charset="0"/>
              </a:rPr>
              <a:t> gerekir. </a:t>
            </a:r>
          </a:p>
          <a:p>
            <a:pPr algn="just">
              <a:lnSpc>
                <a:spcPct val="115000"/>
              </a:lnSpc>
              <a:spcAft>
                <a:spcPts val="1000"/>
              </a:spcAft>
            </a:pPr>
            <a:r>
              <a:rPr lang="tr-TR" sz="2400" dirty="0">
                <a:effectLst/>
                <a:latin typeface="Calibri" panose="020F0502020204030204" pitchFamily="34" charset="0"/>
                <a:ea typeface="Calibri" panose="020F0502020204030204" pitchFamily="34" charset="0"/>
                <a:cs typeface="Times New Roman" panose="02020603050405020304" pitchFamily="18" charset="0"/>
              </a:rPr>
              <a:t>	b) Bahar yarıyılında yapacak öğrencilerin (ikinci, dördüncü ve altıncı yarıyıllarından) sekizinci yarıyılda yer alan dersler hariç tutularak diğer yarıyıllardaki derslerden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devamsızlıktan kaldığı ve hiç alınmamış dersinin bulunmaması </a:t>
            </a:r>
            <a:r>
              <a:rPr lang="tr-TR" sz="2400" dirty="0">
                <a:effectLst/>
                <a:latin typeface="Calibri" panose="020F0502020204030204" pitchFamily="34" charset="0"/>
                <a:ea typeface="Calibri" panose="020F0502020204030204" pitchFamily="34" charset="0"/>
                <a:cs typeface="Times New Roman" panose="02020603050405020304" pitchFamily="18" charset="0"/>
              </a:rPr>
              <a:t>gerekir.</a:t>
            </a:r>
          </a:p>
          <a:p>
            <a:pPr marL="457200" lvl="1" indent="0" algn="just">
              <a:lnSpc>
                <a:spcPct val="115000"/>
              </a:lnSpc>
              <a:spcAft>
                <a:spcPts val="1000"/>
              </a:spcAft>
              <a:buNone/>
            </a:pPr>
            <a:r>
              <a:rPr lang="tr-TR" dirty="0">
                <a:latin typeface="Calibri" panose="020F0502020204030204" pitchFamily="34" charset="0"/>
                <a:ea typeface="Calibri" panose="020F0502020204030204" pitchFamily="34" charset="0"/>
                <a:cs typeface="Times New Roman" panose="02020603050405020304" pitchFamily="18" charset="0"/>
              </a:rPr>
              <a:t>    1.80 ortalamayı sağlayamamış öğrenci de işletmede mesleki eğitime çıkamaz.</a:t>
            </a:r>
          </a:p>
          <a:p>
            <a:pPr marL="457200" lvl="1" indent="0" algn="just">
              <a:lnSpc>
                <a:spcPct val="115000"/>
              </a:lnSpc>
              <a:spcAft>
                <a:spcPts val="1000"/>
              </a:spcAft>
              <a:buNone/>
            </a:pPr>
            <a:r>
              <a:rPr lang="tr-TR" dirty="0">
                <a:effectLst/>
                <a:latin typeface="Calibri" panose="020F0502020204030204" pitchFamily="34" charset="0"/>
                <a:ea typeface="Calibri" panose="020F0502020204030204" pitchFamily="34" charset="0"/>
                <a:cs typeface="Times New Roman" panose="02020603050405020304" pitchFamily="18" charset="0"/>
              </a:rPr>
              <a:t>    AKTS hesaplaması</a:t>
            </a:r>
          </a:p>
          <a:p>
            <a:endParaRPr lang="tr-TR" dirty="0"/>
          </a:p>
        </p:txBody>
      </p:sp>
    </p:spTree>
    <p:extLst>
      <p:ext uri="{BB962C8B-B14F-4D97-AF65-F5344CB8AC3E}">
        <p14:creationId xmlns:p14="http://schemas.microsoft.com/office/powerpoint/2010/main" val="3714964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8C41E8-63AB-934E-EC0A-5BF08B43BC6C}"/>
              </a:ext>
            </a:extLst>
          </p:cNvPr>
          <p:cNvSpPr>
            <a:spLocks noGrp="1"/>
          </p:cNvSpPr>
          <p:nvPr>
            <p:ph type="title"/>
          </p:nvPr>
        </p:nvSpPr>
        <p:spPr/>
        <p:txBody>
          <a:bodyPr/>
          <a:lstStyle/>
          <a:p>
            <a:endParaRPr lang="tr-TR"/>
          </a:p>
        </p:txBody>
      </p:sp>
      <p:pic>
        <p:nvPicPr>
          <p:cNvPr id="5" name="İçerik Yer Tutucusu 4" descr="metin, ekran görüntüsü, yazı tipi, web sayfası içeren bir resim&#10;&#10;Açıklama otomatik olarak oluşturuldu">
            <a:extLst>
              <a:ext uri="{FF2B5EF4-FFF2-40B4-BE49-F238E27FC236}">
                <a16:creationId xmlns:a16="http://schemas.microsoft.com/office/drawing/2014/main" id="{9EA1DCC1-0384-6F16-E0CE-88445D93DF1B}"/>
              </a:ext>
            </a:extLst>
          </p:cNvPr>
          <p:cNvPicPr>
            <a:picLocks noGrp="1" noChangeAspect="1"/>
          </p:cNvPicPr>
          <p:nvPr>
            <p:ph idx="1"/>
          </p:nvPr>
        </p:nvPicPr>
        <p:blipFill>
          <a:blip r:embed="rId2"/>
          <a:stretch>
            <a:fillRect/>
          </a:stretch>
        </p:blipFill>
        <p:spPr>
          <a:xfrm>
            <a:off x="1098318" y="550863"/>
            <a:ext cx="9995363" cy="6127750"/>
          </a:xfrm>
        </p:spPr>
      </p:pic>
    </p:spTree>
    <p:extLst>
      <p:ext uri="{BB962C8B-B14F-4D97-AF65-F5344CB8AC3E}">
        <p14:creationId xmlns:p14="http://schemas.microsoft.com/office/powerpoint/2010/main" val="3196643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47CE6FCF-C727-783E-90C0-95F77E14A745}"/>
              </a:ext>
            </a:extLst>
          </p:cNvPr>
          <p:cNvGraphicFramePr>
            <a:graphicFrameLocks noGrp="1"/>
          </p:cNvGraphicFramePr>
          <p:nvPr>
            <p:extLst>
              <p:ext uri="{D42A27DB-BD31-4B8C-83A1-F6EECF244321}">
                <p14:modId xmlns:p14="http://schemas.microsoft.com/office/powerpoint/2010/main" val="3030090866"/>
              </p:ext>
            </p:extLst>
          </p:nvPr>
        </p:nvGraphicFramePr>
        <p:xfrm>
          <a:off x="2409825" y="1892212"/>
          <a:ext cx="7805738" cy="1679712"/>
        </p:xfrm>
        <a:graphic>
          <a:graphicData uri="http://schemas.openxmlformats.org/drawingml/2006/table">
            <a:tbl>
              <a:tblPr firstRow="1" firstCol="1" bandRow="1">
                <a:tableStyleId>{69CF1AB2-1976-4502-BF36-3FF5EA218861}</a:tableStyleId>
              </a:tblPr>
              <a:tblGrid>
                <a:gridCol w="2126952">
                  <a:extLst>
                    <a:ext uri="{9D8B030D-6E8A-4147-A177-3AD203B41FA5}">
                      <a16:colId xmlns:a16="http://schemas.microsoft.com/office/drawing/2014/main" val="3274408341"/>
                    </a:ext>
                  </a:extLst>
                </a:gridCol>
                <a:gridCol w="5678786">
                  <a:extLst>
                    <a:ext uri="{9D8B030D-6E8A-4147-A177-3AD203B41FA5}">
                      <a16:colId xmlns:a16="http://schemas.microsoft.com/office/drawing/2014/main" val="4109658420"/>
                    </a:ext>
                  </a:extLst>
                </a:gridCol>
              </a:tblGrid>
              <a:tr h="460653">
                <a:tc>
                  <a:txBody>
                    <a:bodyPr/>
                    <a:lstStyle/>
                    <a:p>
                      <a:pPr algn="ctr">
                        <a:lnSpc>
                          <a:spcPct val="107000"/>
                        </a:lnSpc>
                        <a:spcAft>
                          <a:spcPts val="800"/>
                        </a:spcAft>
                      </a:pPr>
                      <a:r>
                        <a:rPr lang="tr-TR" sz="1400">
                          <a:effectLst/>
                        </a:rPr>
                        <a:t>05 – 09 ŞUBAT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ctr">
                        <a:lnSpc>
                          <a:spcPct val="107000"/>
                        </a:lnSpc>
                        <a:spcAft>
                          <a:spcPts val="800"/>
                        </a:spcAft>
                      </a:pPr>
                      <a:r>
                        <a:rPr lang="tr-TR" sz="1400" dirty="0">
                          <a:effectLst/>
                        </a:rPr>
                        <a:t>İŞLETMEDE MESLEKİ EĞİTİM DERS KAYDI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extLst>
                  <a:ext uri="{0D108BD9-81ED-4DB2-BD59-A6C34878D82A}">
                    <a16:rowId xmlns:a16="http://schemas.microsoft.com/office/drawing/2014/main" val="3178217692"/>
                  </a:ext>
                </a:extLst>
              </a:tr>
              <a:tr h="339266">
                <a:tc>
                  <a:txBody>
                    <a:bodyPr/>
                    <a:lstStyle/>
                    <a:p>
                      <a:pPr algn="ctr">
                        <a:lnSpc>
                          <a:spcPct val="107000"/>
                        </a:lnSpc>
                        <a:spcAft>
                          <a:spcPts val="800"/>
                        </a:spcAft>
                      </a:pPr>
                      <a:r>
                        <a:rPr lang="tr-TR" sz="1400">
                          <a:effectLst/>
                        </a:rPr>
                        <a:t>12 ŞUBAT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ctr">
                        <a:lnSpc>
                          <a:spcPct val="107000"/>
                        </a:lnSpc>
                        <a:spcAft>
                          <a:spcPts val="800"/>
                        </a:spcAft>
                      </a:pPr>
                      <a:r>
                        <a:rPr lang="tr-TR" sz="1400" dirty="0">
                          <a:effectLst/>
                        </a:rPr>
                        <a:t>İŞLETMEDE MESLEKİ EĞİTİM BAŞLANGIÇ TARİHİ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extLst>
                  <a:ext uri="{0D108BD9-81ED-4DB2-BD59-A6C34878D82A}">
                    <a16:rowId xmlns:a16="http://schemas.microsoft.com/office/drawing/2014/main" val="654884341"/>
                  </a:ext>
                </a:extLst>
              </a:tr>
              <a:tr h="799145">
                <a:tc>
                  <a:txBody>
                    <a:bodyPr/>
                    <a:lstStyle/>
                    <a:p>
                      <a:pPr algn="ctr">
                        <a:lnSpc>
                          <a:spcPct val="107000"/>
                        </a:lnSpc>
                        <a:spcAft>
                          <a:spcPts val="800"/>
                        </a:spcAft>
                      </a:pPr>
                      <a:r>
                        <a:rPr lang="tr-TR" sz="1400">
                          <a:effectLst/>
                        </a:rPr>
                        <a:t>30 MART – 5 NİSAN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ctr">
                        <a:lnSpc>
                          <a:spcPct val="107000"/>
                        </a:lnSpc>
                        <a:spcAft>
                          <a:spcPts val="800"/>
                        </a:spcAft>
                      </a:pPr>
                      <a:r>
                        <a:rPr lang="tr-TR" sz="1400" dirty="0">
                          <a:effectLst/>
                        </a:rPr>
                        <a:t> </a:t>
                      </a:r>
                    </a:p>
                    <a:p>
                      <a:pPr algn="ctr">
                        <a:lnSpc>
                          <a:spcPct val="107000"/>
                        </a:lnSpc>
                        <a:spcAft>
                          <a:spcPts val="800"/>
                        </a:spcAft>
                      </a:pPr>
                      <a:r>
                        <a:rPr lang="tr-TR" sz="1400" dirty="0">
                          <a:effectLst/>
                        </a:rPr>
                        <a:t>İŞLETMEDE MESLEKİ EĞİTİM ARA RAPOR TESLİMİ</a:t>
                      </a:r>
                    </a:p>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181030766"/>
                  </a:ext>
                </a:extLst>
              </a:tr>
            </a:tbl>
          </a:graphicData>
        </a:graphic>
      </p:graphicFrame>
    </p:spTree>
    <p:extLst>
      <p:ext uri="{BB962C8B-B14F-4D97-AF65-F5344CB8AC3E}">
        <p14:creationId xmlns:p14="http://schemas.microsoft.com/office/powerpoint/2010/main" val="121274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E92B03D6-3F01-3EA6-1762-5CDA4472964E}"/>
              </a:ext>
            </a:extLst>
          </p:cNvPr>
          <p:cNvGraphicFramePr>
            <a:graphicFrameLocks noChangeAspect="1"/>
          </p:cNvGraphicFramePr>
          <p:nvPr>
            <p:extLst>
              <p:ext uri="{D42A27DB-BD31-4B8C-83A1-F6EECF244321}">
                <p14:modId xmlns:p14="http://schemas.microsoft.com/office/powerpoint/2010/main" val="3604193758"/>
              </p:ext>
            </p:extLst>
          </p:nvPr>
        </p:nvGraphicFramePr>
        <p:xfrm>
          <a:off x="1114426" y="198675"/>
          <a:ext cx="4014788" cy="6189010"/>
        </p:xfrm>
        <a:graphic>
          <a:graphicData uri="http://schemas.openxmlformats.org/presentationml/2006/ole">
            <mc:AlternateContent xmlns:mc="http://schemas.openxmlformats.org/markup-compatibility/2006">
              <mc:Choice xmlns:v="urn:schemas-microsoft-com:vml" Requires="v">
                <p:oleObj name="Belge" r:id="rId2" imgW="5765800" imgH="8890000" progId="Word.Document.12">
                  <p:embed/>
                </p:oleObj>
              </mc:Choice>
              <mc:Fallback>
                <p:oleObj name="Belge" r:id="rId2" imgW="5765800" imgH="8890000" progId="Word.Document.12">
                  <p:embed/>
                  <p:pic>
                    <p:nvPicPr>
                      <p:cNvPr id="0" name=""/>
                      <p:cNvPicPr/>
                      <p:nvPr/>
                    </p:nvPicPr>
                    <p:blipFill>
                      <a:blip r:embed="rId3"/>
                      <a:stretch>
                        <a:fillRect/>
                      </a:stretch>
                    </p:blipFill>
                    <p:spPr>
                      <a:xfrm>
                        <a:off x="1114426" y="198675"/>
                        <a:ext cx="4014788" cy="6189010"/>
                      </a:xfrm>
                      <a:prstGeom prst="rect">
                        <a:avLst/>
                      </a:prstGeom>
                    </p:spPr>
                  </p:pic>
                </p:oleObj>
              </mc:Fallback>
            </mc:AlternateContent>
          </a:graphicData>
        </a:graphic>
      </p:graphicFrame>
      <p:graphicFrame>
        <p:nvGraphicFramePr>
          <p:cNvPr id="5" name="Nesne 4">
            <a:extLst>
              <a:ext uri="{FF2B5EF4-FFF2-40B4-BE49-F238E27FC236}">
                <a16:creationId xmlns:a16="http://schemas.microsoft.com/office/drawing/2014/main" id="{79CE44F8-27A3-1BA7-61F2-B679CFBC8EDC}"/>
              </a:ext>
            </a:extLst>
          </p:cNvPr>
          <p:cNvGraphicFramePr>
            <a:graphicFrameLocks noChangeAspect="1"/>
          </p:cNvGraphicFramePr>
          <p:nvPr>
            <p:extLst>
              <p:ext uri="{D42A27DB-BD31-4B8C-83A1-F6EECF244321}">
                <p14:modId xmlns:p14="http://schemas.microsoft.com/office/powerpoint/2010/main" val="2888404341"/>
              </p:ext>
            </p:extLst>
          </p:nvPr>
        </p:nvGraphicFramePr>
        <p:xfrm>
          <a:off x="5456238" y="590550"/>
          <a:ext cx="5765800" cy="5676900"/>
        </p:xfrm>
        <a:graphic>
          <a:graphicData uri="http://schemas.openxmlformats.org/presentationml/2006/ole">
            <mc:AlternateContent xmlns:mc="http://schemas.openxmlformats.org/markup-compatibility/2006">
              <mc:Choice xmlns:v="urn:schemas-microsoft-com:vml" Requires="v">
                <p:oleObj name="Belge" r:id="rId4" imgW="5765800" imgH="5676900" progId="Word.Document.12">
                  <p:embed/>
                </p:oleObj>
              </mc:Choice>
              <mc:Fallback>
                <p:oleObj name="Belge" r:id="rId4" imgW="5765800" imgH="5676900" progId="Word.Document.12">
                  <p:embed/>
                  <p:pic>
                    <p:nvPicPr>
                      <p:cNvPr id="0" name=""/>
                      <p:cNvPicPr/>
                      <p:nvPr/>
                    </p:nvPicPr>
                    <p:blipFill>
                      <a:blip r:embed="rId5"/>
                      <a:stretch>
                        <a:fillRect/>
                      </a:stretch>
                    </p:blipFill>
                    <p:spPr>
                      <a:xfrm>
                        <a:off x="5456238" y="590550"/>
                        <a:ext cx="5765800" cy="5676900"/>
                      </a:xfrm>
                      <a:prstGeom prst="rect">
                        <a:avLst/>
                      </a:prstGeom>
                    </p:spPr>
                  </p:pic>
                </p:oleObj>
              </mc:Fallback>
            </mc:AlternateContent>
          </a:graphicData>
        </a:graphic>
      </p:graphicFrame>
      <p:sp>
        <p:nvSpPr>
          <p:cNvPr id="6" name="İçerik Yer Tutucusu 2">
            <a:extLst>
              <a:ext uri="{FF2B5EF4-FFF2-40B4-BE49-F238E27FC236}">
                <a16:creationId xmlns:a16="http://schemas.microsoft.com/office/drawing/2014/main" id="{341E53C5-3228-6F16-0192-71065A4F879F}"/>
              </a:ext>
            </a:extLst>
          </p:cNvPr>
          <p:cNvSpPr>
            <a:spLocks noGrp="1"/>
          </p:cNvSpPr>
          <p:nvPr>
            <p:ph idx="1"/>
          </p:nvPr>
        </p:nvSpPr>
        <p:spPr>
          <a:xfrm>
            <a:off x="9615487" y="2157413"/>
            <a:ext cx="2324100" cy="2771939"/>
          </a:xfrm>
          <a:solidFill>
            <a:schemeClr val="accent1"/>
          </a:solidFill>
          <a:ln>
            <a:solidFill>
              <a:schemeClr val="accent1"/>
            </a:solidFill>
          </a:ln>
        </p:spPr>
        <p:txBody>
          <a:bodyPr>
            <a:normAutofit fontScale="92500" lnSpcReduction="20000"/>
          </a:bodyPr>
          <a:lstStyle/>
          <a:p>
            <a:pPr marL="0" indent="0">
              <a:buNone/>
            </a:pPr>
            <a:r>
              <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Şahsen ve</a:t>
            </a: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ya kargo ile / Akademik takvimde belirtiliyor. Vize sınav haftasının son gününe kadar. Şahsen veya posta ile, mail yoluyla kabul edilmez. Dosya için çıktı gerekmektedir.</a:t>
            </a:r>
            <a:endPar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620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0F75075B-1CE7-636F-2F92-3B5663B9116D}"/>
              </a:ext>
            </a:extLst>
          </p:cNvPr>
          <p:cNvGraphicFramePr>
            <a:graphicFrameLocks noGrp="1"/>
          </p:cNvGraphicFramePr>
          <p:nvPr>
            <p:extLst>
              <p:ext uri="{D42A27DB-BD31-4B8C-83A1-F6EECF244321}">
                <p14:modId xmlns:p14="http://schemas.microsoft.com/office/powerpoint/2010/main" val="1779010147"/>
              </p:ext>
            </p:extLst>
          </p:nvPr>
        </p:nvGraphicFramePr>
        <p:xfrm>
          <a:off x="2452688" y="1082674"/>
          <a:ext cx="7805738" cy="4485959"/>
        </p:xfrm>
        <a:graphic>
          <a:graphicData uri="http://schemas.openxmlformats.org/drawingml/2006/table">
            <a:tbl>
              <a:tblPr firstRow="1" firstCol="1" bandRow="1">
                <a:tableStyleId>{69CF1AB2-1976-4502-BF36-3FF5EA218861}</a:tableStyleId>
              </a:tblPr>
              <a:tblGrid>
                <a:gridCol w="2126952">
                  <a:extLst>
                    <a:ext uri="{9D8B030D-6E8A-4147-A177-3AD203B41FA5}">
                      <a16:colId xmlns:a16="http://schemas.microsoft.com/office/drawing/2014/main" val="1073767448"/>
                    </a:ext>
                  </a:extLst>
                </a:gridCol>
                <a:gridCol w="5678786">
                  <a:extLst>
                    <a:ext uri="{9D8B030D-6E8A-4147-A177-3AD203B41FA5}">
                      <a16:colId xmlns:a16="http://schemas.microsoft.com/office/drawing/2014/main" val="760703545"/>
                    </a:ext>
                  </a:extLst>
                </a:gridCol>
              </a:tblGrid>
              <a:tr h="460376">
                <a:tc>
                  <a:txBody>
                    <a:bodyPr/>
                    <a:lstStyle/>
                    <a:p>
                      <a:pPr algn="ctr">
                        <a:lnSpc>
                          <a:spcPct val="107000"/>
                        </a:lnSpc>
                        <a:spcAft>
                          <a:spcPts val="800"/>
                        </a:spcAft>
                      </a:pPr>
                      <a:r>
                        <a:rPr lang="tr-TR" sz="1400">
                          <a:effectLst/>
                        </a:rPr>
                        <a:t>02 HAZİRAN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ctr">
                        <a:lnSpc>
                          <a:spcPct val="107000"/>
                        </a:lnSpc>
                        <a:spcAft>
                          <a:spcPts val="800"/>
                        </a:spcAft>
                      </a:pPr>
                      <a:r>
                        <a:rPr lang="tr-TR" sz="1400" dirty="0">
                          <a:effectLst/>
                        </a:rPr>
                        <a:t>İŞLETMEDE MESLEKİ EĞİTİM BİTİŞ GÜNÜ</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extLst>
                  <a:ext uri="{0D108BD9-81ED-4DB2-BD59-A6C34878D82A}">
                    <a16:rowId xmlns:a16="http://schemas.microsoft.com/office/drawing/2014/main" val="3435435225"/>
                  </a:ext>
                </a:extLst>
              </a:tr>
              <a:tr h="3863181">
                <a:tc>
                  <a:txBody>
                    <a:bodyPr/>
                    <a:lstStyle/>
                    <a:p>
                      <a:pPr algn="ctr">
                        <a:lnSpc>
                          <a:spcPct val="107000"/>
                        </a:lnSpc>
                        <a:spcAft>
                          <a:spcPts val="800"/>
                        </a:spcAft>
                      </a:pPr>
                      <a:r>
                        <a:rPr lang="tr-TR" sz="1400" dirty="0">
                          <a:effectLst/>
                        </a:rPr>
                        <a:t> </a:t>
                      </a:r>
                    </a:p>
                    <a:p>
                      <a:pPr algn="ctr">
                        <a:lnSpc>
                          <a:spcPct val="107000"/>
                        </a:lnSpc>
                        <a:spcAft>
                          <a:spcPts val="800"/>
                        </a:spcAft>
                      </a:pPr>
                      <a:r>
                        <a:rPr lang="tr-TR" sz="1400" dirty="0">
                          <a:effectLst/>
                        </a:rPr>
                        <a:t> </a:t>
                      </a:r>
                    </a:p>
                    <a:p>
                      <a:pPr algn="ctr">
                        <a:lnSpc>
                          <a:spcPct val="107000"/>
                        </a:lnSpc>
                        <a:spcAft>
                          <a:spcPts val="800"/>
                        </a:spcAft>
                      </a:pPr>
                      <a:r>
                        <a:rPr lang="tr-TR" sz="1400" dirty="0">
                          <a:effectLst/>
                        </a:rPr>
                        <a:t> </a:t>
                      </a:r>
                    </a:p>
                    <a:p>
                      <a:pPr algn="ctr">
                        <a:lnSpc>
                          <a:spcPct val="107000"/>
                        </a:lnSpc>
                        <a:spcAft>
                          <a:spcPts val="800"/>
                        </a:spcAft>
                      </a:pPr>
                      <a:r>
                        <a:rPr lang="tr-TR" sz="1400" dirty="0">
                          <a:effectLst/>
                        </a:rPr>
                        <a:t> </a:t>
                      </a:r>
                    </a:p>
                    <a:p>
                      <a:pPr algn="ctr">
                        <a:lnSpc>
                          <a:spcPct val="107000"/>
                        </a:lnSpc>
                        <a:spcAft>
                          <a:spcPts val="800"/>
                        </a:spcAft>
                      </a:pPr>
                      <a:r>
                        <a:rPr lang="tr-TR" sz="1400" dirty="0">
                          <a:effectLst/>
                        </a:rPr>
                        <a:t> </a:t>
                      </a:r>
                    </a:p>
                    <a:p>
                      <a:pPr algn="ctr">
                        <a:lnSpc>
                          <a:spcPct val="107000"/>
                        </a:lnSpc>
                        <a:spcAft>
                          <a:spcPts val="800"/>
                        </a:spcAft>
                      </a:pPr>
                      <a:r>
                        <a:rPr lang="tr-TR" sz="1400" dirty="0">
                          <a:effectLst/>
                        </a:rPr>
                        <a:t> </a:t>
                      </a:r>
                    </a:p>
                    <a:p>
                      <a:pPr algn="ctr">
                        <a:lnSpc>
                          <a:spcPct val="107000"/>
                        </a:lnSpc>
                        <a:spcAft>
                          <a:spcPts val="800"/>
                        </a:spcAft>
                      </a:pPr>
                      <a:r>
                        <a:rPr lang="tr-TR" sz="1400" dirty="0">
                          <a:effectLst/>
                        </a:rPr>
                        <a:t> </a:t>
                      </a:r>
                    </a:p>
                    <a:p>
                      <a:pPr algn="ctr">
                        <a:lnSpc>
                          <a:spcPct val="107000"/>
                        </a:lnSpc>
                        <a:spcAft>
                          <a:spcPts val="800"/>
                        </a:spcAft>
                      </a:pPr>
                      <a:r>
                        <a:rPr lang="tr-TR" sz="1400" dirty="0">
                          <a:effectLst/>
                        </a:rPr>
                        <a:t>03 – 14 HAZİRAN 2023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l">
                        <a:lnSpc>
                          <a:spcPct val="107000"/>
                        </a:lnSpc>
                        <a:spcAft>
                          <a:spcPts val="800"/>
                        </a:spcAft>
                      </a:pPr>
                      <a:r>
                        <a:rPr lang="tr-TR" sz="1400" dirty="0">
                          <a:effectLst/>
                        </a:rPr>
                        <a:t> </a:t>
                      </a:r>
                    </a:p>
                    <a:p>
                      <a:pPr algn="l">
                        <a:lnSpc>
                          <a:spcPct val="107000"/>
                        </a:lnSpc>
                        <a:spcAft>
                          <a:spcPts val="800"/>
                        </a:spcAft>
                      </a:pPr>
                      <a:r>
                        <a:rPr lang="tr-TR" sz="1400" dirty="0">
                          <a:effectLst/>
                        </a:rPr>
                        <a:t>-İŞLETMEDE MESLEKİ EĞİTİM RAPORU ( EN AZ İLK ÜÇ VE SON ÜÇ İŞ GÜNLERİNİ BELİRTEN SAYFALAR İŞ YERİ TEMSİLCİSİ TARAFINDAN KAŞELENMİŞ VE İMZALANMIŞ OLACAK)</a:t>
                      </a:r>
                    </a:p>
                    <a:p>
                      <a:pPr algn="ctr">
                        <a:lnSpc>
                          <a:spcPct val="107000"/>
                        </a:lnSpc>
                        <a:spcAft>
                          <a:spcPts val="800"/>
                        </a:spcAft>
                      </a:pPr>
                      <a:r>
                        <a:rPr lang="tr-TR" sz="1400" dirty="0">
                          <a:effectLst/>
                        </a:rPr>
                        <a:t> </a:t>
                      </a:r>
                    </a:p>
                    <a:p>
                      <a:pPr algn="l">
                        <a:lnSpc>
                          <a:spcPct val="107000"/>
                        </a:lnSpc>
                        <a:spcAft>
                          <a:spcPts val="800"/>
                        </a:spcAft>
                      </a:pPr>
                      <a:r>
                        <a:rPr lang="tr-TR" sz="1400" dirty="0">
                          <a:effectLst/>
                        </a:rPr>
                        <a:t>-İŞ YERİ YETKİLİSİ ÖĞRENCİ DEĞERLENDİRME FORMU   ( KAPALI ZARF İÇİNDE ZARFIN KAPAK KISMINDA KAŞE VE İŞ YERİ TEMSİLCİSİNİN İMZASI OLACAK)</a:t>
                      </a:r>
                    </a:p>
                    <a:p>
                      <a:pPr algn="ctr">
                        <a:lnSpc>
                          <a:spcPct val="107000"/>
                        </a:lnSpc>
                        <a:spcAft>
                          <a:spcPts val="800"/>
                        </a:spcAft>
                      </a:pPr>
                      <a:r>
                        <a:rPr lang="tr-TR" sz="1400" dirty="0">
                          <a:effectLst/>
                        </a:rPr>
                        <a:t> </a:t>
                      </a:r>
                    </a:p>
                    <a:p>
                      <a:pPr algn="l">
                        <a:lnSpc>
                          <a:spcPct val="107000"/>
                        </a:lnSpc>
                        <a:spcAft>
                          <a:spcPts val="800"/>
                        </a:spcAft>
                      </a:pPr>
                      <a:r>
                        <a:rPr lang="tr-TR" sz="1400" dirty="0">
                          <a:effectLst/>
                        </a:rPr>
                        <a:t>-DEVLET KATKISI ÖDEME FORMU EK-2 ( EK 1 FORMUNDA DEVLET KATKISI TALEP EDİLMİŞ İSE EK -2 FORMUYLA BİRLİKTE ÜCRET ALINDIĞINA DAİR BANKA DEKONTLARIDA GÖNDERİLECEKTİR EK-1 FORMUNDA DEVLET KATKISI İSTEMEDİKLERİNİ BELİRTENLER EK-2 FORMUNU GÖNDERMEYECEKLERDİR.)</a:t>
                      </a:r>
                    </a:p>
                    <a:p>
                      <a:pPr algn="ctr">
                        <a:lnSpc>
                          <a:spcPct val="107000"/>
                        </a:lnSpc>
                        <a:spcAft>
                          <a:spcPts val="80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1571037782"/>
                  </a:ext>
                </a:extLst>
              </a:tr>
            </a:tbl>
          </a:graphicData>
        </a:graphic>
      </p:graphicFrame>
    </p:spTree>
    <p:extLst>
      <p:ext uri="{BB962C8B-B14F-4D97-AF65-F5344CB8AC3E}">
        <p14:creationId xmlns:p14="http://schemas.microsoft.com/office/powerpoint/2010/main" val="58435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7858B1DA-D3D7-C8D3-8897-BC31353C6D8E}"/>
              </a:ext>
            </a:extLst>
          </p:cNvPr>
          <p:cNvGraphicFramePr>
            <a:graphicFrameLocks noChangeAspect="1"/>
          </p:cNvGraphicFramePr>
          <p:nvPr>
            <p:extLst>
              <p:ext uri="{D42A27DB-BD31-4B8C-83A1-F6EECF244321}">
                <p14:modId xmlns:p14="http://schemas.microsoft.com/office/powerpoint/2010/main" val="142144898"/>
              </p:ext>
            </p:extLst>
          </p:nvPr>
        </p:nvGraphicFramePr>
        <p:xfrm>
          <a:off x="4000501" y="486992"/>
          <a:ext cx="4443411" cy="7575105"/>
        </p:xfrm>
        <a:graphic>
          <a:graphicData uri="http://schemas.openxmlformats.org/presentationml/2006/ole">
            <mc:AlternateContent xmlns:mc="http://schemas.openxmlformats.org/markup-compatibility/2006">
              <mc:Choice xmlns:v="urn:schemas-microsoft-com:vml" Requires="v">
                <p:oleObj name="Belge" r:id="rId2" imgW="5422900" imgH="9245600" progId="Word.Document.8">
                  <p:embed/>
                </p:oleObj>
              </mc:Choice>
              <mc:Fallback>
                <p:oleObj name="Belge" r:id="rId2" imgW="5422900" imgH="9245600" progId="Word.Document.8">
                  <p:embed/>
                  <p:pic>
                    <p:nvPicPr>
                      <p:cNvPr id="0" name=""/>
                      <p:cNvPicPr/>
                      <p:nvPr/>
                    </p:nvPicPr>
                    <p:blipFill>
                      <a:blip r:embed="rId3"/>
                      <a:stretch>
                        <a:fillRect/>
                      </a:stretch>
                    </p:blipFill>
                    <p:spPr>
                      <a:xfrm>
                        <a:off x="4000501" y="486992"/>
                        <a:ext cx="4443411" cy="7575105"/>
                      </a:xfrm>
                      <a:prstGeom prst="rect">
                        <a:avLst/>
                      </a:prstGeom>
                    </p:spPr>
                  </p:pic>
                </p:oleObj>
              </mc:Fallback>
            </mc:AlternateContent>
          </a:graphicData>
        </a:graphic>
      </p:graphicFrame>
    </p:spTree>
    <p:extLst>
      <p:ext uri="{BB962C8B-B14F-4D97-AF65-F5344CB8AC3E}">
        <p14:creationId xmlns:p14="http://schemas.microsoft.com/office/powerpoint/2010/main" val="341838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3132857D-2C84-4FDA-8241-FFD4FA6A57AA}"/>
              </a:ext>
            </a:extLst>
          </p:cNvPr>
          <p:cNvGraphicFramePr>
            <a:graphicFrameLocks noGrp="1"/>
          </p:cNvGraphicFramePr>
          <p:nvPr>
            <p:extLst>
              <p:ext uri="{D42A27DB-BD31-4B8C-83A1-F6EECF244321}">
                <p14:modId xmlns:p14="http://schemas.microsoft.com/office/powerpoint/2010/main" val="1919801157"/>
              </p:ext>
            </p:extLst>
          </p:nvPr>
        </p:nvGraphicFramePr>
        <p:xfrm>
          <a:off x="2409825" y="2128838"/>
          <a:ext cx="7805738" cy="828675"/>
        </p:xfrm>
        <a:graphic>
          <a:graphicData uri="http://schemas.openxmlformats.org/drawingml/2006/table">
            <a:tbl>
              <a:tblPr firstRow="1" firstCol="1" bandRow="1">
                <a:tableStyleId>{69CF1AB2-1976-4502-BF36-3FF5EA218861}</a:tableStyleId>
              </a:tblPr>
              <a:tblGrid>
                <a:gridCol w="2126952">
                  <a:extLst>
                    <a:ext uri="{9D8B030D-6E8A-4147-A177-3AD203B41FA5}">
                      <a16:colId xmlns:a16="http://schemas.microsoft.com/office/drawing/2014/main" val="4232014422"/>
                    </a:ext>
                  </a:extLst>
                </a:gridCol>
                <a:gridCol w="5678786">
                  <a:extLst>
                    <a:ext uri="{9D8B030D-6E8A-4147-A177-3AD203B41FA5}">
                      <a16:colId xmlns:a16="http://schemas.microsoft.com/office/drawing/2014/main" val="1703254462"/>
                    </a:ext>
                  </a:extLst>
                </a:gridCol>
              </a:tblGrid>
              <a:tr h="828675">
                <a:tc>
                  <a:txBody>
                    <a:bodyPr/>
                    <a:lstStyle/>
                    <a:p>
                      <a:pPr algn="ctr">
                        <a:lnSpc>
                          <a:spcPct val="107000"/>
                        </a:lnSpc>
                        <a:spcAft>
                          <a:spcPts val="800"/>
                        </a:spcAft>
                      </a:pPr>
                      <a:endParaRPr lang="tr-TR" sz="1400" dirty="0">
                        <a:effectLst/>
                      </a:endParaRPr>
                    </a:p>
                    <a:p>
                      <a:pPr algn="ctr">
                        <a:lnSpc>
                          <a:spcPct val="107000"/>
                        </a:lnSpc>
                        <a:spcAft>
                          <a:spcPts val="800"/>
                        </a:spcAft>
                      </a:pPr>
                      <a:r>
                        <a:rPr lang="tr-TR" sz="1400" dirty="0">
                          <a:effectLst/>
                        </a:rPr>
                        <a:t>23 HAZİRAN 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tc>
                  <a:txBody>
                    <a:bodyPr/>
                    <a:lstStyle/>
                    <a:p>
                      <a:pPr algn="ctr">
                        <a:lnSpc>
                          <a:spcPct val="107000"/>
                        </a:lnSpc>
                        <a:spcAft>
                          <a:spcPts val="800"/>
                        </a:spcAft>
                      </a:pPr>
                      <a:endParaRPr lang="tr-TR" sz="1400" dirty="0">
                        <a:effectLst/>
                      </a:endParaRPr>
                    </a:p>
                    <a:p>
                      <a:pPr algn="ctr">
                        <a:lnSpc>
                          <a:spcPct val="107000"/>
                        </a:lnSpc>
                        <a:spcAft>
                          <a:spcPts val="800"/>
                        </a:spcAft>
                      </a:pPr>
                      <a:r>
                        <a:rPr lang="tr-TR" sz="1400" dirty="0">
                          <a:effectLst/>
                        </a:rPr>
                        <a:t>İŞLETMEDE MESLEKİ EĞİTİM NOT GİRİŞLERİ (SON GÜN)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236898076"/>
                  </a:ext>
                </a:extLst>
              </a:tr>
            </a:tbl>
          </a:graphicData>
        </a:graphic>
      </p:graphicFrame>
    </p:spTree>
    <p:extLst>
      <p:ext uri="{BB962C8B-B14F-4D97-AF65-F5344CB8AC3E}">
        <p14:creationId xmlns:p14="http://schemas.microsoft.com/office/powerpoint/2010/main" val="307446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6880E8-93F3-AB2C-1681-080E1345EA1E}"/>
              </a:ext>
            </a:extLst>
          </p:cNvPr>
          <p:cNvSpPr>
            <a:spLocks noGrp="1"/>
          </p:cNvSpPr>
          <p:nvPr>
            <p:ph type="title"/>
          </p:nvPr>
        </p:nvSpPr>
        <p:spPr/>
        <p:txBody>
          <a:bodyPr>
            <a:normAutofit/>
          </a:bodyPr>
          <a:lstStyle/>
          <a:p>
            <a:pPr algn="just">
              <a:lnSpc>
                <a:spcPct val="115000"/>
              </a:lnSpc>
              <a:spcAft>
                <a:spcPts val="1000"/>
              </a:spcAft>
            </a:pPr>
            <a:r>
              <a:rPr lang="tr-TR" sz="3200" b="1" dirty="0">
                <a:latin typeface="Calibri" panose="020F0502020204030204" pitchFamily="34" charset="0"/>
                <a:cs typeface="Times New Roman" panose="02020603050405020304" pitchFamily="18" charset="0"/>
              </a:rPr>
              <a:t>İşletmede Mesleki Eğitim dosyasını vermezsem ya da geç iletirsem ne olur?</a:t>
            </a:r>
          </a:p>
        </p:txBody>
      </p:sp>
      <p:sp>
        <p:nvSpPr>
          <p:cNvPr id="3" name="İçerik Yer Tutucusu 2">
            <a:extLst>
              <a:ext uri="{FF2B5EF4-FFF2-40B4-BE49-F238E27FC236}">
                <a16:creationId xmlns:a16="http://schemas.microsoft.com/office/drawing/2014/main" id="{8E7AB814-63E5-1079-398C-016156705BB6}"/>
              </a:ext>
            </a:extLst>
          </p:cNvPr>
          <p:cNvSpPr>
            <a:spLocks noGrp="1"/>
          </p:cNvSpPr>
          <p:nvPr>
            <p:ph idx="1"/>
          </p:nvPr>
        </p:nvSpPr>
        <p:spPr/>
        <p:txBody>
          <a:bodyPr/>
          <a:lstStyle/>
          <a:p>
            <a:pPr marL="0" indent="0">
              <a:buNone/>
            </a:pPr>
            <a:r>
              <a:rPr lang="tr-TR" sz="2800" dirty="0">
                <a:effectLst/>
                <a:latin typeface="Calibri" panose="020F0502020204030204" pitchFamily="34" charset="0"/>
                <a:ea typeface="Calibri" panose="020F0502020204030204" pitchFamily="34" charset="0"/>
                <a:cs typeface="Times New Roman" panose="02020603050405020304" pitchFamily="18" charset="0"/>
              </a:rPr>
              <a:t>İşletmede Mesleki Eğitim dosyasını iletmeyen ya da belirtilen sürede teslim etmeyen öğrencinin İşletmede Mesleki Eğitim dersi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geçersiz sayılır. </a:t>
            </a:r>
          </a:p>
          <a:p>
            <a:endParaRPr lang="tr-TR" dirty="0"/>
          </a:p>
        </p:txBody>
      </p:sp>
    </p:spTree>
    <p:extLst>
      <p:ext uri="{BB962C8B-B14F-4D97-AF65-F5344CB8AC3E}">
        <p14:creationId xmlns:p14="http://schemas.microsoft.com/office/powerpoint/2010/main" val="199665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328788-5889-9899-FFCC-4B62AD67D754}"/>
              </a:ext>
            </a:extLst>
          </p:cNvPr>
          <p:cNvSpPr>
            <a:spLocks noGrp="1"/>
          </p:cNvSpPr>
          <p:nvPr>
            <p:ph type="title"/>
          </p:nvPr>
        </p:nvSpPr>
        <p:spPr/>
        <p:txBody>
          <a:bodyPr>
            <a:normAutofit fontScale="90000"/>
          </a:bodyPr>
          <a:lstStyle/>
          <a:p>
            <a:r>
              <a:rPr lang="tr-TR" sz="3600" b="1" dirty="0">
                <a:latin typeface="Calibri" panose="020F0502020204030204" pitchFamily="34" charset="0"/>
                <a:cs typeface="Times New Roman" panose="02020603050405020304" pitchFamily="18" charset="0"/>
              </a:rPr>
              <a:t>İşletmede Mesleki Eğitim sonucu nasıl değerlendirilir? Değerlendirme sonucu ne zaman bildirilir?  </a:t>
            </a:r>
            <a:br>
              <a:rPr lang="tr-TR" sz="4400" dirty="0">
                <a:effectLst/>
                <a:highlight>
                  <a:srgbClr val="7030A0"/>
                </a:highligh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25832E13-FC0C-33CE-9CD4-D98EE3D29FA8}"/>
              </a:ext>
            </a:extLst>
          </p:cNvPr>
          <p:cNvSpPr>
            <a:spLocks noGrp="1"/>
          </p:cNvSpPr>
          <p:nvPr>
            <p:ph idx="1"/>
          </p:nvPr>
        </p:nvSpPr>
        <p:spPr/>
        <p:txBody>
          <a:bodyPr/>
          <a:lstStyle/>
          <a:p>
            <a:pPr marL="0" indent="0">
              <a:buNone/>
            </a:pPr>
            <a:r>
              <a:rPr lang="tr-TR" sz="2800" dirty="0">
                <a:effectLst/>
                <a:latin typeface="Calibri" panose="020F0502020204030204" pitchFamily="34" charset="0"/>
                <a:ea typeface="Calibri" panose="020F0502020204030204" pitchFamily="34" charset="0"/>
                <a:cs typeface="Times New Roman" panose="02020603050405020304" pitchFamily="18" charset="0"/>
              </a:rPr>
              <a:t>İşletmede Mesleki Eğitim dersine görevlendirilen öğretim üyesi, öğrencinin İşletmede Mesleki Eğitim dosyalarını inceleyerek, </a:t>
            </a:r>
            <a:r>
              <a:rPr lang="tr-TR" sz="2800" dirty="0" err="1">
                <a:effectLst/>
                <a:latin typeface="Calibri" panose="020F0502020204030204" pitchFamily="34" charset="0"/>
                <a:ea typeface="Calibri" panose="020F0502020204030204" pitchFamily="34" charset="0"/>
                <a:cs typeface="Times New Roman" panose="02020603050405020304" pitchFamily="18" charset="0"/>
              </a:rPr>
              <a:t>notlandırır</a:t>
            </a:r>
            <a:r>
              <a:rPr lang="tr-TR" sz="2800" dirty="0">
                <a:effectLst/>
                <a:latin typeface="Calibri" panose="020F0502020204030204" pitchFamily="34" charset="0"/>
                <a:ea typeface="Calibri" panose="020F0502020204030204" pitchFamily="34" charset="0"/>
                <a:cs typeface="Times New Roman" panose="02020603050405020304" pitchFamily="18" charset="0"/>
              </a:rPr>
              <a:t>. Yıl sonu sınavı notu olarak değerlendirilen puanlama,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ana rapora verilen puanın %50’si</a:t>
            </a:r>
            <a:r>
              <a:rPr lang="tr-TR" sz="2800" dirty="0">
                <a:effectLst/>
                <a:latin typeface="Calibri" panose="020F0502020204030204" pitchFamily="34" charset="0"/>
                <a:ea typeface="Calibri" panose="020F0502020204030204" pitchFamily="34" charset="0"/>
                <a:cs typeface="Times New Roman" panose="02020603050405020304" pitchFamily="18" charset="0"/>
              </a:rPr>
              <a:t> ve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iş yerince gönderilen işletme değerlendirme formuna verilen puanın %50’si </a:t>
            </a:r>
            <a:r>
              <a:rPr lang="tr-TR" sz="2800" dirty="0">
                <a:effectLst/>
                <a:latin typeface="Calibri" panose="020F0502020204030204" pitchFamily="34" charset="0"/>
                <a:ea typeface="Calibri" panose="020F0502020204030204" pitchFamily="34" charset="0"/>
                <a:cs typeface="Times New Roman" panose="02020603050405020304" pitchFamily="18" charset="0"/>
              </a:rPr>
              <a:t>alınarak oluşturulur. Değerlendirme notu, akademik başarı notu değerlendirmelerine dâhil edilir.</a:t>
            </a:r>
          </a:p>
          <a:p>
            <a:endParaRPr lang="tr-TR" dirty="0"/>
          </a:p>
        </p:txBody>
      </p:sp>
    </p:spTree>
    <p:extLst>
      <p:ext uri="{BB962C8B-B14F-4D97-AF65-F5344CB8AC3E}">
        <p14:creationId xmlns:p14="http://schemas.microsoft.com/office/powerpoint/2010/main" val="1167984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FCCF30-D18E-EED5-BDDC-B64E0C9BEC13}"/>
              </a:ext>
            </a:extLst>
          </p:cNvPr>
          <p:cNvSpPr>
            <a:spLocks noGrp="1"/>
          </p:cNvSpPr>
          <p:nvPr>
            <p:ph type="title"/>
          </p:nvPr>
        </p:nvSpPr>
        <p:spPr/>
        <p:txBody>
          <a:bodyPr>
            <a:normAutofit fontScale="90000"/>
          </a:bodyPr>
          <a:lstStyle/>
          <a:p>
            <a:r>
              <a:rPr lang="tr-TR" sz="3600" b="1" dirty="0">
                <a:latin typeface="Calibri" panose="020F0502020204030204" pitchFamily="34" charset="0"/>
                <a:cs typeface="Times New Roman" panose="02020603050405020304" pitchFamily="18" charset="0"/>
              </a:rPr>
              <a:t>İşletmede Mesleki Eğitim sırasında aldığım raporu ne zaman teslim etmeliyim?</a:t>
            </a:r>
            <a:br>
              <a:rPr lang="tr-TR" sz="4400" dirty="0">
                <a:effectLst/>
                <a:highlight>
                  <a:srgbClr val="7030A0"/>
                </a:highligh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B3AA1869-59AA-6261-9B67-5DDC03F64DAE}"/>
              </a:ext>
            </a:extLst>
          </p:cNvPr>
          <p:cNvSpPr>
            <a:spLocks noGrp="1"/>
          </p:cNvSpPr>
          <p:nvPr>
            <p:ph idx="1"/>
          </p:nvPr>
        </p:nvSpPr>
        <p:spPr/>
        <p:txBody>
          <a:bodyPr/>
          <a:lstStyle/>
          <a:p>
            <a:pPr marL="0" indent="0">
              <a:buNone/>
            </a:pPr>
            <a:r>
              <a:rPr lang="tr-TR" sz="2800" dirty="0">
                <a:effectLst/>
                <a:latin typeface="Calibri" panose="020F0502020204030204" pitchFamily="34" charset="0"/>
                <a:ea typeface="Calibri" panose="020F0502020204030204" pitchFamily="34" charset="0"/>
                <a:cs typeface="Times New Roman" panose="02020603050405020304" pitchFamily="18" charset="0"/>
              </a:rPr>
              <a:t>İşletmede Mesleki Eğitim yapan her öğrenci İşletmede Mesleki Eğitim süresince alınan sağlık raporlarının bir suretini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aynı gün içinde bölüm sekreterliğine</a:t>
            </a:r>
            <a:r>
              <a:rPr lang="tr-TR" sz="2800" dirty="0">
                <a:effectLst/>
                <a:latin typeface="Calibri" panose="020F0502020204030204" pitchFamily="34" charset="0"/>
                <a:ea typeface="Calibri" panose="020F0502020204030204" pitchFamily="34" charset="0"/>
                <a:cs typeface="Times New Roman" panose="02020603050405020304" pitchFamily="18" charset="0"/>
              </a:rPr>
              <a:t> iletmekle yükümlüdür. Dilekçe ilgili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bölüm başkanlığına </a:t>
            </a:r>
            <a:r>
              <a:rPr lang="tr-TR" sz="2800" b="1" dirty="0" err="1">
                <a:effectLst/>
                <a:latin typeface="Calibri" panose="020F0502020204030204" pitchFamily="34" charset="0"/>
                <a:ea typeface="Calibri" panose="020F0502020204030204" pitchFamily="34" charset="0"/>
                <a:cs typeface="Times New Roman" panose="02020603050405020304" pitchFamily="18" charset="0"/>
              </a:rPr>
              <a:t>itafen</a:t>
            </a:r>
            <a:r>
              <a:rPr lang="tr-TR" sz="2800" dirty="0">
                <a:effectLst/>
                <a:latin typeface="Calibri" panose="020F0502020204030204" pitchFamily="34" charset="0"/>
                <a:ea typeface="Calibri" panose="020F0502020204030204" pitchFamily="34" charset="0"/>
                <a:cs typeface="Times New Roman" panose="02020603050405020304" pitchFamily="18" charset="0"/>
              </a:rPr>
              <a:t> yazılacaktır.</a:t>
            </a:r>
          </a:p>
          <a:p>
            <a:endParaRPr lang="tr-TR" dirty="0"/>
          </a:p>
        </p:txBody>
      </p:sp>
    </p:spTree>
    <p:extLst>
      <p:ext uri="{BB962C8B-B14F-4D97-AF65-F5344CB8AC3E}">
        <p14:creationId xmlns:p14="http://schemas.microsoft.com/office/powerpoint/2010/main" val="2245885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9DDD9-551C-A2A5-1657-A1AB4A4E8AEB}"/>
              </a:ext>
            </a:extLst>
          </p:cNvPr>
          <p:cNvSpPr>
            <a:spLocks noGrp="1"/>
          </p:cNvSpPr>
          <p:nvPr>
            <p:ph type="title"/>
          </p:nvPr>
        </p:nvSpPr>
        <p:spPr/>
        <p:txBody>
          <a:bodyPr>
            <a:normAutofit fontScale="90000"/>
          </a:bodyPr>
          <a:lstStyle/>
          <a:p>
            <a:r>
              <a:rPr lang="tr-TR" sz="3600" b="1" dirty="0">
                <a:latin typeface="Calibri" panose="020F0502020204030204" pitchFamily="34" charset="0"/>
                <a:cs typeface="Times New Roman" panose="02020603050405020304" pitchFamily="18" charset="0"/>
              </a:rPr>
              <a:t>İşletmede Mesleki Eğitim'de iş yerimi değiştirebilir miyim?</a:t>
            </a:r>
            <a:br>
              <a:rPr lang="tr-TR" sz="4400" dirty="0">
                <a:effectLst/>
                <a:highlight>
                  <a:srgbClr val="7030A0"/>
                </a:highligh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9061F35C-A58F-21F0-0EFE-8AD81061428A}"/>
              </a:ext>
            </a:extLst>
          </p:cNvPr>
          <p:cNvSpPr>
            <a:spLocks noGrp="1"/>
          </p:cNvSpPr>
          <p:nvPr>
            <p:ph idx="1"/>
          </p:nvPr>
        </p:nvSpPr>
        <p:spPr/>
        <p:txBody>
          <a:bodyPr/>
          <a:lstStyle/>
          <a:p>
            <a:pPr marL="0" indent="0">
              <a:buNone/>
            </a:pPr>
            <a:r>
              <a:rPr lang="tr-TR" sz="2800" dirty="0">
                <a:effectLst/>
                <a:latin typeface="Calibri" panose="020F0502020204030204" pitchFamily="34" charset="0"/>
                <a:ea typeface="Calibri" panose="020F0502020204030204" pitchFamily="34" charset="0"/>
                <a:cs typeface="Times New Roman" panose="02020603050405020304" pitchFamily="18" charset="0"/>
              </a:rPr>
              <a:t>İş yerinin değiştirilmek istenmesi durumunda öğrenci bir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dilekçe ile Bölüm Başkanlığına başvurur. </a:t>
            </a:r>
            <a:r>
              <a:rPr lang="tr-TR" sz="2800" dirty="0">
                <a:effectLst/>
                <a:latin typeface="Calibri" panose="020F0502020204030204" pitchFamily="34" charset="0"/>
                <a:ea typeface="Calibri" panose="020F0502020204030204" pitchFamily="34" charset="0"/>
                <a:cs typeface="Times New Roman" panose="02020603050405020304" pitchFamily="18" charset="0"/>
              </a:rPr>
              <a:t>Bölüm İşletmede Mesleki Eğitim Komisyonu iş yeri ile ilgili ortaya çıkan zorunlu durumu değerlendirerek, kararı fakülte İşletmede Mesleki Eğitim Komisyonuna bildirir. İş yerinin değiştirilmesi zorunlu olduğu durumlarda, öğrencinin başka bir işletmede yapacağı İşletmede Mesleki Eğitim süresine o güne kadar yapmış olduğu İşletmede Mesleki Eğitim süresi ilave edilerek İşletmede Mesleki Eğitim tamamlatılır.</a:t>
            </a:r>
          </a:p>
          <a:p>
            <a:endParaRPr lang="tr-TR" dirty="0"/>
          </a:p>
        </p:txBody>
      </p:sp>
    </p:spTree>
    <p:extLst>
      <p:ext uri="{BB962C8B-B14F-4D97-AF65-F5344CB8AC3E}">
        <p14:creationId xmlns:p14="http://schemas.microsoft.com/office/powerpoint/2010/main" val="354845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3D2A02-5EA1-10A6-E418-76A64D335D54}"/>
              </a:ext>
            </a:extLst>
          </p:cNvPr>
          <p:cNvSpPr>
            <a:spLocks noGrp="1"/>
          </p:cNvSpPr>
          <p:nvPr>
            <p:ph type="title"/>
          </p:nvPr>
        </p:nvSpPr>
        <p:spPr/>
        <p:txBody>
          <a:bodyPr>
            <a:normAutofit/>
          </a:bodyPr>
          <a:lstStyle/>
          <a:p>
            <a:r>
              <a:rPr lang="tr-TR" sz="3200" b="1" dirty="0">
                <a:latin typeface="Calibri" panose="020F0502020204030204" pitchFamily="34" charset="0"/>
                <a:cs typeface="Times New Roman" panose="02020603050405020304" pitchFamily="18" charset="0"/>
              </a:rPr>
              <a:t>İşletmede Mesleki Eğitim I ve İşletmede Mesleki Eğitim II derslerini sırasıyla mı almam gerekir?</a:t>
            </a:r>
          </a:p>
        </p:txBody>
      </p:sp>
      <p:sp>
        <p:nvSpPr>
          <p:cNvPr id="3" name="İçerik Yer Tutucusu 2">
            <a:extLst>
              <a:ext uri="{FF2B5EF4-FFF2-40B4-BE49-F238E27FC236}">
                <a16:creationId xmlns:a16="http://schemas.microsoft.com/office/drawing/2014/main" id="{0FF800E8-D55A-2A19-044A-483ECF3E090F}"/>
              </a:ext>
            </a:extLst>
          </p:cNvPr>
          <p:cNvSpPr>
            <a:spLocks noGrp="1"/>
          </p:cNvSpPr>
          <p:nvPr>
            <p:ph idx="1"/>
          </p:nvPr>
        </p:nvSpPr>
        <p:spPr/>
        <p:txBody>
          <a:bodyPr/>
          <a:lstStyle/>
          <a:p>
            <a:pPr marL="0" indent="0">
              <a:buNone/>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2400" dirty="0">
                <a:effectLst/>
                <a:latin typeface="Calibri" panose="020F0502020204030204" pitchFamily="34" charset="0"/>
                <a:ea typeface="Calibri" panose="020F0502020204030204" pitchFamily="34" charset="0"/>
                <a:cs typeface="Times New Roman" panose="02020603050405020304" pitchFamily="18" charset="0"/>
              </a:rPr>
              <a:t>Diğer bütün derslerinden başarılı bir öğrenci İşletmede Mesleki Eğitim derslerini aldığı takdirde mezun olabilecek durumda ise Fakülte Yönetim Kurulu kararı ile güz veya bahar yarıyılında İşletmede Mesleki Eğitim dersini alabilir. Öğrenciler, İşletmede Mesleki Eğitim I ve İşletmede Mesleki Eğitim II derslerini alabilmesi için engel teşkil edecek bir durum olmadığı sürece bu dersler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birbirinin devamı niteliğinde olmaması sebebiyle İşletmede Mesleki Eğitim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I’i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almadan İşletmede Mesleki Eğitim </a:t>
            </a:r>
            <a:r>
              <a:rPr lang="tr-TR" sz="2400" b="1" dirty="0" err="1">
                <a:effectLst/>
                <a:latin typeface="Calibri" panose="020F0502020204030204" pitchFamily="34" charset="0"/>
                <a:ea typeface="Calibri" panose="020F0502020204030204" pitchFamily="34" charset="0"/>
                <a:cs typeface="Times New Roman" panose="02020603050405020304" pitchFamily="18" charset="0"/>
              </a:rPr>
              <a:t>II’yi</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güz ya da bahar yarıyılında alabilirler. </a:t>
            </a:r>
          </a:p>
          <a:p>
            <a:endParaRPr lang="tr-TR" dirty="0"/>
          </a:p>
        </p:txBody>
      </p:sp>
      <p:sp>
        <p:nvSpPr>
          <p:cNvPr id="4" name="İçerik Yer Tutucusu 2">
            <a:extLst>
              <a:ext uri="{FF2B5EF4-FFF2-40B4-BE49-F238E27FC236}">
                <a16:creationId xmlns:a16="http://schemas.microsoft.com/office/drawing/2014/main" id="{5ADD187E-88C2-661B-00CF-AEB68BD752DC}"/>
              </a:ext>
            </a:extLst>
          </p:cNvPr>
          <p:cNvSpPr txBox="1">
            <a:spLocks/>
          </p:cNvSpPr>
          <p:nvPr/>
        </p:nvSpPr>
        <p:spPr>
          <a:xfrm>
            <a:off x="9058274" y="4557714"/>
            <a:ext cx="2295526" cy="1185862"/>
          </a:xfrm>
          <a:prstGeom prst="rect">
            <a:avLst/>
          </a:prstGeom>
          <a:solidFill>
            <a:schemeClr val="accent1"/>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Tüm dersleri almış olma şartı bulunmaktadır</a:t>
            </a:r>
          </a:p>
        </p:txBody>
      </p:sp>
    </p:spTree>
    <p:extLst>
      <p:ext uri="{BB962C8B-B14F-4D97-AF65-F5344CB8AC3E}">
        <p14:creationId xmlns:p14="http://schemas.microsoft.com/office/powerpoint/2010/main" val="1097244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D80DD9-F84A-E4D9-012C-FA06A35D47F5}"/>
              </a:ext>
            </a:extLst>
          </p:cNvPr>
          <p:cNvSpPr>
            <a:spLocks noGrp="1"/>
          </p:cNvSpPr>
          <p:nvPr>
            <p:ph type="title"/>
          </p:nvPr>
        </p:nvSpPr>
        <p:spPr/>
        <p:txBody>
          <a:bodyPr/>
          <a:lstStyle/>
          <a:p>
            <a:r>
              <a:rPr lang="tr-TR" dirty="0"/>
              <a:t>Kaç gün devamsızlığım var?</a:t>
            </a:r>
          </a:p>
        </p:txBody>
      </p:sp>
      <p:sp>
        <p:nvSpPr>
          <p:cNvPr id="3" name="İçerik Yer Tutucusu 2">
            <a:extLst>
              <a:ext uri="{FF2B5EF4-FFF2-40B4-BE49-F238E27FC236}">
                <a16:creationId xmlns:a16="http://schemas.microsoft.com/office/drawing/2014/main" id="{A4E77C2D-6753-415A-9DB6-D61D97CD5778}"/>
              </a:ext>
            </a:extLst>
          </p:cNvPr>
          <p:cNvSpPr>
            <a:spLocks noGrp="1"/>
          </p:cNvSpPr>
          <p:nvPr>
            <p:ph idx="1"/>
          </p:nvPr>
        </p:nvSpPr>
        <p:spPr/>
        <p:txBody>
          <a:bodyPr/>
          <a:lstStyle/>
          <a:p>
            <a:r>
              <a:rPr lang="tr-TR" dirty="0"/>
              <a:t>Teorik derslerde devam durumu %80’dir. Alınan raporlar devamsızlığa dahildir.</a:t>
            </a:r>
          </a:p>
          <a:p>
            <a:r>
              <a:rPr lang="tr-TR" dirty="0"/>
              <a:t>70 gün olan bir akademik dönemde devamsızlık 14 gündür. 7 günlük rapor alan bir öğrencinin devamsızlık hakkı 7 gün kalır.</a:t>
            </a:r>
          </a:p>
          <a:p>
            <a:r>
              <a:rPr lang="tr-TR" dirty="0"/>
              <a:t>Öğrencinin işletmeye tabi olması dolayısıyla devamsızlık günlerinde de işletmeden izin alınması gerekmektedir.</a:t>
            </a:r>
          </a:p>
          <a:p>
            <a:r>
              <a:rPr lang="tr-TR" dirty="0"/>
              <a:t>Ana raporda devamsızlık yapılan günler de belirtilmelidir.</a:t>
            </a:r>
          </a:p>
        </p:txBody>
      </p:sp>
    </p:spTree>
    <p:extLst>
      <p:ext uri="{BB962C8B-B14F-4D97-AF65-F5344CB8AC3E}">
        <p14:creationId xmlns:p14="http://schemas.microsoft.com/office/powerpoint/2010/main" val="596056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83FF85-0E0D-E2B7-6900-667564C2F7D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D0E59CF-A068-496A-F67F-6C944B3F20B0}"/>
              </a:ext>
            </a:extLst>
          </p:cNvPr>
          <p:cNvSpPr>
            <a:spLocks noGrp="1"/>
          </p:cNvSpPr>
          <p:nvPr>
            <p:ph idx="1"/>
          </p:nvPr>
        </p:nvSpPr>
        <p:spPr/>
        <p:txBody>
          <a:bodyPr/>
          <a:lstStyle/>
          <a:p>
            <a:pPr marL="0" indent="0" algn="ctr">
              <a:buNone/>
            </a:pPr>
            <a:r>
              <a:rPr lang="tr-TR" sz="6000" dirty="0">
                <a:solidFill>
                  <a:schemeClr val="accent1"/>
                </a:solidFill>
              </a:rPr>
              <a:t>Dinlediğiniz için teşekkür ederiz.</a:t>
            </a:r>
          </a:p>
          <a:p>
            <a:pPr marL="0" indent="0" algn="ctr">
              <a:buNone/>
            </a:pPr>
            <a:endParaRPr lang="tr-TR" sz="6000" dirty="0">
              <a:solidFill>
                <a:schemeClr val="accent1"/>
              </a:solidFill>
            </a:endParaRPr>
          </a:p>
          <a:p>
            <a:pPr marL="0" indent="0" algn="ctr">
              <a:buNone/>
            </a:pPr>
            <a:r>
              <a:rPr lang="tr-TR" sz="6000" dirty="0">
                <a:solidFill>
                  <a:schemeClr val="accent1"/>
                </a:solidFill>
              </a:rPr>
              <a:t>Soru &amp; Cevap</a:t>
            </a:r>
          </a:p>
          <a:p>
            <a:pPr marL="0" indent="0">
              <a:buNone/>
            </a:pPr>
            <a:endParaRPr lang="tr-TR" dirty="0"/>
          </a:p>
        </p:txBody>
      </p:sp>
    </p:spTree>
    <p:extLst>
      <p:ext uri="{BB962C8B-B14F-4D97-AF65-F5344CB8AC3E}">
        <p14:creationId xmlns:p14="http://schemas.microsoft.com/office/powerpoint/2010/main" val="334039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59E5F-3446-DD5D-4E70-620468D0CF1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B0B036D1-844B-9D19-013A-E7549CD833EA}"/>
              </a:ext>
            </a:extLst>
          </p:cNvPr>
          <p:cNvGraphicFramePr>
            <a:graphicFrameLocks noGrp="1"/>
          </p:cNvGraphicFramePr>
          <p:nvPr>
            <p:ph idx="1"/>
          </p:nvPr>
        </p:nvGraphicFramePr>
        <p:xfrm>
          <a:off x="2261456" y="537553"/>
          <a:ext cx="7373448" cy="5955322"/>
        </p:xfrm>
        <a:graphic>
          <a:graphicData uri="http://schemas.openxmlformats.org/drawingml/2006/table">
            <a:tbl>
              <a:tblPr firstRow="1" firstCol="1" bandRow="1">
                <a:tableStyleId>{5C22544A-7EE6-4342-B048-85BDC9FD1C3A}</a:tableStyleId>
              </a:tblPr>
              <a:tblGrid>
                <a:gridCol w="2009159">
                  <a:extLst>
                    <a:ext uri="{9D8B030D-6E8A-4147-A177-3AD203B41FA5}">
                      <a16:colId xmlns:a16="http://schemas.microsoft.com/office/drawing/2014/main" val="4290814352"/>
                    </a:ext>
                  </a:extLst>
                </a:gridCol>
                <a:gridCol w="5364289">
                  <a:extLst>
                    <a:ext uri="{9D8B030D-6E8A-4147-A177-3AD203B41FA5}">
                      <a16:colId xmlns:a16="http://schemas.microsoft.com/office/drawing/2014/main" val="225369106"/>
                    </a:ext>
                  </a:extLst>
                </a:gridCol>
              </a:tblGrid>
              <a:tr h="855784">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chemeClr val="lt1"/>
                          </a:solidFill>
                          <a:effectLst/>
                          <a:latin typeface="+mn-lt"/>
                          <a:ea typeface="+mn-ea"/>
                          <a:cs typeface="+mn-cs"/>
                        </a:rPr>
                        <a:t>İŞLETMEDE MESLEKİ EĞİTİM TAKVİMİ</a:t>
                      </a:r>
                    </a:p>
                  </a:txBody>
                  <a:tcPr marL="32373" marR="32373" marT="0" marB="0" anchor="ctr"/>
                </a:tc>
                <a:tc hMerge="1">
                  <a:txBody>
                    <a:bodyPr/>
                    <a:lstStyle/>
                    <a:p>
                      <a:pPr algn="l">
                        <a:lnSpc>
                          <a:spcPct val="107000"/>
                        </a:lnSpc>
                        <a:spcAft>
                          <a:spcPts val="800"/>
                        </a:spcAft>
                        <a:tabLst>
                          <a:tab pos="209550" algn="l"/>
                        </a:tabLs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530272983"/>
                  </a:ext>
                </a:extLst>
              </a:tr>
              <a:tr h="5099538">
                <a:tc>
                  <a:txBody>
                    <a:bodyPr/>
                    <a:lstStyle/>
                    <a:p>
                      <a:pPr algn="ctr">
                        <a:lnSpc>
                          <a:spcPct val="107000"/>
                        </a:lnSpc>
                        <a:spcAft>
                          <a:spcPts val="800"/>
                        </a:spcAft>
                      </a:pPr>
                      <a:r>
                        <a:rPr lang="tr-TR" sz="1400" dirty="0">
                          <a:effectLst/>
                        </a:rPr>
                        <a:t>15  OCAK –  26 OCAK 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l">
                        <a:lnSpc>
                          <a:spcPct val="107000"/>
                        </a:lnSpc>
                        <a:spcAft>
                          <a:spcPts val="800"/>
                        </a:spcAft>
                      </a:pPr>
                      <a:r>
                        <a:rPr lang="tr-TR" sz="1400" dirty="0">
                          <a:effectLst/>
                        </a:rPr>
                        <a:t>-İŞLETMEDE MESLEKİ EĞİTİM TALEP FORMU ( DANIŞMANI OLDUĞU ÖĞRETİM ÜYESİNİN ONAYIYLA BELİRLENECEK )</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rPr>
                        <a:t> </a:t>
                      </a:r>
                    </a:p>
                    <a:p>
                      <a:pPr algn="l">
                        <a:lnSpc>
                          <a:spcPct val="107000"/>
                        </a:lnSpc>
                        <a:spcAft>
                          <a:spcPts val="800"/>
                        </a:spcAft>
                      </a:pPr>
                      <a:r>
                        <a:rPr lang="tr-TR" sz="1400" dirty="0">
                          <a:effectLst/>
                        </a:rPr>
                        <a:t>-İŞ SAĞLIĞI VE GÜVENLİĞİ EĞİTİMİ ALDIĞINI GÖSTERİR BELGE                                           (16 SAAT SÜRELİ ÇOK TEHLİKELİ SINIF)</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-İŞLETMEDE MESLEKİ EĞİTİM KABUL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-SAĞLIK GÜVENCESİ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-DEVLET KATKISI ÖDEME FORMU EK-1  ( DEVLET KATKISI TALEP EDİLMİYOR İSE İŞ YERİ TEMSİLCİSİ İSTEMİYORUM DİYE BELİRTECEKTİR )</a:t>
                      </a:r>
                    </a:p>
                    <a:p>
                      <a:pPr algn="l">
                        <a:lnSpc>
                          <a:spcPct val="107000"/>
                        </a:lnSpc>
                        <a:spcAft>
                          <a:spcPts val="800"/>
                        </a:spcAft>
                      </a:pPr>
                      <a:r>
                        <a:rPr lang="tr-TR" sz="1400" dirty="0">
                          <a:effectLst/>
                        </a:rPr>
                        <a:t> </a:t>
                      </a:r>
                    </a:p>
                    <a:p>
                      <a:pPr algn="l">
                        <a:lnSpc>
                          <a:spcPct val="107000"/>
                        </a:lnSpc>
                        <a:spcAft>
                          <a:spcPts val="800"/>
                        </a:spcAft>
                        <a:tabLst>
                          <a:tab pos="209550" algn="l"/>
                        </a:tabLst>
                      </a:pPr>
                      <a:r>
                        <a:rPr lang="tr-TR" sz="1400" dirty="0">
                          <a:effectLst/>
                        </a:rPr>
                        <a:t>- İŞ YERİ HEKİM RAPORU BÖLÜM SEKRETERLİĞİNE KARGO İLE TESLİMİ  ( İŞ YERİ HEKİMİNDEN VEYA OSGB İŞ SAĞLIĞI VE GÜVENLİĞİ MERKEZLERİNDEN ALINMALI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2111581375"/>
                  </a:ext>
                </a:extLst>
              </a:tr>
            </a:tbl>
          </a:graphicData>
        </a:graphic>
      </p:graphicFrame>
      <p:sp>
        <p:nvSpPr>
          <p:cNvPr id="3" name="İçerik Yer Tutucusu 2">
            <a:extLst>
              <a:ext uri="{FF2B5EF4-FFF2-40B4-BE49-F238E27FC236}">
                <a16:creationId xmlns:a16="http://schemas.microsoft.com/office/drawing/2014/main" id="{57C85E2D-4709-BAF7-02D2-F7CA1F3E1B3E}"/>
              </a:ext>
            </a:extLst>
          </p:cNvPr>
          <p:cNvSpPr txBox="1">
            <a:spLocks/>
          </p:cNvSpPr>
          <p:nvPr/>
        </p:nvSpPr>
        <p:spPr>
          <a:xfrm>
            <a:off x="10186987" y="2157413"/>
            <a:ext cx="1752599" cy="2300287"/>
          </a:xfrm>
          <a:prstGeom prst="rect">
            <a:avLst/>
          </a:prstGeom>
          <a:solidFill>
            <a:schemeClr val="accent1"/>
          </a:solidFill>
          <a:ln>
            <a:solidFill>
              <a:schemeClr val="accent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Yaklaşık olarak akademik takvimde belirtilen dönem başlamadan 1 ay önce</a:t>
            </a:r>
          </a:p>
        </p:txBody>
      </p:sp>
    </p:spTree>
    <p:extLst>
      <p:ext uri="{BB962C8B-B14F-4D97-AF65-F5344CB8AC3E}">
        <p14:creationId xmlns:p14="http://schemas.microsoft.com/office/powerpoint/2010/main" val="344710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FCA9A55A-0E2E-7602-6019-779914658A5E}"/>
              </a:ext>
            </a:extLst>
          </p:cNvPr>
          <p:cNvGraphicFramePr>
            <a:graphicFrameLocks noChangeAspect="1"/>
          </p:cNvGraphicFramePr>
          <p:nvPr>
            <p:extLst>
              <p:ext uri="{D42A27DB-BD31-4B8C-83A1-F6EECF244321}">
                <p14:modId xmlns:p14="http://schemas.microsoft.com/office/powerpoint/2010/main" val="1380937946"/>
              </p:ext>
            </p:extLst>
          </p:nvPr>
        </p:nvGraphicFramePr>
        <p:xfrm>
          <a:off x="2684584" y="38372"/>
          <a:ext cx="6822831" cy="8867601"/>
        </p:xfrm>
        <a:graphic>
          <a:graphicData uri="http://schemas.openxmlformats.org/presentationml/2006/ole">
            <mc:AlternateContent xmlns:mc="http://schemas.openxmlformats.org/markup-compatibility/2006">
              <mc:Choice xmlns:v="urn:schemas-microsoft-com:vml" Requires="v">
                <p:oleObj name="Belge" r:id="rId2" imgW="6438900" imgH="8369300" progId="Word.Document.8">
                  <p:embed/>
                </p:oleObj>
              </mc:Choice>
              <mc:Fallback>
                <p:oleObj name="Belge" r:id="rId2" imgW="6438900" imgH="8369300" progId="Word.Document.8">
                  <p:embed/>
                  <p:pic>
                    <p:nvPicPr>
                      <p:cNvPr id="0" name=""/>
                      <p:cNvPicPr/>
                      <p:nvPr/>
                    </p:nvPicPr>
                    <p:blipFill>
                      <a:blip r:embed="rId3"/>
                      <a:stretch>
                        <a:fillRect/>
                      </a:stretch>
                    </p:blipFill>
                    <p:spPr>
                      <a:xfrm>
                        <a:off x="2684584" y="38372"/>
                        <a:ext cx="6822831" cy="8867601"/>
                      </a:xfrm>
                      <a:prstGeom prst="rect">
                        <a:avLst/>
                      </a:prstGeom>
                    </p:spPr>
                  </p:pic>
                </p:oleObj>
              </mc:Fallback>
            </mc:AlternateContent>
          </a:graphicData>
        </a:graphic>
      </p:graphicFrame>
      <p:sp>
        <p:nvSpPr>
          <p:cNvPr id="5" name="İçerik Yer Tutucusu 2">
            <a:extLst>
              <a:ext uri="{FF2B5EF4-FFF2-40B4-BE49-F238E27FC236}">
                <a16:creationId xmlns:a16="http://schemas.microsoft.com/office/drawing/2014/main" id="{6FB562A0-A613-42C5-AAA5-A7FB9745996A}"/>
              </a:ext>
            </a:extLst>
          </p:cNvPr>
          <p:cNvSpPr>
            <a:spLocks noGrp="1"/>
          </p:cNvSpPr>
          <p:nvPr>
            <p:ph idx="1"/>
          </p:nvPr>
        </p:nvSpPr>
        <p:spPr>
          <a:xfrm>
            <a:off x="10158413" y="2157413"/>
            <a:ext cx="1781174" cy="871537"/>
          </a:xfrm>
          <a:solidFill>
            <a:schemeClr val="accent1"/>
          </a:solidFill>
          <a:ln>
            <a:solidFill>
              <a:schemeClr val="accent1"/>
            </a:solidFill>
          </a:ln>
        </p:spPr>
        <p:txBody>
          <a:bodyPr>
            <a:normAutofit/>
          </a:bodyPr>
          <a:lstStyle/>
          <a:p>
            <a:pPr marL="0" indent="0">
              <a:buNone/>
            </a:pPr>
            <a:r>
              <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Süreç geri akmıyor</a:t>
            </a:r>
          </a:p>
        </p:txBody>
      </p:sp>
      <p:sp>
        <p:nvSpPr>
          <p:cNvPr id="2" name="İçerik Yer Tutucusu 2">
            <a:extLst>
              <a:ext uri="{FF2B5EF4-FFF2-40B4-BE49-F238E27FC236}">
                <a16:creationId xmlns:a16="http://schemas.microsoft.com/office/drawing/2014/main" id="{A61E00B8-EDD9-A04D-318E-F3451A7519B5}"/>
              </a:ext>
            </a:extLst>
          </p:cNvPr>
          <p:cNvSpPr txBox="1">
            <a:spLocks/>
          </p:cNvSpPr>
          <p:nvPr/>
        </p:nvSpPr>
        <p:spPr>
          <a:xfrm>
            <a:off x="10158413" y="3585443"/>
            <a:ext cx="1781174" cy="871537"/>
          </a:xfrm>
          <a:prstGeom prst="rect">
            <a:avLst/>
          </a:prstGeom>
          <a:solidFill>
            <a:schemeClr val="accent1"/>
          </a:solidFill>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Derece akraba olmamalı</a:t>
            </a:r>
          </a:p>
        </p:txBody>
      </p:sp>
    </p:spTree>
    <p:extLst>
      <p:ext uri="{BB962C8B-B14F-4D97-AF65-F5344CB8AC3E}">
        <p14:creationId xmlns:p14="http://schemas.microsoft.com/office/powerpoint/2010/main" val="1943522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59E5F-3446-DD5D-4E70-620468D0CF1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B0B036D1-844B-9D19-013A-E7549CD833EA}"/>
              </a:ext>
            </a:extLst>
          </p:cNvPr>
          <p:cNvGraphicFramePr>
            <a:graphicFrameLocks noGrp="1"/>
          </p:cNvGraphicFramePr>
          <p:nvPr>
            <p:ph idx="1"/>
          </p:nvPr>
        </p:nvGraphicFramePr>
        <p:xfrm>
          <a:off x="2261456" y="537553"/>
          <a:ext cx="7373448" cy="5955322"/>
        </p:xfrm>
        <a:graphic>
          <a:graphicData uri="http://schemas.openxmlformats.org/drawingml/2006/table">
            <a:tbl>
              <a:tblPr firstRow="1" firstCol="1" bandRow="1">
                <a:tableStyleId>{5C22544A-7EE6-4342-B048-85BDC9FD1C3A}</a:tableStyleId>
              </a:tblPr>
              <a:tblGrid>
                <a:gridCol w="2009159">
                  <a:extLst>
                    <a:ext uri="{9D8B030D-6E8A-4147-A177-3AD203B41FA5}">
                      <a16:colId xmlns:a16="http://schemas.microsoft.com/office/drawing/2014/main" val="4290814352"/>
                    </a:ext>
                  </a:extLst>
                </a:gridCol>
                <a:gridCol w="5364289">
                  <a:extLst>
                    <a:ext uri="{9D8B030D-6E8A-4147-A177-3AD203B41FA5}">
                      <a16:colId xmlns:a16="http://schemas.microsoft.com/office/drawing/2014/main" val="225369106"/>
                    </a:ext>
                  </a:extLst>
                </a:gridCol>
              </a:tblGrid>
              <a:tr h="855784">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chemeClr val="lt1"/>
                          </a:solidFill>
                          <a:effectLst/>
                          <a:latin typeface="+mn-lt"/>
                          <a:ea typeface="+mn-ea"/>
                          <a:cs typeface="+mn-cs"/>
                        </a:rPr>
                        <a:t>İŞLETMEDE MESLEKİ EĞİTİM TAKVİMİ</a:t>
                      </a:r>
                    </a:p>
                  </a:txBody>
                  <a:tcPr marL="32373" marR="32373" marT="0" marB="0" anchor="ctr"/>
                </a:tc>
                <a:tc hMerge="1">
                  <a:txBody>
                    <a:bodyPr/>
                    <a:lstStyle/>
                    <a:p>
                      <a:pPr algn="l">
                        <a:lnSpc>
                          <a:spcPct val="107000"/>
                        </a:lnSpc>
                        <a:spcAft>
                          <a:spcPts val="800"/>
                        </a:spcAft>
                        <a:tabLst>
                          <a:tab pos="209550" algn="l"/>
                        </a:tabLs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530272983"/>
                  </a:ext>
                </a:extLst>
              </a:tr>
              <a:tr h="5099538">
                <a:tc>
                  <a:txBody>
                    <a:bodyPr/>
                    <a:lstStyle/>
                    <a:p>
                      <a:pPr algn="ctr">
                        <a:lnSpc>
                          <a:spcPct val="107000"/>
                        </a:lnSpc>
                        <a:spcAft>
                          <a:spcPts val="800"/>
                        </a:spcAft>
                      </a:pPr>
                      <a:r>
                        <a:rPr lang="tr-TR" sz="1400" dirty="0">
                          <a:effectLst/>
                        </a:rPr>
                        <a:t>15  OCAK –  26 OCAK 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l">
                        <a:lnSpc>
                          <a:spcPct val="107000"/>
                        </a:lnSpc>
                        <a:spcAft>
                          <a:spcPts val="800"/>
                        </a:spcAft>
                      </a:pPr>
                      <a:r>
                        <a:rPr lang="tr-TR" sz="1400" dirty="0">
                          <a:effectLst/>
                        </a:rPr>
                        <a:t>-İŞLETMEDE MESLEKİ EĞİTİM TALEP FORMU ( DANIŞMANI OLDUĞU ÖĞRETİM ÜYESİNİN ONAYIYLA BELİRLENECEK )</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rPr>
                        <a:t> </a:t>
                      </a:r>
                    </a:p>
                    <a:p>
                      <a:pPr algn="l">
                        <a:lnSpc>
                          <a:spcPct val="107000"/>
                        </a:lnSpc>
                        <a:spcAft>
                          <a:spcPts val="800"/>
                        </a:spcAft>
                      </a:pPr>
                      <a:r>
                        <a:rPr lang="tr-TR" sz="1400" dirty="0">
                          <a:effectLst/>
                        </a:rPr>
                        <a:t>-İŞ SAĞLIĞI VE GÜVENLİĞİ EĞİTİMİ ALDIĞINI GÖSTERİR BELGE                                           (16 SAAT SÜRELİ ÇOK TEHLİKELİ SINIF)</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-İŞLETMEDE MESLEKİ EĞİTİM KABUL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-SAĞLIK GÜVENCESİ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-DEVLET KATKISI ÖDEME FORMU EK-1  ( DEVLET KATKISI TALEP EDİLMİYOR İSE İŞ YERİ TEMSİLCİSİ İSTEMİYORUM DİYE BELİRTECEKTİR )</a:t>
                      </a:r>
                    </a:p>
                    <a:p>
                      <a:pPr algn="l">
                        <a:lnSpc>
                          <a:spcPct val="107000"/>
                        </a:lnSpc>
                        <a:spcAft>
                          <a:spcPts val="800"/>
                        </a:spcAft>
                      </a:pPr>
                      <a:r>
                        <a:rPr lang="tr-TR" sz="1400" dirty="0">
                          <a:effectLst/>
                        </a:rPr>
                        <a:t> </a:t>
                      </a:r>
                    </a:p>
                    <a:p>
                      <a:pPr algn="l">
                        <a:lnSpc>
                          <a:spcPct val="107000"/>
                        </a:lnSpc>
                        <a:spcAft>
                          <a:spcPts val="800"/>
                        </a:spcAft>
                        <a:tabLst>
                          <a:tab pos="209550" algn="l"/>
                        </a:tabLst>
                      </a:pPr>
                      <a:r>
                        <a:rPr lang="tr-TR" sz="1400" dirty="0">
                          <a:effectLst/>
                        </a:rPr>
                        <a:t>- İŞ YERİ HEKİM RAPORU BÖLÜM SEKRETERLİĞİNE KARGO İLE TESLİMİ  ( İŞ YERİ HEKİMİNDEN VEYA OSGB İŞ SAĞLIĞI VE GÜVENLİĞİ MERKEZLERİNDEN ALINMALI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2111581375"/>
                  </a:ext>
                </a:extLst>
              </a:tr>
            </a:tbl>
          </a:graphicData>
        </a:graphic>
      </p:graphicFrame>
    </p:spTree>
    <p:extLst>
      <p:ext uri="{BB962C8B-B14F-4D97-AF65-F5344CB8AC3E}">
        <p14:creationId xmlns:p14="http://schemas.microsoft.com/office/powerpoint/2010/main" val="345147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kask, ekran görüntüsü, sarı içeren bir resim&#10;&#10;Açıklama otomatik olarak oluşturuldu">
            <a:extLst>
              <a:ext uri="{FF2B5EF4-FFF2-40B4-BE49-F238E27FC236}">
                <a16:creationId xmlns:a16="http://schemas.microsoft.com/office/drawing/2014/main" id="{FA519E8B-E6D9-3BF5-5CF1-F10F0E9D5C1F}"/>
              </a:ext>
            </a:extLst>
          </p:cNvPr>
          <p:cNvPicPr>
            <a:picLocks noChangeAspect="1"/>
          </p:cNvPicPr>
          <p:nvPr/>
        </p:nvPicPr>
        <p:blipFill>
          <a:blip r:embed="rId2"/>
          <a:stretch>
            <a:fillRect/>
          </a:stretch>
        </p:blipFill>
        <p:spPr>
          <a:xfrm>
            <a:off x="3649265" y="0"/>
            <a:ext cx="4893469" cy="6858000"/>
          </a:xfrm>
          <a:prstGeom prst="rect">
            <a:avLst/>
          </a:prstGeom>
        </p:spPr>
      </p:pic>
      <p:sp>
        <p:nvSpPr>
          <p:cNvPr id="6" name="İçerik Yer Tutucusu 2">
            <a:extLst>
              <a:ext uri="{FF2B5EF4-FFF2-40B4-BE49-F238E27FC236}">
                <a16:creationId xmlns:a16="http://schemas.microsoft.com/office/drawing/2014/main" id="{AB6233B0-B14C-639B-24A1-4FEEA7B5F0FB}"/>
              </a:ext>
            </a:extLst>
          </p:cNvPr>
          <p:cNvSpPr>
            <a:spLocks noGrp="1"/>
          </p:cNvSpPr>
          <p:nvPr>
            <p:ph idx="1"/>
          </p:nvPr>
        </p:nvSpPr>
        <p:spPr>
          <a:xfrm>
            <a:off x="9929813" y="842963"/>
            <a:ext cx="1781174" cy="871537"/>
          </a:xfrm>
          <a:solidFill>
            <a:schemeClr val="accent1"/>
          </a:solidFill>
          <a:ln>
            <a:solidFill>
              <a:schemeClr val="accent1"/>
            </a:solidFill>
          </a:ln>
        </p:spPr>
        <p:txBody>
          <a:bodyPr>
            <a:normAutofit fontScale="92500" lnSpcReduction="20000"/>
          </a:bodyPr>
          <a:lstStyle/>
          <a:p>
            <a:pPr marL="0" indent="0">
              <a:buNone/>
            </a:pPr>
            <a:r>
              <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Mutlaka elinizde belge olmalı</a:t>
            </a:r>
          </a:p>
        </p:txBody>
      </p:sp>
    </p:spTree>
    <p:extLst>
      <p:ext uri="{BB962C8B-B14F-4D97-AF65-F5344CB8AC3E}">
        <p14:creationId xmlns:p14="http://schemas.microsoft.com/office/powerpoint/2010/main" val="57679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C59E5F-3446-DD5D-4E70-620468D0CF18}"/>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B0B036D1-844B-9D19-013A-E7549CD833EA}"/>
              </a:ext>
            </a:extLst>
          </p:cNvPr>
          <p:cNvGraphicFramePr>
            <a:graphicFrameLocks noGrp="1"/>
          </p:cNvGraphicFramePr>
          <p:nvPr>
            <p:ph idx="1"/>
          </p:nvPr>
        </p:nvGraphicFramePr>
        <p:xfrm>
          <a:off x="2261456" y="537553"/>
          <a:ext cx="7373448" cy="5955322"/>
        </p:xfrm>
        <a:graphic>
          <a:graphicData uri="http://schemas.openxmlformats.org/drawingml/2006/table">
            <a:tbl>
              <a:tblPr firstRow="1" firstCol="1" bandRow="1">
                <a:tableStyleId>{5C22544A-7EE6-4342-B048-85BDC9FD1C3A}</a:tableStyleId>
              </a:tblPr>
              <a:tblGrid>
                <a:gridCol w="2009159">
                  <a:extLst>
                    <a:ext uri="{9D8B030D-6E8A-4147-A177-3AD203B41FA5}">
                      <a16:colId xmlns:a16="http://schemas.microsoft.com/office/drawing/2014/main" val="4290814352"/>
                    </a:ext>
                  </a:extLst>
                </a:gridCol>
                <a:gridCol w="5364289">
                  <a:extLst>
                    <a:ext uri="{9D8B030D-6E8A-4147-A177-3AD203B41FA5}">
                      <a16:colId xmlns:a16="http://schemas.microsoft.com/office/drawing/2014/main" val="225369106"/>
                    </a:ext>
                  </a:extLst>
                </a:gridCol>
              </a:tblGrid>
              <a:tr h="855784">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tr-TR" sz="1800" b="1" kern="1200" dirty="0">
                          <a:solidFill>
                            <a:schemeClr val="lt1"/>
                          </a:solidFill>
                          <a:effectLst/>
                          <a:latin typeface="+mn-lt"/>
                          <a:ea typeface="+mn-ea"/>
                          <a:cs typeface="+mn-cs"/>
                        </a:rPr>
                        <a:t>İŞLETMEDE MESLEKİ EĞİTİM TAKVİMİ</a:t>
                      </a:r>
                    </a:p>
                  </a:txBody>
                  <a:tcPr marL="32373" marR="32373" marT="0" marB="0" anchor="ctr"/>
                </a:tc>
                <a:tc hMerge="1">
                  <a:txBody>
                    <a:bodyPr/>
                    <a:lstStyle/>
                    <a:p>
                      <a:pPr algn="l">
                        <a:lnSpc>
                          <a:spcPct val="107000"/>
                        </a:lnSpc>
                        <a:spcAft>
                          <a:spcPts val="800"/>
                        </a:spcAft>
                        <a:tabLst>
                          <a:tab pos="209550" algn="l"/>
                        </a:tabLs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3530272983"/>
                  </a:ext>
                </a:extLst>
              </a:tr>
              <a:tr h="5099538">
                <a:tc>
                  <a:txBody>
                    <a:bodyPr/>
                    <a:lstStyle/>
                    <a:p>
                      <a:pPr algn="ctr">
                        <a:lnSpc>
                          <a:spcPct val="107000"/>
                        </a:lnSpc>
                        <a:spcAft>
                          <a:spcPts val="800"/>
                        </a:spcAft>
                      </a:pPr>
                      <a:r>
                        <a:rPr lang="tr-TR" sz="1400" dirty="0">
                          <a:effectLst/>
                        </a:rPr>
                        <a:t>15  OCAK –  26 OCAK 2024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nchor="ctr"/>
                </a:tc>
                <a:tc>
                  <a:txBody>
                    <a:bodyPr/>
                    <a:lstStyle/>
                    <a:p>
                      <a:pPr algn="l">
                        <a:lnSpc>
                          <a:spcPct val="107000"/>
                        </a:lnSpc>
                        <a:spcAft>
                          <a:spcPts val="800"/>
                        </a:spcAft>
                      </a:pPr>
                      <a:r>
                        <a:rPr lang="tr-TR" sz="1400" dirty="0">
                          <a:effectLst/>
                        </a:rPr>
                        <a:t>-İŞLETMEDE MESLEKİ EĞİTİM TALEP FORMU ( DANIŞMANI OLDUĞU ÖĞRETİM ÜYESİNİN ONAYIYLA BELİRLENECEK )</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400" dirty="0">
                          <a:effectLst/>
                        </a:rPr>
                        <a:t> </a:t>
                      </a:r>
                    </a:p>
                    <a:p>
                      <a:pPr algn="l">
                        <a:lnSpc>
                          <a:spcPct val="107000"/>
                        </a:lnSpc>
                        <a:spcAft>
                          <a:spcPts val="800"/>
                        </a:spcAft>
                      </a:pPr>
                      <a:r>
                        <a:rPr lang="tr-TR" sz="1400" dirty="0">
                          <a:effectLst/>
                        </a:rPr>
                        <a:t>-İŞ SAĞLIĞI VE GÜVENLİĞİ EĞİTİMİ ALDIĞINI GÖSTERİR BELGE                                           (16 SAAT SÜRELİ ÇOK TEHLİKELİ SINIF)</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-İŞLETMEDE MESLEKİ EĞİTİM KABUL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-SAĞLIK GÜVENCESİ FORMU</a:t>
                      </a:r>
                    </a:p>
                    <a:p>
                      <a:pPr algn="l">
                        <a:lnSpc>
                          <a:spcPct val="107000"/>
                        </a:lnSpc>
                        <a:spcAft>
                          <a:spcPts val="800"/>
                        </a:spcAft>
                      </a:pPr>
                      <a:r>
                        <a:rPr lang="tr-TR" sz="1400" dirty="0">
                          <a:effectLst/>
                        </a:rPr>
                        <a:t> </a:t>
                      </a:r>
                    </a:p>
                    <a:p>
                      <a:pPr algn="l">
                        <a:lnSpc>
                          <a:spcPct val="107000"/>
                        </a:lnSpc>
                        <a:spcAft>
                          <a:spcPts val="800"/>
                        </a:spcAft>
                      </a:pPr>
                      <a:r>
                        <a:rPr lang="tr-TR" sz="1400" dirty="0">
                          <a:effectLst/>
                        </a:rPr>
                        <a:t>-DEVLET KATKISI ÖDEME FORMU EK-1  ( DEVLET KATKISI TALEP EDİLMİYOR İSE İŞ YERİ TEMSİLCİSİ İSTEMİYORUM DİYE BELİRTECEKTİR )</a:t>
                      </a:r>
                    </a:p>
                    <a:p>
                      <a:pPr algn="l">
                        <a:lnSpc>
                          <a:spcPct val="107000"/>
                        </a:lnSpc>
                        <a:spcAft>
                          <a:spcPts val="800"/>
                        </a:spcAft>
                      </a:pPr>
                      <a:r>
                        <a:rPr lang="tr-TR" sz="1400" dirty="0">
                          <a:effectLst/>
                        </a:rPr>
                        <a:t> </a:t>
                      </a:r>
                    </a:p>
                    <a:p>
                      <a:pPr algn="l">
                        <a:lnSpc>
                          <a:spcPct val="107000"/>
                        </a:lnSpc>
                        <a:spcAft>
                          <a:spcPts val="800"/>
                        </a:spcAft>
                        <a:tabLst>
                          <a:tab pos="209550" algn="l"/>
                        </a:tabLst>
                      </a:pPr>
                      <a:r>
                        <a:rPr lang="tr-TR" sz="1400" dirty="0">
                          <a:effectLst/>
                        </a:rPr>
                        <a:t>- İŞ YERİ HEKİM RAPORU BÖLÜM SEKRETERLİĞİNE KARGO İLE TESLİMİ  ( İŞ YERİ HEKİMİNDEN VEYA OSGB İŞ SAĞLIĞI VE GÜVENLİĞİ MERKEZLERİNDEN ALINMALI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373" marR="32373" marT="0" marB="0"/>
                </a:tc>
                <a:extLst>
                  <a:ext uri="{0D108BD9-81ED-4DB2-BD59-A6C34878D82A}">
                    <a16:rowId xmlns:a16="http://schemas.microsoft.com/office/drawing/2014/main" val="2111581375"/>
                  </a:ext>
                </a:extLst>
              </a:tr>
            </a:tbl>
          </a:graphicData>
        </a:graphic>
      </p:graphicFrame>
    </p:spTree>
    <p:extLst>
      <p:ext uri="{BB962C8B-B14F-4D97-AF65-F5344CB8AC3E}">
        <p14:creationId xmlns:p14="http://schemas.microsoft.com/office/powerpoint/2010/main" val="86859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E16EAF4E-EBC6-3EE0-270F-9C39D37CF082}"/>
              </a:ext>
            </a:extLst>
          </p:cNvPr>
          <p:cNvGraphicFramePr>
            <a:graphicFrameLocks noChangeAspect="1"/>
          </p:cNvGraphicFramePr>
          <p:nvPr>
            <p:extLst>
              <p:ext uri="{D42A27DB-BD31-4B8C-83A1-F6EECF244321}">
                <p14:modId xmlns:p14="http://schemas.microsoft.com/office/powerpoint/2010/main" val="3884182965"/>
              </p:ext>
            </p:extLst>
          </p:nvPr>
        </p:nvGraphicFramePr>
        <p:xfrm>
          <a:off x="2055173" y="138339"/>
          <a:ext cx="9003351" cy="10763024"/>
        </p:xfrm>
        <a:graphic>
          <a:graphicData uri="http://schemas.openxmlformats.org/presentationml/2006/ole">
            <mc:AlternateContent xmlns:mc="http://schemas.openxmlformats.org/markup-compatibility/2006">
              <mc:Choice xmlns:v="urn:schemas-microsoft-com:vml" Requires="v">
                <p:oleObj name="Belge" r:id="rId2" imgW="6438900" imgH="7696200" progId="Word.Document.8">
                  <p:embed/>
                </p:oleObj>
              </mc:Choice>
              <mc:Fallback>
                <p:oleObj name="Belge" r:id="rId2" imgW="6438900" imgH="7696200" progId="Word.Document.8">
                  <p:embed/>
                  <p:pic>
                    <p:nvPicPr>
                      <p:cNvPr id="0" name=""/>
                      <p:cNvPicPr/>
                      <p:nvPr/>
                    </p:nvPicPr>
                    <p:blipFill>
                      <a:blip r:embed="rId3"/>
                      <a:stretch>
                        <a:fillRect/>
                      </a:stretch>
                    </p:blipFill>
                    <p:spPr>
                      <a:xfrm>
                        <a:off x="2055173" y="138339"/>
                        <a:ext cx="9003351" cy="10763024"/>
                      </a:xfrm>
                      <a:prstGeom prst="rect">
                        <a:avLst/>
                      </a:prstGeom>
                    </p:spPr>
                  </p:pic>
                </p:oleObj>
              </mc:Fallback>
            </mc:AlternateContent>
          </a:graphicData>
        </a:graphic>
      </p:graphicFrame>
    </p:spTree>
    <p:extLst>
      <p:ext uri="{BB962C8B-B14F-4D97-AF65-F5344CB8AC3E}">
        <p14:creationId xmlns:p14="http://schemas.microsoft.com/office/powerpoint/2010/main" val="16034792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1599</TotalTime>
  <Words>1368</Words>
  <Application>Microsoft Macintosh PowerPoint</Application>
  <PresentationFormat>Geniş ekran</PresentationFormat>
  <Paragraphs>156</Paragraphs>
  <Slides>31</Slides>
  <Notes>6</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37" baseType="lpstr">
      <vt:lpstr>Aptos</vt:lpstr>
      <vt:lpstr>Aptos Display</vt:lpstr>
      <vt:lpstr>Arial</vt:lpstr>
      <vt:lpstr>Calibri</vt:lpstr>
      <vt:lpstr>Office Teması</vt:lpstr>
      <vt:lpstr>Belge</vt:lpstr>
      <vt:lpstr>PowerPoint Sunusu</vt:lpstr>
      <vt:lpstr>İşletmede Mesleki Eğitim başvurusunu hangi şartlar altında yapabilirim?</vt:lpstr>
      <vt:lpstr>İşletmede Mesleki Eğitim I ve İşletmede Mesleki Eğitim II derslerini sırasıyla mı almam gerekir?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EK-2</vt:lpstr>
      <vt:lpstr>EK-2 Devamı</vt:lpstr>
      <vt:lpstr>PowerPoint Sunusu</vt:lpstr>
      <vt:lpstr>PowerPoint Sunusu</vt:lpstr>
      <vt:lpstr>PowerPoint Sunusu</vt:lpstr>
      <vt:lpstr>PowerPoint Sunusu</vt:lpstr>
      <vt:lpstr>PowerPoint Sunusu</vt:lpstr>
      <vt:lpstr>PowerPoint Sunusu</vt:lpstr>
      <vt:lpstr>PowerPoint Sunusu</vt:lpstr>
      <vt:lpstr>PowerPoint Sunusu</vt:lpstr>
      <vt:lpstr>İşletmede Mesleki Eğitim dosyasını vermezsem ya da geç iletirsem ne olur?</vt:lpstr>
      <vt:lpstr>İşletmede Mesleki Eğitim sonucu nasıl değerlendirilir? Değerlendirme sonucu ne zaman bildirilir?   </vt:lpstr>
      <vt:lpstr>İşletmede Mesleki Eğitim sırasında aldığım raporu ne zaman teslim etmeliyim? </vt:lpstr>
      <vt:lpstr>İşletmede Mesleki Eğitim'de iş yerimi değiştirebilir miyim? </vt:lpstr>
      <vt:lpstr>Kaç gün devamsızlığım var?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Yazar</dc:creator>
  <cp:lastModifiedBy>Yazar</cp:lastModifiedBy>
  <cp:revision>16</cp:revision>
  <dcterms:created xsi:type="dcterms:W3CDTF">2024-05-14T12:40:37Z</dcterms:created>
  <dcterms:modified xsi:type="dcterms:W3CDTF">2024-07-10T14:43:15Z</dcterms:modified>
</cp:coreProperties>
</file>