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</p:sldMasterIdLst>
  <p:notesMasterIdLst>
    <p:notesMasterId r:id="rId8"/>
  </p:notesMasterIdLst>
  <p:handoutMasterIdLst>
    <p:handoutMasterId r:id="rId9"/>
  </p:handoutMasterIdLst>
  <p:sldIdLst>
    <p:sldId id="304" r:id="rId3"/>
    <p:sldId id="307" r:id="rId4"/>
    <p:sldId id="323" r:id="rId5"/>
    <p:sldId id="326" r:id="rId6"/>
    <p:sldId id="327" r:id="rId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9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boto Light"/>
        <a:ea typeface="Roboto Light"/>
        <a:cs typeface="Roboto Light"/>
        <a:sym typeface="Roboto Light"/>
      </a:defRPr>
    </a:lvl1pPr>
    <a:lvl2pPr marL="0" marR="0" indent="0" algn="l" defTabSz="2438339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boto Light"/>
        <a:ea typeface="Roboto Light"/>
        <a:cs typeface="Roboto Light"/>
        <a:sym typeface="Roboto Light"/>
      </a:defRPr>
    </a:lvl2pPr>
    <a:lvl3pPr marL="0" marR="0" indent="0" algn="l" defTabSz="2438339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boto Light"/>
        <a:ea typeface="Roboto Light"/>
        <a:cs typeface="Roboto Light"/>
        <a:sym typeface="Roboto Light"/>
      </a:defRPr>
    </a:lvl3pPr>
    <a:lvl4pPr marL="0" marR="0" indent="0" algn="l" defTabSz="2438339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boto Light"/>
        <a:ea typeface="Roboto Light"/>
        <a:cs typeface="Roboto Light"/>
        <a:sym typeface="Roboto Light"/>
      </a:defRPr>
    </a:lvl4pPr>
    <a:lvl5pPr marL="0" marR="0" indent="0" algn="l" defTabSz="2438339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boto Light"/>
        <a:ea typeface="Roboto Light"/>
        <a:cs typeface="Roboto Light"/>
        <a:sym typeface="Roboto Light"/>
      </a:defRPr>
    </a:lvl5pPr>
    <a:lvl6pPr marL="0" marR="0" indent="0" algn="l" defTabSz="2438339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boto Light"/>
        <a:ea typeface="Roboto Light"/>
        <a:cs typeface="Roboto Light"/>
        <a:sym typeface="Roboto Light"/>
      </a:defRPr>
    </a:lvl6pPr>
    <a:lvl7pPr marL="0" marR="0" indent="0" algn="l" defTabSz="2438339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boto Light"/>
        <a:ea typeface="Roboto Light"/>
        <a:cs typeface="Roboto Light"/>
        <a:sym typeface="Roboto Light"/>
      </a:defRPr>
    </a:lvl7pPr>
    <a:lvl8pPr marL="0" marR="0" indent="0" algn="l" defTabSz="2438339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boto Light"/>
        <a:ea typeface="Roboto Light"/>
        <a:cs typeface="Roboto Light"/>
        <a:sym typeface="Roboto Light"/>
      </a:defRPr>
    </a:lvl8pPr>
    <a:lvl9pPr marL="0" marR="0" indent="0" algn="l" defTabSz="2438339" rtl="0" fontAlgn="auto" latinLnBrk="0" hangingPunct="0">
      <a:lnSpc>
        <a:spcPct val="15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boto Light"/>
        <a:ea typeface="Roboto Light"/>
        <a:cs typeface="Roboto Light"/>
        <a:sym typeface="Roboto Light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296E"/>
    <a:srgbClr val="C3C4C4"/>
    <a:srgbClr val="C2C3C5"/>
    <a:srgbClr val="F15F7E"/>
    <a:srgbClr val="23114E"/>
    <a:srgbClr val="29144E"/>
    <a:srgbClr val="2F1343"/>
    <a:srgbClr val="3B1854"/>
    <a:srgbClr val="20325C"/>
    <a:srgbClr val="0117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508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76672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254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254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73"/>
    <p:restoredTop sz="94694"/>
  </p:normalViewPr>
  <p:slideViewPr>
    <p:cSldViewPr snapToGrid="0" snapToObjects="1">
      <p:cViewPr varScale="1">
        <p:scale>
          <a:sx n="55" d="100"/>
          <a:sy n="55" d="100"/>
        </p:scale>
        <p:origin x="804" y="120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3828D3D-FE98-D44E-AE2E-DF42749B02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BCB8F6-0BD8-BE45-AC95-2CCE4E4EE1E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313155-6910-3A44-AD0F-6297D5CAA814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94C9E5-78FE-8E49-8F32-0387FEBBC0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8437E9-20F5-264C-919F-8FDFA5A2A9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959DEC-2FE2-1E46-AC81-BF20A7064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934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4" name="Shape 20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147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288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629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897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55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4F04A-8D97-394A-9D20-4C62E8206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A63618-4150-C24A-895D-B224591B4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AC76CE-1450-4046-9619-A38C0B2A5C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8E4EE-BC73-FB43-A8EA-C3F53317B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5C4A-B174-C345-A32C-9A2C7D4CF7F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5224D4-FDF3-244D-BA6B-E1917FA0F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3216AA-AA67-974A-A093-8A9E2F1DB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126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6EB67-8107-D547-930D-6F3214963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8FF54F-F947-D64B-86B4-F87ECDA73D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03A865-294A-5847-828E-3155E2F9A0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D5FCAD-F250-D340-8D8E-0AAD036CD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5C4A-B174-C345-A32C-9A2C7D4CF7F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5CF8A-4427-BE40-8CAE-6FDA94688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800B00-2BA8-5E46-A721-7EE72073B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3564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91DE4-2A0D-1B49-BA01-8C3D32466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5279F2-91AC-8E4F-965A-922ACA39F3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D0443-7E9B-F64F-90E1-C4FCAC890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5C4A-B174-C345-A32C-9A2C7D4CF7F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B31C31-27CD-564C-827A-786CCDC98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0D6F21-B194-0145-9108-F8FE38440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186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C3DCF1-368A-C942-8D7A-5B99FB7A2F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79CFC7-1A8D-9A4E-B7AC-6A32AA0570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621000" cy="11623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868CDE-8E32-3D4F-BBCF-AE26E1A76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5C4A-B174-C345-A32C-9A2C7D4CF7F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746169-4CD8-F149-87A9-44593DDE4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8B8B74-5D69-0D45-9DBB-2174CEEC4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914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20C0A-6389-5B4A-AAEB-E675E03D9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99CF8A-6888-DC4D-A01B-9CA6ABC1C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5C4A-B174-C345-A32C-9A2C7D4CF7F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912C4C-8987-0D4D-8835-B60DB524C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FD08EC-2640-3946-97C2-9C6DF0651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514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"/>
          <p:cNvSpPr/>
          <p:nvPr userDrawn="1"/>
        </p:nvSpPr>
        <p:spPr>
          <a:xfrm>
            <a:off x="0" y="-20844"/>
            <a:ext cx="3600002" cy="13716000"/>
          </a:xfrm>
          <a:prstGeom prst="rect">
            <a:avLst/>
          </a:prstGeom>
          <a:solidFill>
            <a:srgbClr val="F1F3F2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defTabSz="1828800">
              <a:lnSpc>
                <a:spcPct val="100000"/>
              </a:lnSpc>
              <a:defRPr sz="800">
                <a:latin typeface="Montserrat Light"/>
                <a:ea typeface="Montserrat Light"/>
                <a:cs typeface="Montserrat Light"/>
                <a:sym typeface="Montserrat Light"/>
              </a:defRPr>
            </a:pPr>
            <a:endParaRPr/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401860" y="11526063"/>
            <a:ext cx="371984" cy="384176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3" name="Brand Values"/>
          <p:cNvSpPr txBox="1">
            <a:spLocks noGrp="1"/>
          </p:cNvSpPr>
          <p:nvPr>
            <p:ph type="body" sz="quarter" idx="14" hasCustomPrompt="1"/>
          </p:nvPr>
        </p:nvSpPr>
        <p:spPr>
          <a:xfrm rot="16200000">
            <a:off x="-345757" y="8989321"/>
            <a:ext cx="3867217" cy="698267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>
              <a:lnSpc>
                <a:spcPct val="100000"/>
              </a:lnSpc>
              <a:buSzTx/>
              <a:buNone/>
              <a:defRPr sz="1800">
                <a:solidFill>
                  <a:schemeClr val="accent1">
                    <a:hueOff val="1184617"/>
                    <a:satOff val="-51665"/>
                    <a:lumOff val="-25708"/>
                  </a:schemeClr>
                </a:solidFill>
              </a:defRPr>
            </a:lvl1pPr>
          </a:lstStyle>
          <a:p>
            <a:r>
              <a:rPr lang="tr-TR"/>
              <a:t>Burdur Mehmet Akif Ersoy Üniversitesi</a:t>
            </a:r>
            <a:endParaRPr dirty="0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00A7A706-10DE-854B-9A92-16FA78B3AB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9" y="1616166"/>
            <a:ext cx="2032902" cy="719483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42261-DF14-4D43-971B-ACE42C0808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88000" cy="47752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1BD3D0-F458-F842-8AC5-7562CE52E0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96DEC6-97F6-5C45-A68A-65AA6C360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5C4A-B174-C345-A32C-9A2C7D4CF7F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1418C6-6535-8D45-854E-72B3C0DE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961E27-1EAA-5240-893E-D112C71FA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91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CE376-20FF-C349-8776-919DCB40B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321FC-C65E-DE4A-934E-A39056E50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19413E-A73A-824D-8482-1D9148D41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5C4A-B174-C345-A32C-9A2C7D4CF7F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65C4EE-87E8-0B4D-AD9F-5CCF81167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87133B-0255-1E4A-8F7C-25ECF20B3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795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823DA-BCFC-FB45-9DC1-CCE4D9549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31200" cy="5705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9FDC24-DF24-4C4B-BA07-C792505E22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31200" cy="30003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6C92A-DE5E-D047-899A-179F850B5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5C4A-B174-C345-A32C-9A2C7D4CF7F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3DB828-B0D0-BA4F-8BC4-A5852228A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F8437-4B28-1549-B530-CCBCCAD7C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197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F1BA1-3B74-704E-9A62-861567246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30205-ED18-0743-9A7A-3A7E24A288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382F58-D73B-1047-9FE5-238787DF1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7F0A37-0F85-A143-8386-5A235E2A8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5C4A-B174-C345-A32C-9A2C7D4CF7F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CABC76-BF44-374C-AAE6-E700FA1E2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44671C-C519-E349-9DC0-25369D9D0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3F4B3-5D17-4C40-BA60-756D1A95F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466E98-72E3-9044-B903-F27DFB978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B7942F-7069-404A-9AD4-7585232868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7F1A5B-4EE6-0043-A347-0601719822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425570-A2DE-124E-8B6D-672C9C91A2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66EA81-BC68-E248-856A-C26BCCE3A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5C4A-B174-C345-A32C-9A2C7D4CF7F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BF2E26-E21E-C84B-995F-34262A005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DDD09-E44F-6E4E-B923-B04E8186B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426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3528B-58A8-5D40-B265-CB7F441C4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ED0B08-CB71-5B4C-98FD-664225F4C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5C4A-B174-C345-A32C-9A2C7D4CF7F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28887E-FE0C-7244-884D-9DB2FC1B3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F46C6B-901D-1F4F-BE6F-F140C7734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329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E4CF93-2575-A140-8DC0-DE84BFC91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5C4A-B174-C345-A32C-9A2C7D4CF7F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15B4CA-3F54-1440-9522-8752876C0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D72CAD-33FF-0849-ACDD-2E2D43185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978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29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4030265" y="619125"/>
            <a:ext cx="7768829" cy="1428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normAutofit/>
          </a:bodyPr>
          <a:lstStyle/>
          <a:p>
            <a:r>
              <a:rPr dirty="0"/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4030265" y="4161234"/>
            <a:ext cx="7768829" cy="8572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245" y="12985996"/>
            <a:ext cx="371984" cy="384176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 anchor="b">
            <a:spAutoFit/>
          </a:bodyPr>
          <a:lstStyle>
            <a:lvl1pPr algn="ctr" defTabSz="821531">
              <a:lnSpc>
                <a:spcPct val="100000"/>
              </a:lnSpc>
              <a:defRPr sz="1600">
                <a:solidFill>
                  <a:schemeClr val="accent1">
                    <a:hueOff val="1184617"/>
                    <a:satOff val="-51665"/>
                    <a:lumOff val="-25708"/>
                  </a:schemeClr>
                </a:solidFill>
                <a:latin typeface="+mn-lt"/>
                <a:ea typeface="+mn-ea"/>
                <a:cs typeface="+mn-cs"/>
                <a:sym typeface="Montserrat Bold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-224" baseline="0">
          <a:solidFill>
            <a:schemeClr val="accent2">
              <a:hueOff val="-11135122"/>
              <a:satOff val="1570"/>
              <a:lumOff val="16427"/>
            </a:schemeClr>
          </a:solidFill>
          <a:uFillTx/>
          <a:latin typeface="+mn-lt"/>
          <a:ea typeface="+mn-ea"/>
          <a:cs typeface="+mn-cs"/>
          <a:sym typeface="Montserrat Bold"/>
        </a:defRPr>
      </a:lvl1pPr>
      <a:lvl2pPr marL="0" marR="0" indent="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-224" baseline="0">
          <a:solidFill>
            <a:schemeClr val="accent2">
              <a:hueOff val="-11135122"/>
              <a:satOff val="1570"/>
              <a:lumOff val="16427"/>
            </a:schemeClr>
          </a:solidFill>
          <a:uFillTx/>
          <a:latin typeface="+mn-lt"/>
          <a:ea typeface="+mn-ea"/>
          <a:cs typeface="+mn-cs"/>
          <a:sym typeface="Montserrat Bold"/>
        </a:defRPr>
      </a:lvl2pPr>
      <a:lvl3pPr marL="0" marR="0" indent="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-224" baseline="0">
          <a:solidFill>
            <a:schemeClr val="accent2">
              <a:hueOff val="-11135122"/>
              <a:satOff val="1570"/>
              <a:lumOff val="16427"/>
            </a:schemeClr>
          </a:solidFill>
          <a:uFillTx/>
          <a:latin typeface="+mn-lt"/>
          <a:ea typeface="+mn-ea"/>
          <a:cs typeface="+mn-cs"/>
          <a:sym typeface="Montserrat Bold"/>
        </a:defRPr>
      </a:lvl3pPr>
      <a:lvl4pPr marL="0" marR="0" indent="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-224" baseline="0">
          <a:solidFill>
            <a:schemeClr val="accent2">
              <a:hueOff val="-11135122"/>
              <a:satOff val="1570"/>
              <a:lumOff val="16427"/>
            </a:schemeClr>
          </a:solidFill>
          <a:uFillTx/>
          <a:latin typeface="+mn-lt"/>
          <a:ea typeface="+mn-ea"/>
          <a:cs typeface="+mn-cs"/>
          <a:sym typeface="Montserrat Bold"/>
        </a:defRPr>
      </a:lvl4pPr>
      <a:lvl5pPr marL="0" marR="0" indent="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-224" baseline="0">
          <a:solidFill>
            <a:schemeClr val="accent2">
              <a:hueOff val="-11135122"/>
              <a:satOff val="1570"/>
              <a:lumOff val="16427"/>
            </a:schemeClr>
          </a:solidFill>
          <a:uFillTx/>
          <a:latin typeface="+mn-lt"/>
          <a:ea typeface="+mn-ea"/>
          <a:cs typeface="+mn-cs"/>
          <a:sym typeface="Montserrat Bold"/>
        </a:defRPr>
      </a:lvl5pPr>
      <a:lvl6pPr marL="0" marR="0" indent="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-224" baseline="0">
          <a:solidFill>
            <a:schemeClr val="accent2">
              <a:hueOff val="-11135122"/>
              <a:satOff val="1570"/>
              <a:lumOff val="16427"/>
            </a:schemeClr>
          </a:solidFill>
          <a:uFillTx/>
          <a:latin typeface="+mn-lt"/>
          <a:ea typeface="+mn-ea"/>
          <a:cs typeface="+mn-cs"/>
          <a:sym typeface="Montserrat Bold"/>
        </a:defRPr>
      </a:lvl6pPr>
      <a:lvl7pPr marL="0" marR="0" indent="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-224" baseline="0">
          <a:solidFill>
            <a:schemeClr val="accent2">
              <a:hueOff val="-11135122"/>
              <a:satOff val="1570"/>
              <a:lumOff val="16427"/>
            </a:schemeClr>
          </a:solidFill>
          <a:uFillTx/>
          <a:latin typeface="+mn-lt"/>
          <a:ea typeface="+mn-ea"/>
          <a:cs typeface="+mn-cs"/>
          <a:sym typeface="Montserrat Bold"/>
        </a:defRPr>
      </a:lvl7pPr>
      <a:lvl8pPr marL="0" marR="0" indent="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-224" baseline="0">
          <a:solidFill>
            <a:schemeClr val="accent2">
              <a:hueOff val="-11135122"/>
              <a:satOff val="1570"/>
              <a:lumOff val="16427"/>
            </a:schemeClr>
          </a:solidFill>
          <a:uFillTx/>
          <a:latin typeface="+mn-lt"/>
          <a:ea typeface="+mn-ea"/>
          <a:cs typeface="+mn-cs"/>
          <a:sym typeface="Montserrat Bold"/>
        </a:defRPr>
      </a:lvl8pPr>
      <a:lvl9pPr marL="0" marR="0" indent="0" algn="l" defTabSz="243833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-224" baseline="0">
          <a:solidFill>
            <a:schemeClr val="accent2">
              <a:hueOff val="-11135122"/>
              <a:satOff val="1570"/>
              <a:lumOff val="16427"/>
            </a:schemeClr>
          </a:solidFill>
          <a:uFillTx/>
          <a:latin typeface="+mn-lt"/>
          <a:ea typeface="+mn-ea"/>
          <a:cs typeface="+mn-cs"/>
          <a:sym typeface="Montserrat Bold"/>
        </a:defRPr>
      </a:lvl9pPr>
    </p:titleStyle>
    <p:bodyStyle>
      <a:lvl1pPr marL="304800" marR="0" indent="-304800" algn="l" defTabSz="2438339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Roboto Light"/>
          <a:ea typeface="Roboto Light"/>
          <a:cs typeface="Roboto Light"/>
          <a:sym typeface="Roboto Light"/>
        </a:defRPr>
      </a:lvl1pPr>
      <a:lvl2pPr marL="685800" marR="0" indent="-304800" algn="l" defTabSz="2438339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Roboto Light"/>
          <a:ea typeface="Roboto Light"/>
          <a:cs typeface="Roboto Light"/>
          <a:sym typeface="Roboto Light"/>
        </a:defRPr>
      </a:lvl2pPr>
      <a:lvl3pPr marL="1066800" marR="0" indent="-304800" algn="l" defTabSz="2438339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Roboto Light"/>
          <a:ea typeface="Roboto Light"/>
          <a:cs typeface="Roboto Light"/>
          <a:sym typeface="Roboto Light"/>
        </a:defRPr>
      </a:lvl3pPr>
      <a:lvl4pPr marL="1447800" marR="0" indent="-304800" algn="l" defTabSz="2438339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Roboto Light"/>
          <a:ea typeface="Roboto Light"/>
          <a:cs typeface="Roboto Light"/>
          <a:sym typeface="Roboto Light"/>
        </a:defRPr>
      </a:lvl4pPr>
      <a:lvl5pPr marL="1828800" marR="0" indent="-304800" algn="l" defTabSz="2438339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Roboto Light"/>
          <a:ea typeface="Roboto Light"/>
          <a:cs typeface="Roboto Light"/>
          <a:sym typeface="Roboto Light"/>
        </a:defRPr>
      </a:lvl5pPr>
      <a:lvl6pPr marL="2209800" marR="0" indent="-304800" algn="l" defTabSz="2438339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Roboto Light"/>
          <a:ea typeface="Roboto Light"/>
          <a:cs typeface="Roboto Light"/>
          <a:sym typeface="Roboto Light"/>
        </a:defRPr>
      </a:lvl6pPr>
      <a:lvl7pPr marL="2590800" marR="0" indent="-304800" algn="l" defTabSz="2438339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Roboto Light"/>
          <a:ea typeface="Roboto Light"/>
          <a:cs typeface="Roboto Light"/>
          <a:sym typeface="Roboto Light"/>
        </a:defRPr>
      </a:lvl7pPr>
      <a:lvl8pPr marL="2971800" marR="0" indent="-304800" algn="l" defTabSz="2438339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Roboto Light"/>
          <a:ea typeface="Roboto Light"/>
          <a:cs typeface="Roboto Light"/>
          <a:sym typeface="Roboto Light"/>
        </a:defRPr>
      </a:lvl8pPr>
      <a:lvl9pPr marL="3352800" marR="0" indent="-304800" algn="l" defTabSz="2438339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Roboto Light"/>
          <a:ea typeface="Roboto Light"/>
          <a:cs typeface="Roboto Light"/>
          <a:sym typeface="Roboto Light"/>
        </a:defRPr>
      </a:lvl9pPr>
    </p:bodyStyle>
    <p:other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5pPr>
      <a:lvl6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6pPr>
      <a:lvl7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7pPr>
      <a:lvl8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8pPr>
      <a:lvl9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829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A1E686-2A90-0C47-BDEC-2BF0B2DBC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63EAE1-4CC4-9942-87BF-697E12292E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D417B-18EC-9646-9424-81F501FB0F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55C4A-B174-C345-A32C-9A2C7D4CF7F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05665-CFA0-9046-823D-C751541B8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0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3003F-1305-8C49-BC07-B993624046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06A38-A49F-4C48-AD44-14BDB8BD5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743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21528590" y="13052459"/>
            <a:ext cx="224419" cy="39049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 lang="tr-TR" smtClean="0"/>
              <a:t>1</a:t>
            </a:fld>
            <a:endParaRPr lang="tr-TR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C87B4F-1EB9-2745-95B8-3008B72E0F9A}"/>
              </a:ext>
            </a:extLst>
          </p:cNvPr>
          <p:cNvSpPr txBox="1"/>
          <p:nvPr/>
        </p:nvSpPr>
        <p:spPr>
          <a:xfrm>
            <a:off x="1068110" y="4574911"/>
            <a:ext cx="15838960" cy="3683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tr-TR" sz="6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AZAMİ SÜREYİ AŞAN ÖĞRENCİLER İÇİN EK SINAV </a:t>
            </a:r>
          </a:p>
          <a:p>
            <a:pPr algn="ctr">
              <a:lnSpc>
                <a:spcPct val="100000"/>
              </a:lnSpc>
            </a:pPr>
            <a:r>
              <a:rPr lang="tr-TR" sz="6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ÖĞRENCİ BAŞVURU KILAVUZU</a:t>
            </a:r>
            <a:br>
              <a:rPr lang="tr-TR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kumimoji="0" lang="tr-TR" sz="3200" b="1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Roboto Light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686A08BD-B07B-46EA-BC4B-1B6F47D8C531}"/>
              </a:ext>
            </a:extLst>
          </p:cNvPr>
          <p:cNvSpPr txBox="1"/>
          <p:nvPr/>
        </p:nvSpPr>
        <p:spPr>
          <a:xfrm>
            <a:off x="10058400" y="11758326"/>
            <a:ext cx="7576458" cy="5136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tr-TR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Öğrenci İşleri Daire Başkanlığı-2026</a:t>
            </a:r>
            <a:endParaRPr kumimoji="0" lang="tr-TR" b="1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375473421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: Yuvarlatılmış Köşeler 8">
            <a:extLst>
              <a:ext uri="{FF2B5EF4-FFF2-40B4-BE49-F238E27FC236}">
                <a16:creationId xmlns:a16="http://schemas.microsoft.com/office/drawing/2014/main" id="{F6B5C840-B19E-4E2E-B603-96B9F7A07DDB}"/>
              </a:ext>
            </a:extLst>
          </p:cNvPr>
          <p:cNvSpPr/>
          <p:nvPr/>
        </p:nvSpPr>
        <p:spPr>
          <a:xfrm>
            <a:off x="13753323" y="7147249"/>
            <a:ext cx="9442579" cy="4461034"/>
          </a:xfrm>
          <a:prstGeom prst="round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r-TR" sz="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F37E9720-546E-CB4E-907A-7B9E50602984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449994" y="11519748"/>
            <a:ext cx="275715" cy="39049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 b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fld>
            <a:endParaRPr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Image Guidelines">
            <a:extLst>
              <a:ext uri="{FF2B5EF4-FFF2-40B4-BE49-F238E27FC236}">
                <a16:creationId xmlns:a16="http://schemas.microsoft.com/office/drawing/2014/main" id="{856CD7B2-C9A3-344C-BDC6-A71658AF1751}"/>
              </a:ext>
            </a:extLst>
          </p:cNvPr>
          <p:cNvSpPr txBox="1">
            <a:spLocks noGrp="1"/>
          </p:cNvSpPr>
          <p:nvPr>
            <p:ph type="body" idx="14"/>
          </p:nvPr>
        </p:nvSpPr>
        <p:spPr>
          <a:xfrm rot="16200000">
            <a:off x="-1435609" y="7899469"/>
            <a:ext cx="6046921" cy="698267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tr-TR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AZAMİ SÜREYİ AŞAN ÖĞRENCİLER İÇİN EK SINAV </a:t>
            </a:r>
          </a:p>
          <a:p>
            <a:pPr algn="ctr"/>
            <a:r>
              <a:rPr lang="tr-TR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ÖĞRENCİ BAŞVURU KILAVUZU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5472F3B6-A7A5-4947-A902-C7C99166F468}"/>
              </a:ext>
            </a:extLst>
          </p:cNvPr>
          <p:cNvSpPr txBox="1"/>
          <p:nvPr/>
        </p:nvSpPr>
        <p:spPr>
          <a:xfrm flipH="1">
            <a:off x="14553248" y="7439803"/>
            <a:ext cx="8154956" cy="2914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l" defTabSz="2438339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r-TR" sz="4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Riona Sans Medium" panose="01000000000000000000" pitchFamily="50" charset="-94"/>
                <a:sym typeface="Roboto Light"/>
              </a:rPr>
              <a:t>Menüden Başvurular sekmesinin altında bulunan Ek Sınav </a:t>
            </a:r>
            <a:r>
              <a:rPr lang="tr-TR" sz="4000" dirty="0">
                <a:solidFill>
                  <a:schemeClr val="tx1"/>
                </a:solidFill>
                <a:latin typeface="Riona Sans Medium" panose="01000000000000000000" pitchFamily="50" charset="-94"/>
              </a:rPr>
              <a:t>Başvuru V2 sekmesini seçerek başvuru</a:t>
            </a:r>
            <a:r>
              <a:rPr kumimoji="0" lang="tr-TR" sz="4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Riona Sans Medium" panose="01000000000000000000" pitchFamily="50" charset="-94"/>
                <a:sym typeface="Roboto Light"/>
              </a:rPr>
              <a:t> yapılır.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AB95496F-9F79-4915-93E8-A0E0EDD23953}"/>
              </a:ext>
            </a:extLst>
          </p:cNvPr>
          <p:cNvSpPr/>
          <p:nvPr/>
        </p:nvSpPr>
        <p:spPr>
          <a:xfrm>
            <a:off x="11750351" y="841842"/>
            <a:ext cx="12192000" cy="8374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tr-TR" sz="3600" dirty="0">
                <a:solidFill>
                  <a:schemeClr val="bg1"/>
                </a:solidFill>
                <a:latin typeface="Riona Sans Medium" panose="01000000000000000000" pitchFamily="50" charset="-94"/>
              </a:rPr>
              <a:t>Sadece azami süreyi aşan öğrenciler başvuru yapabilir.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D4FEBDD-1409-4F8D-BCCD-5DAEF14BED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436" y="0"/>
            <a:ext cx="5868356" cy="13554631"/>
          </a:xfrm>
          <a:prstGeom prst="rect">
            <a:avLst/>
          </a:prstGeom>
        </p:spPr>
      </p:pic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id="{1EE421E6-4CC5-40ED-934D-783478685AF9}"/>
              </a:ext>
            </a:extLst>
          </p:cNvPr>
          <p:cNvCxnSpPr/>
          <p:nvPr/>
        </p:nvCxnSpPr>
        <p:spPr>
          <a:xfrm flipH="1">
            <a:off x="8731624" y="10668000"/>
            <a:ext cx="5360894" cy="0"/>
          </a:xfrm>
          <a:prstGeom prst="straightConnector1">
            <a:avLst/>
          </a:prstGeom>
          <a:noFill/>
          <a:ln w="57150" cap="flat">
            <a:solidFill>
              <a:schemeClr val="bg1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68364891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">
            <a:extLst>
              <a:ext uri="{FF2B5EF4-FFF2-40B4-BE49-F238E27FC236}">
                <a16:creationId xmlns:a16="http://schemas.microsoft.com/office/drawing/2014/main" id="{F37E9720-546E-CB4E-907A-7B9E50602984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449993" y="11519748"/>
            <a:ext cx="275717" cy="39049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fld>
            <a:endParaRPr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Image Guidelines">
            <a:extLst>
              <a:ext uri="{FF2B5EF4-FFF2-40B4-BE49-F238E27FC236}">
                <a16:creationId xmlns:a16="http://schemas.microsoft.com/office/drawing/2014/main" id="{856CD7B2-C9A3-344C-BDC6-A71658AF1751}"/>
              </a:ext>
            </a:extLst>
          </p:cNvPr>
          <p:cNvSpPr txBox="1">
            <a:spLocks noGrp="1"/>
          </p:cNvSpPr>
          <p:nvPr>
            <p:ph type="body" idx="14"/>
          </p:nvPr>
        </p:nvSpPr>
        <p:spPr>
          <a:xfrm rot="16200000">
            <a:off x="-1435609" y="7899469"/>
            <a:ext cx="6046921" cy="698267"/>
          </a:xfrm>
          <a:prstGeom prst="rect">
            <a:avLst/>
          </a:prstGeom>
        </p:spPr>
        <p:txBody>
          <a:bodyPr/>
          <a:lstStyle/>
          <a:p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AZAMİ SÜREYİ AŞAN ÖĞRENCİLER İÇİN EK SINAV </a:t>
            </a:r>
          </a:p>
          <a:p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ÖĞRENCİ BAŞVURU KILAVUZU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7CA4ED72-67D1-44F8-BF8E-575AF90BFAD5}"/>
              </a:ext>
            </a:extLst>
          </p:cNvPr>
          <p:cNvSpPr/>
          <p:nvPr/>
        </p:nvSpPr>
        <p:spPr>
          <a:xfrm>
            <a:off x="3819330" y="8829488"/>
            <a:ext cx="19880425" cy="837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3600" dirty="0">
                <a:solidFill>
                  <a:schemeClr val="bg1"/>
                </a:solidFill>
                <a:latin typeface="Riona Sans Medium" panose="01000000000000000000" pitchFamily="50" charset="-94"/>
              </a:rPr>
              <a:t>Okudum kısmını işaretleyerek Tamam butonuna tıklayınız.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C01D3D9-ED8E-4C31-A0C3-B7B714D262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258" y="0"/>
            <a:ext cx="20801741" cy="813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85734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">
            <a:extLst>
              <a:ext uri="{FF2B5EF4-FFF2-40B4-BE49-F238E27FC236}">
                <a16:creationId xmlns:a16="http://schemas.microsoft.com/office/drawing/2014/main" id="{F37E9720-546E-CB4E-907A-7B9E50602984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449993" y="11519748"/>
            <a:ext cx="275717" cy="39049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fld>
            <a:endParaRPr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Image Guidelines">
            <a:extLst>
              <a:ext uri="{FF2B5EF4-FFF2-40B4-BE49-F238E27FC236}">
                <a16:creationId xmlns:a16="http://schemas.microsoft.com/office/drawing/2014/main" id="{856CD7B2-C9A3-344C-BDC6-A71658AF1751}"/>
              </a:ext>
            </a:extLst>
          </p:cNvPr>
          <p:cNvSpPr txBox="1">
            <a:spLocks noGrp="1"/>
          </p:cNvSpPr>
          <p:nvPr>
            <p:ph type="body" idx="14"/>
          </p:nvPr>
        </p:nvSpPr>
        <p:spPr>
          <a:xfrm rot="16200000">
            <a:off x="-1435609" y="7899469"/>
            <a:ext cx="6046921" cy="698267"/>
          </a:xfrm>
          <a:prstGeom prst="rect">
            <a:avLst/>
          </a:prstGeom>
        </p:spPr>
        <p:txBody>
          <a:bodyPr/>
          <a:lstStyle/>
          <a:p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AZAMİ SÜREYİ AŞAN ÖĞRENCİLER İÇİN EK SINAV </a:t>
            </a:r>
          </a:p>
          <a:p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ÖĞRENCİ BAŞVURU KILAVUZU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7CA4ED72-67D1-44F8-BF8E-575AF90BFAD5}"/>
              </a:ext>
            </a:extLst>
          </p:cNvPr>
          <p:cNvSpPr/>
          <p:nvPr/>
        </p:nvSpPr>
        <p:spPr>
          <a:xfrm>
            <a:off x="3819330" y="8829488"/>
            <a:ext cx="19880425" cy="837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3600" dirty="0">
                <a:solidFill>
                  <a:schemeClr val="bg1"/>
                </a:solidFill>
                <a:latin typeface="Riona Sans Medium" panose="01000000000000000000" pitchFamily="50" charset="-94"/>
              </a:rPr>
              <a:t>Sınava girmek istediğiniz dersler için Başvuru Yap butonuna tıklayınız.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2366BC3-1BFF-4D15-B12E-0D1CDD1E17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102" y="0"/>
            <a:ext cx="20682392" cy="7620000"/>
          </a:xfrm>
          <a:prstGeom prst="rect">
            <a:avLst/>
          </a:prstGeom>
        </p:spPr>
      </p:pic>
      <p:cxnSp>
        <p:nvCxnSpPr>
          <p:cNvPr id="6" name="Düz Ok Bağlayıcısı 5">
            <a:extLst>
              <a:ext uri="{FF2B5EF4-FFF2-40B4-BE49-F238E27FC236}">
                <a16:creationId xmlns:a16="http://schemas.microsoft.com/office/drawing/2014/main" id="{6D10CC8E-D337-41D3-90E5-DB94FCF4D5A0}"/>
              </a:ext>
            </a:extLst>
          </p:cNvPr>
          <p:cNvCxnSpPr/>
          <p:nvPr/>
        </p:nvCxnSpPr>
        <p:spPr>
          <a:xfrm flipV="1">
            <a:off x="16853647" y="3620040"/>
            <a:ext cx="5307106" cy="5380525"/>
          </a:xfrm>
          <a:prstGeom prst="straightConnector1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67161172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">
            <a:extLst>
              <a:ext uri="{FF2B5EF4-FFF2-40B4-BE49-F238E27FC236}">
                <a16:creationId xmlns:a16="http://schemas.microsoft.com/office/drawing/2014/main" id="{F37E9720-546E-CB4E-907A-7B9E50602984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449993" y="11519748"/>
            <a:ext cx="275717" cy="39049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fld>
            <a:endParaRPr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Image Guidelines">
            <a:extLst>
              <a:ext uri="{FF2B5EF4-FFF2-40B4-BE49-F238E27FC236}">
                <a16:creationId xmlns:a16="http://schemas.microsoft.com/office/drawing/2014/main" id="{856CD7B2-C9A3-344C-BDC6-A71658AF1751}"/>
              </a:ext>
            </a:extLst>
          </p:cNvPr>
          <p:cNvSpPr txBox="1">
            <a:spLocks noGrp="1"/>
          </p:cNvSpPr>
          <p:nvPr>
            <p:ph type="body" idx="14"/>
          </p:nvPr>
        </p:nvSpPr>
        <p:spPr>
          <a:xfrm rot="16200000">
            <a:off x="-1435609" y="7899469"/>
            <a:ext cx="6046921" cy="698267"/>
          </a:xfrm>
          <a:prstGeom prst="rect">
            <a:avLst/>
          </a:prstGeom>
        </p:spPr>
        <p:txBody>
          <a:bodyPr/>
          <a:lstStyle/>
          <a:p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AZAMİ SÜREYİ AŞAN ÖĞRENCİLER İÇİN EK SINAV </a:t>
            </a:r>
          </a:p>
          <a:p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ÖĞRENCİ BAŞVURU KILAVUZU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7CA4ED72-67D1-44F8-BF8E-575AF90BFAD5}"/>
              </a:ext>
            </a:extLst>
          </p:cNvPr>
          <p:cNvSpPr/>
          <p:nvPr/>
        </p:nvSpPr>
        <p:spPr>
          <a:xfrm>
            <a:off x="3819330" y="8829488"/>
            <a:ext cx="19880425" cy="3330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3600" dirty="0">
                <a:solidFill>
                  <a:schemeClr val="bg1"/>
                </a:solidFill>
                <a:latin typeface="Riona Sans Medium" panose="01000000000000000000" pitchFamily="50" charset="-94"/>
              </a:rPr>
              <a:t>Başvuru yaptığınız derslere ilişkin bilgiler Başvuru Yapılan Derslerin altına sıralanmıştır. İptal etmek istediğiniz dersler için İptal Et butonuna tıklayarak iptal edebilirsiniz. </a:t>
            </a:r>
          </a:p>
          <a:p>
            <a:pPr algn="just"/>
            <a:endParaRPr lang="tr-TR" sz="3600" dirty="0">
              <a:solidFill>
                <a:schemeClr val="bg1"/>
              </a:solidFill>
              <a:latin typeface="Riona Sans Medium" panose="01000000000000000000" pitchFamily="50" charset="-94"/>
            </a:endParaRPr>
          </a:p>
          <a:p>
            <a:pPr algn="just"/>
            <a:r>
              <a:rPr lang="tr-TR" sz="3600" dirty="0">
                <a:solidFill>
                  <a:schemeClr val="bg1"/>
                </a:solidFill>
                <a:latin typeface="Riona Sans Medium" panose="01000000000000000000" pitchFamily="50" charset="-94"/>
              </a:rPr>
              <a:t>Başvurunuz tamamlanmıştır.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3D000EA-2571-4BF0-8E8E-1070D6F50D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708" y="0"/>
            <a:ext cx="20860292" cy="805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06025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Montserrat Bold"/>
        <a:ea typeface="Montserrat Bold"/>
        <a:cs typeface="Montserrat Bold"/>
      </a:majorFont>
      <a:minorFont>
        <a:latin typeface="Montserrat Bold"/>
        <a:ea typeface="Montserrat Bold"/>
        <a:cs typeface="Montserrat Bold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1184617"/>
            <a:satOff val="-51665"/>
            <a:lumOff val="-25708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Montserrat Light"/>
            <a:ea typeface="Montserrat Light"/>
            <a:cs typeface="Montserrat Light"/>
            <a:sym typeface="Montserrat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l" defTabSz="2438339" rtl="0" fontAlgn="auto" latinLnBrk="0" hangingPunct="0">
          <a:lnSpc>
            <a:spcPct val="15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Roboto Light"/>
            <a:ea typeface="Roboto Light"/>
            <a:cs typeface="Roboto Light"/>
            <a:sym typeface="Roboto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Montserrat Bold"/>
        <a:ea typeface="Montserrat Bold"/>
        <a:cs typeface="Montserrat Bold"/>
      </a:majorFont>
      <a:minorFont>
        <a:latin typeface="Montserrat Bold"/>
        <a:ea typeface="Montserrat Bold"/>
        <a:cs typeface="Montserrat Bold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1184617"/>
            <a:satOff val="-51665"/>
            <a:lumOff val="-25708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Montserrat Light"/>
            <a:ea typeface="Montserrat Light"/>
            <a:cs typeface="Montserrat Light"/>
            <a:sym typeface="Montserrat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l" defTabSz="2438339" rtl="0" fontAlgn="auto" latinLnBrk="0" hangingPunct="0">
          <a:lnSpc>
            <a:spcPct val="15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Roboto Light"/>
            <a:ea typeface="Roboto Light"/>
            <a:cs typeface="Roboto Light"/>
            <a:sym typeface="Roboto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{084A97A0-3FA8-3D46-B641-D284F2925014}tf10001071</Template>
  <TotalTime>2802</TotalTime>
  <Words>125</Words>
  <Application>Microsoft Office PowerPoint</Application>
  <PresentationFormat>Özel</PresentationFormat>
  <Paragraphs>23</Paragraphs>
  <Slides>5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5</vt:i4>
      </vt:variant>
    </vt:vector>
  </HeadingPairs>
  <TitlesOfParts>
    <vt:vector size="16" baseType="lpstr">
      <vt:lpstr>Arial</vt:lpstr>
      <vt:lpstr>Calibri</vt:lpstr>
      <vt:lpstr>Calibri Light</vt:lpstr>
      <vt:lpstr>Helvetica Neue</vt:lpstr>
      <vt:lpstr>Montserrat Bold</vt:lpstr>
      <vt:lpstr>Montserrat Light</vt:lpstr>
      <vt:lpstr>Riona Sans Medium</vt:lpstr>
      <vt:lpstr>Roboto Light</vt:lpstr>
      <vt:lpstr>Tahoma</vt:lpstr>
      <vt:lpstr>21_BasicWhite</vt:lpstr>
      <vt:lpstr>Custom Design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85</cp:revision>
  <dcterms:modified xsi:type="dcterms:W3CDTF">2026-08-28T11:08:55Z</dcterms:modified>
</cp:coreProperties>
</file>