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746"/>
    <p:restoredTop sz="94610"/>
  </p:normalViewPr>
  <p:slideViewPr>
    <p:cSldViewPr snapToGrid="0" snapToObjects="1">
      <p:cViewPr varScale="1">
        <p:scale>
          <a:sx n="303" d="100"/>
          <a:sy n="303" d="100"/>
        </p:scale>
        <p:origin x="50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1833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46320"/>
            <a:ext cx="9144000" cy="36576"/>
          </a:xfrm>
          <a:prstGeom prst="rect">
            <a:avLst/>
          </a:prstGeom>
          <a:solidFill>
            <a:srgbClr val="D4A843"/>
          </a:solidFill>
          <a:ln/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0" y="548640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14400" y="118872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30000"/>
              </a:lnSpc>
              <a:buNone/>
            </a:pPr>
            <a:r>
              <a:rPr lang="en-US" sz="1300" dirty="0">
                <a:solidFill>
                  <a:srgbClr val="D4A8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Burdur Mehmet Akif Ersoy Üniversitesi</a:t>
            </a:r>
            <a:endParaRPr lang="en-US" sz="1300" dirty="0"/>
          </a:p>
          <a:p>
            <a:pPr marL="0" indent="0" algn="ctr">
              <a:lnSpc>
                <a:spcPct val="130000"/>
              </a:lnSpc>
              <a:buNone/>
            </a:pPr>
            <a:r>
              <a:rPr lang="en-US" sz="1300" dirty="0">
                <a:solidFill>
                  <a:srgbClr val="D4A8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Eğitim Bilimleri Enstitüsü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731520" y="2011680"/>
            <a:ext cx="76809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Tez Yazım Kılavuzu ve Şablonunun</a:t>
            </a:r>
            <a:endParaRPr lang="en-US" sz="3200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Etkili Kullanımı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3200400" y="3520440"/>
            <a:ext cx="27432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7" name="Text 4"/>
          <p:cNvSpPr/>
          <p:nvPr/>
        </p:nvSpPr>
        <p:spPr>
          <a:xfrm>
            <a:off x="914400" y="374904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Öğr. Üyesi Yusuf Emre Yeşilyurt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914400" y="420624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Giriş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Seminer Planı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548640" y="1051560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8" name="Text 6"/>
          <p:cNvSpPr/>
          <p:nvPr/>
        </p:nvSpPr>
        <p:spPr>
          <a:xfrm>
            <a:off x="548640" y="1051560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1005840" y="1051560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Kılavuz–Şablon İlişkisi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7315200" y="1051560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≈5 dk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548640" y="1453896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1453896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1005840" y="1453896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Tezin Makro Mimarisi: Sayfa Sırası ve Numaralandırma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7315200" y="1453896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≈8 dk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48640" y="1856232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16" name="Text 14"/>
          <p:cNvSpPr/>
          <p:nvPr/>
        </p:nvSpPr>
        <p:spPr>
          <a:xfrm>
            <a:off x="548640" y="1856232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1005840" y="1856232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Düzeni, Yazı Tipi ve Satır Aralığı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7315200" y="1856232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≈7 dk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548640" y="2258568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20" name="Text 18"/>
          <p:cNvSpPr/>
          <p:nvPr/>
        </p:nvSpPr>
        <p:spPr>
          <a:xfrm>
            <a:off x="548640" y="2258568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1005840" y="2258568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Stiller Sistemi: Şablonun Kalbi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7315200" y="2258568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≈10 dk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548640" y="2660904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24" name="Text 22"/>
          <p:cNvSpPr/>
          <p:nvPr/>
        </p:nvSpPr>
        <p:spPr>
          <a:xfrm>
            <a:off x="548640" y="2660904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1005840" y="2660904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Başlık Düzeyleri ve İçindekiler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7315200" y="2660904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≈8 dk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548640" y="3063240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28" name="Text 26"/>
          <p:cNvSpPr/>
          <p:nvPr/>
        </p:nvSpPr>
        <p:spPr>
          <a:xfrm>
            <a:off x="548640" y="3063240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1005840" y="3063240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Ön Sayfalar: Kapaktan Dizinlere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7315200" y="3063240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≈5 dk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548640" y="3465576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2" name="Text 30"/>
          <p:cNvSpPr/>
          <p:nvPr/>
        </p:nvSpPr>
        <p:spPr>
          <a:xfrm>
            <a:off x="548640" y="3465576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1005840" y="3465576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Tablo, Şekil ve Blok Alıntı Biçimlendirme</a:t>
            </a:r>
            <a:endParaRPr lang="en-US" sz="1300" dirty="0"/>
          </a:p>
        </p:txBody>
      </p:sp>
      <p:sp>
        <p:nvSpPr>
          <p:cNvPr id="34" name="Text 32"/>
          <p:cNvSpPr/>
          <p:nvPr/>
        </p:nvSpPr>
        <p:spPr>
          <a:xfrm>
            <a:off x="7315200" y="3465576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≈7 dk</a:t>
            </a:r>
            <a:endParaRPr lang="en-US" sz="1100" dirty="0"/>
          </a:p>
        </p:txBody>
      </p:sp>
      <p:sp>
        <p:nvSpPr>
          <p:cNvPr id="35" name="Shape 33"/>
          <p:cNvSpPr/>
          <p:nvPr/>
        </p:nvSpPr>
        <p:spPr>
          <a:xfrm>
            <a:off x="548640" y="3867912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6" name="Text 34"/>
          <p:cNvSpPr/>
          <p:nvPr/>
        </p:nvSpPr>
        <p:spPr>
          <a:xfrm>
            <a:off x="548640" y="3867912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100" dirty="0"/>
          </a:p>
        </p:txBody>
      </p:sp>
      <p:sp>
        <p:nvSpPr>
          <p:cNvPr id="37" name="Text 35"/>
          <p:cNvSpPr/>
          <p:nvPr/>
        </p:nvSpPr>
        <p:spPr>
          <a:xfrm>
            <a:off x="1005840" y="3867912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Metin İçi Atıf ve Kaynakça</a:t>
            </a:r>
            <a:endParaRPr lang="en-US" sz="1300" dirty="0"/>
          </a:p>
        </p:txBody>
      </p:sp>
      <p:sp>
        <p:nvSpPr>
          <p:cNvPr id="38" name="Text 36"/>
          <p:cNvSpPr/>
          <p:nvPr/>
        </p:nvSpPr>
        <p:spPr>
          <a:xfrm>
            <a:off x="7315200" y="3867912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≈5 dk</a:t>
            </a:r>
            <a:endParaRPr lang="en-US" sz="1100" dirty="0"/>
          </a:p>
        </p:txBody>
      </p:sp>
      <p:sp>
        <p:nvSpPr>
          <p:cNvPr id="39" name="Shape 37"/>
          <p:cNvSpPr/>
          <p:nvPr/>
        </p:nvSpPr>
        <p:spPr>
          <a:xfrm>
            <a:off x="548640" y="4270248"/>
            <a:ext cx="320040" cy="29260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40" name="Text 38"/>
          <p:cNvSpPr/>
          <p:nvPr/>
        </p:nvSpPr>
        <p:spPr>
          <a:xfrm>
            <a:off x="548640" y="4270248"/>
            <a:ext cx="320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100" dirty="0"/>
          </a:p>
        </p:txBody>
      </p:sp>
      <p:sp>
        <p:nvSpPr>
          <p:cNvPr id="41" name="Text 39"/>
          <p:cNvSpPr/>
          <p:nvPr/>
        </p:nvSpPr>
        <p:spPr>
          <a:xfrm>
            <a:off x="1005840" y="4270248"/>
            <a:ext cx="5943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Ekler, Beyanlar ve Sık Yapılan Hatalar</a:t>
            </a:r>
            <a:endParaRPr lang="en-US" sz="1300" dirty="0"/>
          </a:p>
        </p:txBody>
      </p:sp>
      <p:sp>
        <p:nvSpPr>
          <p:cNvPr id="42" name="Text 40"/>
          <p:cNvSpPr/>
          <p:nvPr/>
        </p:nvSpPr>
        <p:spPr>
          <a:xfrm>
            <a:off x="7315200" y="4270248"/>
            <a:ext cx="1280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≈5 dk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Giriş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Kılavuz ve Şablon: Birlikte Kullanım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548640" y="1097280"/>
            <a:ext cx="3749040" cy="2560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548640" y="1097280"/>
            <a:ext cx="374904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9" name="Text 7"/>
          <p:cNvSpPr/>
          <p:nvPr/>
        </p:nvSpPr>
        <p:spPr>
          <a:xfrm>
            <a:off x="822960" y="1325880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TEZ YAZIM KILAVUZU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822960" y="1828800"/>
            <a:ext cx="32004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Kuralları belirler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Biçimsel standartları tanımlar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APA 7 uyumluluğunu sağlar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Eklerdeki örneklerle destekler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846320" y="1097280"/>
            <a:ext cx="3749040" cy="2560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4846320" y="1097280"/>
            <a:ext cx="3749040" cy="54864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13" name="Text 11"/>
          <p:cNvSpPr/>
          <p:nvPr/>
        </p:nvSpPr>
        <p:spPr>
          <a:xfrm>
            <a:off x="5120640" y="1325880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TEZ YAZIM ŞABLONU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120640" y="1828800"/>
            <a:ext cx="32004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Kuralların uygulanmış hâli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Hazır Word stilleri içerir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Yer tutucu metinlerle rehberlik eder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Doğrudan üzerine yazılır</a:t>
            </a:r>
            <a:endParaRPr lang="en-US" sz="1200" dirty="0"/>
          </a:p>
        </p:txBody>
      </p:sp>
      <p:pic>
        <p:nvPicPr>
          <p:cNvPr id="1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0520" y="2148840"/>
            <a:ext cx="365760" cy="365760"/>
          </a:xfrm>
          <a:prstGeom prst="rect">
            <a:avLst/>
          </a:prstGeom>
        </p:spPr>
      </p:pic>
      <p:sp>
        <p:nvSpPr>
          <p:cNvPr id="16" name="Shape 13"/>
          <p:cNvSpPr/>
          <p:nvPr/>
        </p:nvSpPr>
        <p:spPr>
          <a:xfrm>
            <a:off x="548640" y="3886200"/>
            <a:ext cx="8046720" cy="640080"/>
          </a:xfrm>
          <a:prstGeom prst="rect">
            <a:avLst/>
          </a:prstGeom>
          <a:solidFill>
            <a:srgbClr val="FBF5E6"/>
          </a:solidFill>
          <a:ln/>
        </p:spPr>
      </p:sp>
      <p:sp>
        <p:nvSpPr>
          <p:cNvPr id="17" name="Text 14"/>
          <p:cNvSpPr/>
          <p:nvPr/>
        </p:nvSpPr>
        <p:spPr>
          <a:xfrm>
            <a:off x="731520" y="388620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"Sıfır hata" prensibi: Kılavuzdaki kurallar + Şablondaki stiller = Biçimsel tutarlılık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46320"/>
            <a:ext cx="9144000" cy="36576"/>
          </a:xfrm>
          <a:prstGeom prst="rect">
            <a:avLst/>
          </a:prstGeom>
          <a:solidFill>
            <a:srgbClr val="D4A843"/>
          </a:solidFill>
          <a:ln/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6240" y="1371600"/>
            <a:ext cx="640080" cy="6400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14400" y="2194560"/>
            <a:ext cx="7315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Tezin Makro Mimarisi</a:t>
            </a:r>
            <a:endParaRPr lang="en-US" sz="3200" dirty="0"/>
          </a:p>
        </p:txBody>
      </p:sp>
      <p:sp>
        <p:nvSpPr>
          <p:cNvPr id="5" name="Text 2"/>
          <p:cNvSpPr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D4A8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Sırası ve Numaralandırma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Makro Mimari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Tezin Sayfa Sırası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365760" y="1005840"/>
            <a:ext cx="2743200" cy="365760"/>
          </a:xfrm>
          <a:prstGeom prst="rect">
            <a:avLst/>
          </a:prstGeom>
          <a:solidFill>
            <a:srgbClr val="718096"/>
          </a:solidFill>
          <a:ln/>
        </p:spPr>
      </p:sp>
      <p:sp>
        <p:nvSpPr>
          <p:cNvPr id="8" name="Text 6"/>
          <p:cNvSpPr/>
          <p:nvPr/>
        </p:nvSpPr>
        <p:spPr>
          <a:xfrm>
            <a:off x="365760" y="1005840"/>
            <a:ext cx="2743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Numarasız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65760" y="1371600"/>
            <a:ext cx="2743200" cy="30175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02920" y="1463040"/>
            <a:ext cx="246888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Tez Cildi Ön Kapağı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Simge Söz Sayfası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 Kapak Sayfası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365760" y="4160520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no yok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3246120" y="1005840"/>
            <a:ext cx="2743200" cy="365760"/>
          </a:xfrm>
          <a:prstGeom prst="rect">
            <a:avLst/>
          </a:prstGeom>
          <a:solidFill>
            <a:srgbClr val="2C4A7C"/>
          </a:solidFill>
          <a:ln/>
        </p:spPr>
      </p:sp>
      <p:sp>
        <p:nvSpPr>
          <p:cNvPr id="13" name="Text 11"/>
          <p:cNvSpPr/>
          <p:nvPr/>
        </p:nvSpPr>
        <p:spPr>
          <a:xfrm>
            <a:off x="3246120" y="1005840"/>
            <a:ext cx="2743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Romen Rakamı (i, ii, iii…)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246120" y="1371600"/>
            <a:ext cx="2743200" cy="30175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0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383280" y="1463040"/>
            <a:ext cx="246888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Jüri Onay Sayfası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Teşekkür*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İthaf*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Öz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Abstract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İçindekiler Dizini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Tablolar Dizini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Şekiller Dizini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Sembol/Simge/Kısaltmalar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3246120" y="4160520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*İsteğe bağlı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6126480" y="1005840"/>
            <a:ext cx="2743200" cy="365760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18" name="Text 16"/>
          <p:cNvSpPr/>
          <p:nvPr/>
        </p:nvSpPr>
        <p:spPr>
          <a:xfrm>
            <a:off x="6126480" y="1005840"/>
            <a:ext cx="2743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Arap Rakamı (1, 2, 3…)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6126480" y="1371600"/>
            <a:ext cx="2743200" cy="30175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0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6263640" y="1463040"/>
            <a:ext cx="246888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Bölüm 1 – Giriş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Bölüm 2 – Kuramsal Çerçeve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Bölüm 3 – Yöntem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Bölüm 4 – Bulgular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Bölüm 5 – Tartışma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Bölüm 6 – Sonuç ve Öneriler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Kaynaklar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Ekler + Beyanlar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Boş Sayfa (numarasız)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457200" y="4480560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numaraları: sağ alt köşe  |  Kılavuz, Sayfa Sırası ve Numaralandırma bölümü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Düzeni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Sayfa Düzeni ve Kâğıt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731520" y="1005840"/>
            <a:ext cx="2926080" cy="3474720"/>
          </a:xfrm>
          <a:prstGeom prst="rect">
            <a:avLst/>
          </a:prstGeom>
          <a:solidFill>
            <a:srgbClr val="FFFFFF"/>
          </a:solidFill>
          <a:ln w="19050">
            <a:solidFill>
              <a:srgbClr val="1B2A4A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1371600" y="1417320"/>
            <a:ext cx="1965960" cy="2651760"/>
          </a:xfrm>
          <a:prstGeom prst="rect">
            <a:avLst/>
          </a:prstGeom>
          <a:solidFill>
            <a:srgbClr val="F4F6F9"/>
          </a:solidFill>
          <a:ln w="6350">
            <a:solidFill>
              <a:srgbClr val="CBD5E0"/>
            </a:solidFill>
            <a:prstDash val="dash"/>
          </a:ln>
        </p:spPr>
      </p:sp>
      <p:sp>
        <p:nvSpPr>
          <p:cNvPr id="9" name="Text 7"/>
          <p:cNvSpPr/>
          <p:nvPr/>
        </p:nvSpPr>
        <p:spPr>
          <a:xfrm>
            <a:off x="777240" y="246888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cm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3017520" y="2468880"/>
            <a:ext cx="594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2C4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2,5 cm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645920" y="105156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2C4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2,5 cm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1645920" y="411480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2C4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2,5 cm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795528" y="21945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</a:t>
            </a:r>
            <a:endParaRPr lang="en-US" sz="800" dirty="0"/>
          </a:p>
        </p:txBody>
      </p:sp>
      <p:sp>
        <p:nvSpPr>
          <p:cNvPr id="14" name="Text 12"/>
          <p:cNvSpPr/>
          <p:nvPr/>
        </p:nvSpPr>
        <p:spPr>
          <a:xfrm>
            <a:off x="3063240" y="21945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Sağ</a:t>
            </a:r>
            <a:endParaRPr lang="en-US" sz="800" dirty="0"/>
          </a:p>
        </p:txBody>
      </p:sp>
      <p:sp>
        <p:nvSpPr>
          <p:cNvPr id="15" name="Text 13"/>
          <p:cNvSpPr/>
          <p:nvPr/>
        </p:nvSpPr>
        <p:spPr>
          <a:xfrm>
            <a:off x="1645920" y="868680"/>
            <a:ext cx="7315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Üst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1645920" y="3977640"/>
            <a:ext cx="7315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Alt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206240" y="1051560"/>
            <a:ext cx="45720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4389120" y="1097280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Kâğıt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389120" y="1325880"/>
            <a:ext cx="4206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A4 (21 × 29,7 cm), 80–100 g, birinci hamur beyaz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206240" y="1920240"/>
            <a:ext cx="45720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21" name="Text 19"/>
          <p:cNvSpPr/>
          <p:nvPr/>
        </p:nvSpPr>
        <p:spPr>
          <a:xfrm>
            <a:off x="4389120" y="1965960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Hizalama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389120" y="2194560"/>
            <a:ext cx="4206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Tüm satırlar: İki yana yasla (Justify)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4206240" y="2788920"/>
            <a:ext cx="45720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24" name="Text 22"/>
          <p:cNvSpPr/>
          <p:nvPr/>
        </p:nvSpPr>
        <p:spPr>
          <a:xfrm>
            <a:off x="4389120" y="2834640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Tek/Çift Yüz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4389120" y="3063240"/>
            <a:ext cx="4206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≤250 sayfa → tek yüz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&gt;250 sayfa → çift yüz kullanılabilir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4206240" y="3657600"/>
            <a:ext cx="45720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27" name="Text 25"/>
          <p:cNvSpPr/>
          <p:nvPr/>
        </p:nvSpPr>
        <p:spPr>
          <a:xfrm>
            <a:off x="4389120" y="3703320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No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389120" y="3931920"/>
            <a:ext cx="4206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Metin alanı dışında, sağ alt köşe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Yazı Tipi ve Aralıklar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Yazı Tipi, Punto ve Satır Aralığı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914400"/>
            <a:ext cx="3746523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APA 7 Uyumlu Font Seçenekleri (Şablon Varsayılanı: Arial 11 pt)</a:t>
            </a:r>
            <a:endParaRPr lang="en-US" sz="11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280160"/>
          <a:ext cx="3291840" cy="1298448"/>
        </p:xfrm>
        <a:graphic>
          <a:graphicData uri="http://schemas.openxmlformats.org/drawingml/2006/table">
            <a:tbl>
              <a:tblPr/>
              <a:tblGrid>
                <a:gridCol w="2194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Font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Punto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Calibri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11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2F855A"/>
                          </a:solidFill>
                        </a:rPr>
                        <a:t>Arial ✓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2F855A"/>
                          </a:solidFill>
                        </a:rPr>
                        <a:t>11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Times New Roman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12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Georgia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11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Text 6"/>
          <p:cNvSpPr/>
          <p:nvPr/>
        </p:nvSpPr>
        <p:spPr>
          <a:xfrm>
            <a:off x="548640" y="283464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Satır Aralığı Kuralları</a:t>
            </a:r>
            <a:endParaRPr lang="en-US" sz="1200" dirty="0"/>
          </a:p>
        </p:txBody>
      </p:sp>
      <p:graphicFrame>
        <p:nvGraphicFramePr>
          <p:cNvPr id="15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3154680"/>
          <a:ext cx="8046720" cy="1493520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89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Bağlam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Aralık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Stil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77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Genel metin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1,5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02_Tez_Metin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77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Öz / Abstract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1,0 (tek)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01_Metin_Öz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77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Tablo içi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1,0 (tek)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06_Tablo_Ici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77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Blok alıntı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1,5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Blok_Alıntı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377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Kaynakça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1,5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04_Kaynaklar_*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Shape 7"/>
          <p:cNvSpPr/>
          <p:nvPr/>
        </p:nvSpPr>
        <p:spPr>
          <a:xfrm>
            <a:off x="4389120" y="914400"/>
            <a:ext cx="4389120" cy="1645920"/>
          </a:xfrm>
          <a:prstGeom prst="rect">
            <a:avLst/>
          </a:prstGeom>
          <a:solidFill>
            <a:srgbClr val="FBF5E6"/>
          </a:solidFill>
          <a:ln/>
        </p:spPr>
      </p:sp>
      <p:sp>
        <p:nvSpPr>
          <p:cNvPr id="12" name="Text 8"/>
          <p:cNvSpPr/>
          <p:nvPr/>
        </p:nvSpPr>
        <p:spPr>
          <a:xfrm>
            <a:off x="4572000" y="960120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Punto İstisnaları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4572000" y="1234440"/>
            <a:ext cx="402336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Tablo/şekil içi: Arial 10 pt (min 9 pt)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 notu: tablo puntosuyla aynı (10 pt)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 içi paragraf boşlukları: 0 nk</a:t>
            </a:r>
            <a:endParaRPr lang="en-US" sz="10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Noktalama sonrası: 1 boşluk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46320"/>
            <a:ext cx="9144000" cy="36576"/>
          </a:xfrm>
          <a:prstGeom prst="rect">
            <a:avLst/>
          </a:prstGeom>
          <a:solidFill>
            <a:srgbClr val="D4A843"/>
          </a:solidFill>
          <a:ln/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6240" y="1371600"/>
            <a:ext cx="640080" cy="6400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14400" y="2194560"/>
            <a:ext cx="7315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Stiller Sistemi</a:t>
            </a:r>
            <a:endParaRPr lang="en-US" sz="3200" dirty="0"/>
          </a:p>
        </p:txBody>
      </p:sp>
      <p:sp>
        <p:nvSpPr>
          <p:cNvPr id="5" name="Text 2"/>
          <p:cNvSpPr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D4A8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Şablonun Kalbi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Stiller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Neden Doğrudan Biçimlendirme Değil, Stil?</a:t>
            </a:r>
            <a:endParaRPr lang="en-US" sz="2400" dirty="0"/>
          </a:p>
        </p:txBody>
      </p:sp>
      <p:sp>
        <p:nvSpPr>
          <p:cNvPr id="7" name="Shape 5"/>
          <p:cNvSpPr/>
          <p:nvPr/>
        </p:nvSpPr>
        <p:spPr>
          <a:xfrm>
            <a:off x="457200" y="1005840"/>
            <a:ext cx="3931920" cy="3291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05621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457200" y="105156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 Elle Biçimlendirme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640080" y="1508760"/>
            <a:ext cx="35661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Her başlığı tek tek koyu+ortalı yapma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Girinti, aralık değerleri her seferinde farklı olabilir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İçindekiler tablosuna yansımaz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Tablolar / Şekiller Dizini otomatik oluşmaz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Biçimsel tutarsızlık riski yüksek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754880" y="1005840"/>
            <a:ext cx="3931920" cy="3291840"/>
          </a:xfrm>
          <a:prstGeom prst="rect">
            <a:avLst/>
          </a:prstGeom>
          <a:solidFill>
            <a:srgbClr val="FFFFFF"/>
          </a:solidFill>
          <a:ln w="12700">
            <a:solidFill>
              <a:srgbClr val="2F855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754880" y="105156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F85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Stil Kullanımı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4937760" y="1508760"/>
            <a:ext cx="35661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Stili seç → biçim otomatik uygulanır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Tüm belgede tutarlı biçimlendirme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İçindekiler otomatik güncellenir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Tablo/Şekil dizinleri otomatik oluşur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Tek noktadan toplu değişiklik yapılabilir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Stiller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Şablondaki Stil Haritası</a:t>
            </a:r>
            <a:endParaRPr lang="en-US" sz="26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65760" y="868680"/>
          <a:ext cx="8412480" cy="3328416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832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603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00" b="1" dirty="0">
                          <a:solidFill>
                            <a:srgbClr val="FFFFFF"/>
                          </a:solidFill>
                        </a:rPr>
                        <a:t>Stil Adı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FFFFFF"/>
                          </a:solidFill>
                        </a:rPr>
                        <a:t>Kullanım Alanı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FFFFFF"/>
                          </a:solidFill>
                        </a:rPr>
                        <a:t>Temel Özellik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01_Metin_Öz / Abstract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Öz ve Abstract sayfaları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Tek satır aralığı (1,0)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02_Tez_Metin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Ana metin paragrafları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1,5 satır, 1,25 cm girinti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03_Tez_BaslikSeviye1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Bölüm başlıkları (BÖLÜM 1…)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Ortalanmış, kalın, BÜYÜK HARF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03_Tez_BaslikSeviye2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Alt başlıklar (1.1. Problem…)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Sola dayalı, kalın, Title Case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03_Tez_BaslikSeviye3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Alt-alt başlıklar (1.1.1.…)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Sola dayalı, kalın+italik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03_Tez_BaslikSeviye4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Dördüncü düzey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Girintili, kalın, noktayla biter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03_Tez_BaslikSeviye5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Beşinci düzey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Girintili, kalın+italik, noktayla biter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03_Tez_Tablo_Başlık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Tablo başlıkları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Sola dayalı → Dizine otomatik eklenir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03_Tez_Şekil_Başlık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Şekil başlıkları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Sola dayalı → Dizine otomatik eklenir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04_Kaynaklar_TR / EN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Kaynakça künyeleri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1,25 cm asılı girinti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06_Tablo_Ici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Tablo içi metin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Arial 10 pt, tek aralık, 0 nk boşluk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60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Blok_Alıntı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40+ kelime doğrudan alıntı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Her iki yandan 1,25 cm girinti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8" name="Text 5"/>
          <p:cNvSpPr/>
          <p:nvPr/>
        </p:nvSpPr>
        <p:spPr>
          <a:xfrm>
            <a:off x="457200" y="4434840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Word → Giriş → Stiller menüsünden seçilebilir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Başlık Düzeyleri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APA 7 Başlık Düzeyleri</a:t>
            </a:r>
            <a:endParaRPr lang="en-US" sz="2600" dirty="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65760" y="960120"/>
          <a:ext cx="8412480" cy="2578608"/>
        </p:xfrm>
        <a:graphic>
          <a:graphicData uri="http://schemas.openxmlformats.org/drawingml/2006/table">
            <a:tbl>
              <a:tblPr/>
              <a:tblGrid>
                <a:gridCol w="640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40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688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630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260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Düzey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Biçim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Stil Adı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İçindekiler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1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ORTALANMIŞ, KALIN</a:t>
                      </a:r>
                      <a:endParaRPr lang="en-US" sz="1000" dirty="0"/>
                    </a:p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Yeni sayfada başlar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03_Tez_BaslikSeviye1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2F855A"/>
                          </a:solidFill>
                        </a:rPr>
                        <a:t>Otomatik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Sola Dayalı, Kalın</a:t>
                      </a:r>
                      <a:endParaRPr lang="en-US" sz="1000" dirty="0"/>
                    </a:p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Yeni paragrafta başlar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03_Tez_BaslikSeviye2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2F855A"/>
                          </a:solidFill>
                        </a:rPr>
                        <a:t>Otomatik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Sola Dayalı, Kalın İtalik</a:t>
                      </a:r>
                      <a:endParaRPr lang="en-US" sz="1000" dirty="0"/>
                    </a:p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Yeni paragrafta başlar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03_Tez_BaslikSeviye3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718096"/>
                          </a:solidFill>
                        </a:rPr>
                        <a:t>Manuel*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     Girintili, Kalın, Nokta ile Biter.</a:t>
                      </a:r>
                      <a:endParaRPr lang="en-US" sz="1000" dirty="0"/>
                    </a:p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Metin aynı satırda devam eder.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03_Tez_BaslikSeviye4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718096"/>
                          </a:solidFill>
                        </a:rPr>
                        <a:t>–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</a:rPr>
                        <a:t>5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     Girintili, Kalın İtalik, Nokta ile Biter.</a:t>
                      </a:r>
                      <a:endParaRPr lang="en-US" sz="1000" dirty="0"/>
                    </a:p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Metin aynı satırda devam eder.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03_Tez_BaslikSeviye5</a:t>
                      </a:r>
                      <a:endParaRPr lang="en-US" sz="9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718096"/>
                          </a:solidFill>
                        </a:rPr>
                        <a:t>–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Shape 5"/>
          <p:cNvSpPr/>
          <p:nvPr/>
        </p:nvSpPr>
        <p:spPr>
          <a:xfrm>
            <a:off x="365760" y="3794760"/>
            <a:ext cx="8412480" cy="685800"/>
          </a:xfrm>
          <a:prstGeom prst="rect">
            <a:avLst/>
          </a:prstGeom>
          <a:solidFill>
            <a:srgbClr val="FBF5E6"/>
          </a:solidFill>
          <a:ln/>
        </p:spPr>
      </p:sp>
      <p:sp>
        <p:nvSpPr>
          <p:cNvPr id="9" name="Text 6"/>
          <p:cNvSpPr/>
          <p:nvPr/>
        </p:nvSpPr>
        <p:spPr>
          <a:xfrm>
            <a:off x="548640" y="3840480"/>
            <a:ext cx="8046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Bölüm Numarası Tekniği: </a:t>
            </a: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"BÖLÜM 1" yazıp Shift+Enter → alt satırda başlık yazılır → İçindekiler'de bölüm numarası görünür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Ön Sayfalar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Ön Sayfalar: Kapaktan Dizinlere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365760" y="960120"/>
            <a:ext cx="2743200" cy="169164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365760" y="960120"/>
            <a:ext cx="54864" cy="16916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103327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Ön Kapak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48640" y="1344168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MAKU-NET sisteminden oluşturulur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Anabilim Dalı / Bilim Dalı yazılır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3246120" y="960120"/>
            <a:ext cx="2743200" cy="169164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3246120" y="960120"/>
            <a:ext cx="54864" cy="16916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13" name="Text 11"/>
          <p:cNvSpPr/>
          <p:nvPr/>
        </p:nvSpPr>
        <p:spPr>
          <a:xfrm>
            <a:off x="3429000" y="103327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Simge Söz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429000" y="1344168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Ciltli ön kapak ile iç kapak arasında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numarası yok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6126480" y="960120"/>
            <a:ext cx="2743200" cy="169164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6126480" y="960120"/>
            <a:ext cx="54864" cy="16916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17" name="Text 15"/>
          <p:cNvSpPr/>
          <p:nvPr/>
        </p:nvSpPr>
        <p:spPr>
          <a:xfrm>
            <a:off x="6309360" y="103327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 Kapak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6309360" y="1344168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Türkçe + İngilizce başlık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Başlık uzunluğuna göre boşluk ayarı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 desteği yoksa ilgili ifade silinir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365760" y="2834640"/>
            <a:ext cx="2743200" cy="169164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365760" y="2834640"/>
            <a:ext cx="54864" cy="16916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21" name="Text 19"/>
          <p:cNvSpPr/>
          <p:nvPr/>
        </p:nvSpPr>
        <p:spPr>
          <a:xfrm>
            <a:off x="548640" y="290779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Jüri Onay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548640" y="3218688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Jüri üyeleri, unvanlar, imza alanları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Romen rakamıyla numaralandırılan ilk sayfa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3246120" y="2834640"/>
            <a:ext cx="2743200" cy="169164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24" name="Shape 22"/>
          <p:cNvSpPr/>
          <p:nvPr/>
        </p:nvSpPr>
        <p:spPr>
          <a:xfrm>
            <a:off x="3246120" y="2834640"/>
            <a:ext cx="54864" cy="16916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25" name="Text 23"/>
          <p:cNvSpPr/>
          <p:nvPr/>
        </p:nvSpPr>
        <p:spPr>
          <a:xfrm>
            <a:off x="3429000" y="290779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Teşekkür / İthaf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3429000" y="3218688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Her ikisi de isteğe bağlı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İthaf sayfası stili yazara bırakılmıştır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6126480" y="2834640"/>
            <a:ext cx="2743200" cy="169164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28" name="Shape 26"/>
          <p:cNvSpPr/>
          <p:nvPr/>
        </p:nvSpPr>
        <p:spPr>
          <a:xfrm>
            <a:off x="6126480" y="2834640"/>
            <a:ext cx="54864" cy="16916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29" name="Text 27"/>
          <p:cNvSpPr/>
          <p:nvPr/>
        </p:nvSpPr>
        <p:spPr>
          <a:xfrm>
            <a:off x="6309360" y="290779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Öz / Abstract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6309360" y="3218688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≤250 kelime, atıf yok, paragraf başı yok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Anahtar sözcükler (3–10 adet, ERIC)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Satır aralığı: tek (1,0)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Ön Sayfalar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Dizinler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640080" y="914400"/>
            <a:ext cx="7863840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İçindekiler Dizini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Başlıklar doğru stil ile oluşturulduğunda otomatik güncellenir.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i="1" dirty="0">
                <a:solidFill>
                  <a:srgbClr val="2C4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Güncelleme: Sağ tıkla → Alanı güncelleştir → Tüm tabloyu güncelleştir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Tablolar Dizini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03_Tez_Tablo_Başlık stili uygulandığında otomatik eklenir. Başlıklar tez metniyle birebir aynı olmalıdır.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Şekiller Dizini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03_Tez_Şekil_Başlık stili uygulandığında otomatik eklenir. "Diğer Görseller Dizini" isteğe bağlı eklenebilir (Görsel 1, Görsel 2…).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Sembol, Simge ve Kısaltmalar Dizini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Alfabetik sıra ile düzenlenir. Başlık ortalanmış ve kalın olmalıdır.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 ve Şekil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Tablo ve Şekil Biçimlendirme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457200" y="914400"/>
            <a:ext cx="3931920" cy="329184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640080" y="96012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 Formatı (APA 7)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40080" y="1280160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 1</a:t>
            </a:r>
            <a:endParaRPr lang="en-US" sz="1100" dirty="0"/>
          </a:p>
          <a:p>
            <a:pPr marL="0" indent="0">
              <a:buNone/>
            </a:pPr>
            <a:r>
              <a:rPr lang="en-US" sz="1100" i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Ön-test ve Son-test Puanları</a:t>
            </a:r>
            <a:endParaRPr lang="en-US" sz="1100" dirty="0"/>
          </a:p>
        </p:txBody>
      </p:sp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40080" y="1828800"/>
          <a:ext cx="3474720" cy="685800"/>
        </p:xfrm>
        <a:graphic>
          <a:graphicData uri="http://schemas.openxmlformats.org/drawingml/2006/table">
            <a:tbl>
              <a:tblPr/>
              <a:tblGrid>
                <a:gridCol w="1280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72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28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Değişken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Ön-test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</a:rPr>
                        <a:t>Son-test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i="1" dirty="0">
                          <a:solidFill>
                            <a:srgbClr val="000000"/>
                          </a:solidFill>
                        </a:rPr>
                        <a:t>M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2.66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2.74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i="1" dirty="0">
                          <a:solidFill>
                            <a:srgbClr val="000000"/>
                          </a:solidFill>
                        </a:rPr>
                        <a:t>SD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.19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</a:rPr>
                        <a:t>.16</a:t>
                      </a:r>
                      <a:endParaRPr lang="en-US" sz="900" dirty="0"/>
                    </a:p>
                  </a:txBody>
                  <a:tcPr>
                    <a:lnL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1" name="Shape 8"/>
          <p:cNvSpPr/>
          <p:nvPr/>
        </p:nvSpPr>
        <p:spPr>
          <a:xfrm>
            <a:off x="640080" y="1828800"/>
            <a:ext cx="3474720" cy="0"/>
          </a:xfrm>
          <a:prstGeom prst="line">
            <a:avLst/>
          </a:prstGeom>
          <a:noFill/>
          <a:ln w="12700">
            <a:solidFill>
              <a:srgbClr val="2D3748"/>
            </a:solidFill>
            <a:prstDash val="solid"/>
          </a:ln>
        </p:spPr>
      </p:sp>
      <p:sp>
        <p:nvSpPr>
          <p:cNvPr id="12" name="Shape 9"/>
          <p:cNvSpPr/>
          <p:nvPr/>
        </p:nvSpPr>
        <p:spPr>
          <a:xfrm>
            <a:off x="640080" y="2057400"/>
            <a:ext cx="3474720" cy="0"/>
          </a:xfrm>
          <a:prstGeom prst="line">
            <a:avLst/>
          </a:prstGeom>
          <a:noFill/>
          <a:ln w="6350">
            <a:solidFill>
              <a:srgbClr val="2D3748"/>
            </a:solidFill>
            <a:prstDash val="solid"/>
          </a:ln>
        </p:spPr>
      </p:sp>
      <p:sp>
        <p:nvSpPr>
          <p:cNvPr id="13" name="Shape 10"/>
          <p:cNvSpPr/>
          <p:nvPr/>
        </p:nvSpPr>
        <p:spPr>
          <a:xfrm>
            <a:off x="640080" y="2514600"/>
            <a:ext cx="3474720" cy="0"/>
          </a:xfrm>
          <a:prstGeom prst="line">
            <a:avLst/>
          </a:prstGeom>
          <a:noFill/>
          <a:ln w="12700">
            <a:solidFill>
              <a:srgbClr val="2D3748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640080" y="2560320"/>
            <a:ext cx="3474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Not: n = 27.</a:t>
            </a:r>
            <a:endParaRPr lang="en-US" sz="900" dirty="0"/>
          </a:p>
        </p:txBody>
      </p:sp>
      <p:sp>
        <p:nvSpPr>
          <p:cNvPr id="10" name="Text 12"/>
          <p:cNvSpPr/>
          <p:nvPr/>
        </p:nvSpPr>
        <p:spPr>
          <a:xfrm>
            <a:off x="640080" y="2880360"/>
            <a:ext cx="347472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Stil: 03_Tez_Tablo_Başlık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 no (kalın) + Shift+Enter + Başlık (italik)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Title Case (bağlaçlar hariç büyük harf)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İçerik: 06_Tablo_Ici (Arial 10 pt, tek aralık)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Başlık ve içerik aynı sayfada olmalı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4754880" y="914400"/>
            <a:ext cx="3931920" cy="329184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7" name="Text 14"/>
          <p:cNvSpPr/>
          <p:nvPr/>
        </p:nvSpPr>
        <p:spPr>
          <a:xfrm>
            <a:off x="4937760" y="96012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Şekil Formatı (APA 7)</a:t>
            </a:r>
            <a:endParaRPr lang="en-US" sz="1300" dirty="0"/>
          </a:p>
        </p:txBody>
      </p:sp>
      <p:sp>
        <p:nvSpPr>
          <p:cNvPr id="18" name="Text 15"/>
          <p:cNvSpPr/>
          <p:nvPr/>
        </p:nvSpPr>
        <p:spPr>
          <a:xfrm>
            <a:off x="4937760" y="1280160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Şekil 1</a:t>
            </a:r>
            <a:endParaRPr lang="en-US" sz="1100" dirty="0"/>
          </a:p>
          <a:p>
            <a:pPr marL="0" indent="0">
              <a:buNone/>
            </a:pPr>
            <a:r>
              <a:rPr lang="en-US" sz="1100" i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Normal Dağılım Eğrisi</a:t>
            </a:r>
            <a:endParaRPr lang="en-US" sz="1100" dirty="0"/>
          </a:p>
        </p:txBody>
      </p:sp>
      <p:sp>
        <p:nvSpPr>
          <p:cNvPr id="19" name="Shape 16"/>
          <p:cNvSpPr/>
          <p:nvPr/>
        </p:nvSpPr>
        <p:spPr>
          <a:xfrm>
            <a:off x="5120640" y="1828800"/>
            <a:ext cx="3108960" cy="1371600"/>
          </a:xfrm>
          <a:prstGeom prst="rect">
            <a:avLst/>
          </a:prstGeom>
          <a:solidFill>
            <a:srgbClr val="F4F6F9"/>
          </a:solidFill>
          <a:ln w="6350">
            <a:solidFill>
              <a:srgbClr val="CBD5E0"/>
            </a:solidFill>
            <a:prstDash val="dash"/>
          </a:ln>
        </p:spPr>
      </p:sp>
      <p:sp>
        <p:nvSpPr>
          <p:cNvPr id="20" name="Text 17"/>
          <p:cNvSpPr/>
          <p:nvPr/>
        </p:nvSpPr>
        <p:spPr>
          <a:xfrm>
            <a:off x="5120640" y="1828800"/>
            <a:ext cx="31089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[Şekil görseli burada yer alır]</a:t>
            </a:r>
            <a:endParaRPr lang="en-US" sz="1000" dirty="0"/>
          </a:p>
        </p:txBody>
      </p:sp>
      <p:sp>
        <p:nvSpPr>
          <p:cNvPr id="21" name="Text 18"/>
          <p:cNvSpPr/>
          <p:nvPr/>
        </p:nvSpPr>
        <p:spPr>
          <a:xfrm>
            <a:off x="4937760" y="3246120"/>
            <a:ext cx="3474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Stil: 03_Tez_Şekil_Başlık</a:t>
            </a:r>
            <a:endParaRPr lang="en-US" sz="10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Şekil no (kalın) + Shift+Enter + Başlık (italik)</a:t>
            </a:r>
            <a:endParaRPr lang="en-US" sz="10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Sola dayalı, numaralandırma bölümsüz</a:t>
            </a:r>
            <a:endParaRPr lang="en-US" sz="10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000" b="1" dirty="0">
                <a:solidFill>
                  <a:srgbClr val="2C4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Alt metin (alt text) eklenmeli → Erişilebilirlik</a:t>
            </a:r>
            <a:endParaRPr lang="en-US" sz="10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0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Başlık ve içerik aynı sayfada olmalı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Alıntılar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Doğrudan Alıntı Kuralları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457200" y="1005840"/>
            <a:ext cx="393192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640080" y="105156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&lt; 40 Kelime: Satır İçi Alıntı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640080" y="1371600"/>
            <a:ext cx="356616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Çift tırnak içinde yazılır: "…" 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Metin puntosuyla aynı punto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numarası zorunlu: (Yazar, Yıl, s. xx)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Stil: 02_Tez_Metin (değişiklik yok)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754880" y="1005840"/>
            <a:ext cx="393192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4937760" y="105156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≥ 40 Kelime: Blok Alıntı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937760" y="1371600"/>
            <a:ext cx="356616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Tırnak işareti kullanılmaz</a:t>
            </a:r>
            <a:endParaRPr lang="en-US" sz="11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Her iki yandan 1,25 cm girintili</a:t>
            </a:r>
            <a:endParaRPr lang="en-US" sz="11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Satır aralığı: 1,5 (metin ile aynı)</a:t>
            </a:r>
            <a:endParaRPr lang="en-US" sz="11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00" b="1" dirty="0">
                <a:solidFill>
                  <a:srgbClr val="2C4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Stil: Blok_Alıntı</a:t>
            </a:r>
            <a:endParaRPr lang="en-US" sz="11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Nokta atıftan ÖNCE gelir: …metin. (Yazar, Yıl, s. xx)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57200" y="3108960"/>
            <a:ext cx="8229600" cy="118872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640080" y="3154680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Sayıların Yazılışı (APA 7)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40080" y="3474720"/>
            <a:ext cx="7772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0–9 → yazıyla (ör. üç, yedi)  |  10+ → rakamla (ör. 15, 120)</a:t>
            </a:r>
            <a:endParaRPr lang="en-US" sz="11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Cümle başında her sayı yazıyla  |  Ondalık: virgül (ör. 3,14)</a:t>
            </a:r>
            <a:endParaRPr lang="en-US" sz="11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İstatistik, yüzde, oran, tarih, yaş, puan, para → daima rakamla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Atıf ve Kaynakça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Metin İçi Atıf (APA 7)</a:t>
            </a:r>
            <a:endParaRPr lang="en-US" sz="2600" dirty="0"/>
          </a:p>
        </p:txBody>
      </p:sp>
      <p:graphicFrame>
        <p:nvGraphicFramePr>
          <p:cNvPr id="1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65760" y="868680"/>
          <a:ext cx="8412480" cy="1755648"/>
        </p:xfrm>
        <a:graphic>
          <a:graphicData uri="http://schemas.openxmlformats.org/drawingml/2006/table">
            <a:tbl>
              <a:tblPr/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08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26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Yazar Türü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Parantez İçi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Anlatım İçi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26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Tek yazar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(Luna, 2020)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Luna (2020)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6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İki yazar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(Salas &amp; D'Agostino, 2020)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Salas ve D'Agostino (2020)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26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Üç+ yazar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(Martin vd., 2020)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Martin vd. (2020)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26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Kurum (ilk)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(URSE, 2020)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URSE (2020)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26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Aktaran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(Johnson, 1985; akt. Smith, 2003, s. 102)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Johnson (akt. Smith, 2003)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Shape 5"/>
          <p:cNvSpPr/>
          <p:nvPr/>
        </p:nvSpPr>
        <p:spPr>
          <a:xfrm>
            <a:off x="365760" y="2926080"/>
            <a:ext cx="8412480" cy="457200"/>
          </a:xfrm>
          <a:prstGeom prst="rect">
            <a:avLst/>
          </a:prstGeom>
          <a:solidFill>
            <a:srgbClr val="FBF5E6"/>
          </a:solidFill>
          <a:ln/>
        </p:spPr>
      </p:sp>
      <p:sp>
        <p:nvSpPr>
          <p:cNvPr id="9" name="Text 6"/>
          <p:cNvSpPr/>
          <p:nvPr/>
        </p:nvSpPr>
        <p:spPr>
          <a:xfrm>
            <a:off x="548640" y="29260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Birden fazla eser: </a:t>
            </a: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Aynı yazar → yıllar virgülle (Eroğlu, 2022, 2023)  |  Farklı yazarlar → noktalı virgülle, alfabetik (Adams vd., 2019; Shumway &amp; Shulman, 2015)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548640" y="356616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Kaynakça Kuralları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548640" y="3886200"/>
            <a:ext cx="8046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Türkçe kaynaklar → 04_Kaynaklar_TR  |  İngilizce → 04_Kaynaklar_EN</a:t>
            </a:r>
            <a:endParaRPr lang="en-US" sz="11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Asılı girinti: 1,25 cm (stil otomatik uygular)  |  Alfabetik sıra</a:t>
            </a:r>
            <a:endParaRPr lang="en-US" sz="11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DOI: "https://doi.org/…" formatında aktif bağlantı  |  20 yazara kadar hepsi listelenir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Ekler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Ekler ve Zorunlu Beyanlar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457200" y="914400"/>
            <a:ext cx="3931920" cy="228600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640080" y="960120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Tez İçi Ekler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40080" y="1280160"/>
            <a:ext cx="356616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Harf sistemiyle sıralanır: EK-A, EK-B, EK-C…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Metindeki sunuluş sırasına göre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Her ek ayrı sayfada başlar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Uygun başlık seçilmeli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Tez eklerinden SONRA zorunlu beyanlar gelir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754880" y="914400"/>
            <a:ext cx="3931920" cy="228600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4937760" y="960120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Zorunlu Beyanlar (Şablondaki Sıra)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937760" y="1280160"/>
            <a:ext cx="356616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EK-1  Etik Kurul Onay Bildirimi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EK-2  Etik Beyanı (imzalı)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EK-3  Orijinallik Raporu (Turnitin)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EK-4  Yayımlama ve Fikrî Mülkiyet Hakları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EK-5+ Diğer ekler (MEB izni vb.)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57200" y="3383280"/>
            <a:ext cx="8229600" cy="1005840"/>
          </a:xfrm>
          <a:prstGeom prst="rect">
            <a:avLst/>
          </a:prstGeom>
          <a:solidFill>
            <a:srgbClr val="FBF5E6"/>
          </a:solidFill>
          <a:ln/>
        </p:spPr>
      </p:sp>
      <p:sp>
        <p:nvSpPr>
          <p:cNvPr id="14" name="Text 12"/>
          <p:cNvSpPr/>
          <p:nvPr/>
        </p:nvSpPr>
        <p:spPr>
          <a:xfrm>
            <a:off x="640080" y="3429000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Boş Sayfa: </a:t>
            </a: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Tezin en sonunda (arka kapak öncesi) boş bir sayfa bırakılır — sayfa numarası verilmez.</a:t>
            </a:r>
            <a:endParaRPr lang="en-US" sz="1100" dirty="0"/>
          </a:p>
          <a:p>
            <a:pPr marL="0" indent="0">
              <a:buNone/>
            </a:pPr>
            <a:r>
              <a:rPr lang="en-US" sz="1100" b="1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Toplam Sayfa Sayısı: </a:t>
            </a: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Numarasız ilk sayfadan sonra Romen + Arap rakamlı tüm sayfaların toplamıdır. YÖK yüklemesinde buna dikkat edilmelidir.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Kontrol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Sık Yapılan Hatalar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457200" y="914400"/>
            <a:ext cx="54864" cy="530352"/>
          </a:xfrm>
          <a:prstGeom prst="rect">
            <a:avLst/>
          </a:prstGeom>
          <a:solidFill>
            <a:srgbClr val="C05621"/>
          </a:solidFill>
          <a:ln/>
        </p:spPr>
      </p:sp>
      <p:sp>
        <p:nvSpPr>
          <p:cNvPr id="8" name="Text 6"/>
          <p:cNvSpPr/>
          <p:nvPr/>
        </p:nvSpPr>
        <p:spPr>
          <a:xfrm>
            <a:off x="685800" y="914400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 yerine elle biçimlendirme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685800" y="1170432"/>
            <a:ext cx="7955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Her metin için uygun stil seçin; elle kalın/italik yapmak yerine stili uygulayın.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57200" y="1536192"/>
            <a:ext cx="54864" cy="530352"/>
          </a:xfrm>
          <a:prstGeom prst="rect">
            <a:avLst/>
          </a:prstGeom>
          <a:solidFill>
            <a:srgbClr val="C05621"/>
          </a:solidFill>
          <a:ln/>
        </p:spPr>
      </p:sp>
      <p:sp>
        <p:nvSpPr>
          <p:cNvPr id="11" name="Text 9"/>
          <p:cNvSpPr/>
          <p:nvPr/>
        </p:nvSpPr>
        <p:spPr>
          <a:xfrm>
            <a:off x="685800" y="153619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İçindekiler güncellenmeden teslim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685800" y="1792224"/>
            <a:ext cx="7955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Son kontrolde mutlaka: sağ tık → Alanı güncelleştir → Tüm tabloyu güncelleştir.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457200" y="2157984"/>
            <a:ext cx="54864" cy="530352"/>
          </a:xfrm>
          <a:prstGeom prst="rect">
            <a:avLst/>
          </a:prstGeom>
          <a:solidFill>
            <a:srgbClr val="C05621"/>
          </a:solidFill>
          <a:ln/>
        </p:spPr>
      </p:sp>
      <p:sp>
        <p:nvSpPr>
          <p:cNvPr id="14" name="Text 12"/>
          <p:cNvSpPr/>
          <p:nvPr/>
        </p:nvSpPr>
        <p:spPr>
          <a:xfrm>
            <a:off x="685800" y="2157984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Boş satır ile boşluk yaratma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685800" y="2414016"/>
            <a:ext cx="7955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 ile boşluk yaratmak yerine, stil paragraf boşluklarını (önce/sonra) kullanın.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457200" y="2779776"/>
            <a:ext cx="54864" cy="530352"/>
          </a:xfrm>
          <a:prstGeom prst="rect">
            <a:avLst/>
          </a:prstGeom>
          <a:solidFill>
            <a:srgbClr val="C05621"/>
          </a:solidFill>
          <a:ln/>
        </p:spPr>
      </p:sp>
      <p:sp>
        <p:nvSpPr>
          <p:cNvPr id="17" name="Text 15"/>
          <p:cNvSpPr/>
          <p:nvPr/>
        </p:nvSpPr>
        <p:spPr>
          <a:xfrm>
            <a:off x="685800" y="2779776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Tablo/şekil başlığı farklı sayfada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685800" y="3035808"/>
            <a:ext cx="7955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Başlık ile içerik aynı sayfada olmalı. Word'de 'Sonraki ile birlikte tut' seçeneği.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457200" y="3401568"/>
            <a:ext cx="54864" cy="530352"/>
          </a:xfrm>
          <a:prstGeom prst="rect">
            <a:avLst/>
          </a:prstGeom>
          <a:solidFill>
            <a:srgbClr val="C05621"/>
          </a:solidFill>
          <a:ln/>
        </p:spPr>
      </p:sp>
      <p:sp>
        <p:nvSpPr>
          <p:cNvPr id="20" name="Text 18"/>
          <p:cNvSpPr/>
          <p:nvPr/>
        </p:nvSpPr>
        <p:spPr>
          <a:xfrm>
            <a:off x="685800" y="3401568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 formatı hatalı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85800" y="3657600"/>
            <a:ext cx="7955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 "https://doi.org/…" ile başlayan aktif bağlantı olmalı. "dx.doi.org" kullanmayın.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457200" y="4023360"/>
            <a:ext cx="54864" cy="530352"/>
          </a:xfrm>
          <a:prstGeom prst="rect">
            <a:avLst/>
          </a:prstGeom>
          <a:solidFill>
            <a:srgbClr val="C05621"/>
          </a:solidFill>
          <a:ln/>
        </p:spPr>
      </p:sp>
      <p:sp>
        <p:nvSpPr>
          <p:cNvPr id="23" name="Text 21"/>
          <p:cNvSpPr/>
          <p:nvPr/>
        </p:nvSpPr>
        <p:spPr>
          <a:xfrm>
            <a:off x="685800" y="4023360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56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Farklı fontlar karıştırma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685800" y="4279392"/>
            <a:ext cx="7955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Tek font ailesi kullanın. Kopyala-yapıştır'da kaynak biçimlendirmesine dikkat edin.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4F6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4864"/>
            <a:ext cx="91440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EBE Tez Yazım Semineri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02920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Kontrol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4864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Teslim Öncesi Kontrol Listesi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640080" y="93268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60120" y="88696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Tüm başlıklar doğru stille mi oluşturuldu?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640080" y="125272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60120" y="120700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İçindekiler, Tablolar Dizini ve Şekiller Dizini güncellenmiş mi?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640080" y="157276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60120" y="152704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Metin içindeki tüm atıflar Kaynaklar'da var mı? (ve tersi)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640080" y="189280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60120" y="184708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DOI'ler aktif bağlantı formatında mı?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640080" y="221284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60120" y="216712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Tablo/şekil başlıkları ile içerikleri aynı sayfada mı?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640080" y="253288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60120" y="248716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Kenar boşlukları doğru mu? (Sol: 3 cm, diğerleri: 2,5 cm)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40080" y="285292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960120" y="280720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Sayfa numaraları doğru bölgede ve doğru formatta mı?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640080" y="317296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960120" y="312724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Öz ≤250 kelime mi? Atıf ve paragraf başı yok mu?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640080" y="349300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960120" y="344728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Etik onay, beyan, orijinallik raporu ve haklar beyanı eklenmiş mi?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640080" y="381304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960120" y="376732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Tüm görsellere alt metin eklenmiş mi?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640080" y="413308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60120" y="408736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Tezin sonunda boş sayfa var mı? (numarasız)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640080" y="4453128"/>
            <a:ext cx="164592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2C4A7C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960120" y="4407408"/>
            <a:ext cx="7680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Yazım, noktalama ve biçimlendirme hataları giderilmiş mi?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46320"/>
            <a:ext cx="9144000" cy="36576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3" name="Text 1"/>
          <p:cNvSpPr/>
          <p:nvPr/>
        </p:nvSpPr>
        <p:spPr>
          <a:xfrm>
            <a:off x="914400" y="1371600"/>
            <a:ext cx="73152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Sorular?</a:t>
            </a:r>
            <a:endParaRPr lang="en-US" sz="4000" dirty="0"/>
          </a:p>
        </p:txBody>
      </p:sp>
      <p:sp>
        <p:nvSpPr>
          <p:cNvPr id="4" name="Shape 2"/>
          <p:cNvSpPr/>
          <p:nvPr/>
        </p:nvSpPr>
        <p:spPr>
          <a:xfrm>
            <a:off x="3200400" y="2468880"/>
            <a:ext cx="2743200" cy="27432"/>
          </a:xfrm>
          <a:prstGeom prst="rect">
            <a:avLst/>
          </a:prstGeom>
          <a:solidFill>
            <a:srgbClr val="D4A843"/>
          </a:solidFill>
          <a:ln/>
        </p:spPr>
      </p:sp>
      <p:sp>
        <p:nvSpPr>
          <p:cNvPr id="5" name="Text 3"/>
          <p:cNvSpPr/>
          <p:nvPr/>
        </p:nvSpPr>
        <p:spPr>
          <a:xfrm>
            <a:off x="1371600" y="2743200"/>
            <a:ext cx="6400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40000"/>
              </a:lnSpc>
              <a:buNone/>
            </a:pPr>
            <a:r>
              <a:rPr lang="en-US" sz="1400" dirty="0">
                <a:solidFill>
                  <a:srgbClr val="D4A8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Kılavuz ve şablona</a:t>
            </a:r>
            <a:endParaRPr lang="en-US" sz="1400" dirty="0"/>
          </a:p>
          <a:p>
            <a:pPr marL="0" indent="0" algn="ctr">
              <a:lnSpc>
                <a:spcPct val="140000"/>
              </a:lnSpc>
              <a:buNone/>
            </a:pPr>
            <a:r>
              <a:rPr lang="en-US" sz="1400" dirty="0">
                <a:solidFill>
                  <a:srgbClr val="D4A8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Eğitim Bilimleri Enstitüsü web sayfasından ulaşabilirsiniz.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914400" y="35661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https://ebe.mehmetakif.edu.tr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914400" y="4114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7180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Öğr. Üyesi Yusuf Emre Yeşilyurt  |  yeyesilyurt@mehmetakif.edu.tr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2030</Words>
  <Application>Microsoft Macintosh PowerPoint</Application>
  <PresentationFormat>Ekran Gösterisi (16:9)</PresentationFormat>
  <Paragraphs>417</Paragraphs>
  <Slides>20</Slides>
  <Notes>20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3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20</vt:i4>
      </vt:variant>
    </vt:vector>
  </HeadingPairs>
  <TitlesOfParts>
    <vt:vector size="24" baseType="lpstr">
      <vt:lpstr>Arial</vt:lpstr>
      <vt:lpstr>Calibri</vt:lpstr>
      <vt:lpstr>Georgia</vt:lpstr>
      <vt:lpstr>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Tez Yazım Kılavuzu ve Şablonunun Etkili Kullanımı</dc:title>
  <dc:subject>PptxGenJS Presentation</dc:subject>
  <dc:creator>Dr. Yusuf Emre Yeşilyurt</dc:creator>
  <cp:lastModifiedBy>Yusuf Emre Yeşilyurt</cp:lastModifiedBy>
  <cp:revision>2</cp:revision>
  <dcterms:created xsi:type="dcterms:W3CDTF">2026-04-15T22:14:21Z</dcterms:created>
  <dcterms:modified xsi:type="dcterms:W3CDTF">2026-04-15T22:22:05Z</dcterms:modified>
</cp:coreProperties>
</file>