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2100" y="-3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2215" cy="10694035"/>
          </a:xfrm>
          <a:custGeom>
            <a:avLst/>
            <a:gdLst/>
            <a:ahLst/>
            <a:cxnLst/>
            <a:rect l="l" t="t" r="r" b="b"/>
            <a:pathLst>
              <a:path w="7562215" h="10694035">
                <a:moveTo>
                  <a:pt x="7562215" y="0"/>
                </a:moveTo>
                <a:lnTo>
                  <a:pt x="0" y="0"/>
                </a:lnTo>
                <a:lnTo>
                  <a:pt x="0" y="10694035"/>
                </a:lnTo>
                <a:lnTo>
                  <a:pt x="7562215" y="10694035"/>
                </a:lnTo>
                <a:lnTo>
                  <a:pt x="7562215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7560563" cy="1897379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761" y="761"/>
            <a:ext cx="7560309" cy="1800225"/>
          </a:xfrm>
          <a:custGeom>
            <a:avLst/>
            <a:gdLst/>
            <a:ahLst/>
            <a:cxnLst/>
            <a:rect l="l" t="t" r="r" b="b"/>
            <a:pathLst>
              <a:path w="7560309" h="1800225">
                <a:moveTo>
                  <a:pt x="0" y="1799844"/>
                </a:moveTo>
                <a:lnTo>
                  <a:pt x="7559802" y="1799844"/>
                </a:lnTo>
                <a:lnTo>
                  <a:pt x="7559802" y="0"/>
                </a:lnTo>
                <a:lnTo>
                  <a:pt x="0" y="0"/>
                </a:lnTo>
                <a:lnTo>
                  <a:pt x="0" y="1799844"/>
                </a:lnTo>
                <a:close/>
              </a:path>
            </a:pathLst>
          </a:custGeom>
          <a:solidFill>
            <a:srgbClr val="3929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859603"/>
              </p:ext>
            </p:extLst>
          </p:nvPr>
        </p:nvGraphicFramePr>
        <p:xfrm>
          <a:off x="0" y="-9144"/>
          <a:ext cx="7560309" cy="1799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5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64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99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995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39296E"/>
                    </a:solidFill>
                  </a:tcPr>
                </a:tc>
                <a:tc>
                  <a:txBody>
                    <a:bodyPr/>
                    <a:lstStyle/>
                    <a:p>
                      <a:pPr marL="140335" marR="130175" algn="ctr">
                        <a:lnSpc>
                          <a:spcPct val="141900"/>
                        </a:lnSpc>
                        <a:spcBef>
                          <a:spcPts val="1730"/>
                        </a:spcBef>
                      </a:pPr>
                      <a:r>
                        <a:rPr sz="1600" spc="-110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BURDUR</a:t>
                      </a:r>
                      <a:r>
                        <a:rPr sz="1600" spc="-80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 </a:t>
                      </a:r>
                      <a:r>
                        <a:rPr sz="1600" spc="-114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MEHMET</a:t>
                      </a:r>
                      <a:r>
                        <a:rPr sz="1600" spc="-65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 </a:t>
                      </a:r>
                      <a:r>
                        <a:rPr sz="1600" spc="-110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AKİF</a:t>
                      </a:r>
                      <a:r>
                        <a:rPr sz="1600" spc="-70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 </a:t>
                      </a:r>
                      <a:r>
                        <a:rPr sz="1600" spc="-140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ERSOY</a:t>
                      </a:r>
                      <a:r>
                        <a:rPr sz="1600" spc="-70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 </a:t>
                      </a:r>
                      <a:r>
                        <a:rPr sz="1600" spc="-80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ÜNİVERSİTESİ </a:t>
                      </a:r>
                      <a:r>
                        <a:rPr sz="1600" spc="-125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FEN</a:t>
                      </a:r>
                      <a:r>
                        <a:rPr sz="1600" spc="-60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 </a:t>
                      </a:r>
                      <a:r>
                        <a:rPr sz="1600" spc="-85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BİLİMLERİ</a:t>
                      </a:r>
                      <a:r>
                        <a:rPr sz="1600" spc="-50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 </a:t>
                      </a:r>
                      <a:r>
                        <a:rPr sz="1600" spc="-10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ENSTİTÜSÜ</a:t>
                      </a:r>
                      <a:endParaRPr sz="1600" dirty="0">
                        <a:latin typeface="Franklin Gothic Medium"/>
                        <a:cs typeface="Franklin Gothic Medium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  <a:p>
                      <a:pPr marL="603885" marR="591185" algn="ctr">
                        <a:lnSpc>
                          <a:spcPct val="108600"/>
                        </a:lnSpc>
                        <a:spcBef>
                          <a:spcPts val="5"/>
                        </a:spcBef>
                      </a:pPr>
                      <a:r>
                        <a:rPr sz="1400" spc="-110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YÜKSEK</a:t>
                      </a:r>
                      <a:r>
                        <a:rPr sz="1400" spc="-70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 </a:t>
                      </a:r>
                      <a:r>
                        <a:rPr sz="1400" spc="-100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LİSANS</a:t>
                      </a:r>
                      <a:r>
                        <a:rPr sz="1400" spc="-55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 </a:t>
                      </a:r>
                      <a:r>
                        <a:rPr lang="tr-TR" sz="1400" spc="-55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SEMİNER </a:t>
                      </a:r>
                    </a:p>
                    <a:p>
                      <a:pPr marL="603885" marR="591185" algn="ctr">
                        <a:lnSpc>
                          <a:spcPct val="108600"/>
                        </a:lnSpc>
                        <a:spcBef>
                          <a:spcPts val="5"/>
                        </a:spcBef>
                      </a:pPr>
                      <a:r>
                        <a:rPr sz="1400" spc="-50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İŞ</a:t>
                      </a:r>
                      <a:r>
                        <a:rPr sz="1400" spc="-60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 </a:t>
                      </a:r>
                      <a:r>
                        <a:rPr sz="1400" spc="-100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AKIŞ</a:t>
                      </a:r>
                      <a:r>
                        <a:rPr sz="1400" spc="-75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Franklin Gothic Medium"/>
                          <a:cs typeface="Franklin Gothic Medium"/>
                        </a:rPr>
                        <a:t>ŞEMASI</a:t>
                      </a:r>
                      <a:endParaRPr sz="1400" dirty="0">
                        <a:latin typeface="Franklin Gothic Medium"/>
                        <a:cs typeface="Franklin Gothic Medium"/>
                      </a:endParaRPr>
                    </a:p>
                  </a:txBody>
                  <a:tcPr marL="0" marR="0" marT="219710" marB="0"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39296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3929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8244" y="562355"/>
            <a:ext cx="1327404" cy="53949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98820" y="562355"/>
            <a:ext cx="1327403" cy="539496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5695188" y="3631691"/>
            <a:ext cx="1628139" cy="2042287"/>
            <a:chOff x="5695188" y="3631691"/>
            <a:chExt cx="1628139" cy="3744595"/>
          </a:xfrm>
        </p:grpSpPr>
        <p:sp>
          <p:nvSpPr>
            <p:cNvPr id="6" name="object 6"/>
            <p:cNvSpPr/>
            <p:nvPr/>
          </p:nvSpPr>
          <p:spPr>
            <a:xfrm>
              <a:off x="5701284" y="3637787"/>
              <a:ext cx="1615440" cy="3732529"/>
            </a:xfrm>
            <a:custGeom>
              <a:avLst/>
              <a:gdLst/>
              <a:ahLst/>
              <a:cxnLst/>
              <a:rect l="l" t="t" r="r" b="b"/>
              <a:pathLst>
                <a:path w="1615440" h="3732529">
                  <a:moveTo>
                    <a:pt x="1346199" y="0"/>
                  </a:moveTo>
                  <a:lnTo>
                    <a:pt x="269239" y="0"/>
                  </a:lnTo>
                  <a:lnTo>
                    <a:pt x="220838" y="4337"/>
                  </a:lnTo>
                  <a:lnTo>
                    <a:pt x="175285" y="16842"/>
                  </a:lnTo>
                  <a:lnTo>
                    <a:pt x="133340" y="36754"/>
                  </a:lnTo>
                  <a:lnTo>
                    <a:pt x="95763" y="63315"/>
                  </a:lnTo>
                  <a:lnTo>
                    <a:pt x="63315" y="95763"/>
                  </a:lnTo>
                  <a:lnTo>
                    <a:pt x="36754" y="133340"/>
                  </a:lnTo>
                  <a:lnTo>
                    <a:pt x="16842" y="175285"/>
                  </a:lnTo>
                  <a:lnTo>
                    <a:pt x="4337" y="220838"/>
                  </a:lnTo>
                  <a:lnTo>
                    <a:pt x="0" y="269240"/>
                  </a:lnTo>
                  <a:lnTo>
                    <a:pt x="0" y="3463036"/>
                  </a:lnTo>
                  <a:lnTo>
                    <a:pt x="4337" y="3511437"/>
                  </a:lnTo>
                  <a:lnTo>
                    <a:pt x="16842" y="3556990"/>
                  </a:lnTo>
                  <a:lnTo>
                    <a:pt x="36754" y="3598935"/>
                  </a:lnTo>
                  <a:lnTo>
                    <a:pt x="63315" y="3636512"/>
                  </a:lnTo>
                  <a:lnTo>
                    <a:pt x="95763" y="3668960"/>
                  </a:lnTo>
                  <a:lnTo>
                    <a:pt x="133340" y="3695521"/>
                  </a:lnTo>
                  <a:lnTo>
                    <a:pt x="175285" y="3715433"/>
                  </a:lnTo>
                  <a:lnTo>
                    <a:pt x="220838" y="3727938"/>
                  </a:lnTo>
                  <a:lnTo>
                    <a:pt x="269239" y="3732276"/>
                  </a:lnTo>
                  <a:lnTo>
                    <a:pt x="1346199" y="3732276"/>
                  </a:lnTo>
                  <a:lnTo>
                    <a:pt x="1394601" y="3727938"/>
                  </a:lnTo>
                  <a:lnTo>
                    <a:pt x="1440154" y="3715433"/>
                  </a:lnTo>
                  <a:lnTo>
                    <a:pt x="1482099" y="3695521"/>
                  </a:lnTo>
                  <a:lnTo>
                    <a:pt x="1519676" y="3668960"/>
                  </a:lnTo>
                  <a:lnTo>
                    <a:pt x="1552124" y="3636512"/>
                  </a:lnTo>
                  <a:lnTo>
                    <a:pt x="1578685" y="3598935"/>
                  </a:lnTo>
                  <a:lnTo>
                    <a:pt x="1598597" y="3556990"/>
                  </a:lnTo>
                  <a:lnTo>
                    <a:pt x="1611102" y="3511437"/>
                  </a:lnTo>
                  <a:lnTo>
                    <a:pt x="1615439" y="3463036"/>
                  </a:lnTo>
                  <a:lnTo>
                    <a:pt x="1615439" y="269240"/>
                  </a:lnTo>
                  <a:lnTo>
                    <a:pt x="1611102" y="220838"/>
                  </a:lnTo>
                  <a:lnTo>
                    <a:pt x="1598597" y="175285"/>
                  </a:lnTo>
                  <a:lnTo>
                    <a:pt x="1578685" y="133340"/>
                  </a:lnTo>
                  <a:lnTo>
                    <a:pt x="1552124" y="95763"/>
                  </a:lnTo>
                  <a:lnTo>
                    <a:pt x="1519676" y="63315"/>
                  </a:lnTo>
                  <a:lnTo>
                    <a:pt x="1482099" y="36754"/>
                  </a:lnTo>
                  <a:lnTo>
                    <a:pt x="1440154" y="16842"/>
                  </a:lnTo>
                  <a:lnTo>
                    <a:pt x="1394601" y="4337"/>
                  </a:lnTo>
                  <a:lnTo>
                    <a:pt x="1346199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701284" y="3637787"/>
              <a:ext cx="1615440" cy="3732529"/>
            </a:xfrm>
            <a:custGeom>
              <a:avLst/>
              <a:gdLst/>
              <a:ahLst/>
              <a:cxnLst/>
              <a:rect l="l" t="t" r="r" b="b"/>
              <a:pathLst>
                <a:path w="1615440" h="3732529">
                  <a:moveTo>
                    <a:pt x="0" y="269240"/>
                  </a:moveTo>
                  <a:lnTo>
                    <a:pt x="4337" y="220838"/>
                  </a:lnTo>
                  <a:lnTo>
                    <a:pt x="16842" y="175285"/>
                  </a:lnTo>
                  <a:lnTo>
                    <a:pt x="36754" y="133340"/>
                  </a:lnTo>
                  <a:lnTo>
                    <a:pt x="63315" y="95763"/>
                  </a:lnTo>
                  <a:lnTo>
                    <a:pt x="95763" y="63315"/>
                  </a:lnTo>
                  <a:lnTo>
                    <a:pt x="133340" y="36754"/>
                  </a:lnTo>
                  <a:lnTo>
                    <a:pt x="175285" y="16842"/>
                  </a:lnTo>
                  <a:lnTo>
                    <a:pt x="220838" y="4337"/>
                  </a:lnTo>
                  <a:lnTo>
                    <a:pt x="269239" y="0"/>
                  </a:lnTo>
                  <a:lnTo>
                    <a:pt x="1346199" y="0"/>
                  </a:lnTo>
                  <a:lnTo>
                    <a:pt x="1394601" y="4337"/>
                  </a:lnTo>
                  <a:lnTo>
                    <a:pt x="1440154" y="16842"/>
                  </a:lnTo>
                  <a:lnTo>
                    <a:pt x="1482099" y="36754"/>
                  </a:lnTo>
                  <a:lnTo>
                    <a:pt x="1519676" y="63315"/>
                  </a:lnTo>
                  <a:lnTo>
                    <a:pt x="1552124" y="95763"/>
                  </a:lnTo>
                  <a:lnTo>
                    <a:pt x="1578685" y="133340"/>
                  </a:lnTo>
                  <a:lnTo>
                    <a:pt x="1598597" y="175285"/>
                  </a:lnTo>
                  <a:lnTo>
                    <a:pt x="1611102" y="220838"/>
                  </a:lnTo>
                  <a:lnTo>
                    <a:pt x="1615439" y="269240"/>
                  </a:lnTo>
                  <a:lnTo>
                    <a:pt x="1615439" y="3463036"/>
                  </a:lnTo>
                  <a:lnTo>
                    <a:pt x="1611102" y="3511437"/>
                  </a:lnTo>
                  <a:lnTo>
                    <a:pt x="1598597" y="3556990"/>
                  </a:lnTo>
                  <a:lnTo>
                    <a:pt x="1578685" y="3598935"/>
                  </a:lnTo>
                  <a:lnTo>
                    <a:pt x="1552124" y="3636512"/>
                  </a:lnTo>
                  <a:lnTo>
                    <a:pt x="1519676" y="3668960"/>
                  </a:lnTo>
                  <a:lnTo>
                    <a:pt x="1482099" y="3695521"/>
                  </a:lnTo>
                  <a:lnTo>
                    <a:pt x="1440154" y="3715433"/>
                  </a:lnTo>
                  <a:lnTo>
                    <a:pt x="1394601" y="3727938"/>
                  </a:lnTo>
                  <a:lnTo>
                    <a:pt x="1346199" y="3732276"/>
                  </a:lnTo>
                  <a:lnTo>
                    <a:pt x="269239" y="3732276"/>
                  </a:lnTo>
                  <a:lnTo>
                    <a:pt x="220838" y="3727938"/>
                  </a:lnTo>
                  <a:lnTo>
                    <a:pt x="175285" y="3715433"/>
                  </a:lnTo>
                  <a:lnTo>
                    <a:pt x="133340" y="3695521"/>
                  </a:lnTo>
                  <a:lnTo>
                    <a:pt x="95763" y="3668960"/>
                  </a:lnTo>
                  <a:lnTo>
                    <a:pt x="63315" y="3636512"/>
                  </a:lnTo>
                  <a:lnTo>
                    <a:pt x="36754" y="3598935"/>
                  </a:lnTo>
                  <a:lnTo>
                    <a:pt x="16842" y="3556990"/>
                  </a:lnTo>
                  <a:lnTo>
                    <a:pt x="4337" y="3511437"/>
                  </a:lnTo>
                  <a:lnTo>
                    <a:pt x="0" y="3463036"/>
                  </a:lnTo>
                  <a:lnTo>
                    <a:pt x="0" y="269240"/>
                  </a:lnTo>
                  <a:close/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883666" y="2145537"/>
            <a:ext cx="4031615" cy="2115820"/>
            <a:chOff x="883666" y="2145537"/>
            <a:chExt cx="4031615" cy="2115820"/>
          </a:xfrm>
        </p:grpSpPr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01824" y="3564610"/>
              <a:ext cx="960145" cy="69649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2447544" y="3596639"/>
              <a:ext cx="820419" cy="581025"/>
            </a:xfrm>
            <a:custGeom>
              <a:avLst/>
              <a:gdLst/>
              <a:ahLst/>
              <a:cxnLst/>
              <a:rect l="l" t="t" r="r" b="b"/>
              <a:pathLst>
                <a:path w="820420" h="581025">
                  <a:moveTo>
                    <a:pt x="614933" y="0"/>
                  </a:moveTo>
                  <a:lnTo>
                    <a:pt x="204978" y="0"/>
                  </a:lnTo>
                  <a:lnTo>
                    <a:pt x="204978" y="290322"/>
                  </a:lnTo>
                  <a:lnTo>
                    <a:pt x="0" y="290322"/>
                  </a:lnTo>
                  <a:lnTo>
                    <a:pt x="409956" y="580644"/>
                  </a:lnTo>
                  <a:lnTo>
                    <a:pt x="819911" y="290322"/>
                  </a:lnTo>
                  <a:lnTo>
                    <a:pt x="614933" y="290322"/>
                  </a:lnTo>
                  <a:lnTo>
                    <a:pt x="61493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447544" y="3596639"/>
              <a:ext cx="820419" cy="581025"/>
            </a:xfrm>
            <a:custGeom>
              <a:avLst/>
              <a:gdLst/>
              <a:ahLst/>
              <a:cxnLst/>
              <a:rect l="l" t="t" r="r" b="b"/>
              <a:pathLst>
                <a:path w="820420" h="581025">
                  <a:moveTo>
                    <a:pt x="614933" y="0"/>
                  </a:moveTo>
                  <a:lnTo>
                    <a:pt x="614933" y="290322"/>
                  </a:lnTo>
                  <a:lnTo>
                    <a:pt x="819911" y="290322"/>
                  </a:lnTo>
                  <a:lnTo>
                    <a:pt x="409956" y="580644"/>
                  </a:lnTo>
                  <a:lnTo>
                    <a:pt x="0" y="290322"/>
                  </a:lnTo>
                  <a:lnTo>
                    <a:pt x="204978" y="290322"/>
                  </a:lnTo>
                  <a:lnTo>
                    <a:pt x="204978" y="0"/>
                  </a:lnTo>
                  <a:lnTo>
                    <a:pt x="614933" y="0"/>
                  </a:lnTo>
                  <a:close/>
                </a:path>
              </a:pathLst>
            </a:custGeom>
            <a:ln w="12191">
              <a:solidFill>
                <a:srgbClr val="3929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90016" y="2151887"/>
              <a:ext cx="4018915" cy="1381125"/>
            </a:xfrm>
            <a:custGeom>
              <a:avLst/>
              <a:gdLst/>
              <a:ahLst/>
              <a:cxnLst/>
              <a:rect l="l" t="t" r="r" b="b"/>
              <a:pathLst>
                <a:path w="4018915" h="1381125">
                  <a:moveTo>
                    <a:pt x="3788664" y="0"/>
                  </a:moveTo>
                  <a:lnTo>
                    <a:pt x="230124" y="0"/>
                  </a:lnTo>
                  <a:lnTo>
                    <a:pt x="183747" y="4673"/>
                  </a:lnTo>
                  <a:lnTo>
                    <a:pt x="140551" y="18079"/>
                  </a:lnTo>
                  <a:lnTo>
                    <a:pt x="101461" y="39292"/>
                  </a:lnTo>
                  <a:lnTo>
                    <a:pt x="67403" y="67389"/>
                  </a:lnTo>
                  <a:lnTo>
                    <a:pt x="39302" y="101444"/>
                  </a:lnTo>
                  <a:lnTo>
                    <a:pt x="18084" y="140535"/>
                  </a:lnTo>
                  <a:lnTo>
                    <a:pt x="4675" y="183736"/>
                  </a:lnTo>
                  <a:lnTo>
                    <a:pt x="0" y="230124"/>
                  </a:lnTo>
                  <a:lnTo>
                    <a:pt x="0" y="1150620"/>
                  </a:lnTo>
                  <a:lnTo>
                    <a:pt x="4675" y="1197007"/>
                  </a:lnTo>
                  <a:lnTo>
                    <a:pt x="18084" y="1240208"/>
                  </a:lnTo>
                  <a:lnTo>
                    <a:pt x="39302" y="1279299"/>
                  </a:lnTo>
                  <a:lnTo>
                    <a:pt x="67403" y="1313354"/>
                  </a:lnTo>
                  <a:lnTo>
                    <a:pt x="101461" y="1341451"/>
                  </a:lnTo>
                  <a:lnTo>
                    <a:pt x="140551" y="1362664"/>
                  </a:lnTo>
                  <a:lnTo>
                    <a:pt x="183747" y="1376070"/>
                  </a:lnTo>
                  <a:lnTo>
                    <a:pt x="230124" y="1380744"/>
                  </a:lnTo>
                  <a:lnTo>
                    <a:pt x="3788664" y="1380744"/>
                  </a:lnTo>
                  <a:lnTo>
                    <a:pt x="3835051" y="1376070"/>
                  </a:lnTo>
                  <a:lnTo>
                    <a:pt x="3878252" y="1362664"/>
                  </a:lnTo>
                  <a:lnTo>
                    <a:pt x="3917343" y="1341451"/>
                  </a:lnTo>
                  <a:lnTo>
                    <a:pt x="3951398" y="1313354"/>
                  </a:lnTo>
                  <a:lnTo>
                    <a:pt x="3979495" y="1279299"/>
                  </a:lnTo>
                  <a:lnTo>
                    <a:pt x="4000708" y="1240208"/>
                  </a:lnTo>
                  <a:lnTo>
                    <a:pt x="4014114" y="1197007"/>
                  </a:lnTo>
                  <a:lnTo>
                    <a:pt x="4018788" y="1150620"/>
                  </a:lnTo>
                  <a:lnTo>
                    <a:pt x="4018788" y="230124"/>
                  </a:lnTo>
                  <a:lnTo>
                    <a:pt x="4014114" y="183736"/>
                  </a:lnTo>
                  <a:lnTo>
                    <a:pt x="4000708" y="140535"/>
                  </a:lnTo>
                  <a:lnTo>
                    <a:pt x="3979495" y="101444"/>
                  </a:lnTo>
                  <a:lnTo>
                    <a:pt x="3951398" y="67389"/>
                  </a:lnTo>
                  <a:lnTo>
                    <a:pt x="3917343" y="39292"/>
                  </a:lnTo>
                  <a:lnTo>
                    <a:pt x="3878252" y="18079"/>
                  </a:lnTo>
                  <a:lnTo>
                    <a:pt x="3835051" y="4673"/>
                  </a:lnTo>
                  <a:lnTo>
                    <a:pt x="3788664" y="0"/>
                  </a:lnTo>
                  <a:close/>
                </a:path>
              </a:pathLst>
            </a:custGeom>
            <a:solidFill>
              <a:srgbClr val="2D75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90016" y="2151887"/>
              <a:ext cx="4018915" cy="1381125"/>
            </a:xfrm>
            <a:custGeom>
              <a:avLst/>
              <a:gdLst/>
              <a:ahLst/>
              <a:cxnLst/>
              <a:rect l="l" t="t" r="r" b="b"/>
              <a:pathLst>
                <a:path w="4018915" h="1381125">
                  <a:moveTo>
                    <a:pt x="0" y="230124"/>
                  </a:moveTo>
                  <a:lnTo>
                    <a:pt x="4675" y="183736"/>
                  </a:lnTo>
                  <a:lnTo>
                    <a:pt x="18084" y="140535"/>
                  </a:lnTo>
                  <a:lnTo>
                    <a:pt x="39302" y="101444"/>
                  </a:lnTo>
                  <a:lnTo>
                    <a:pt x="67403" y="67389"/>
                  </a:lnTo>
                  <a:lnTo>
                    <a:pt x="101461" y="39292"/>
                  </a:lnTo>
                  <a:lnTo>
                    <a:pt x="140551" y="18079"/>
                  </a:lnTo>
                  <a:lnTo>
                    <a:pt x="183747" y="4673"/>
                  </a:lnTo>
                  <a:lnTo>
                    <a:pt x="230124" y="0"/>
                  </a:lnTo>
                  <a:lnTo>
                    <a:pt x="3788664" y="0"/>
                  </a:lnTo>
                  <a:lnTo>
                    <a:pt x="3835051" y="4673"/>
                  </a:lnTo>
                  <a:lnTo>
                    <a:pt x="3878252" y="18079"/>
                  </a:lnTo>
                  <a:lnTo>
                    <a:pt x="3917343" y="39292"/>
                  </a:lnTo>
                  <a:lnTo>
                    <a:pt x="3951398" y="67389"/>
                  </a:lnTo>
                  <a:lnTo>
                    <a:pt x="3979495" y="101444"/>
                  </a:lnTo>
                  <a:lnTo>
                    <a:pt x="4000708" y="140535"/>
                  </a:lnTo>
                  <a:lnTo>
                    <a:pt x="4014114" y="183736"/>
                  </a:lnTo>
                  <a:lnTo>
                    <a:pt x="4018788" y="230124"/>
                  </a:lnTo>
                  <a:lnTo>
                    <a:pt x="4018788" y="1150620"/>
                  </a:lnTo>
                  <a:lnTo>
                    <a:pt x="4014114" y="1197007"/>
                  </a:lnTo>
                  <a:lnTo>
                    <a:pt x="4000708" y="1240208"/>
                  </a:lnTo>
                  <a:lnTo>
                    <a:pt x="3979495" y="1279299"/>
                  </a:lnTo>
                  <a:lnTo>
                    <a:pt x="3951398" y="1313354"/>
                  </a:lnTo>
                  <a:lnTo>
                    <a:pt x="3917343" y="1341451"/>
                  </a:lnTo>
                  <a:lnTo>
                    <a:pt x="3878252" y="1362664"/>
                  </a:lnTo>
                  <a:lnTo>
                    <a:pt x="3835051" y="1376070"/>
                  </a:lnTo>
                  <a:lnTo>
                    <a:pt x="3788664" y="1380744"/>
                  </a:lnTo>
                  <a:lnTo>
                    <a:pt x="230124" y="1380744"/>
                  </a:lnTo>
                  <a:lnTo>
                    <a:pt x="183747" y="1376070"/>
                  </a:lnTo>
                  <a:lnTo>
                    <a:pt x="140551" y="1362664"/>
                  </a:lnTo>
                  <a:lnTo>
                    <a:pt x="101461" y="1341451"/>
                  </a:lnTo>
                  <a:lnTo>
                    <a:pt x="67403" y="1313354"/>
                  </a:lnTo>
                  <a:lnTo>
                    <a:pt x="39302" y="1279299"/>
                  </a:lnTo>
                  <a:lnTo>
                    <a:pt x="18084" y="1240208"/>
                  </a:lnTo>
                  <a:lnTo>
                    <a:pt x="4675" y="1197007"/>
                  </a:lnTo>
                  <a:lnTo>
                    <a:pt x="0" y="1150620"/>
                  </a:lnTo>
                  <a:lnTo>
                    <a:pt x="0" y="230124"/>
                  </a:lnTo>
                  <a:close/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887973" y="3776598"/>
            <a:ext cx="1243330" cy="1310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sz="1400" spc="-4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Jüri,</a:t>
            </a:r>
            <a:r>
              <a:rPr sz="1400" spc="-5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Biri</a:t>
            </a:r>
            <a:endParaRPr sz="1400" dirty="0">
              <a:latin typeface="Franklin Gothic Medium"/>
              <a:cs typeface="Franklin Gothic Medium"/>
            </a:endParaRPr>
          </a:p>
          <a:p>
            <a:pPr marL="43180" marR="35560" indent="1905" algn="ctr">
              <a:lnSpc>
                <a:spcPct val="102099"/>
              </a:lnSpc>
              <a:spcBef>
                <a:spcPts val="5"/>
              </a:spcBef>
            </a:pPr>
            <a:r>
              <a:rPr sz="1400" spc="-7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Öğrencinin</a:t>
            </a:r>
            <a:r>
              <a:rPr sz="1400" spc="-4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Tez </a:t>
            </a:r>
            <a:r>
              <a:rPr sz="1400" spc="-90" dirty="0" err="1">
                <a:solidFill>
                  <a:srgbClr val="FFFFFF"/>
                </a:solidFill>
                <a:latin typeface="Franklin Gothic Medium"/>
                <a:cs typeface="Franklin Gothic Medium"/>
              </a:rPr>
              <a:t>Danışmanı</a:t>
            </a:r>
            <a:r>
              <a:rPr lang="tr-TR" sz="1400" spc="-9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400" spc="-125" dirty="0" err="1">
                <a:solidFill>
                  <a:srgbClr val="FFFFFF"/>
                </a:solidFill>
                <a:latin typeface="Franklin Gothic Medium"/>
                <a:cs typeface="Franklin Gothic Medium"/>
              </a:rPr>
              <a:t>Olmak</a:t>
            </a:r>
            <a:r>
              <a:rPr sz="1400" spc="-6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400" spc="-8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Üzere</a:t>
            </a:r>
            <a:r>
              <a:rPr sz="1400" spc="-4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Üç</a:t>
            </a:r>
            <a:endParaRPr sz="1400" dirty="0">
              <a:latin typeface="Franklin Gothic Medium"/>
              <a:cs typeface="Franklin Gothic Medium"/>
            </a:endParaRPr>
          </a:p>
          <a:p>
            <a:pPr marL="190500" marR="180340" algn="ctr">
              <a:lnSpc>
                <a:spcPts val="1700"/>
              </a:lnSpc>
              <a:spcBef>
                <a:spcPts val="5"/>
              </a:spcBef>
            </a:pPr>
            <a:r>
              <a:rPr sz="1400" spc="-10" dirty="0" err="1">
                <a:solidFill>
                  <a:srgbClr val="FFFFFF"/>
                </a:solidFill>
                <a:latin typeface="Franklin Gothic Medium"/>
                <a:cs typeface="Franklin Gothic Medium"/>
              </a:rPr>
              <a:t>Öğretim</a:t>
            </a:r>
            <a:endParaRPr sz="1400" dirty="0">
              <a:latin typeface="Franklin Gothic Medium"/>
              <a:cs typeface="Franklin Gothic Medium"/>
            </a:endParaRPr>
          </a:p>
          <a:p>
            <a:pPr marL="12700" marR="5080" algn="ctr">
              <a:lnSpc>
                <a:spcPts val="1720"/>
              </a:lnSpc>
              <a:spcBef>
                <a:spcPts val="5"/>
              </a:spcBef>
            </a:pPr>
            <a:r>
              <a:rPr sz="1400" spc="-9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Üyesinden</a:t>
            </a:r>
            <a:r>
              <a:rPr sz="1400" spc="-1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400" spc="-55" dirty="0" err="1">
                <a:solidFill>
                  <a:srgbClr val="FFFFFF"/>
                </a:solidFill>
                <a:latin typeface="Franklin Gothic Medium"/>
                <a:cs typeface="Franklin Gothic Medium"/>
              </a:rPr>
              <a:t>Oluşur</a:t>
            </a:r>
            <a:r>
              <a:rPr sz="1400" spc="-5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.</a:t>
            </a:r>
            <a:endParaRPr sz="1450" dirty="0">
              <a:latin typeface="Franklin Gothic Medium"/>
              <a:cs typeface="Franklin Gothic Medium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147368" y="2505810"/>
            <a:ext cx="3503929" cy="924612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lang="tr-TR" sz="1400" spc="-114" dirty="0">
                <a:solidFill>
                  <a:srgbClr val="FFFFFF"/>
                </a:solidFill>
                <a:latin typeface="Franklin Gothic Medium"/>
                <a:cs typeface="Franklin Gothic Medium"/>
              </a:rPr>
              <a:t>Yüksek Lisan seminer </a:t>
            </a:r>
            <a:r>
              <a:rPr sz="1400" spc="-55" dirty="0" err="1">
                <a:solidFill>
                  <a:srgbClr val="FFFFFF"/>
                </a:solidFill>
                <a:latin typeface="Franklin Gothic Medium"/>
                <a:cs typeface="Franklin Gothic Medium"/>
              </a:rPr>
              <a:t>jürisinin</a:t>
            </a:r>
            <a:r>
              <a:rPr sz="1400" spc="-4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400" spc="-8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kurulabilmesi</a:t>
            </a:r>
            <a:r>
              <a:rPr sz="1400" spc="-3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400" spc="-3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için,</a:t>
            </a:r>
            <a:r>
              <a:rPr sz="1400" spc="-5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400" spc="-10" dirty="0" err="1">
                <a:solidFill>
                  <a:srgbClr val="FFFFFF"/>
                </a:solidFill>
                <a:latin typeface="Franklin Gothic Medium"/>
                <a:cs typeface="Franklin Gothic Medium"/>
              </a:rPr>
              <a:t>asgari</a:t>
            </a:r>
            <a:r>
              <a:rPr lang="tr-TR" sz="1400" spc="-1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15 gün önceden </a:t>
            </a:r>
            <a:endParaRPr sz="1400" dirty="0">
              <a:latin typeface="Franklin Gothic Medium"/>
              <a:cs typeface="Franklin Gothic Medium"/>
            </a:endParaRPr>
          </a:p>
          <a:p>
            <a:pPr algn="ctr">
              <a:lnSpc>
                <a:spcPct val="100000"/>
              </a:lnSpc>
              <a:spcBef>
                <a:spcPts val="190"/>
              </a:spcBef>
            </a:pPr>
            <a:r>
              <a:rPr lang="tr-TR" sz="1400" spc="-5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Enstitüye ilgili evrakların ulaştırılması gerekmektedir.</a:t>
            </a:r>
            <a:endParaRPr sz="1400" dirty="0">
              <a:latin typeface="Franklin Gothic Medium"/>
              <a:cs typeface="Franklin Gothic Medium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853186" y="4285233"/>
            <a:ext cx="4031615" cy="1395095"/>
            <a:chOff x="853186" y="4285233"/>
            <a:chExt cx="4031615" cy="1395095"/>
          </a:xfrm>
        </p:grpSpPr>
        <p:sp>
          <p:nvSpPr>
            <p:cNvPr id="27" name="object 27"/>
            <p:cNvSpPr/>
            <p:nvPr/>
          </p:nvSpPr>
          <p:spPr>
            <a:xfrm>
              <a:off x="859536" y="4291583"/>
              <a:ext cx="4018915" cy="1382395"/>
            </a:xfrm>
            <a:custGeom>
              <a:avLst/>
              <a:gdLst/>
              <a:ahLst/>
              <a:cxnLst/>
              <a:rect l="l" t="t" r="r" b="b"/>
              <a:pathLst>
                <a:path w="4018915" h="1382395">
                  <a:moveTo>
                    <a:pt x="3788410" y="0"/>
                  </a:moveTo>
                  <a:lnTo>
                    <a:pt x="230377" y="0"/>
                  </a:lnTo>
                  <a:lnTo>
                    <a:pt x="183950" y="4679"/>
                  </a:lnTo>
                  <a:lnTo>
                    <a:pt x="140706" y="18101"/>
                  </a:lnTo>
                  <a:lnTo>
                    <a:pt x="101573" y="39339"/>
                  </a:lnTo>
                  <a:lnTo>
                    <a:pt x="67478" y="67468"/>
                  </a:lnTo>
                  <a:lnTo>
                    <a:pt x="39346" y="101562"/>
                  </a:lnTo>
                  <a:lnTo>
                    <a:pt x="18105" y="140696"/>
                  </a:lnTo>
                  <a:lnTo>
                    <a:pt x="4680" y="183943"/>
                  </a:lnTo>
                  <a:lnTo>
                    <a:pt x="0" y="230377"/>
                  </a:lnTo>
                  <a:lnTo>
                    <a:pt x="0" y="1151889"/>
                  </a:lnTo>
                  <a:lnTo>
                    <a:pt x="4680" y="1198324"/>
                  </a:lnTo>
                  <a:lnTo>
                    <a:pt x="18105" y="1241571"/>
                  </a:lnTo>
                  <a:lnTo>
                    <a:pt x="39346" y="1280705"/>
                  </a:lnTo>
                  <a:lnTo>
                    <a:pt x="67478" y="1314799"/>
                  </a:lnTo>
                  <a:lnTo>
                    <a:pt x="101573" y="1342928"/>
                  </a:lnTo>
                  <a:lnTo>
                    <a:pt x="140706" y="1364166"/>
                  </a:lnTo>
                  <a:lnTo>
                    <a:pt x="183950" y="1377588"/>
                  </a:lnTo>
                  <a:lnTo>
                    <a:pt x="230377" y="1382267"/>
                  </a:lnTo>
                  <a:lnTo>
                    <a:pt x="3788410" y="1382267"/>
                  </a:lnTo>
                  <a:lnTo>
                    <a:pt x="3834844" y="1377588"/>
                  </a:lnTo>
                  <a:lnTo>
                    <a:pt x="3878091" y="1364166"/>
                  </a:lnTo>
                  <a:lnTo>
                    <a:pt x="3917225" y="1342928"/>
                  </a:lnTo>
                  <a:lnTo>
                    <a:pt x="3951319" y="1314799"/>
                  </a:lnTo>
                  <a:lnTo>
                    <a:pt x="3979448" y="1280705"/>
                  </a:lnTo>
                  <a:lnTo>
                    <a:pt x="4000686" y="1241571"/>
                  </a:lnTo>
                  <a:lnTo>
                    <a:pt x="4014108" y="1198324"/>
                  </a:lnTo>
                  <a:lnTo>
                    <a:pt x="4018788" y="1151889"/>
                  </a:lnTo>
                  <a:lnTo>
                    <a:pt x="4018788" y="230377"/>
                  </a:lnTo>
                  <a:lnTo>
                    <a:pt x="4014108" y="183943"/>
                  </a:lnTo>
                  <a:lnTo>
                    <a:pt x="4000686" y="140696"/>
                  </a:lnTo>
                  <a:lnTo>
                    <a:pt x="3979448" y="101562"/>
                  </a:lnTo>
                  <a:lnTo>
                    <a:pt x="3951319" y="67468"/>
                  </a:lnTo>
                  <a:lnTo>
                    <a:pt x="3917225" y="39339"/>
                  </a:lnTo>
                  <a:lnTo>
                    <a:pt x="3878091" y="18101"/>
                  </a:lnTo>
                  <a:lnTo>
                    <a:pt x="3834844" y="4679"/>
                  </a:lnTo>
                  <a:lnTo>
                    <a:pt x="3788410" y="0"/>
                  </a:lnTo>
                  <a:close/>
                </a:path>
              </a:pathLst>
            </a:custGeom>
            <a:solidFill>
              <a:srgbClr val="2D75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859536" y="4291583"/>
              <a:ext cx="4018915" cy="1382395"/>
            </a:xfrm>
            <a:custGeom>
              <a:avLst/>
              <a:gdLst/>
              <a:ahLst/>
              <a:cxnLst/>
              <a:rect l="l" t="t" r="r" b="b"/>
              <a:pathLst>
                <a:path w="4018915" h="1382395">
                  <a:moveTo>
                    <a:pt x="0" y="230377"/>
                  </a:moveTo>
                  <a:lnTo>
                    <a:pt x="4680" y="183943"/>
                  </a:lnTo>
                  <a:lnTo>
                    <a:pt x="18105" y="140696"/>
                  </a:lnTo>
                  <a:lnTo>
                    <a:pt x="39346" y="101562"/>
                  </a:lnTo>
                  <a:lnTo>
                    <a:pt x="67478" y="67468"/>
                  </a:lnTo>
                  <a:lnTo>
                    <a:pt x="101573" y="39339"/>
                  </a:lnTo>
                  <a:lnTo>
                    <a:pt x="140706" y="18101"/>
                  </a:lnTo>
                  <a:lnTo>
                    <a:pt x="183950" y="4679"/>
                  </a:lnTo>
                  <a:lnTo>
                    <a:pt x="230377" y="0"/>
                  </a:lnTo>
                  <a:lnTo>
                    <a:pt x="3788410" y="0"/>
                  </a:lnTo>
                  <a:lnTo>
                    <a:pt x="3834844" y="4679"/>
                  </a:lnTo>
                  <a:lnTo>
                    <a:pt x="3878091" y="18101"/>
                  </a:lnTo>
                  <a:lnTo>
                    <a:pt x="3917225" y="39339"/>
                  </a:lnTo>
                  <a:lnTo>
                    <a:pt x="3951319" y="67468"/>
                  </a:lnTo>
                  <a:lnTo>
                    <a:pt x="3979448" y="101562"/>
                  </a:lnTo>
                  <a:lnTo>
                    <a:pt x="4000686" y="140696"/>
                  </a:lnTo>
                  <a:lnTo>
                    <a:pt x="4014108" y="183943"/>
                  </a:lnTo>
                  <a:lnTo>
                    <a:pt x="4018788" y="230377"/>
                  </a:lnTo>
                  <a:lnTo>
                    <a:pt x="4018788" y="1151889"/>
                  </a:lnTo>
                  <a:lnTo>
                    <a:pt x="4014108" y="1198324"/>
                  </a:lnTo>
                  <a:lnTo>
                    <a:pt x="4000686" y="1241571"/>
                  </a:lnTo>
                  <a:lnTo>
                    <a:pt x="3979448" y="1280705"/>
                  </a:lnTo>
                  <a:lnTo>
                    <a:pt x="3951319" y="1314799"/>
                  </a:lnTo>
                  <a:lnTo>
                    <a:pt x="3917225" y="1342928"/>
                  </a:lnTo>
                  <a:lnTo>
                    <a:pt x="3878091" y="1364166"/>
                  </a:lnTo>
                  <a:lnTo>
                    <a:pt x="3834844" y="1377588"/>
                  </a:lnTo>
                  <a:lnTo>
                    <a:pt x="3788410" y="1382267"/>
                  </a:lnTo>
                  <a:lnTo>
                    <a:pt x="230377" y="1382267"/>
                  </a:lnTo>
                  <a:lnTo>
                    <a:pt x="183950" y="1377588"/>
                  </a:lnTo>
                  <a:lnTo>
                    <a:pt x="140706" y="1364166"/>
                  </a:lnTo>
                  <a:lnTo>
                    <a:pt x="101573" y="1342928"/>
                  </a:lnTo>
                  <a:lnTo>
                    <a:pt x="67478" y="1314799"/>
                  </a:lnTo>
                  <a:lnTo>
                    <a:pt x="39346" y="1280705"/>
                  </a:lnTo>
                  <a:lnTo>
                    <a:pt x="18105" y="1241571"/>
                  </a:lnTo>
                  <a:lnTo>
                    <a:pt x="4680" y="1198324"/>
                  </a:lnTo>
                  <a:lnTo>
                    <a:pt x="0" y="1151889"/>
                  </a:lnTo>
                  <a:lnTo>
                    <a:pt x="0" y="230377"/>
                  </a:lnTo>
                  <a:close/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1086408" y="4367910"/>
            <a:ext cx="3559175" cy="1308756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52069" marR="39370" indent="272415" algn="ctr">
              <a:lnSpc>
                <a:spcPct val="101400"/>
              </a:lnSpc>
              <a:spcBef>
                <a:spcPts val="80"/>
              </a:spcBef>
            </a:pPr>
            <a:r>
              <a:rPr lang="tr-TR" sz="1400" spc="-1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Danışmanı</a:t>
            </a:r>
            <a:r>
              <a:rPr lang="tr-TR" sz="1400" spc="-3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8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Tarafından</a:t>
            </a:r>
            <a:r>
              <a:rPr lang="tr-TR" sz="1400" spc="-3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6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Enstitü</a:t>
            </a:r>
            <a:r>
              <a:rPr lang="tr-TR" sz="1400" spc="-4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9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Anabilim</a:t>
            </a:r>
            <a:r>
              <a:rPr lang="tr-TR" sz="1400" spc="-2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Dalı </a:t>
            </a:r>
            <a:r>
              <a:rPr lang="tr-TR" sz="1400" spc="-8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Başkanlığına</a:t>
            </a:r>
            <a:r>
              <a:rPr lang="tr-TR" sz="1400" spc="-5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9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Sunulan</a:t>
            </a:r>
            <a:r>
              <a:rPr lang="tr-TR" sz="1400" spc="-6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10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Yüksek</a:t>
            </a:r>
            <a:r>
              <a:rPr lang="tr-TR" sz="1400" spc="-4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8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Lisans</a:t>
            </a:r>
            <a:r>
              <a:rPr lang="tr-TR" sz="1400" spc="-3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8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Seminer</a:t>
            </a:r>
            <a:r>
              <a:rPr lang="tr-TR" sz="1400" spc="-4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Jürisi,</a:t>
            </a:r>
            <a:r>
              <a:rPr lang="tr-TR" sz="1400" spc="-5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3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Sunum</a:t>
            </a:r>
            <a:endParaRPr lang="tr-TR" sz="1400" dirty="0">
              <a:latin typeface="Franklin Gothic Medium"/>
              <a:cs typeface="Franklin Gothic Medium"/>
            </a:endParaRPr>
          </a:p>
          <a:p>
            <a:pPr marL="190500" marR="5080" indent="-178435" algn="ctr">
              <a:lnSpc>
                <a:spcPct val="102099"/>
              </a:lnSpc>
            </a:pPr>
            <a:r>
              <a:rPr lang="tr-TR" sz="1400" spc="-4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Tarihi, </a:t>
            </a:r>
            <a:r>
              <a:rPr lang="tr-TR" sz="1400" spc="-7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Yeri</a:t>
            </a:r>
            <a:r>
              <a:rPr lang="tr-TR" sz="1400" spc="-4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1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ve</a:t>
            </a:r>
            <a:r>
              <a:rPr lang="tr-TR" sz="1400" spc="-5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7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Saati</a:t>
            </a:r>
            <a:r>
              <a:rPr lang="tr-TR" sz="1400" spc="-6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4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İle</a:t>
            </a:r>
            <a:r>
              <a:rPr lang="tr-TR" sz="1400" spc="-6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3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İlgili</a:t>
            </a:r>
            <a:r>
              <a:rPr lang="tr-TR" sz="1400" spc="-6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9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Anabilim</a:t>
            </a:r>
            <a:r>
              <a:rPr lang="tr-TR" sz="1400" spc="-4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7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Dalı</a:t>
            </a:r>
            <a:r>
              <a:rPr lang="tr-TR" sz="1400" spc="-5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8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Kurul</a:t>
            </a:r>
            <a:r>
              <a:rPr lang="tr-TR" sz="1400" spc="-6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2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Kararı </a:t>
            </a:r>
            <a:r>
              <a:rPr lang="tr-TR" sz="1400" spc="-114" dirty="0">
                <a:solidFill>
                  <a:srgbClr val="FFFFFF"/>
                </a:solidFill>
                <a:latin typeface="Franklin Gothic Medium"/>
                <a:cs typeface="Franklin Gothic Medium"/>
              </a:rPr>
              <a:t>Ve</a:t>
            </a:r>
            <a:r>
              <a:rPr lang="tr-TR" sz="1400" spc="-4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7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Diğer</a:t>
            </a:r>
            <a:r>
              <a:rPr lang="tr-TR" sz="1400" spc="-6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8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Evrakları</a:t>
            </a:r>
            <a:r>
              <a:rPr lang="tr-TR" sz="1400" spc="-4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7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Enstitüye</a:t>
            </a:r>
            <a:r>
              <a:rPr lang="tr-TR" sz="1400" spc="-6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6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Üst</a:t>
            </a:r>
            <a:r>
              <a:rPr lang="tr-TR" sz="1400" spc="-5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8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Yazı</a:t>
            </a:r>
            <a:r>
              <a:rPr lang="tr-TR" sz="1400" spc="-5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4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İle</a:t>
            </a:r>
            <a:r>
              <a:rPr lang="tr-TR" sz="1400" spc="-6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lang="tr-TR" sz="1400" spc="-1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Gönderir.</a:t>
            </a:r>
            <a:endParaRPr lang="tr-TR" sz="1400" dirty="0">
              <a:latin typeface="Franklin Gothic Medium"/>
              <a:cs typeface="Franklin Gothic Medium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2441448" y="5774435"/>
            <a:ext cx="919480" cy="594360"/>
            <a:chOff x="2441448" y="5774435"/>
            <a:chExt cx="919480" cy="594360"/>
          </a:xfrm>
        </p:grpSpPr>
        <p:pic>
          <p:nvPicPr>
            <p:cNvPr id="31" name="object 3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56738" y="5780531"/>
              <a:ext cx="503669" cy="582167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2447544" y="5780531"/>
              <a:ext cx="818515" cy="582295"/>
            </a:xfrm>
            <a:custGeom>
              <a:avLst/>
              <a:gdLst/>
              <a:ahLst/>
              <a:cxnLst/>
              <a:rect l="l" t="t" r="r" b="b"/>
              <a:pathLst>
                <a:path w="818514" h="582295">
                  <a:moveTo>
                    <a:pt x="613791" y="0"/>
                  </a:moveTo>
                  <a:lnTo>
                    <a:pt x="204597" y="0"/>
                  </a:lnTo>
                  <a:lnTo>
                    <a:pt x="204597" y="291084"/>
                  </a:lnTo>
                  <a:lnTo>
                    <a:pt x="0" y="291084"/>
                  </a:lnTo>
                  <a:lnTo>
                    <a:pt x="409194" y="582167"/>
                  </a:lnTo>
                  <a:lnTo>
                    <a:pt x="818388" y="291084"/>
                  </a:lnTo>
                  <a:lnTo>
                    <a:pt x="613791" y="291084"/>
                  </a:lnTo>
                  <a:lnTo>
                    <a:pt x="61379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447544" y="5780531"/>
              <a:ext cx="818515" cy="582295"/>
            </a:xfrm>
            <a:custGeom>
              <a:avLst/>
              <a:gdLst/>
              <a:ahLst/>
              <a:cxnLst/>
              <a:rect l="l" t="t" r="r" b="b"/>
              <a:pathLst>
                <a:path w="818514" h="582295">
                  <a:moveTo>
                    <a:pt x="613791" y="0"/>
                  </a:moveTo>
                  <a:lnTo>
                    <a:pt x="613791" y="291084"/>
                  </a:lnTo>
                  <a:lnTo>
                    <a:pt x="818388" y="291084"/>
                  </a:lnTo>
                  <a:lnTo>
                    <a:pt x="409194" y="582167"/>
                  </a:lnTo>
                  <a:lnTo>
                    <a:pt x="0" y="291084"/>
                  </a:lnTo>
                  <a:lnTo>
                    <a:pt x="204597" y="291084"/>
                  </a:lnTo>
                  <a:lnTo>
                    <a:pt x="204597" y="0"/>
                  </a:lnTo>
                  <a:lnTo>
                    <a:pt x="613791" y="0"/>
                  </a:lnTo>
                  <a:close/>
                </a:path>
              </a:pathLst>
            </a:custGeom>
            <a:ln w="12192">
              <a:solidFill>
                <a:srgbClr val="3929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4" name="object 34"/>
          <p:cNvGrpSpPr/>
          <p:nvPr/>
        </p:nvGrpSpPr>
        <p:grpSpPr>
          <a:xfrm>
            <a:off x="4949952" y="4558258"/>
            <a:ext cx="696595" cy="960755"/>
            <a:chOff x="4949952" y="4558258"/>
            <a:chExt cx="696595" cy="960755"/>
          </a:xfrm>
        </p:grpSpPr>
        <p:pic>
          <p:nvPicPr>
            <p:cNvPr id="35" name="object 3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949952" y="4558258"/>
              <a:ext cx="696493" cy="960145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4981956" y="4604003"/>
              <a:ext cx="581025" cy="820419"/>
            </a:xfrm>
            <a:custGeom>
              <a:avLst/>
              <a:gdLst/>
              <a:ahLst/>
              <a:cxnLst/>
              <a:rect l="l" t="t" r="r" b="b"/>
              <a:pathLst>
                <a:path w="581025" h="820420">
                  <a:moveTo>
                    <a:pt x="290322" y="0"/>
                  </a:moveTo>
                  <a:lnTo>
                    <a:pt x="290322" y="204977"/>
                  </a:lnTo>
                  <a:lnTo>
                    <a:pt x="0" y="204977"/>
                  </a:lnTo>
                  <a:lnTo>
                    <a:pt x="0" y="614933"/>
                  </a:lnTo>
                  <a:lnTo>
                    <a:pt x="290322" y="614933"/>
                  </a:lnTo>
                  <a:lnTo>
                    <a:pt x="290322" y="819912"/>
                  </a:lnTo>
                  <a:lnTo>
                    <a:pt x="580644" y="409955"/>
                  </a:lnTo>
                  <a:lnTo>
                    <a:pt x="29032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981956" y="4604003"/>
              <a:ext cx="581025" cy="820419"/>
            </a:xfrm>
            <a:custGeom>
              <a:avLst/>
              <a:gdLst/>
              <a:ahLst/>
              <a:cxnLst/>
              <a:rect l="l" t="t" r="r" b="b"/>
              <a:pathLst>
                <a:path w="581025" h="820420">
                  <a:moveTo>
                    <a:pt x="0" y="204977"/>
                  </a:moveTo>
                  <a:lnTo>
                    <a:pt x="290322" y="204977"/>
                  </a:lnTo>
                  <a:lnTo>
                    <a:pt x="290322" y="0"/>
                  </a:lnTo>
                  <a:lnTo>
                    <a:pt x="580644" y="409955"/>
                  </a:lnTo>
                  <a:lnTo>
                    <a:pt x="290322" y="819912"/>
                  </a:lnTo>
                  <a:lnTo>
                    <a:pt x="290322" y="614933"/>
                  </a:lnTo>
                  <a:lnTo>
                    <a:pt x="0" y="614933"/>
                  </a:lnTo>
                  <a:lnTo>
                    <a:pt x="0" y="204977"/>
                  </a:lnTo>
                  <a:close/>
                </a:path>
              </a:pathLst>
            </a:custGeom>
            <a:ln w="12191">
              <a:solidFill>
                <a:srgbClr val="3929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9" name="object 26">
            <a:extLst>
              <a:ext uri="{FF2B5EF4-FFF2-40B4-BE49-F238E27FC236}">
                <a16:creationId xmlns:a16="http://schemas.microsoft.com/office/drawing/2014/main" id="{E1693D47-FD8B-34D4-3096-5D8B5769E17A}"/>
              </a:ext>
            </a:extLst>
          </p:cNvPr>
          <p:cNvGrpSpPr/>
          <p:nvPr/>
        </p:nvGrpSpPr>
        <p:grpSpPr>
          <a:xfrm>
            <a:off x="859536" y="6621699"/>
            <a:ext cx="4031615" cy="1395095"/>
            <a:chOff x="853186" y="4285233"/>
            <a:chExt cx="4031615" cy="1395095"/>
          </a:xfrm>
        </p:grpSpPr>
        <p:sp>
          <p:nvSpPr>
            <p:cNvPr id="40" name="object 27">
              <a:extLst>
                <a:ext uri="{FF2B5EF4-FFF2-40B4-BE49-F238E27FC236}">
                  <a16:creationId xmlns:a16="http://schemas.microsoft.com/office/drawing/2014/main" id="{E9BF7660-860A-39A7-4BB3-9415F7E69CE9}"/>
                </a:ext>
              </a:extLst>
            </p:cNvPr>
            <p:cNvSpPr/>
            <p:nvPr/>
          </p:nvSpPr>
          <p:spPr>
            <a:xfrm>
              <a:off x="859536" y="4291583"/>
              <a:ext cx="4018915" cy="1382395"/>
            </a:xfrm>
            <a:custGeom>
              <a:avLst/>
              <a:gdLst/>
              <a:ahLst/>
              <a:cxnLst/>
              <a:rect l="l" t="t" r="r" b="b"/>
              <a:pathLst>
                <a:path w="4018915" h="1382395">
                  <a:moveTo>
                    <a:pt x="3788410" y="0"/>
                  </a:moveTo>
                  <a:lnTo>
                    <a:pt x="230377" y="0"/>
                  </a:lnTo>
                  <a:lnTo>
                    <a:pt x="183950" y="4679"/>
                  </a:lnTo>
                  <a:lnTo>
                    <a:pt x="140706" y="18101"/>
                  </a:lnTo>
                  <a:lnTo>
                    <a:pt x="101573" y="39339"/>
                  </a:lnTo>
                  <a:lnTo>
                    <a:pt x="67478" y="67468"/>
                  </a:lnTo>
                  <a:lnTo>
                    <a:pt x="39346" y="101562"/>
                  </a:lnTo>
                  <a:lnTo>
                    <a:pt x="18105" y="140696"/>
                  </a:lnTo>
                  <a:lnTo>
                    <a:pt x="4680" y="183943"/>
                  </a:lnTo>
                  <a:lnTo>
                    <a:pt x="0" y="230377"/>
                  </a:lnTo>
                  <a:lnTo>
                    <a:pt x="0" y="1151889"/>
                  </a:lnTo>
                  <a:lnTo>
                    <a:pt x="4680" y="1198324"/>
                  </a:lnTo>
                  <a:lnTo>
                    <a:pt x="18105" y="1241571"/>
                  </a:lnTo>
                  <a:lnTo>
                    <a:pt x="39346" y="1280705"/>
                  </a:lnTo>
                  <a:lnTo>
                    <a:pt x="67478" y="1314799"/>
                  </a:lnTo>
                  <a:lnTo>
                    <a:pt x="101573" y="1342928"/>
                  </a:lnTo>
                  <a:lnTo>
                    <a:pt x="140706" y="1364166"/>
                  </a:lnTo>
                  <a:lnTo>
                    <a:pt x="183950" y="1377588"/>
                  </a:lnTo>
                  <a:lnTo>
                    <a:pt x="230377" y="1382267"/>
                  </a:lnTo>
                  <a:lnTo>
                    <a:pt x="3788410" y="1382267"/>
                  </a:lnTo>
                  <a:lnTo>
                    <a:pt x="3834844" y="1377588"/>
                  </a:lnTo>
                  <a:lnTo>
                    <a:pt x="3878091" y="1364166"/>
                  </a:lnTo>
                  <a:lnTo>
                    <a:pt x="3917225" y="1342928"/>
                  </a:lnTo>
                  <a:lnTo>
                    <a:pt x="3951319" y="1314799"/>
                  </a:lnTo>
                  <a:lnTo>
                    <a:pt x="3979448" y="1280705"/>
                  </a:lnTo>
                  <a:lnTo>
                    <a:pt x="4000686" y="1241571"/>
                  </a:lnTo>
                  <a:lnTo>
                    <a:pt x="4014108" y="1198324"/>
                  </a:lnTo>
                  <a:lnTo>
                    <a:pt x="4018788" y="1151889"/>
                  </a:lnTo>
                  <a:lnTo>
                    <a:pt x="4018788" y="230377"/>
                  </a:lnTo>
                  <a:lnTo>
                    <a:pt x="4014108" y="183943"/>
                  </a:lnTo>
                  <a:lnTo>
                    <a:pt x="4000686" y="140696"/>
                  </a:lnTo>
                  <a:lnTo>
                    <a:pt x="3979448" y="101562"/>
                  </a:lnTo>
                  <a:lnTo>
                    <a:pt x="3951319" y="67468"/>
                  </a:lnTo>
                  <a:lnTo>
                    <a:pt x="3917225" y="39339"/>
                  </a:lnTo>
                  <a:lnTo>
                    <a:pt x="3878091" y="18101"/>
                  </a:lnTo>
                  <a:lnTo>
                    <a:pt x="3834844" y="4679"/>
                  </a:lnTo>
                  <a:lnTo>
                    <a:pt x="3788410" y="0"/>
                  </a:lnTo>
                  <a:close/>
                </a:path>
              </a:pathLst>
            </a:custGeom>
            <a:solidFill>
              <a:srgbClr val="2D75B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1" name="object 28">
              <a:extLst>
                <a:ext uri="{FF2B5EF4-FFF2-40B4-BE49-F238E27FC236}">
                  <a16:creationId xmlns:a16="http://schemas.microsoft.com/office/drawing/2014/main" id="{9E34D496-D6A0-4055-F307-1EBD41947877}"/>
                </a:ext>
              </a:extLst>
            </p:cNvPr>
            <p:cNvSpPr/>
            <p:nvPr/>
          </p:nvSpPr>
          <p:spPr>
            <a:xfrm>
              <a:off x="859536" y="4291583"/>
              <a:ext cx="4018915" cy="1382395"/>
            </a:xfrm>
            <a:custGeom>
              <a:avLst/>
              <a:gdLst/>
              <a:ahLst/>
              <a:cxnLst/>
              <a:rect l="l" t="t" r="r" b="b"/>
              <a:pathLst>
                <a:path w="4018915" h="1382395">
                  <a:moveTo>
                    <a:pt x="0" y="230377"/>
                  </a:moveTo>
                  <a:lnTo>
                    <a:pt x="4680" y="183943"/>
                  </a:lnTo>
                  <a:lnTo>
                    <a:pt x="18105" y="140696"/>
                  </a:lnTo>
                  <a:lnTo>
                    <a:pt x="39346" y="101562"/>
                  </a:lnTo>
                  <a:lnTo>
                    <a:pt x="67478" y="67468"/>
                  </a:lnTo>
                  <a:lnTo>
                    <a:pt x="101573" y="39339"/>
                  </a:lnTo>
                  <a:lnTo>
                    <a:pt x="140706" y="18101"/>
                  </a:lnTo>
                  <a:lnTo>
                    <a:pt x="183950" y="4679"/>
                  </a:lnTo>
                  <a:lnTo>
                    <a:pt x="230377" y="0"/>
                  </a:lnTo>
                  <a:lnTo>
                    <a:pt x="3788410" y="0"/>
                  </a:lnTo>
                  <a:lnTo>
                    <a:pt x="3834844" y="4679"/>
                  </a:lnTo>
                  <a:lnTo>
                    <a:pt x="3878091" y="18101"/>
                  </a:lnTo>
                  <a:lnTo>
                    <a:pt x="3917225" y="39339"/>
                  </a:lnTo>
                  <a:lnTo>
                    <a:pt x="3951319" y="67468"/>
                  </a:lnTo>
                  <a:lnTo>
                    <a:pt x="3979448" y="101562"/>
                  </a:lnTo>
                  <a:lnTo>
                    <a:pt x="4000686" y="140696"/>
                  </a:lnTo>
                  <a:lnTo>
                    <a:pt x="4014108" y="183943"/>
                  </a:lnTo>
                  <a:lnTo>
                    <a:pt x="4018788" y="230377"/>
                  </a:lnTo>
                  <a:lnTo>
                    <a:pt x="4018788" y="1151889"/>
                  </a:lnTo>
                  <a:lnTo>
                    <a:pt x="4014108" y="1198324"/>
                  </a:lnTo>
                  <a:lnTo>
                    <a:pt x="4000686" y="1241571"/>
                  </a:lnTo>
                  <a:lnTo>
                    <a:pt x="3979448" y="1280705"/>
                  </a:lnTo>
                  <a:lnTo>
                    <a:pt x="3951319" y="1314799"/>
                  </a:lnTo>
                  <a:lnTo>
                    <a:pt x="3917225" y="1342928"/>
                  </a:lnTo>
                  <a:lnTo>
                    <a:pt x="3878091" y="1364166"/>
                  </a:lnTo>
                  <a:lnTo>
                    <a:pt x="3834844" y="1377588"/>
                  </a:lnTo>
                  <a:lnTo>
                    <a:pt x="3788410" y="1382267"/>
                  </a:lnTo>
                  <a:lnTo>
                    <a:pt x="230377" y="1382267"/>
                  </a:lnTo>
                  <a:lnTo>
                    <a:pt x="183950" y="1377588"/>
                  </a:lnTo>
                  <a:lnTo>
                    <a:pt x="140706" y="1364166"/>
                  </a:lnTo>
                  <a:lnTo>
                    <a:pt x="101573" y="1342928"/>
                  </a:lnTo>
                  <a:lnTo>
                    <a:pt x="67478" y="1314799"/>
                  </a:lnTo>
                  <a:lnTo>
                    <a:pt x="39346" y="1280705"/>
                  </a:lnTo>
                  <a:lnTo>
                    <a:pt x="18105" y="1241571"/>
                  </a:lnTo>
                  <a:lnTo>
                    <a:pt x="4680" y="1198324"/>
                  </a:lnTo>
                  <a:lnTo>
                    <a:pt x="0" y="1151889"/>
                  </a:lnTo>
                  <a:lnTo>
                    <a:pt x="0" y="230377"/>
                  </a:lnTo>
                  <a:close/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29">
            <a:extLst>
              <a:ext uri="{FF2B5EF4-FFF2-40B4-BE49-F238E27FC236}">
                <a16:creationId xmlns:a16="http://schemas.microsoft.com/office/drawing/2014/main" id="{9ADA81FF-F001-AB84-E9DE-3ADBA384865C}"/>
              </a:ext>
            </a:extLst>
          </p:cNvPr>
          <p:cNvSpPr txBox="1"/>
          <p:nvPr/>
        </p:nvSpPr>
        <p:spPr>
          <a:xfrm>
            <a:off x="1038931" y="6866317"/>
            <a:ext cx="3559175" cy="44525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52069" marR="39370" indent="272415" algn="ctr">
              <a:lnSpc>
                <a:spcPct val="101400"/>
              </a:lnSpc>
              <a:spcBef>
                <a:spcPts val="80"/>
              </a:spcBef>
            </a:pPr>
            <a:r>
              <a:rPr lang="tr-TR" sz="1400" spc="-1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Seminer Sunumu sırasında doldurulan formlar </a:t>
            </a:r>
          </a:p>
          <a:p>
            <a:pPr marL="52069" marR="39370" indent="272415" algn="ctr">
              <a:lnSpc>
                <a:spcPct val="101400"/>
              </a:lnSpc>
              <a:spcBef>
                <a:spcPts val="80"/>
              </a:spcBef>
            </a:pPr>
            <a:r>
              <a:rPr lang="tr-TR" sz="1400" spc="-1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3 iş günü içinde Enstitüye teslim edilir.</a:t>
            </a:r>
            <a:endParaRPr lang="tr-TR" sz="1400" dirty="0">
              <a:latin typeface="Franklin Gothic Medium"/>
              <a:cs typeface="Franklin Gothic Medium"/>
            </a:endParaRPr>
          </a:p>
        </p:txBody>
      </p:sp>
      <p:sp>
        <p:nvSpPr>
          <p:cNvPr id="43" name="object 29">
            <a:extLst>
              <a:ext uri="{FF2B5EF4-FFF2-40B4-BE49-F238E27FC236}">
                <a16:creationId xmlns:a16="http://schemas.microsoft.com/office/drawing/2014/main" id="{31F19E0D-C408-EA35-84D6-8DA1822A60DF}"/>
              </a:ext>
            </a:extLst>
          </p:cNvPr>
          <p:cNvSpPr txBox="1"/>
          <p:nvPr/>
        </p:nvSpPr>
        <p:spPr>
          <a:xfrm>
            <a:off x="1042623" y="7560592"/>
            <a:ext cx="3559175" cy="432426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52069" marR="39370" indent="272415" algn="ctr">
              <a:lnSpc>
                <a:spcPct val="101400"/>
              </a:lnSpc>
              <a:spcBef>
                <a:spcPts val="80"/>
              </a:spcBef>
            </a:pPr>
            <a:r>
              <a:rPr lang="tr-TR" sz="1400" spc="-1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Seminer Sunumu dijital formatta olacak şekilde dönem sonuna kadar Enstitüye teslim edilir. </a:t>
            </a:r>
            <a:endParaRPr lang="tr-TR" sz="1400" dirty="0">
              <a:latin typeface="Franklin Gothic Medium"/>
              <a:cs typeface="Franklin Gothic Medium"/>
            </a:endParaRPr>
          </a:p>
        </p:txBody>
      </p:sp>
      <p:pic>
        <p:nvPicPr>
          <p:cNvPr id="44" name="Resim 43">
            <a:extLst>
              <a:ext uri="{FF2B5EF4-FFF2-40B4-BE49-F238E27FC236}">
                <a16:creationId xmlns:a16="http://schemas.microsoft.com/office/drawing/2014/main" id="{0E3BE408-3235-AC39-2080-7D601468553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32791" y="6816723"/>
            <a:ext cx="695004" cy="957155"/>
          </a:xfrm>
          <a:prstGeom prst="rect">
            <a:avLst/>
          </a:prstGeom>
        </p:spPr>
      </p:pic>
      <p:pic>
        <p:nvPicPr>
          <p:cNvPr id="45" name="Resim 44">
            <a:extLst>
              <a:ext uri="{FF2B5EF4-FFF2-40B4-BE49-F238E27FC236}">
                <a16:creationId xmlns:a16="http://schemas.microsoft.com/office/drawing/2014/main" id="{AEA718F5-4318-3C46-99EB-E75F65C880C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28652" y="6362698"/>
            <a:ext cx="1627773" cy="2048434"/>
          </a:xfrm>
          <a:prstGeom prst="rect">
            <a:avLst/>
          </a:prstGeom>
        </p:spPr>
      </p:pic>
      <p:sp>
        <p:nvSpPr>
          <p:cNvPr id="46" name="object 14">
            <a:extLst>
              <a:ext uri="{FF2B5EF4-FFF2-40B4-BE49-F238E27FC236}">
                <a16:creationId xmlns:a16="http://schemas.microsoft.com/office/drawing/2014/main" id="{E9E00FD5-2DDF-3F2D-3D0F-DA1F6785294A}"/>
              </a:ext>
            </a:extLst>
          </p:cNvPr>
          <p:cNvSpPr txBox="1"/>
          <p:nvPr/>
        </p:nvSpPr>
        <p:spPr>
          <a:xfrm>
            <a:off x="5882893" y="6902976"/>
            <a:ext cx="1243330" cy="10900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lang="tr-TR" sz="1400" spc="-4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https://fbe.mehmetakif.edu.tr/tr/content/17102/seminer-formlari</a:t>
            </a:r>
            <a:endParaRPr sz="1450" dirty="0">
              <a:latin typeface="Franklin Gothic Medium"/>
              <a:cs typeface="Franklin Gothic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Words>106</Words>
  <Application>Microsoft Office PowerPoint</Application>
  <PresentationFormat>Özel</PresentationFormat>
  <Paragraphs>16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Calibri</vt:lpstr>
      <vt:lpstr>Franklin Gothic Medium</vt:lpstr>
      <vt:lpstr>Times New Roman</vt:lpstr>
      <vt:lpstr>Office Theme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pc41</cp:lastModifiedBy>
  <cp:revision>4</cp:revision>
  <cp:lastPrinted>2024-12-03T10:50:59Z</cp:lastPrinted>
  <dcterms:created xsi:type="dcterms:W3CDTF">2024-12-02T06:34:38Z</dcterms:created>
  <dcterms:modified xsi:type="dcterms:W3CDTF">2024-12-03T11:43:49Z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2022-03-14T00:00:00Z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2024-12-02T00:00:00Z</vt:filetime>
  </property>
  <property fmtid="{D5CDD505-2E9C-101B-9397-08002B2CF9AE}" pid="5" name="Producer">
    <vt:lpwstr>Microsoft® Word 2016</vt:lpwstr>
  </property>
</Properties>
</file>