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7" r:id="rId1"/>
  </p:sldMasterIdLst>
  <p:notesMasterIdLst>
    <p:notesMasterId r:id="rId31"/>
  </p:notesMasterIdLst>
  <p:sldIdLst>
    <p:sldId id="256" r:id="rId2"/>
    <p:sldId id="335" r:id="rId3"/>
    <p:sldId id="286" r:id="rId4"/>
    <p:sldId id="290" r:id="rId5"/>
    <p:sldId id="259" r:id="rId6"/>
    <p:sldId id="293" r:id="rId7"/>
    <p:sldId id="302" r:id="rId8"/>
    <p:sldId id="292" r:id="rId9"/>
    <p:sldId id="304" r:id="rId10"/>
    <p:sldId id="303" r:id="rId11"/>
    <p:sldId id="296" r:id="rId12"/>
    <p:sldId id="298" r:id="rId13"/>
    <p:sldId id="312" r:id="rId14"/>
    <p:sldId id="313" r:id="rId15"/>
    <p:sldId id="314" r:id="rId16"/>
    <p:sldId id="309" r:id="rId17"/>
    <p:sldId id="311" r:id="rId18"/>
    <p:sldId id="331" r:id="rId19"/>
    <p:sldId id="310" r:id="rId20"/>
    <p:sldId id="339" r:id="rId21"/>
    <p:sldId id="333" r:id="rId22"/>
    <p:sldId id="334" r:id="rId23"/>
    <p:sldId id="317" r:id="rId24"/>
    <p:sldId id="318" r:id="rId25"/>
    <p:sldId id="319" r:id="rId26"/>
    <p:sldId id="320" r:id="rId27"/>
    <p:sldId id="328" r:id="rId28"/>
    <p:sldId id="329" r:id="rId29"/>
    <p:sldId id="332" r:id="rId30"/>
  </p:sldIdLst>
  <p:sldSz cx="9144000" cy="5143500" type="screen16x9"/>
  <p:notesSz cx="6858000" cy="9144000"/>
  <p:embeddedFontLst>
    <p:embeddedFont>
      <p:font typeface="Arvo" panose="020B0604020202020204" charset="0"/>
      <p:regular r:id="rId32"/>
      <p:bold r:id="rId33"/>
      <p:italic r:id="rId34"/>
      <p:boldItalic r:id="rId35"/>
    </p:embeddedFont>
    <p:embeddedFont>
      <p:font typeface="Roboto Condensed Light" panose="020B0604020202020204" charset="0"/>
      <p:regular r:id="rId36"/>
      <p:bold r:id="rId37"/>
      <p:italic r:id="rId38"/>
      <p:boldItalic r:id="rId39"/>
    </p:embeddedFont>
    <p:embeddedFont>
      <p:font typeface="Roboto Condensed" panose="020B0604020202020204" charset="0"/>
      <p:regular r:id="rId40"/>
      <p:bold r:id="rId41"/>
      <p:italic r:id="rId42"/>
      <p:boldItalic r:id="rId4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BB1C5FB-4023-455E-B276-A9FF68591014}">
  <a:tblStyle styleId="{1BB1C5FB-4023-455E-B276-A9FF6859101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46" d="100"/>
          <a:sy n="146" d="100"/>
        </p:scale>
        <p:origin x="594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font" Target="fonts/font3.fntdata"/><Relationship Id="rId42" Type="http://schemas.openxmlformats.org/officeDocument/2006/relationships/font" Target="fonts/font11.fntdata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2.fntdata"/><Relationship Id="rId38" Type="http://schemas.openxmlformats.org/officeDocument/2006/relationships/font" Target="fonts/font7.fntdata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1.fntdata"/><Relationship Id="rId37" Type="http://schemas.openxmlformats.org/officeDocument/2006/relationships/font" Target="fonts/font6.fntdata"/><Relationship Id="rId40" Type="http://schemas.openxmlformats.org/officeDocument/2006/relationships/font" Target="fonts/font9.fntdata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5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font" Target="fonts/font4.fntdata"/><Relationship Id="rId43" Type="http://schemas.openxmlformats.org/officeDocument/2006/relationships/font" Target="fonts/font12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Char char="●"/>
              <a:defRPr sz="1100"/>
            </a:lvl1pPr>
            <a:lvl2pPr lvl="1">
              <a:spcBef>
                <a:spcPts val="0"/>
              </a:spcBef>
              <a:buChar char="○"/>
              <a:defRPr sz="1100"/>
            </a:lvl2pPr>
            <a:lvl3pPr lvl="2">
              <a:spcBef>
                <a:spcPts val="0"/>
              </a:spcBef>
              <a:buChar char="■"/>
              <a:defRPr sz="1100"/>
            </a:lvl3pPr>
            <a:lvl4pPr lvl="3">
              <a:spcBef>
                <a:spcPts val="0"/>
              </a:spcBef>
              <a:buChar char="●"/>
              <a:defRPr sz="1100"/>
            </a:lvl4pPr>
            <a:lvl5pPr lvl="4">
              <a:spcBef>
                <a:spcPts val="0"/>
              </a:spcBef>
              <a:buChar char="○"/>
              <a:defRPr sz="1100"/>
            </a:lvl5pPr>
            <a:lvl6pPr lvl="5">
              <a:spcBef>
                <a:spcPts val="0"/>
              </a:spcBef>
              <a:buChar char="■"/>
              <a:defRPr sz="1100"/>
            </a:lvl6pPr>
            <a:lvl7pPr lvl="6">
              <a:spcBef>
                <a:spcPts val="0"/>
              </a:spcBef>
              <a:buChar char="●"/>
              <a:defRPr sz="1100"/>
            </a:lvl7pPr>
            <a:lvl8pPr lvl="7">
              <a:spcBef>
                <a:spcPts val="0"/>
              </a:spcBef>
              <a:buChar char="○"/>
              <a:defRPr sz="1100"/>
            </a:lvl8pPr>
            <a:lvl9pPr lvl="8">
              <a:spcBef>
                <a:spcPts val="0"/>
              </a:spcBef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Shape 1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Shape 2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280904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Shape 2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077495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Shape 2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0389945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Shape 2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663817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Shape 2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300962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Shape 2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Shape 2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746129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Shape 2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349089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370921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940272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832356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Shape 2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599428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Shape 2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704536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7544483" y="657775"/>
            <a:ext cx="1299300" cy="432900"/>
          </a:xfrm>
          <a:prstGeom prst="triangle">
            <a:avLst>
              <a:gd name="adj" fmla="val 32425"/>
            </a:avLst>
          </a:prstGeom>
          <a:solidFill>
            <a:srgbClr val="263248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dirty="0"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11" name="Shape 11"/>
          <p:cNvGrpSpPr/>
          <p:nvPr/>
        </p:nvGrpSpPr>
        <p:grpSpPr>
          <a:xfrm>
            <a:off x="0" y="-7088"/>
            <a:ext cx="8661398" cy="5150588"/>
            <a:chOff x="0" y="-7088"/>
            <a:chExt cx="8661398" cy="5150588"/>
          </a:xfrm>
        </p:grpSpPr>
        <p:sp>
          <p:nvSpPr>
            <p:cNvPr id="12" name="Shape 12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rgbClr val="C7D3E6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" name="Shape 13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rgbClr val="C7D3E6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 dirty="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4" name="Shape 14"/>
          <p:cNvGrpSpPr/>
          <p:nvPr/>
        </p:nvGrpSpPr>
        <p:grpSpPr>
          <a:xfrm rot="10800000" flipH="1">
            <a:off x="1" y="1090763"/>
            <a:ext cx="8847502" cy="2961975"/>
            <a:chOff x="-8178042" y="-4493254"/>
            <a:chExt cx="19483598" cy="6522736"/>
          </a:xfrm>
        </p:grpSpPr>
        <p:sp>
          <p:nvSpPr>
            <p:cNvPr id="15" name="Shape 15"/>
            <p:cNvSpPr/>
            <p:nvPr/>
          </p:nvSpPr>
          <p:spPr>
            <a:xfrm>
              <a:off x="-8178042" y="-4493118"/>
              <a:ext cx="12968400" cy="6522600"/>
            </a:xfrm>
            <a:prstGeom prst="rect">
              <a:avLst/>
            </a:prstGeom>
            <a:solidFill>
              <a:srgbClr val="3F5378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 dirty="0"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16" name="Shape 16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rgbClr val="3F5378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 dirty="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7" name="Shape 17"/>
          <p:cNvGrpSpPr/>
          <p:nvPr/>
        </p:nvGrpSpPr>
        <p:grpSpPr>
          <a:xfrm>
            <a:off x="3677236" y="4278349"/>
            <a:ext cx="5480829" cy="432996"/>
            <a:chOff x="5582265" y="4646738"/>
            <a:chExt cx="5480829" cy="432996"/>
          </a:xfrm>
        </p:grpSpPr>
        <p:sp>
          <p:nvSpPr>
            <p:cNvPr id="18" name="Shape 18"/>
            <p:cNvSpPr/>
            <p:nvPr/>
          </p:nvSpPr>
          <p:spPr>
            <a:xfrm rot="10800000">
              <a:off x="5582265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grpSp>
          <p:nvGrpSpPr>
            <p:cNvPr id="19" name="Shape 19"/>
            <p:cNvGrpSpPr/>
            <p:nvPr/>
          </p:nvGrpSpPr>
          <p:grpSpPr>
            <a:xfrm flipH="1">
              <a:off x="5585232" y="4646738"/>
              <a:ext cx="5477861" cy="304551"/>
              <a:chOff x="-24158748" y="330075"/>
              <a:chExt cx="30568423" cy="1699506"/>
            </a:xfrm>
          </p:grpSpPr>
          <p:sp>
            <p:nvSpPr>
              <p:cNvPr id="20" name="Shape 20"/>
              <p:cNvSpPr/>
              <p:nvPr/>
            </p:nvSpPr>
            <p:spPr>
              <a:xfrm>
                <a:off x="-24158748" y="330081"/>
                <a:ext cx="289080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 dirty="0"/>
              </a:p>
            </p:txBody>
          </p:sp>
          <p:sp>
            <p:nvSpPr>
              <p:cNvPr id="21" name="Shape 21"/>
              <p:cNvSpPr/>
              <p:nvPr/>
            </p:nvSpPr>
            <p:spPr>
              <a:xfrm>
                <a:off x="4710175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 dirty="0"/>
              </a:p>
            </p:txBody>
          </p:sp>
        </p:grpSp>
      </p:grpSp>
      <p:sp>
        <p:nvSpPr>
          <p:cNvPr id="22" name="Shape 22"/>
          <p:cNvSpPr txBox="1">
            <a:spLocks noGrp="1"/>
          </p:cNvSpPr>
          <p:nvPr>
            <p:ph type="ctrTitle"/>
          </p:nvPr>
        </p:nvSpPr>
        <p:spPr>
          <a:xfrm>
            <a:off x="685800" y="1090750"/>
            <a:ext cx="5367900" cy="29619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 algn="ctr">
              <a:spcBef>
                <a:spcPts val="0"/>
              </a:spcBef>
              <a:buSzPct val="100000"/>
              <a:defRPr sz="4800"/>
            </a:lvl2pPr>
            <a:lvl3pPr lvl="2" algn="ctr">
              <a:spcBef>
                <a:spcPts val="0"/>
              </a:spcBef>
              <a:buSzPct val="100000"/>
              <a:defRPr sz="4800"/>
            </a:lvl3pPr>
            <a:lvl4pPr lvl="3" algn="ctr">
              <a:spcBef>
                <a:spcPts val="0"/>
              </a:spcBef>
              <a:buSzPct val="100000"/>
              <a:defRPr sz="4800"/>
            </a:lvl4pPr>
            <a:lvl5pPr lvl="4" algn="ctr">
              <a:spcBef>
                <a:spcPts val="0"/>
              </a:spcBef>
              <a:buSzPct val="100000"/>
              <a:defRPr sz="4800"/>
            </a:lvl5pPr>
            <a:lvl6pPr lvl="5" algn="ctr">
              <a:spcBef>
                <a:spcPts val="0"/>
              </a:spcBef>
              <a:buSzPct val="100000"/>
              <a:defRPr sz="4800"/>
            </a:lvl6pPr>
            <a:lvl7pPr lvl="6" algn="ctr">
              <a:spcBef>
                <a:spcPts val="0"/>
              </a:spcBef>
              <a:buSzPct val="100000"/>
              <a:defRPr sz="4800"/>
            </a:lvl7pPr>
            <a:lvl8pPr lvl="7" algn="ctr">
              <a:spcBef>
                <a:spcPts val="0"/>
              </a:spcBef>
              <a:buSzPct val="100000"/>
              <a:defRPr sz="4800"/>
            </a:lvl8pPr>
            <a:lvl9pPr lvl="8" algn="ctr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ubtitle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/>
        </p:nvSpPr>
        <p:spPr>
          <a:xfrm>
            <a:off x="5697214" y="2635519"/>
            <a:ext cx="889200" cy="296400"/>
          </a:xfrm>
          <a:prstGeom prst="triangle">
            <a:avLst>
              <a:gd name="adj" fmla="val 32425"/>
            </a:avLst>
          </a:prstGeom>
          <a:solidFill>
            <a:srgbClr val="263248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dirty="0"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25" name="Shape 25"/>
          <p:cNvGrpSpPr/>
          <p:nvPr/>
        </p:nvGrpSpPr>
        <p:grpSpPr>
          <a:xfrm>
            <a:off x="0" y="-7088"/>
            <a:ext cx="8661398" cy="5150588"/>
            <a:chOff x="0" y="-7088"/>
            <a:chExt cx="8661398" cy="5150588"/>
          </a:xfrm>
        </p:grpSpPr>
        <p:sp>
          <p:nvSpPr>
            <p:cNvPr id="26" name="Shape 26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rgbClr val="C7D3E6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7" name="Shape 27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rgbClr val="C7D3E6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 dirty="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28" name="Shape 28"/>
          <p:cNvGrpSpPr/>
          <p:nvPr/>
        </p:nvGrpSpPr>
        <p:grpSpPr>
          <a:xfrm rot="10800000" flipH="1">
            <a:off x="-2" y="2924826"/>
            <a:ext cx="6589087" cy="2027268"/>
            <a:chOff x="-9894852" y="-4493254"/>
            <a:chExt cx="21200407" cy="6522740"/>
          </a:xfrm>
        </p:grpSpPr>
        <p:sp>
          <p:nvSpPr>
            <p:cNvPr id="29" name="Shape 29"/>
            <p:cNvSpPr/>
            <p:nvPr/>
          </p:nvSpPr>
          <p:spPr>
            <a:xfrm>
              <a:off x="-9894852" y="-4493114"/>
              <a:ext cx="14685300" cy="6522600"/>
            </a:xfrm>
            <a:prstGeom prst="rect">
              <a:avLst/>
            </a:prstGeom>
            <a:solidFill>
              <a:srgbClr val="3F5378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 dirty="0"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30" name="Shape 30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rgbClr val="3F5378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 dirty="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31" name="Shape 31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32" name="Shape 32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grpSp>
          <p:nvGrpSpPr>
            <p:cNvPr id="33" name="Shape 33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34" name="Shape 34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 dirty="0"/>
              </a:p>
            </p:txBody>
          </p:sp>
          <p:sp>
            <p:nvSpPr>
              <p:cNvPr id="35" name="Shape 3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 dirty="0"/>
              </a:p>
            </p:txBody>
          </p:sp>
        </p:grpSp>
        <p:grpSp>
          <p:nvGrpSpPr>
            <p:cNvPr id="36" name="Shape 36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37" name="Shape 37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 dirty="0"/>
              </a:p>
            </p:txBody>
          </p:sp>
          <p:sp>
            <p:nvSpPr>
              <p:cNvPr id="38" name="Shape 38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 dirty="0"/>
              </a:p>
            </p:txBody>
          </p:sp>
        </p:grpSp>
      </p:grpSp>
      <p:sp>
        <p:nvSpPr>
          <p:cNvPr id="39" name="Shape 39"/>
          <p:cNvSpPr txBox="1">
            <a:spLocks noGrp="1"/>
          </p:cNvSpPr>
          <p:nvPr>
            <p:ph type="ctrTitle"/>
          </p:nvPr>
        </p:nvSpPr>
        <p:spPr>
          <a:xfrm>
            <a:off x="463525" y="2871148"/>
            <a:ext cx="4094400" cy="11598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rtl="0">
              <a:spcBef>
                <a:spcPts val="0"/>
              </a:spcBef>
              <a:buSzPct val="100000"/>
              <a:defRPr sz="3000"/>
            </a:lvl1pPr>
            <a:lvl2pPr lvl="1" rtl="0">
              <a:spcBef>
                <a:spcPts val="0"/>
              </a:spcBef>
              <a:buSzPct val="100000"/>
              <a:defRPr sz="3000"/>
            </a:lvl2pPr>
            <a:lvl3pPr lvl="2" rtl="0">
              <a:spcBef>
                <a:spcPts val="0"/>
              </a:spcBef>
              <a:buSzPct val="100000"/>
              <a:defRPr sz="3000"/>
            </a:lvl3pPr>
            <a:lvl4pPr lvl="3" rtl="0">
              <a:spcBef>
                <a:spcPts val="0"/>
              </a:spcBef>
              <a:buSzPct val="100000"/>
              <a:defRPr sz="3000"/>
            </a:lvl4pPr>
            <a:lvl5pPr lvl="4" rtl="0">
              <a:spcBef>
                <a:spcPts val="0"/>
              </a:spcBef>
              <a:buSzPct val="100000"/>
              <a:defRPr sz="3000"/>
            </a:lvl5pPr>
            <a:lvl6pPr lvl="5" rtl="0">
              <a:spcBef>
                <a:spcPts val="0"/>
              </a:spcBef>
              <a:buSzPct val="100000"/>
              <a:defRPr sz="3000"/>
            </a:lvl6pPr>
            <a:lvl7pPr lvl="6" rtl="0">
              <a:spcBef>
                <a:spcPts val="0"/>
              </a:spcBef>
              <a:buSzPct val="100000"/>
              <a:defRPr sz="3000"/>
            </a:lvl7pPr>
            <a:lvl8pPr lvl="7" rtl="0">
              <a:spcBef>
                <a:spcPts val="0"/>
              </a:spcBef>
              <a:buSzPct val="100000"/>
              <a:defRPr sz="3000"/>
            </a:lvl8pPr>
            <a:lvl9pPr lvl="8" rtl="0">
              <a:spcBef>
                <a:spcPts val="0"/>
              </a:spcBef>
              <a:buSzPct val="100000"/>
              <a:defRPr sz="3000"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ubTitle" idx="1"/>
          </p:nvPr>
        </p:nvSpPr>
        <p:spPr>
          <a:xfrm>
            <a:off x="463525" y="3975449"/>
            <a:ext cx="4094400" cy="7848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rtl="0">
              <a:spcBef>
                <a:spcPts val="0"/>
              </a:spcBef>
              <a:buClr>
                <a:srgbClr val="FF9800"/>
              </a:buClr>
              <a:buSzPct val="100000"/>
              <a:buNone/>
              <a:defRPr sz="2000">
                <a:solidFill>
                  <a:srgbClr val="FF9800"/>
                </a:solidFill>
              </a:defRPr>
            </a:lvl1pPr>
            <a:lvl2pPr lvl="1" rtl="0">
              <a:spcBef>
                <a:spcPts val="0"/>
              </a:spcBef>
              <a:buClr>
                <a:srgbClr val="FF9800"/>
              </a:buClr>
              <a:buSzPct val="100000"/>
              <a:buNone/>
              <a:defRPr sz="2000">
                <a:solidFill>
                  <a:srgbClr val="FF9800"/>
                </a:solidFill>
              </a:defRPr>
            </a:lvl2pPr>
            <a:lvl3pPr lvl="2" rtl="0">
              <a:spcBef>
                <a:spcPts val="0"/>
              </a:spcBef>
              <a:buClr>
                <a:srgbClr val="FF9800"/>
              </a:buClr>
              <a:buSzPct val="100000"/>
              <a:buNone/>
              <a:defRPr sz="2000">
                <a:solidFill>
                  <a:srgbClr val="FF9800"/>
                </a:solidFill>
              </a:defRPr>
            </a:lvl3pPr>
            <a:lvl4pPr lvl="3" rtl="0">
              <a:spcBef>
                <a:spcPts val="0"/>
              </a:spcBef>
              <a:buClr>
                <a:srgbClr val="FF9800"/>
              </a:buClr>
              <a:buSzPct val="100000"/>
              <a:buNone/>
              <a:defRPr sz="2000">
                <a:solidFill>
                  <a:srgbClr val="FF9800"/>
                </a:solidFill>
              </a:defRPr>
            </a:lvl4pPr>
            <a:lvl5pPr lvl="4" rtl="0">
              <a:spcBef>
                <a:spcPts val="0"/>
              </a:spcBef>
              <a:buClr>
                <a:srgbClr val="FF9800"/>
              </a:buClr>
              <a:buSzPct val="100000"/>
              <a:buNone/>
              <a:defRPr sz="2000">
                <a:solidFill>
                  <a:srgbClr val="FF9800"/>
                </a:solidFill>
              </a:defRPr>
            </a:lvl5pPr>
            <a:lvl6pPr lvl="5" rtl="0">
              <a:spcBef>
                <a:spcPts val="0"/>
              </a:spcBef>
              <a:buClr>
                <a:srgbClr val="FF9800"/>
              </a:buClr>
              <a:buSzPct val="100000"/>
              <a:buNone/>
              <a:defRPr sz="2000">
                <a:solidFill>
                  <a:srgbClr val="FF9800"/>
                </a:solidFill>
              </a:defRPr>
            </a:lvl6pPr>
            <a:lvl7pPr lvl="6" rtl="0">
              <a:spcBef>
                <a:spcPts val="0"/>
              </a:spcBef>
              <a:buClr>
                <a:srgbClr val="FF9800"/>
              </a:buClr>
              <a:buSzPct val="100000"/>
              <a:buNone/>
              <a:defRPr sz="2000">
                <a:solidFill>
                  <a:srgbClr val="FF9800"/>
                </a:solidFill>
              </a:defRPr>
            </a:lvl7pPr>
            <a:lvl8pPr lvl="7" rtl="0">
              <a:spcBef>
                <a:spcPts val="0"/>
              </a:spcBef>
              <a:buClr>
                <a:srgbClr val="FF9800"/>
              </a:buClr>
              <a:buSzPct val="100000"/>
              <a:buNone/>
              <a:defRPr sz="2000">
                <a:solidFill>
                  <a:srgbClr val="FF9800"/>
                </a:solidFill>
              </a:defRPr>
            </a:lvl8pPr>
            <a:lvl9pPr lvl="8" rtl="0">
              <a:spcBef>
                <a:spcPts val="0"/>
              </a:spcBef>
              <a:buClr>
                <a:srgbClr val="FF9800"/>
              </a:buClr>
              <a:buSzPct val="100000"/>
              <a:buNone/>
              <a:defRPr sz="2000">
                <a:solidFill>
                  <a:srgbClr val="FF9800"/>
                </a:solidFill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+ 1 colum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Shape 62"/>
          <p:cNvGrpSpPr/>
          <p:nvPr/>
        </p:nvGrpSpPr>
        <p:grpSpPr>
          <a:xfrm>
            <a:off x="-4" y="40"/>
            <a:ext cx="7072430" cy="1327315"/>
            <a:chOff x="-4" y="40"/>
            <a:chExt cx="7072430" cy="1327315"/>
          </a:xfrm>
        </p:grpSpPr>
        <p:sp>
          <p:nvSpPr>
            <p:cNvPr id="63" name="Shape 63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 dirty="0"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64" name="Shape 64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65" name="Shape 6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 dirty="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6" name="Shape 6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 dirty="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67" name="Shape 67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68" name="Shape 68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 dirty="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9" name="Shape 69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 dirty="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70" name="Shape 70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71" name="Shape 71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grpSp>
          <p:nvGrpSpPr>
            <p:cNvPr id="72" name="Shape 72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73" name="Shape 73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 dirty="0"/>
              </a:p>
            </p:txBody>
          </p:sp>
          <p:sp>
            <p:nvSpPr>
              <p:cNvPr id="74" name="Shape 74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 dirty="0"/>
              </a:p>
            </p:txBody>
          </p:sp>
        </p:grpSp>
        <p:grpSp>
          <p:nvGrpSpPr>
            <p:cNvPr id="75" name="Shape 7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76" name="Shape 76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 dirty="0"/>
              </a:p>
            </p:txBody>
          </p:sp>
          <p:sp>
            <p:nvSpPr>
              <p:cNvPr id="77" name="Shape 77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 dirty="0"/>
              </a:p>
            </p:txBody>
          </p:sp>
        </p:grpSp>
      </p:grpSp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492400" cy="7662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814275" y="1327350"/>
            <a:ext cx="6132600" cy="31455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5" name="Shape 125"/>
          <p:cNvGrpSpPr/>
          <p:nvPr/>
        </p:nvGrpSpPr>
        <p:grpSpPr>
          <a:xfrm>
            <a:off x="-4" y="40"/>
            <a:ext cx="7072430" cy="1327315"/>
            <a:chOff x="-4" y="40"/>
            <a:chExt cx="7072430" cy="1327315"/>
          </a:xfrm>
        </p:grpSpPr>
        <p:sp>
          <p:nvSpPr>
            <p:cNvPr id="126" name="Shape 126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 dirty="0"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127" name="Shape 127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128" name="Shape 128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 dirty="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129" name="Shape 129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 dirty="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130" name="Shape 130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131" name="Shape 131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 dirty="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132" name="Shape 132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 dirty="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133" name="Shape 133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134" name="Shape 134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grpSp>
          <p:nvGrpSpPr>
            <p:cNvPr id="135" name="Shape 135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36" name="Shape 136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 dirty="0"/>
              </a:p>
            </p:txBody>
          </p:sp>
          <p:sp>
            <p:nvSpPr>
              <p:cNvPr id="137" name="Shape 137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 dirty="0"/>
              </a:p>
            </p:txBody>
          </p:sp>
        </p:grpSp>
        <p:grpSp>
          <p:nvGrpSpPr>
            <p:cNvPr id="138" name="Shape 138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39" name="Shape 139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 dirty="0"/>
              </a:p>
            </p:txBody>
          </p:sp>
          <p:sp>
            <p:nvSpPr>
              <p:cNvPr id="140" name="Shape 140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 dirty="0"/>
              </a:p>
            </p:txBody>
          </p:sp>
        </p:grpSp>
      </p:grpSp>
      <p:sp>
        <p:nvSpPr>
          <p:cNvPr id="141" name="Shape 141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42" name="Shape 14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4" name="Shape 144"/>
          <p:cNvGrpSpPr/>
          <p:nvPr/>
        </p:nvGrpSpPr>
        <p:grpSpPr>
          <a:xfrm>
            <a:off x="2466138" y="4472723"/>
            <a:ext cx="6686825" cy="670795"/>
            <a:chOff x="5589288" y="4472723"/>
            <a:chExt cx="6686825" cy="670795"/>
          </a:xfrm>
        </p:grpSpPr>
        <p:sp>
          <p:nvSpPr>
            <p:cNvPr id="145" name="Shape 145"/>
            <p:cNvSpPr/>
            <p:nvPr/>
          </p:nvSpPr>
          <p:spPr>
            <a:xfrm rot="10800000">
              <a:off x="5589288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grpSp>
          <p:nvGrpSpPr>
            <p:cNvPr id="146" name="Shape 146"/>
            <p:cNvGrpSpPr/>
            <p:nvPr/>
          </p:nvGrpSpPr>
          <p:grpSpPr>
            <a:xfrm flipH="1">
              <a:off x="5748896" y="4472723"/>
              <a:ext cx="6527217" cy="670795"/>
              <a:chOff x="-10101302" y="330075"/>
              <a:chExt cx="16532971" cy="1699506"/>
            </a:xfrm>
          </p:grpSpPr>
          <p:sp>
            <p:nvSpPr>
              <p:cNvPr id="147" name="Shape 147"/>
              <p:cNvSpPr/>
              <p:nvPr/>
            </p:nvSpPr>
            <p:spPr>
              <a:xfrm>
                <a:off x="-10101302" y="330081"/>
                <a:ext cx="148464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 dirty="0"/>
              </a:p>
            </p:txBody>
          </p:sp>
          <p:sp>
            <p:nvSpPr>
              <p:cNvPr id="148" name="Shape 148"/>
              <p:cNvSpPr/>
              <p:nvPr/>
            </p:nvSpPr>
            <p:spPr>
              <a:xfrm>
                <a:off x="4732169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 dirty="0"/>
              </a:p>
            </p:txBody>
          </p:sp>
        </p:grpSp>
        <p:grpSp>
          <p:nvGrpSpPr>
            <p:cNvPr id="149" name="Shape 149"/>
            <p:cNvGrpSpPr/>
            <p:nvPr/>
          </p:nvGrpSpPr>
          <p:grpSpPr>
            <a:xfrm flipH="1">
              <a:off x="5592255" y="4646738"/>
              <a:ext cx="6682918" cy="304563"/>
              <a:chOff x="-30922586" y="330075"/>
              <a:chExt cx="37293070" cy="1699569"/>
            </a:xfrm>
          </p:grpSpPr>
          <p:sp>
            <p:nvSpPr>
              <p:cNvPr id="150" name="Shape 150"/>
              <p:cNvSpPr/>
              <p:nvPr/>
            </p:nvSpPr>
            <p:spPr>
              <a:xfrm>
                <a:off x="-30922586" y="330144"/>
                <a:ext cx="355881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 dirty="0"/>
              </a:p>
            </p:txBody>
          </p:sp>
          <p:sp>
            <p:nvSpPr>
              <p:cNvPr id="151" name="Shape 151"/>
              <p:cNvSpPr/>
              <p:nvPr/>
            </p:nvSpPr>
            <p:spPr>
              <a:xfrm>
                <a:off x="4670984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 dirty="0"/>
              </a:p>
            </p:txBody>
          </p:sp>
        </p:grpSp>
      </p:grpSp>
      <p:sp>
        <p:nvSpPr>
          <p:cNvPr id="152" name="Shape 152"/>
          <p:cNvSpPr txBox="1">
            <a:spLocks noGrp="1"/>
          </p:cNvSpPr>
          <p:nvPr>
            <p:ph type="body" idx="1"/>
          </p:nvPr>
        </p:nvSpPr>
        <p:spPr>
          <a:xfrm>
            <a:off x="2682800" y="4636500"/>
            <a:ext cx="6004200" cy="3156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ct val="100000"/>
              <a:buNone/>
              <a:defRPr sz="1300"/>
            </a:lvl1pPr>
          </a:lstStyle>
          <a:p>
            <a:endParaRPr/>
          </a:p>
        </p:txBody>
      </p:sp>
      <p:sp>
        <p:nvSpPr>
          <p:cNvPr id="153" name="Shape 15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  <p:grpSp>
        <p:nvGrpSpPr>
          <p:cNvPr id="154" name="Shape 154"/>
          <p:cNvGrpSpPr/>
          <p:nvPr/>
        </p:nvGrpSpPr>
        <p:grpSpPr>
          <a:xfrm rot="10800000">
            <a:off x="-8" y="-2"/>
            <a:ext cx="2202830" cy="670795"/>
            <a:chOff x="5575242" y="4472723"/>
            <a:chExt cx="2202830" cy="670795"/>
          </a:xfrm>
        </p:grpSpPr>
        <p:sp>
          <p:nvSpPr>
            <p:cNvPr id="155" name="Shape 155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grpSp>
          <p:nvGrpSpPr>
            <p:cNvPr id="156" name="Shape 156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57" name="Shape 157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 dirty="0"/>
              </a:p>
            </p:txBody>
          </p:sp>
          <p:sp>
            <p:nvSpPr>
              <p:cNvPr id="158" name="Shape 158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 dirty="0"/>
              </a:p>
            </p:txBody>
          </p:sp>
        </p:grpSp>
        <p:grpSp>
          <p:nvGrpSpPr>
            <p:cNvPr id="159" name="Shape 159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60" name="Shape 160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 dirty="0"/>
              </a:p>
            </p:txBody>
          </p:sp>
          <p:sp>
            <p:nvSpPr>
              <p:cNvPr id="161" name="Shape 161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 dirty="0"/>
              </a:p>
            </p:txBody>
          </p:sp>
        </p:grp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buClr>
                <a:srgbClr val="FFFFFF"/>
              </a:buClr>
              <a:buSzPct val="100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>
              <a:spcBef>
                <a:spcPts val="0"/>
              </a:spcBef>
              <a:buClr>
                <a:srgbClr val="FFFFFF"/>
              </a:buClr>
              <a:buSzPct val="100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>
              <a:spcBef>
                <a:spcPts val="0"/>
              </a:spcBef>
              <a:buClr>
                <a:srgbClr val="FFFFFF"/>
              </a:buClr>
              <a:buSzPct val="100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>
              <a:spcBef>
                <a:spcPts val="0"/>
              </a:spcBef>
              <a:buClr>
                <a:srgbClr val="FFFFFF"/>
              </a:buClr>
              <a:buSzPct val="100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>
              <a:spcBef>
                <a:spcPts val="0"/>
              </a:spcBef>
              <a:buClr>
                <a:srgbClr val="FFFFFF"/>
              </a:buClr>
              <a:buSzPct val="100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>
              <a:spcBef>
                <a:spcPts val="0"/>
              </a:spcBef>
              <a:buClr>
                <a:srgbClr val="FFFFFF"/>
              </a:buClr>
              <a:buSzPct val="100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>
              <a:spcBef>
                <a:spcPts val="0"/>
              </a:spcBef>
              <a:buClr>
                <a:srgbClr val="FFFFFF"/>
              </a:buClr>
              <a:buSzPct val="100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>
              <a:spcBef>
                <a:spcPts val="0"/>
              </a:spcBef>
              <a:buClr>
                <a:srgbClr val="FFFFFF"/>
              </a:buClr>
              <a:buSzPct val="100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>
              <a:spcBef>
                <a:spcPts val="0"/>
              </a:spcBef>
              <a:buClr>
                <a:srgbClr val="FFFFFF"/>
              </a:buClr>
              <a:buSzPct val="100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814275" y="1327350"/>
            <a:ext cx="6132600" cy="31455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lvl="0">
              <a:spcBef>
                <a:spcPts val="60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lvl="1">
              <a:spcBef>
                <a:spcPts val="48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lvl="2">
              <a:spcBef>
                <a:spcPts val="48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lvl="3">
              <a:spcBef>
                <a:spcPts val="36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lvl="4">
              <a:spcBef>
                <a:spcPts val="36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lvl="5">
              <a:spcBef>
                <a:spcPts val="36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lvl="6">
              <a:spcBef>
                <a:spcPts val="36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lvl="7">
              <a:spcBef>
                <a:spcPts val="36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lvl="8">
              <a:spcBef>
                <a:spcPts val="36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pPr lvl="0" algn="r">
                <a:spcBef>
                  <a:spcPts val="0"/>
                </a:spcBef>
                <a:buNone/>
              </a:pPr>
              <a:t>‹#›</a:t>
            </a:fld>
            <a:endParaRPr lang="en" sz="1200" b="1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4" r:id="rId4"/>
    <p:sldLayoutId id="2147483655" r:id="rId5"/>
  </p:sldLayoutIdLst>
  <p:transition>
    <p:fade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png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9.png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e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e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e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3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.emf"/><Relationship Id="rId5" Type="http://schemas.openxmlformats.org/officeDocument/2006/relationships/image" Target="../media/image1.emf"/><Relationship Id="rId4" Type="http://schemas.openxmlformats.org/officeDocument/2006/relationships/hyperlink" Target="http://ec.europa.eu/education/tools/isced-f_en.htm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png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 txBox="1">
            <a:spLocks noGrp="1"/>
          </p:cNvSpPr>
          <p:nvPr>
            <p:ph type="ctrTitle"/>
          </p:nvPr>
        </p:nvSpPr>
        <p:spPr>
          <a:xfrm>
            <a:off x="487393" y="-120770"/>
            <a:ext cx="6268642" cy="526427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/>
            <a:r>
              <a:rPr lang="tr-TR" altLang="tr-TR" sz="2000" b="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  <a:t/>
            </a:r>
            <a:br>
              <a:rPr lang="tr-TR" altLang="tr-TR" sz="2000" b="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</a:br>
            <a:r>
              <a:rPr lang="tr-TR" altLang="tr-TR" sz="2000" b="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  <a:t/>
            </a:r>
            <a:br>
              <a:rPr lang="tr-TR" altLang="tr-TR" sz="2000" b="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</a:br>
            <a:r>
              <a:rPr lang="tr-TR" altLang="tr-TR" sz="2000" b="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  <a:t/>
            </a:r>
            <a:br>
              <a:rPr lang="tr-TR" altLang="tr-TR" sz="2000" b="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</a:br>
            <a:r>
              <a:rPr lang="tr-TR" altLang="tr-TR" sz="200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  <a:t>BURDUR</a:t>
            </a:r>
            <a:r>
              <a:rPr lang="tr-TR" altLang="tr-TR" sz="2000" b="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  <a:t> </a:t>
            </a:r>
            <a:r>
              <a:rPr lang="tr-TR" altLang="tr-TR" sz="200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  <a:t>MEHMET AKİF ERSOY ÜNİVERSİTESİ</a:t>
            </a:r>
            <a:br>
              <a:rPr lang="tr-TR" altLang="tr-TR" sz="200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</a:br>
            <a:r>
              <a:rPr lang="tr-TR" altLang="tr-TR" sz="200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  <a:t/>
            </a:r>
            <a:br>
              <a:rPr lang="tr-TR" altLang="tr-TR" sz="200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</a:br>
            <a:r>
              <a:rPr lang="tr-TR" altLang="tr-TR" sz="2000" kern="1200" dirty="0" smtClean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  <a:t>2025 </a:t>
            </a:r>
            <a:r>
              <a:rPr lang="tr-TR" altLang="tr-TR" sz="200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  <a:t>PROJE DÖNEMİ ERASMUS+ STAJ HAREKETLİLİĞİ ORYANTASYON TOPLANTISI</a:t>
            </a:r>
            <a:br>
              <a:rPr lang="tr-TR" altLang="tr-TR" sz="200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</a:br>
            <a:r>
              <a:rPr lang="tr-TR" altLang="tr-TR" sz="200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  <a:t/>
            </a:r>
            <a:br>
              <a:rPr lang="tr-TR" altLang="tr-TR" sz="200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</a:br>
            <a:r>
              <a:rPr lang="tr-TR" altLang="tr-TR" sz="200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  <a:t>Uluslararası İlişkiler Koordinatörlüğü</a:t>
            </a:r>
            <a:br>
              <a:rPr lang="tr-TR" altLang="tr-TR" sz="200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</a:br>
            <a:r>
              <a:rPr lang="tr-TR" altLang="tr-TR" sz="2000" kern="1200" dirty="0" smtClean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  <a:t>03.04.2026</a:t>
            </a:r>
            <a:r>
              <a:rPr lang="tr-TR" altLang="tr-TR" sz="200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  <a:t/>
            </a:r>
            <a:br>
              <a:rPr lang="tr-TR" altLang="tr-TR" sz="200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</a:br>
            <a:r>
              <a:rPr lang="tr-TR" altLang="tr-TR" sz="200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  <a:t>Öğr. Gör. </a:t>
            </a:r>
            <a:r>
              <a:rPr lang="tr-TR" altLang="tr-TR" sz="2000" kern="1200" dirty="0" smtClean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  <a:t>Hazal Elif YILDIZ</a:t>
            </a:r>
            <a:r>
              <a:rPr lang="tr-TR" altLang="tr-TR" sz="2800" b="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  <a:t/>
            </a:r>
            <a:br>
              <a:rPr lang="tr-TR" altLang="tr-TR" sz="2800" b="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</a:br>
            <a:endParaRPr lang="en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688296"/>
            <a:ext cx="511686" cy="445731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6534" y="4688296"/>
            <a:ext cx="872673" cy="455203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2400" y="4742996"/>
            <a:ext cx="1333000" cy="40050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Staj Hareketliliği için Öğrenim Anlaşması</a:t>
            </a:r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pPr lvl="0">
                <a:spcBef>
                  <a:spcPts val="0"/>
                </a:spcBef>
                <a:buNone/>
              </a:pPr>
              <a:t>10</a:t>
            </a:fld>
            <a:endParaRPr lang="en"/>
          </a:p>
        </p:txBody>
      </p:sp>
      <p:grpSp>
        <p:nvGrpSpPr>
          <p:cNvPr id="5" name="Shape 239"/>
          <p:cNvGrpSpPr/>
          <p:nvPr/>
        </p:nvGrpSpPr>
        <p:grpSpPr>
          <a:xfrm>
            <a:off x="282216" y="590918"/>
            <a:ext cx="369505" cy="369505"/>
            <a:chOff x="2594050" y="1631825"/>
            <a:chExt cx="439625" cy="439625"/>
          </a:xfrm>
        </p:grpSpPr>
        <p:sp>
          <p:nvSpPr>
            <p:cNvPr id="6" name="Shape 240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0" t="0" r="0" b="0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" name="Shape 241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0" t="0" r="0" b="0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" name="Shape 242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0" t="0" r="0" b="0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9" name="Shape 243"/>
            <p:cNvSpPr/>
            <p:nvPr/>
          </p:nvSpPr>
          <p:spPr>
            <a:xfrm>
              <a:off x="2801675" y="1740825"/>
              <a:ext cx="49950" cy="49950"/>
            </a:xfrm>
            <a:custGeom>
              <a:avLst/>
              <a:gdLst/>
              <a:ahLst/>
              <a:cxnLst/>
              <a:rect l="0" t="0" r="0" b="0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</p:grpSp>
      <p:pic>
        <p:nvPicPr>
          <p:cNvPr id="18" name="Resim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04" y="4640868"/>
            <a:ext cx="582020" cy="507000"/>
          </a:xfrm>
          <a:prstGeom prst="rect">
            <a:avLst/>
          </a:prstGeom>
        </p:spPr>
      </p:pic>
      <p:pic>
        <p:nvPicPr>
          <p:cNvPr id="19" name="Resim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7767" y="4688297"/>
            <a:ext cx="872673" cy="455203"/>
          </a:xfrm>
          <a:prstGeom prst="rect">
            <a:avLst/>
          </a:prstGeom>
        </p:spPr>
      </p:pic>
      <p:pic>
        <p:nvPicPr>
          <p:cNvPr id="20" name="Resim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19049" y="4762281"/>
            <a:ext cx="1224951" cy="368040"/>
          </a:xfrm>
          <a:prstGeom prst="rect">
            <a:avLst/>
          </a:prstGeom>
        </p:spPr>
      </p:pic>
      <p:pic>
        <p:nvPicPr>
          <p:cNvPr id="14" name="Resim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0769" y="1313343"/>
            <a:ext cx="5779699" cy="3385351"/>
          </a:xfrm>
          <a:prstGeom prst="rect">
            <a:avLst/>
          </a:prstGeom>
        </p:spPr>
      </p:pic>
      <p:sp>
        <p:nvSpPr>
          <p:cNvPr id="15" name="Yuvarlatılmış Dikdörtgen 14"/>
          <p:cNvSpPr/>
          <p:nvPr/>
        </p:nvSpPr>
        <p:spPr>
          <a:xfrm>
            <a:off x="6426679" y="1690776"/>
            <a:ext cx="2527539" cy="16217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latin typeface="Roboto Condensed" panose="020B0604020202020204" charset="0"/>
                <a:ea typeface="Roboto Condensed" panose="020B0604020202020204" charset="0"/>
              </a:rPr>
              <a:t>Kendiniz,</a:t>
            </a:r>
          </a:p>
          <a:p>
            <a:pPr algn="ctr"/>
            <a:r>
              <a:rPr lang="tr-TR" dirty="0">
                <a:latin typeface="Roboto Condensed" panose="020B0604020202020204" charset="0"/>
                <a:ea typeface="Roboto Condensed" panose="020B0604020202020204" charset="0"/>
              </a:rPr>
              <a:t>Koordinatör ve Karşı kurum imzaladıktan sonra bu belge ofisimize teslim edilecek.</a:t>
            </a:r>
          </a:p>
        </p:txBody>
      </p:sp>
      <p:cxnSp>
        <p:nvCxnSpPr>
          <p:cNvPr id="10" name="Düz Ok Bağlayıcısı 9"/>
          <p:cNvCxnSpPr/>
          <p:nvPr/>
        </p:nvCxnSpPr>
        <p:spPr>
          <a:xfrm flipH="1">
            <a:off x="4287329" y="3209026"/>
            <a:ext cx="1992701" cy="100066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80298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>
            <a:spLocks noGrp="1"/>
          </p:cNvSpPr>
          <p:nvPr>
            <p:ph type="ctrTitle"/>
          </p:nvPr>
        </p:nvSpPr>
        <p:spPr>
          <a:xfrm>
            <a:off x="463525" y="2871148"/>
            <a:ext cx="4094400" cy="11598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tr-TR" dirty="0"/>
              <a:t>FAALİYET ÖNCESİ</a:t>
            </a:r>
            <a:endParaRPr lang="en" dirty="0"/>
          </a:p>
        </p:txBody>
      </p:sp>
      <p:sp>
        <p:nvSpPr>
          <p:cNvPr id="223" name="Shape 22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11</a:t>
            </a:fld>
            <a:endParaRPr lang="en"/>
          </a:p>
        </p:txBody>
      </p:sp>
      <p:sp>
        <p:nvSpPr>
          <p:cNvPr id="224" name="Shape 224"/>
          <p:cNvSpPr txBox="1"/>
          <p:nvPr/>
        </p:nvSpPr>
        <p:spPr>
          <a:xfrm>
            <a:off x="594922" y="642550"/>
            <a:ext cx="6180847" cy="198943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lang="tr-TR" sz="36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spcBef>
                <a:spcPts val="0"/>
              </a:spcBef>
              <a:buNone/>
            </a:pPr>
            <a:endParaRPr lang="tr-TR" sz="36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 algn="just">
              <a:buClr>
                <a:srgbClr val="000000"/>
              </a:buClr>
              <a:buSzPct val="91666"/>
            </a:pPr>
            <a:r>
              <a:rPr lang="tr-TR" sz="3000" b="1" dirty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4.</a:t>
            </a:r>
            <a:r>
              <a:rPr lang="tr-TR" sz="3000" b="1" dirty="0">
                <a:solidFill>
                  <a:schemeClr val="accent1">
                    <a:lumMod val="75000"/>
                  </a:schemeClr>
                </a:solidFill>
              </a:rPr>
              <a:t>SİGORTA </a:t>
            </a:r>
          </a:p>
          <a:p>
            <a:pPr lvl="0" algn="just">
              <a:buClr>
                <a:srgbClr val="000000"/>
              </a:buClr>
              <a:buSzPct val="91666"/>
            </a:pPr>
            <a:r>
              <a:rPr lang="tr-TR" sz="3000" b="1" dirty="0">
                <a:solidFill>
                  <a:schemeClr val="accent1">
                    <a:lumMod val="75000"/>
                  </a:schemeClr>
                </a:solidFill>
              </a:rPr>
              <a:t>(KAZA SİGORTASI, </a:t>
            </a:r>
          </a:p>
          <a:p>
            <a:pPr lvl="0" algn="just">
              <a:buClr>
                <a:srgbClr val="000000"/>
              </a:buClr>
              <a:buSzPct val="91666"/>
            </a:pPr>
            <a:r>
              <a:rPr lang="tr-TR" sz="3000" b="1" dirty="0">
                <a:solidFill>
                  <a:schemeClr val="accent1">
                    <a:lumMod val="75000"/>
                  </a:schemeClr>
                </a:solidFill>
              </a:rPr>
              <a:t>MESULİYET SİGORTASI VE SEYAHAT SAĞLIK SİGORTASI)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58750" y="2169700"/>
            <a:ext cx="317019" cy="32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25779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>
            <a:spLocks noGrp="1"/>
          </p:cNvSpPr>
          <p:nvPr>
            <p:ph type="ctrTitle"/>
          </p:nvPr>
        </p:nvSpPr>
        <p:spPr>
          <a:xfrm>
            <a:off x="463525" y="2871148"/>
            <a:ext cx="4094400" cy="11598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tr-TR" dirty="0"/>
              <a:t>FAALİYET ÖNCESİ</a:t>
            </a:r>
            <a:endParaRPr lang="en" dirty="0"/>
          </a:p>
        </p:txBody>
      </p:sp>
      <p:sp>
        <p:nvSpPr>
          <p:cNvPr id="223" name="Shape 22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12</a:t>
            </a:fld>
            <a:endParaRPr lang="en"/>
          </a:p>
        </p:txBody>
      </p:sp>
      <p:sp>
        <p:nvSpPr>
          <p:cNvPr id="224" name="Shape 224"/>
          <p:cNvSpPr txBox="1"/>
          <p:nvPr/>
        </p:nvSpPr>
        <p:spPr>
          <a:xfrm>
            <a:off x="594922" y="642550"/>
            <a:ext cx="6720277" cy="198943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lang="tr-TR" sz="36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spcBef>
                <a:spcPts val="0"/>
              </a:spcBef>
              <a:buNone/>
            </a:pPr>
            <a:endParaRPr lang="tr-TR" sz="36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buClr>
                <a:srgbClr val="000000"/>
              </a:buClr>
              <a:buSzPct val="91666"/>
            </a:pPr>
            <a:r>
              <a:rPr lang="tr-TR" sz="3000" b="1" dirty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5. </a:t>
            </a:r>
            <a:r>
              <a:rPr lang="tr-TR" sz="3000" b="1" dirty="0">
                <a:solidFill>
                  <a:schemeClr val="accent1">
                    <a:lumMod val="75000"/>
                  </a:schemeClr>
                </a:solidFill>
                <a:latin typeface="Roboto Condensed" panose="020B0604020202020204" charset="0"/>
                <a:ea typeface="Roboto Condensed" panose="020B0604020202020204" charset="0"/>
              </a:rPr>
              <a:t>ÖĞRENCİ İLE YÜKSEKÖĞRETİM KURUMU ARASINDA İMZALANAN ERASMUS+ YÜKSEKÖĞRETİM STAJ HAREKETLİLİĞİ İÇİN HİBE SÖZLEŞMESİ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90930" y="2093200"/>
            <a:ext cx="317019" cy="32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18462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>
            <a:spLocks noGrp="1"/>
          </p:cNvSpPr>
          <p:nvPr>
            <p:ph type="ctrTitle"/>
          </p:nvPr>
        </p:nvSpPr>
        <p:spPr>
          <a:xfrm>
            <a:off x="463525" y="2871148"/>
            <a:ext cx="4094400" cy="11598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tr-TR" dirty="0"/>
              <a:t>FAALİYET ÖNCESİ</a:t>
            </a:r>
            <a:endParaRPr lang="en" dirty="0"/>
          </a:p>
        </p:txBody>
      </p:sp>
      <p:sp>
        <p:nvSpPr>
          <p:cNvPr id="223" name="Shape 22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13</a:t>
            </a:fld>
            <a:endParaRPr lang="en"/>
          </a:p>
        </p:txBody>
      </p:sp>
      <p:sp>
        <p:nvSpPr>
          <p:cNvPr id="224" name="Shape 224"/>
          <p:cNvSpPr txBox="1"/>
          <p:nvPr/>
        </p:nvSpPr>
        <p:spPr>
          <a:xfrm>
            <a:off x="297461" y="9474"/>
            <a:ext cx="6720277" cy="198943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lang="tr-TR" sz="36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spcBef>
                <a:spcPts val="0"/>
              </a:spcBef>
              <a:buNone/>
            </a:pPr>
            <a:endParaRPr lang="tr-TR" sz="36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buClr>
                <a:srgbClr val="000000"/>
              </a:buClr>
              <a:buSzPct val="91666"/>
            </a:pPr>
            <a:r>
              <a:rPr lang="tr-TR" sz="3000" b="1" dirty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6. </a:t>
            </a:r>
            <a:r>
              <a:rPr lang="tr-TR" sz="3000" b="1" dirty="0">
                <a:solidFill>
                  <a:schemeClr val="accent1">
                    <a:lumMod val="75000"/>
                  </a:schemeClr>
                </a:solidFill>
                <a:latin typeface="Roboto Condensed" panose="020B0604020202020204" charset="0"/>
                <a:ea typeface="Roboto Condensed" panose="020B0604020202020204" charset="0"/>
              </a:rPr>
              <a:t>VİZE ve PASAPORT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26831" y="2189435"/>
            <a:ext cx="317019" cy="32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73452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VİZE ve PASAPORT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25552" y="1506451"/>
            <a:ext cx="8692896" cy="3032878"/>
          </a:xfrm>
        </p:spPr>
        <p:txBody>
          <a:bodyPr/>
          <a:lstStyle/>
          <a:p>
            <a:pPr algn="just"/>
            <a:r>
              <a:rPr lang="tr-TR" dirty="0"/>
              <a:t>25 yaşın üzerindeki öğrenciler ofisimizden harçsız pasaport yazısı almalıdır.</a:t>
            </a:r>
          </a:p>
          <a:p>
            <a:pPr algn="just"/>
            <a:r>
              <a:rPr lang="tr-TR" dirty="0"/>
              <a:t>25 yaş altındaki öğrencilerden  pasaport harcı alınmadığı için yazı almalarına da gerek yoktur. </a:t>
            </a:r>
          </a:p>
          <a:p>
            <a:pPr algn="just"/>
            <a:r>
              <a:rPr lang="tr-TR" dirty="0"/>
              <a:t>Vize işlemleri sadece öğrencinin sorumluluğundadır. </a:t>
            </a:r>
          </a:p>
          <a:p>
            <a:pPr algn="just"/>
            <a:r>
              <a:rPr lang="tr-TR" dirty="0"/>
              <a:t>Konsoloslukla temas kurup, hangi belgelerin istendiği öğrenilmelidir.</a:t>
            </a:r>
          </a:p>
          <a:p>
            <a:pPr algn="just"/>
            <a:r>
              <a:rPr lang="tr-TR" dirty="0"/>
              <a:t>Vize başvurusu için turna-portal üzerinden hibe  yazısı indirilmelidir.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pPr lvl="0">
                <a:spcBef>
                  <a:spcPts val="0"/>
                </a:spcBef>
                <a:buNone/>
              </a:pPr>
              <a:t>14</a:t>
            </a:fld>
            <a:endParaRPr lang="en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45401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VİZE ve PASAPORT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80416" y="1327350"/>
            <a:ext cx="8692896" cy="3624750"/>
          </a:xfrm>
        </p:spPr>
        <p:txBody>
          <a:bodyPr/>
          <a:lstStyle/>
          <a:p>
            <a:pPr algn="just"/>
            <a:r>
              <a:rPr lang="tr-TR" dirty="0"/>
              <a:t>Vize randevusundan en az 3 gün önce, vize almanız için gerekli olan resmi hibe yazısını danışmanınızdan istemeyi unutmayın. </a:t>
            </a:r>
          </a:p>
          <a:p>
            <a:pPr algn="just">
              <a:buNone/>
            </a:pPr>
            <a:r>
              <a:rPr lang="tr-TR" dirty="0"/>
              <a:t>		(Lütfen son anda haber vermeyin!!)</a:t>
            </a:r>
          </a:p>
          <a:p>
            <a:pPr algn="just">
              <a:buNone/>
            </a:pPr>
            <a:r>
              <a:rPr lang="tr-TR" dirty="0"/>
              <a:t> </a:t>
            </a:r>
          </a:p>
          <a:p>
            <a:r>
              <a:rPr lang="tr-TR" dirty="0"/>
              <a:t>Vizeniz çıktıktan sonra da kopyasını ilgili danışmanınıza ulaştırın.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pPr lvl="0">
                <a:spcBef>
                  <a:spcPts val="0"/>
                </a:spcBef>
                <a:buNone/>
              </a:pPr>
              <a:t>15</a:t>
            </a:fld>
            <a:endParaRPr lang="en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7235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>
            <a:spLocks noGrp="1"/>
          </p:cNvSpPr>
          <p:nvPr>
            <p:ph type="ctrTitle"/>
          </p:nvPr>
        </p:nvSpPr>
        <p:spPr>
          <a:xfrm>
            <a:off x="463525" y="2871148"/>
            <a:ext cx="4094400" cy="11598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tr-TR" dirty="0"/>
              <a:t>FAALİYET ÖNCESİ</a:t>
            </a:r>
            <a:endParaRPr lang="en" dirty="0"/>
          </a:p>
        </p:txBody>
      </p:sp>
      <p:sp>
        <p:nvSpPr>
          <p:cNvPr id="223" name="Shape 22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16</a:t>
            </a:fld>
            <a:endParaRPr lang="en"/>
          </a:p>
        </p:txBody>
      </p:sp>
      <p:sp>
        <p:nvSpPr>
          <p:cNvPr id="224" name="Shape 224"/>
          <p:cNvSpPr txBox="1"/>
          <p:nvPr/>
        </p:nvSpPr>
        <p:spPr>
          <a:xfrm>
            <a:off x="594922" y="642550"/>
            <a:ext cx="6720277" cy="198943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lang="tr-TR" sz="36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spcBef>
                <a:spcPts val="0"/>
              </a:spcBef>
              <a:buNone/>
            </a:pPr>
            <a:endParaRPr lang="tr-TR" sz="36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buClr>
                <a:srgbClr val="000000"/>
              </a:buClr>
              <a:buSzPct val="91666"/>
            </a:pPr>
            <a:r>
              <a:rPr lang="tr-TR" sz="3000" b="1" dirty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7. </a:t>
            </a:r>
            <a:r>
              <a:rPr lang="tr-TR" sz="3000" b="1" dirty="0">
                <a:solidFill>
                  <a:schemeClr val="accent1">
                    <a:lumMod val="75000"/>
                  </a:schemeClr>
                </a:solidFill>
                <a:latin typeface="Roboto Condensed" panose="020B0604020202020204" charset="0"/>
                <a:ea typeface="Roboto Condensed" panose="020B0604020202020204" charset="0"/>
              </a:rPr>
              <a:t>HİBELERİN YATIRILMASI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98706" y="2154160"/>
            <a:ext cx="317019" cy="32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9669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61544" y="1066366"/>
            <a:ext cx="7111126" cy="2961900"/>
          </a:xfrm>
        </p:spPr>
        <p:txBody>
          <a:bodyPr/>
          <a:lstStyle/>
          <a:p>
            <a:r>
              <a:rPr lang="tr-TR" sz="2800" dirty="0"/>
              <a:t>Bu aşamaya kadar gerekli tüm evraklar ofisimize teslim edildi ve vizeniz çıktıysa hibenizin </a:t>
            </a:r>
            <a:br>
              <a:rPr lang="tr-TR" sz="2800" dirty="0"/>
            </a:br>
            <a:r>
              <a:rPr lang="tr-TR" sz="2800" dirty="0"/>
              <a:t>% 80’lik kısmı yatırılır.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67508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61544" y="1066366"/>
            <a:ext cx="8543544" cy="2961900"/>
          </a:xfrm>
        </p:spPr>
        <p:txBody>
          <a:bodyPr/>
          <a:lstStyle/>
          <a:p>
            <a:r>
              <a:rPr lang="tr-TR" sz="3600" dirty="0"/>
              <a:t>HİBELERİNİZ AZAMİ 2 AY ÜZERİNDEN HESAPLANACAK.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88787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HİBE DESTEĞİ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pPr lvl="0">
                <a:spcBef>
                  <a:spcPts val="0"/>
                </a:spcBef>
                <a:buNone/>
              </a:pPr>
              <a:t>19</a:t>
            </a:fld>
            <a:endParaRPr lang="en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3691" y="973183"/>
            <a:ext cx="8028759" cy="3598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3766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83CD09E-ECD6-4AC8-806B-27C321F93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83350CD-12A2-4C02-82D8-C0E3F15898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buNone/>
            </a:pPr>
            <a:r>
              <a:rPr lang="tr-TR" dirty="0"/>
              <a:t>Hareketliliğin tamamlanması için son tarih</a:t>
            </a:r>
          </a:p>
          <a:p>
            <a:pPr algn="ctr">
              <a:buNone/>
            </a:pPr>
            <a:r>
              <a:rPr lang="tr-TR" b="1" u="sng" dirty="0"/>
              <a:t>31 TEMMUZ </a:t>
            </a:r>
            <a:r>
              <a:rPr lang="tr-TR" b="1" u="sng" dirty="0" smtClean="0"/>
              <a:t>2027</a:t>
            </a:r>
            <a:endParaRPr lang="tr-TR" b="1" u="sng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FAECB731-7DBF-4E8E-AD8F-37E89808761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pPr lvl="0">
                <a:spcBef>
                  <a:spcPts val="0"/>
                </a:spcBef>
                <a:buNone/>
              </a:pPr>
              <a:t>2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0186440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AF9DA3-1BEA-4497-908C-FE07906C6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SEYAHAT DESTEĞİ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D1BA2D2C-86A0-4255-9A86-CBB1F9FB60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08272"/>
            <a:ext cx="8892212" cy="3464578"/>
          </a:xfrm>
          <a:prstGeom prst="rect">
            <a:avLst/>
          </a:prstGeom>
        </p:spPr>
      </p:pic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47A336FB-6527-4309-B695-74C35BC3A6A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pPr lvl="0">
                <a:spcBef>
                  <a:spcPts val="0"/>
                </a:spcBef>
                <a:buNone/>
              </a:pPr>
              <a:t>20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1099939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365760" y="1090750"/>
            <a:ext cx="7424928" cy="2961900"/>
          </a:xfrm>
        </p:spPr>
        <p:txBody>
          <a:bodyPr/>
          <a:lstStyle/>
          <a:p>
            <a:r>
              <a:rPr lang="tr-TR" dirty="0"/>
              <a:t>FAALİYET SONRASINDA TESLİM EDİLMESİ GEREKEN BELGELER ve YAPILMASI GEREKENLER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883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FAALİYET SONRASI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40042" y="1327350"/>
            <a:ext cx="8462582" cy="3309150"/>
          </a:xfrm>
        </p:spPr>
        <p:txBody>
          <a:bodyPr/>
          <a:lstStyle/>
          <a:p>
            <a:endParaRPr lang="tr-TR" sz="2000" dirty="0"/>
          </a:p>
          <a:p>
            <a:r>
              <a:rPr lang="tr-TR" sz="2000" dirty="0"/>
              <a:t>1. LA for Traineeship belgesinin imzalı ve mühürlü </a:t>
            </a:r>
            <a:r>
              <a:rPr lang="tr-TR" sz="2000" b="1" dirty="0">
                <a:solidFill>
                  <a:srgbClr val="FF0000"/>
                </a:solidFill>
              </a:rPr>
              <a:t>«After Mobility» </a:t>
            </a:r>
            <a:r>
              <a:rPr lang="tr-TR" sz="2000" dirty="0"/>
              <a:t>kısmı,</a:t>
            </a:r>
          </a:p>
          <a:p>
            <a:r>
              <a:rPr lang="tr-TR" sz="2000" dirty="0"/>
              <a:t>2. Katılım Sertifikası,</a:t>
            </a:r>
          </a:p>
          <a:p>
            <a:r>
              <a:rPr lang="tr-TR" sz="2000" dirty="0"/>
              <a:t>3. Staj  Faaliyetindeki başarı durumunu gösteren «Evaluation of the Trainee»    bölümü,</a:t>
            </a:r>
          </a:p>
          <a:p>
            <a:r>
              <a:rPr lang="tr-TR" sz="2000" dirty="0"/>
              <a:t>4. Öğrenci Anketi (online)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pPr lvl="0">
                <a:spcBef>
                  <a:spcPts val="0"/>
                </a:spcBef>
                <a:buNone/>
              </a:pPr>
              <a:t>22</a:t>
            </a:fld>
            <a:endParaRPr lang="en"/>
          </a:p>
        </p:txBody>
      </p:sp>
      <p:grpSp>
        <p:nvGrpSpPr>
          <p:cNvPr id="5" name="Shape 239"/>
          <p:cNvGrpSpPr/>
          <p:nvPr/>
        </p:nvGrpSpPr>
        <p:grpSpPr>
          <a:xfrm>
            <a:off x="282216" y="590918"/>
            <a:ext cx="369505" cy="369505"/>
            <a:chOff x="2594050" y="1631825"/>
            <a:chExt cx="439625" cy="439625"/>
          </a:xfrm>
        </p:grpSpPr>
        <p:sp>
          <p:nvSpPr>
            <p:cNvPr id="6" name="Shape 240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0" t="0" r="0" b="0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" name="Shape 241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0" t="0" r="0" b="0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" name="Shape 242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0" t="0" r="0" b="0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9" name="Shape 243"/>
            <p:cNvSpPr/>
            <p:nvPr/>
          </p:nvSpPr>
          <p:spPr>
            <a:xfrm>
              <a:off x="2801675" y="1740825"/>
              <a:ext cx="49950" cy="49950"/>
            </a:xfrm>
            <a:custGeom>
              <a:avLst/>
              <a:gdLst/>
              <a:ahLst/>
              <a:cxnLst/>
              <a:rect l="0" t="0" r="0" b="0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</p:grpSp>
      <p:pic>
        <p:nvPicPr>
          <p:cNvPr id="10" name="Resi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78551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>
            <a:spLocks noGrp="1"/>
          </p:cNvSpPr>
          <p:nvPr>
            <p:ph type="ctrTitle"/>
          </p:nvPr>
        </p:nvSpPr>
        <p:spPr>
          <a:xfrm>
            <a:off x="573227" y="2834572"/>
            <a:ext cx="4094400" cy="11598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tr-TR" dirty="0"/>
              <a:t>FAALİYET SONRASI</a:t>
            </a:r>
            <a:endParaRPr lang="en" dirty="0"/>
          </a:p>
        </p:txBody>
      </p:sp>
      <p:sp>
        <p:nvSpPr>
          <p:cNvPr id="223" name="Shape 22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23</a:t>
            </a:fld>
            <a:endParaRPr lang="en"/>
          </a:p>
        </p:txBody>
      </p:sp>
      <p:sp>
        <p:nvSpPr>
          <p:cNvPr id="224" name="Shape 224"/>
          <p:cNvSpPr txBox="1"/>
          <p:nvPr/>
        </p:nvSpPr>
        <p:spPr>
          <a:xfrm>
            <a:off x="594922" y="642550"/>
            <a:ext cx="8280854" cy="275901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lang="tr-TR" sz="36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spcBef>
                <a:spcPts val="0"/>
              </a:spcBef>
              <a:buNone/>
            </a:pPr>
            <a:endParaRPr lang="tr-TR" sz="36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514350" lvl="0" indent="-514350">
              <a:buClr>
                <a:srgbClr val="000000"/>
              </a:buClr>
              <a:buSzPct val="91666"/>
              <a:buAutoNum type="arabicPeriod"/>
            </a:pPr>
            <a:r>
              <a:rPr lang="tr-TR" sz="3000" b="1" dirty="0">
                <a:solidFill>
                  <a:schemeClr val="accent1">
                    <a:lumMod val="75000"/>
                  </a:schemeClr>
                </a:solidFill>
                <a:latin typeface="Roboto Condensed" panose="020B0604020202020204" charset="0"/>
                <a:ea typeface="Roboto Condensed" panose="020B0604020202020204" charset="0"/>
              </a:rPr>
              <a:t>LA FOR TRAINEESHIP BELGESİNİN İMZALI VE MÜHÜRLÜ «AFTER MOBILITY» KISMI</a:t>
            </a:r>
          </a:p>
          <a:p>
            <a:pPr marL="450850" lvl="0" indent="-450850">
              <a:buClr>
                <a:srgbClr val="000000"/>
              </a:buClr>
              <a:buSzPct val="91666"/>
            </a:pPr>
            <a:r>
              <a:rPr lang="tr-TR" sz="3000" b="1" dirty="0">
                <a:solidFill>
                  <a:schemeClr val="accent1">
                    <a:lumMod val="75000"/>
                  </a:schemeClr>
                </a:solidFill>
                <a:latin typeface="Roboto Condensed" panose="020B0604020202020204" charset="0"/>
                <a:ea typeface="Roboto Condensed" panose="020B0604020202020204" charset="0"/>
              </a:rPr>
              <a:t>     VE STAJ  FAALİYETİNDEKİ BAŞARI DURUMUNU           GÖSTEREN «EVALUATION OF THE TRAINEE»    BÖLÜMÜ</a:t>
            </a:r>
          </a:p>
          <a:p>
            <a:pPr marL="450850" lvl="0" indent="-450850">
              <a:buClr>
                <a:srgbClr val="000000"/>
              </a:buClr>
              <a:buSzPct val="91666"/>
            </a:pPr>
            <a:r>
              <a:rPr lang="tr-TR" sz="2400" dirty="0">
                <a:solidFill>
                  <a:schemeClr val="accent1">
                    <a:lumMod val="75000"/>
                  </a:schemeClr>
                </a:solidFill>
                <a:latin typeface="Roboto Condensed" panose="020B0604020202020204" charset="0"/>
                <a:ea typeface="Roboto Condensed" panose="020B0604020202020204" charset="0"/>
              </a:rPr>
              <a:t>Karşı kurumun imzası ve mühürlü olmalı.</a:t>
            </a:r>
          </a:p>
          <a:p>
            <a:pPr lvl="0">
              <a:buClr>
                <a:srgbClr val="000000"/>
              </a:buClr>
              <a:buSzPct val="91666"/>
            </a:pPr>
            <a:endParaRPr lang="tr-TR" sz="3000" b="1" dirty="0">
              <a:solidFill>
                <a:schemeClr val="accent1">
                  <a:lumMod val="75000"/>
                </a:schemeClr>
              </a:solidFill>
              <a:latin typeface="Roboto Condensed" panose="020B0604020202020204" charset="0"/>
              <a:ea typeface="Roboto Condensed" panose="020B0604020202020204" charset="0"/>
            </a:endParaRP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30710" y="2022059"/>
            <a:ext cx="317019" cy="32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81384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ayt Numarası Yer Tutucusu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pPr lvl="0">
                <a:spcBef>
                  <a:spcPts val="0"/>
                </a:spcBef>
                <a:buNone/>
              </a:pPr>
              <a:t>24</a:t>
            </a:fld>
            <a:endParaRPr lang="en" dirty="0"/>
          </a:p>
        </p:txBody>
      </p:sp>
      <p:pic>
        <p:nvPicPr>
          <p:cNvPr id="4" name="Resim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456" y="437606"/>
            <a:ext cx="6406769" cy="4061242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  <p:sp>
        <p:nvSpPr>
          <p:cNvPr id="8" name="Yuvarlatılmış Dikdörtgen 7"/>
          <p:cNvSpPr/>
          <p:nvPr/>
        </p:nvSpPr>
        <p:spPr>
          <a:xfrm>
            <a:off x="6912864" y="1766468"/>
            <a:ext cx="1133856" cy="14644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Evaluation of the Trainee</a:t>
            </a:r>
          </a:p>
        </p:txBody>
      </p:sp>
      <p:cxnSp>
        <p:nvCxnSpPr>
          <p:cNvPr id="10" name="Düz Ok Bağlayıcısı 9"/>
          <p:cNvCxnSpPr/>
          <p:nvPr/>
        </p:nvCxnSpPr>
        <p:spPr>
          <a:xfrm flipH="1">
            <a:off x="4340352" y="2865120"/>
            <a:ext cx="2572512" cy="88758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13842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>
            <a:spLocks noGrp="1"/>
          </p:cNvSpPr>
          <p:nvPr>
            <p:ph type="ctrTitle"/>
          </p:nvPr>
        </p:nvSpPr>
        <p:spPr>
          <a:xfrm>
            <a:off x="573227" y="2834572"/>
            <a:ext cx="4094400" cy="11598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tr-TR" dirty="0"/>
              <a:t>FAALİYET SONRASI</a:t>
            </a:r>
            <a:endParaRPr lang="en" dirty="0"/>
          </a:p>
        </p:txBody>
      </p:sp>
      <p:sp>
        <p:nvSpPr>
          <p:cNvPr id="223" name="Shape 22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25</a:t>
            </a:fld>
            <a:endParaRPr lang="en"/>
          </a:p>
        </p:txBody>
      </p:sp>
      <p:sp>
        <p:nvSpPr>
          <p:cNvPr id="224" name="Shape 224"/>
          <p:cNvSpPr txBox="1"/>
          <p:nvPr/>
        </p:nvSpPr>
        <p:spPr>
          <a:xfrm>
            <a:off x="226327" y="232848"/>
            <a:ext cx="6720277" cy="198943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lang="tr-TR" sz="36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spcBef>
                <a:spcPts val="0"/>
              </a:spcBef>
              <a:buNone/>
            </a:pPr>
            <a:endParaRPr lang="tr-TR" sz="36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buClr>
                <a:srgbClr val="000000"/>
              </a:buClr>
              <a:buSzPct val="91666"/>
            </a:pPr>
            <a:r>
              <a:rPr lang="tr-TR" sz="3000" b="1" dirty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2. </a:t>
            </a:r>
            <a:r>
              <a:rPr lang="tr-TR" sz="3000" b="1" dirty="0">
                <a:solidFill>
                  <a:schemeClr val="accent1">
                    <a:lumMod val="75000"/>
                  </a:schemeClr>
                </a:solidFill>
                <a:latin typeface="Roboto Condensed" panose="020B0604020202020204" charset="0"/>
                <a:ea typeface="Roboto Condensed" panose="020B0604020202020204" charset="0"/>
              </a:rPr>
              <a:t>KATILIM SERTİFİKASI</a:t>
            </a:r>
          </a:p>
          <a:p>
            <a:pPr lvl="0">
              <a:buClr>
                <a:srgbClr val="000000"/>
              </a:buClr>
              <a:buSzPct val="91666"/>
            </a:pPr>
            <a:r>
              <a:rPr lang="tr-TR" sz="3000" dirty="0">
                <a:solidFill>
                  <a:schemeClr val="accent1">
                    <a:lumMod val="75000"/>
                  </a:schemeClr>
                </a:solidFill>
                <a:latin typeface="Roboto Condensed" panose="020B0604020202020204" charset="0"/>
                <a:ea typeface="Roboto Condensed" panose="020B0604020202020204" charset="0"/>
              </a:rPr>
              <a:t>Hangi tarihler arasında stajınızı yaptığınızı gösteren belge. İmzalı ve mühürlü olmalı.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10663" y="951274"/>
            <a:ext cx="317019" cy="32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131577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>
            <a:spLocks noGrp="1"/>
          </p:cNvSpPr>
          <p:nvPr>
            <p:ph type="ctrTitle"/>
          </p:nvPr>
        </p:nvSpPr>
        <p:spPr>
          <a:xfrm>
            <a:off x="573227" y="2834572"/>
            <a:ext cx="4094400" cy="11598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tr-TR" dirty="0"/>
              <a:t>FAALİYET SONRASI</a:t>
            </a:r>
            <a:endParaRPr lang="en" dirty="0"/>
          </a:p>
        </p:txBody>
      </p:sp>
      <p:sp>
        <p:nvSpPr>
          <p:cNvPr id="223" name="Shape 22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26</a:t>
            </a:fld>
            <a:endParaRPr lang="en"/>
          </a:p>
        </p:txBody>
      </p:sp>
      <p:sp>
        <p:nvSpPr>
          <p:cNvPr id="224" name="Shape 224"/>
          <p:cNvSpPr txBox="1"/>
          <p:nvPr/>
        </p:nvSpPr>
        <p:spPr>
          <a:xfrm>
            <a:off x="297461" y="485988"/>
            <a:ext cx="6720277" cy="198943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lang="tr-TR" sz="36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spcBef>
                <a:spcPts val="0"/>
              </a:spcBef>
              <a:buNone/>
            </a:pPr>
            <a:endParaRPr lang="tr-TR" sz="36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buClr>
                <a:srgbClr val="000000"/>
              </a:buClr>
              <a:buSzPct val="91666"/>
            </a:pPr>
            <a:r>
              <a:rPr lang="tr-TR" sz="3000" b="1" dirty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3. </a:t>
            </a:r>
            <a:r>
              <a:rPr lang="tr-TR" sz="3000" b="1" dirty="0">
                <a:solidFill>
                  <a:schemeClr val="accent1">
                    <a:lumMod val="75000"/>
                  </a:schemeClr>
                </a:solidFill>
                <a:latin typeface="Roboto Condensed" panose="020B0604020202020204" charset="0"/>
                <a:ea typeface="Roboto Condensed" panose="020B0604020202020204" charset="0"/>
              </a:rPr>
              <a:t>ÖĞRENCİ ANKETİ</a:t>
            </a:r>
          </a:p>
          <a:p>
            <a:pPr lvl="0">
              <a:buClr>
                <a:srgbClr val="000000"/>
              </a:buClr>
              <a:buSzPct val="91666"/>
            </a:pPr>
            <a:r>
              <a:rPr lang="tr-TR" sz="3000" dirty="0">
                <a:solidFill>
                  <a:schemeClr val="accent1">
                    <a:lumMod val="75000"/>
                  </a:schemeClr>
                </a:solidFill>
                <a:latin typeface="Roboto Condensed" panose="020B0604020202020204" charset="0"/>
                <a:ea typeface="Roboto Condensed" panose="020B0604020202020204" charset="0"/>
              </a:rPr>
              <a:t>Evraklarınızı ofise teslim ettikten sonra, bilgileriniz sisteme girilecek ve anket mail adresinize gelecek</a:t>
            </a:r>
            <a:r>
              <a:rPr lang="tr-TR" sz="3000" b="1" dirty="0">
                <a:solidFill>
                  <a:schemeClr val="accent1">
                    <a:lumMod val="75000"/>
                  </a:schemeClr>
                </a:solidFill>
                <a:latin typeface="Roboto Condensed" panose="020B0604020202020204" charset="0"/>
                <a:ea typeface="Roboto Condensed" panose="020B0604020202020204" charset="0"/>
              </a:rPr>
              <a:t>.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96550" y="752080"/>
            <a:ext cx="317019" cy="32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94546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itchFamily="18" charset="0"/>
                <a:cs typeface="Times New Roman" pitchFamily="18" charset="0"/>
              </a:rPr>
              <a:t>ÖDEMEDE KESİNTİ YAPILMASI: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31648" y="1377694"/>
            <a:ext cx="8473439" cy="4169665"/>
          </a:xfrm>
        </p:spPr>
        <p:txBody>
          <a:bodyPr/>
          <a:lstStyle/>
          <a:p>
            <a:r>
              <a:rPr lang="tr-TR" sz="3200" dirty="0"/>
              <a:t>Staja ara verme, bulunulan ülkeden ayrılma (?)  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000" dirty="0">
                <a:latin typeface="Times New Roman" pitchFamily="18" charset="0"/>
                <a:cs typeface="Times New Roman" pitchFamily="18" charset="0"/>
              </a:rPr>
            </a:br>
            <a:r>
              <a:rPr lang="tr-TR" sz="2000" u="sng" dirty="0">
                <a:latin typeface="Roboto Condensed" panose="020B0604020202020204" charset="0"/>
                <a:ea typeface="Roboto Condensed" panose="020B0604020202020204" charset="0"/>
                <a:cs typeface="Times New Roman" pitchFamily="18" charset="0"/>
              </a:rPr>
              <a:t/>
            </a:r>
            <a:br>
              <a:rPr lang="tr-TR" sz="2000" u="sng" dirty="0">
                <a:latin typeface="Roboto Condensed" panose="020B0604020202020204" charset="0"/>
                <a:ea typeface="Roboto Condensed" panose="020B0604020202020204" charset="0"/>
                <a:cs typeface="Times New Roman" pitchFamily="18" charset="0"/>
              </a:rPr>
            </a:br>
            <a:r>
              <a:rPr lang="tr-TR" sz="2000" u="sng" dirty="0">
                <a:latin typeface="Roboto Condensed" panose="020B0604020202020204" charset="0"/>
                <a:ea typeface="Roboto Condensed" panose="020B0604020202020204" charset="0"/>
                <a:cs typeface="Times New Roman" pitchFamily="18" charset="0"/>
              </a:rPr>
              <a:t/>
            </a:r>
            <a:br>
              <a:rPr lang="tr-TR" sz="2000" u="sng" dirty="0">
                <a:latin typeface="Roboto Condensed" panose="020B0604020202020204" charset="0"/>
                <a:ea typeface="Roboto Condensed" panose="020B0604020202020204" charset="0"/>
                <a:cs typeface="Times New Roman" pitchFamily="18" charset="0"/>
              </a:rPr>
            </a:br>
            <a:r>
              <a:rPr lang="tr-TR" sz="2000" dirty="0">
                <a:latin typeface="Roboto Condensed" panose="020B0604020202020204" charset="0"/>
                <a:ea typeface="Roboto Condensed" panose="020B0604020202020204" charset="0"/>
                <a:cs typeface="Times New Roman" pitchFamily="18" charset="0"/>
              </a:rPr>
              <a:t>       </a:t>
            </a:r>
            <a:endParaRPr lang="tr-TR" sz="2000" dirty="0">
              <a:latin typeface="Roboto Condensed" panose="020B0604020202020204" charset="0"/>
              <a:ea typeface="Roboto Condensed" panose="020B0604020202020204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pPr lvl="0">
                <a:spcBef>
                  <a:spcPts val="0"/>
                </a:spcBef>
                <a:buNone/>
              </a:pPr>
              <a:t>27</a:t>
            </a:fld>
            <a:endParaRPr lang="en"/>
          </a:p>
        </p:txBody>
      </p:sp>
      <p:grpSp>
        <p:nvGrpSpPr>
          <p:cNvPr id="5" name="Shape 239"/>
          <p:cNvGrpSpPr/>
          <p:nvPr/>
        </p:nvGrpSpPr>
        <p:grpSpPr>
          <a:xfrm>
            <a:off x="282216" y="590918"/>
            <a:ext cx="369505" cy="369505"/>
            <a:chOff x="2594050" y="1631825"/>
            <a:chExt cx="439625" cy="439625"/>
          </a:xfrm>
        </p:grpSpPr>
        <p:sp>
          <p:nvSpPr>
            <p:cNvPr id="6" name="Shape 240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0" t="0" r="0" b="0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" name="Shape 241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0" t="0" r="0" b="0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" name="Shape 242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0" t="0" r="0" b="0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9" name="Shape 243"/>
            <p:cNvSpPr/>
            <p:nvPr/>
          </p:nvSpPr>
          <p:spPr>
            <a:xfrm>
              <a:off x="2801675" y="1740825"/>
              <a:ext cx="49950" cy="49950"/>
            </a:xfrm>
            <a:custGeom>
              <a:avLst/>
              <a:gdLst/>
              <a:ahLst/>
              <a:cxnLst/>
              <a:rect l="0" t="0" r="0" b="0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</p:grpSp>
      <p:pic>
        <p:nvPicPr>
          <p:cNvPr id="10" name="Resi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31241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itchFamily="18" charset="0"/>
                <a:cs typeface="Times New Roman" pitchFamily="18" charset="0"/>
              </a:rPr>
              <a:t>-10 PUAN UYGULAMASI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31648" y="1377694"/>
            <a:ext cx="8473439" cy="4169665"/>
          </a:xfrm>
        </p:spPr>
        <p:txBody>
          <a:bodyPr/>
          <a:lstStyle/>
          <a:p>
            <a:r>
              <a:rPr lang="tr-TR" dirty="0"/>
              <a:t>Mücbir sebep olmadan ve feragat ettiğine dair dilekçe vermeden hareketlilikten vazgeçenlerden bir dahaki başvurularında 10 puan eksilecek.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000" dirty="0">
                <a:latin typeface="Times New Roman" pitchFamily="18" charset="0"/>
                <a:cs typeface="Times New Roman" pitchFamily="18" charset="0"/>
              </a:rPr>
            </a:br>
            <a:r>
              <a:rPr lang="tr-TR" sz="2000" u="sng" dirty="0">
                <a:latin typeface="Roboto Condensed" panose="020B0604020202020204" charset="0"/>
                <a:ea typeface="Roboto Condensed" panose="020B0604020202020204" charset="0"/>
                <a:cs typeface="Times New Roman" pitchFamily="18" charset="0"/>
              </a:rPr>
              <a:t/>
            </a:r>
            <a:br>
              <a:rPr lang="tr-TR" sz="2000" u="sng" dirty="0">
                <a:latin typeface="Roboto Condensed" panose="020B0604020202020204" charset="0"/>
                <a:ea typeface="Roboto Condensed" panose="020B0604020202020204" charset="0"/>
                <a:cs typeface="Times New Roman" pitchFamily="18" charset="0"/>
              </a:rPr>
            </a:br>
            <a:r>
              <a:rPr lang="tr-TR" sz="2000" u="sng" dirty="0">
                <a:latin typeface="Roboto Condensed" panose="020B0604020202020204" charset="0"/>
                <a:ea typeface="Roboto Condensed" panose="020B0604020202020204" charset="0"/>
                <a:cs typeface="Times New Roman" pitchFamily="18" charset="0"/>
              </a:rPr>
              <a:t/>
            </a:r>
            <a:br>
              <a:rPr lang="tr-TR" sz="2000" u="sng" dirty="0">
                <a:latin typeface="Roboto Condensed" panose="020B0604020202020204" charset="0"/>
                <a:ea typeface="Roboto Condensed" panose="020B0604020202020204" charset="0"/>
                <a:cs typeface="Times New Roman" pitchFamily="18" charset="0"/>
              </a:rPr>
            </a:br>
            <a:r>
              <a:rPr lang="tr-TR" sz="2000" dirty="0">
                <a:latin typeface="Roboto Condensed" panose="020B0604020202020204" charset="0"/>
                <a:ea typeface="Roboto Condensed" panose="020B0604020202020204" charset="0"/>
                <a:cs typeface="Times New Roman" pitchFamily="18" charset="0"/>
              </a:rPr>
              <a:t>       </a:t>
            </a:r>
            <a:endParaRPr lang="tr-TR" sz="2000" dirty="0">
              <a:latin typeface="Roboto Condensed" panose="020B0604020202020204" charset="0"/>
              <a:ea typeface="Roboto Condensed" panose="020B0604020202020204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pPr lvl="0">
                <a:spcBef>
                  <a:spcPts val="0"/>
                </a:spcBef>
                <a:buNone/>
              </a:pPr>
              <a:t>28</a:t>
            </a:fld>
            <a:endParaRPr lang="en"/>
          </a:p>
        </p:txBody>
      </p:sp>
      <p:grpSp>
        <p:nvGrpSpPr>
          <p:cNvPr id="5" name="Shape 239"/>
          <p:cNvGrpSpPr/>
          <p:nvPr/>
        </p:nvGrpSpPr>
        <p:grpSpPr>
          <a:xfrm>
            <a:off x="282216" y="590918"/>
            <a:ext cx="369505" cy="369505"/>
            <a:chOff x="2594050" y="1631825"/>
            <a:chExt cx="439625" cy="439625"/>
          </a:xfrm>
        </p:grpSpPr>
        <p:sp>
          <p:nvSpPr>
            <p:cNvPr id="6" name="Shape 240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0" t="0" r="0" b="0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" name="Shape 241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0" t="0" r="0" b="0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" name="Shape 242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0" t="0" r="0" b="0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9" name="Shape 243"/>
            <p:cNvSpPr/>
            <p:nvPr/>
          </p:nvSpPr>
          <p:spPr>
            <a:xfrm>
              <a:off x="2801675" y="1740825"/>
              <a:ext cx="49950" cy="49950"/>
            </a:xfrm>
            <a:custGeom>
              <a:avLst/>
              <a:gdLst/>
              <a:ahLst/>
              <a:cxnLst/>
              <a:rect l="0" t="0" r="0" b="0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</p:grpSp>
      <p:pic>
        <p:nvPicPr>
          <p:cNvPr id="10" name="Resi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828982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ULUSLARARASI İLİŞKİLER OFİSİ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14275" y="1327350"/>
            <a:ext cx="6132600" cy="3529322"/>
          </a:xfrm>
        </p:spPr>
        <p:txBody>
          <a:bodyPr/>
          <a:lstStyle/>
          <a:p>
            <a:pPr>
              <a:buNone/>
            </a:pPr>
            <a:r>
              <a:rPr lang="tr-TR" dirty="0"/>
              <a:t>İstiklal Yerleşkesi, Rektörlük Binası </a:t>
            </a:r>
            <a:br>
              <a:rPr lang="tr-TR" dirty="0"/>
            </a:br>
            <a:r>
              <a:rPr lang="tr-TR" dirty="0"/>
              <a:t>B-Blok Zemin Kat</a:t>
            </a:r>
          </a:p>
          <a:p>
            <a:pPr>
              <a:buNone/>
            </a:pPr>
            <a:r>
              <a:rPr lang="tr-TR" dirty="0"/>
              <a:t>15030 BURDUR</a:t>
            </a:r>
          </a:p>
          <a:p>
            <a:pPr>
              <a:buNone/>
            </a:pPr>
            <a:r>
              <a:rPr lang="tr-TR" b="1" dirty="0"/>
              <a:t>Telefon: </a:t>
            </a:r>
            <a:r>
              <a:rPr lang="tr-TR" dirty="0"/>
              <a:t>+90 248 213 12 10</a:t>
            </a:r>
          </a:p>
          <a:p>
            <a:pPr>
              <a:buNone/>
            </a:pPr>
            <a:r>
              <a:rPr lang="tr-TR" b="1" dirty="0"/>
              <a:t>E-Posta:</a:t>
            </a:r>
            <a:r>
              <a:rPr lang="tr-TR" dirty="0"/>
              <a:t> iro@mehmetakif.edu.tr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pPr lvl="0">
                <a:spcBef>
                  <a:spcPts val="0"/>
                </a:spcBef>
                <a:buNone/>
              </a:pPr>
              <a:t>29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8339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STAJ HAREKETLİLİĞİ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82216" y="1313343"/>
            <a:ext cx="8627006" cy="3374515"/>
          </a:xfrm>
        </p:spPr>
        <p:txBody>
          <a:bodyPr/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tr-TR" sz="1800" b="1" dirty="0">
                <a:solidFill>
                  <a:schemeClr val="accent1">
                    <a:lumMod val="75000"/>
                  </a:schemeClr>
                </a:solidFill>
              </a:rPr>
              <a:t>“Staj”</a:t>
            </a:r>
          </a:p>
          <a:p>
            <a:pPr algn="just">
              <a:buNone/>
            </a:pPr>
            <a:r>
              <a:rPr lang="tr-TR" sz="1800" b="1" dirty="0">
                <a:solidFill>
                  <a:schemeClr val="accent1">
                    <a:lumMod val="75000"/>
                  </a:schemeClr>
                </a:solidFill>
              </a:rPr>
              <a:t>	bir yararlanıcının programa katılan başka bir ülkedeki bir işletme veya üniversitede mesleki eğitim alma veya çalışma deneyimi kazanma sürecidir.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tr-TR" sz="18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pPr lvl="0">
                <a:spcBef>
                  <a:spcPts val="0"/>
                </a:spcBef>
                <a:buNone/>
              </a:pPr>
              <a:t>3</a:t>
            </a:fld>
            <a:endParaRPr lang="en"/>
          </a:p>
        </p:txBody>
      </p:sp>
      <p:grpSp>
        <p:nvGrpSpPr>
          <p:cNvPr id="5" name="Shape 239"/>
          <p:cNvGrpSpPr/>
          <p:nvPr/>
        </p:nvGrpSpPr>
        <p:grpSpPr>
          <a:xfrm>
            <a:off x="282216" y="590918"/>
            <a:ext cx="369505" cy="369505"/>
            <a:chOff x="2594050" y="1631825"/>
            <a:chExt cx="439625" cy="439625"/>
          </a:xfrm>
        </p:grpSpPr>
        <p:sp>
          <p:nvSpPr>
            <p:cNvPr id="6" name="Shape 240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0" t="0" r="0" b="0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" name="Shape 241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0" t="0" r="0" b="0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" name="Shape 242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0" t="0" r="0" b="0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9" name="Shape 243"/>
            <p:cNvSpPr/>
            <p:nvPr/>
          </p:nvSpPr>
          <p:spPr>
            <a:xfrm>
              <a:off x="2801675" y="1740825"/>
              <a:ext cx="49950" cy="49950"/>
            </a:xfrm>
            <a:custGeom>
              <a:avLst/>
              <a:gdLst/>
              <a:ahLst/>
              <a:cxnLst/>
              <a:rect l="0" t="0" r="0" b="0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</p:grpSp>
      <p:pic>
        <p:nvPicPr>
          <p:cNvPr id="10" name="Resi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7610" y="4772371"/>
            <a:ext cx="1196390" cy="359458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8794" y="4652924"/>
            <a:ext cx="582020" cy="507000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708" y="4704283"/>
            <a:ext cx="872673" cy="455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5214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STAJ HAREKETLİLİĞİ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82216" y="1313343"/>
            <a:ext cx="8256303" cy="3227189"/>
          </a:xfrm>
        </p:spPr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tr-TR" sz="1800" b="1" dirty="0">
                <a:solidFill>
                  <a:schemeClr val="accent1">
                    <a:lumMod val="75000"/>
                  </a:schemeClr>
                </a:solidFill>
              </a:rPr>
              <a:t>Faaliyet süresi 2 ile 12 ay arasında bir süredir.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tr-TR" sz="1800" b="1" dirty="0">
                <a:solidFill>
                  <a:schemeClr val="accent1">
                    <a:lumMod val="75000"/>
                  </a:schemeClr>
                </a:solidFill>
              </a:rPr>
              <a:t>Staj faaliyeti, öğrenim süresi içerisinde her sınıfta ve öğrenim programlarının son sınıflarındaki öğrenciler mezun olduktan sonraki 12 ay içerisinde gerçekleştirilebilir.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tr-TR" sz="1800" b="1" dirty="0">
                <a:solidFill>
                  <a:schemeClr val="accent1">
                    <a:lumMod val="75000"/>
                  </a:schemeClr>
                </a:solidFill>
              </a:rPr>
              <a:t>Ancak, hareketlilik süresi </a:t>
            </a:r>
            <a:r>
              <a:rPr lang="tr-TR" sz="1800" b="1" u="sng" dirty="0">
                <a:solidFill>
                  <a:schemeClr val="accent1">
                    <a:lumMod val="75000"/>
                  </a:schemeClr>
                </a:solidFill>
              </a:rPr>
              <a:t>2 ay</a:t>
            </a:r>
            <a:r>
              <a:rPr lang="tr-TR" sz="1800" b="1" dirty="0">
                <a:solidFill>
                  <a:schemeClr val="accent1">
                    <a:lumMod val="75000"/>
                  </a:schemeClr>
                </a:solidFill>
              </a:rPr>
              <a:t> olarak sınırlandırılmıştır.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pPr lvl="0">
                <a:spcBef>
                  <a:spcPts val="0"/>
                </a:spcBef>
                <a:buNone/>
              </a:pPr>
              <a:t>4</a:t>
            </a:fld>
            <a:endParaRPr lang="en"/>
          </a:p>
        </p:txBody>
      </p:sp>
      <p:grpSp>
        <p:nvGrpSpPr>
          <p:cNvPr id="5" name="Shape 239"/>
          <p:cNvGrpSpPr/>
          <p:nvPr/>
        </p:nvGrpSpPr>
        <p:grpSpPr>
          <a:xfrm>
            <a:off x="282216" y="590918"/>
            <a:ext cx="369505" cy="369505"/>
            <a:chOff x="2594050" y="1631825"/>
            <a:chExt cx="439625" cy="439625"/>
          </a:xfrm>
        </p:grpSpPr>
        <p:sp>
          <p:nvSpPr>
            <p:cNvPr id="6" name="Shape 240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0" t="0" r="0" b="0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" name="Shape 241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0" t="0" r="0" b="0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" name="Shape 242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0" t="0" r="0" b="0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9" name="Shape 243"/>
            <p:cNvSpPr/>
            <p:nvPr/>
          </p:nvSpPr>
          <p:spPr>
            <a:xfrm>
              <a:off x="2801675" y="1740825"/>
              <a:ext cx="49950" cy="49950"/>
            </a:xfrm>
            <a:custGeom>
              <a:avLst/>
              <a:gdLst/>
              <a:ahLst/>
              <a:cxnLst/>
              <a:rect l="0" t="0" r="0" b="0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</p:grpSp>
      <p:pic>
        <p:nvPicPr>
          <p:cNvPr id="10" name="Resi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6563" y="4750563"/>
            <a:ext cx="1213058" cy="364466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8794" y="4652924"/>
            <a:ext cx="582020" cy="507000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708" y="4704283"/>
            <a:ext cx="872673" cy="455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9962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>
            <a:spLocks noGrp="1"/>
          </p:cNvSpPr>
          <p:nvPr>
            <p:ph type="ctrTitle"/>
          </p:nvPr>
        </p:nvSpPr>
        <p:spPr>
          <a:xfrm>
            <a:off x="463525" y="2871148"/>
            <a:ext cx="4094400" cy="11598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tr-TR" dirty="0"/>
              <a:t>FAALİYET ÖNCESİ</a:t>
            </a:r>
            <a:endParaRPr lang="en" dirty="0"/>
          </a:p>
        </p:txBody>
      </p:sp>
      <p:sp>
        <p:nvSpPr>
          <p:cNvPr id="223" name="Shape 22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5</a:t>
            </a:fld>
            <a:endParaRPr lang="en"/>
          </a:p>
        </p:txBody>
      </p:sp>
      <p:sp>
        <p:nvSpPr>
          <p:cNvPr id="224" name="Shape 224"/>
          <p:cNvSpPr txBox="1"/>
          <p:nvPr/>
        </p:nvSpPr>
        <p:spPr>
          <a:xfrm>
            <a:off x="463524" y="0"/>
            <a:ext cx="6327420" cy="250842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lang="tr-TR" sz="30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spcBef>
                <a:spcPts val="0"/>
              </a:spcBef>
              <a:buNone/>
            </a:pPr>
            <a:endParaRPr lang="tr-TR" sz="30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514350" lvl="0" indent="-514350">
              <a:spcBef>
                <a:spcPts val="0"/>
              </a:spcBef>
              <a:buAutoNum type="arabicPeriod"/>
            </a:pPr>
            <a:r>
              <a:rPr lang="tr-TR" sz="3000" b="1" dirty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KABUL MEKTUBU</a:t>
            </a:r>
          </a:p>
          <a:p>
            <a:pPr lvl="0" algn="just">
              <a:spcBef>
                <a:spcPts val="0"/>
              </a:spcBef>
            </a:pPr>
            <a:r>
              <a:rPr lang="tr-TR" sz="3000" dirty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Staj yapacağınız yerde bir değişiklik olursa, yeni staj yerinden aldığınız kabul mektubunuzu ofise teslim edin</a:t>
            </a:r>
            <a:r>
              <a:rPr lang="tr-TR" sz="3000" b="1" dirty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.</a:t>
            </a:r>
            <a:endParaRPr lang="en" sz="30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13618" y="617968"/>
            <a:ext cx="317019" cy="32311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>
            <a:spLocks noGrp="1"/>
          </p:cNvSpPr>
          <p:nvPr>
            <p:ph type="ctrTitle"/>
          </p:nvPr>
        </p:nvSpPr>
        <p:spPr>
          <a:xfrm>
            <a:off x="463525" y="2871148"/>
            <a:ext cx="4094400" cy="11598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tr-TR" dirty="0"/>
              <a:t>FAALİYET ÖNCESİ</a:t>
            </a:r>
            <a:endParaRPr lang="en" dirty="0"/>
          </a:p>
        </p:txBody>
      </p:sp>
      <p:sp>
        <p:nvSpPr>
          <p:cNvPr id="223" name="Shape 22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6</a:t>
            </a:fld>
            <a:endParaRPr lang="en"/>
          </a:p>
        </p:txBody>
      </p:sp>
      <p:sp>
        <p:nvSpPr>
          <p:cNvPr id="224" name="Shape 224"/>
          <p:cNvSpPr txBox="1"/>
          <p:nvPr/>
        </p:nvSpPr>
        <p:spPr>
          <a:xfrm>
            <a:off x="463523" y="0"/>
            <a:ext cx="3638919" cy="250842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tr-TR" sz="3600" b="1" dirty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2. </a:t>
            </a:r>
            <a:r>
              <a:rPr lang="tr-TR" sz="3000" b="1" dirty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ZİRAAT BANKASI EURO HESAP NUMARASI</a:t>
            </a:r>
            <a:endParaRPr lang="en" sz="30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47858" y="2027877"/>
            <a:ext cx="317019" cy="32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53731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>
            <a:spLocks noGrp="1"/>
          </p:cNvSpPr>
          <p:nvPr>
            <p:ph type="ctrTitle"/>
          </p:nvPr>
        </p:nvSpPr>
        <p:spPr>
          <a:xfrm>
            <a:off x="463525" y="2871148"/>
            <a:ext cx="4094400" cy="11598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tr-TR" dirty="0"/>
              <a:t>FAALİYET ÖNCESİ</a:t>
            </a:r>
            <a:endParaRPr lang="en" dirty="0"/>
          </a:p>
        </p:txBody>
      </p:sp>
      <p:sp>
        <p:nvSpPr>
          <p:cNvPr id="223" name="Shape 22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7</a:t>
            </a:fld>
            <a:endParaRPr lang="en"/>
          </a:p>
        </p:txBody>
      </p:sp>
      <p:sp>
        <p:nvSpPr>
          <p:cNvPr id="224" name="Shape 224"/>
          <p:cNvSpPr txBox="1"/>
          <p:nvPr/>
        </p:nvSpPr>
        <p:spPr>
          <a:xfrm>
            <a:off x="573227" y="-141659"/>
            <a:ext cx="4094402" cy="250842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lang="tr-TR" sz="36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spcBef>
                <a:spcPts val="0"/>
              </a:spcBef>
              <a:buNone/>
            </a:pPr>
            <a:endParaRPr lang="tr-TR" sz="36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spcBef>
                <a:spcPts val="0"/>
              </a:spcBef>
              <a:buNone/>
            </a:pPr>
            <a:r>
              <a:rPr lang="tr-TR" sz="3600" b="1" dirty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3. </a:t>
            </a:r>
            <a:r>
              <a:rPr lang="tr-TR" sz="3000" b="1" dirty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LA-STAJ HAREKETLİLİĞİ İÇİN ÖĞRENİM ANLAŞMASI</a:t>
            </a:r>
            <a:endParaRPr lang="en" sz="30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78063" y="2027877"/>
            <a:ext cx="317019" cy="32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423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Staj Hareketliliği için Öğrenim Anlaşması</a:t>
            </a:r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pPr lvl="0">
                <a:spcBef>
                  <a:spcPts val="0"/>
                </a:spcBef>
                <a:buNone/>
              </a:pPr>
              <a:t>8</a:t>
            </a:fld>
            <a:endParaRPr lang="en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13343"/>
            <a:ext cx="6296258" cy="3848408"/>
          </a:xfrm>
          <a:prstGeom prst="rect">
            <a:avLst/>
          </a:prstGeom>
        </p:spPr>
      </p:pic>
      <p:grpSp>
        <p:nvGrpSpPr>
          <p:cNvPr id="5" name="Shape 239"/>
          <p:cNvGrpSpPr/>
          <p:nvPr/>
        </p:nvGrpSpPr>
        <p:grpSpPr>
          <a:xfrm>
            <a:off x="282216" y="590918"/>
            <a:ext cx="369505" cy="369505"/>
            <a:chOff x="2594050" y="1631825"/>
            <a:chExt cx="439625" cy="439625"/>
          </a:xfrm>
        </p:grpSpPr>
        <p:sp>
          <p:nvSpPr>
            <p:cNvPr id="6" name="Shape 240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0" t="0" r="0" b="0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" name="Shape 241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0" t="0" r="0" b="0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" name="Shape 242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0" t="0" r="0" b="0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9" name="Shape 243"/>
            <p:cNvSpPr/>
            <p:nvPr/>
          </p:nvSpPr>
          <p:spPr>
            <a:xfrm>
              <a:off x="2801675" y="1740825"/>
              <a:ext cx="49950" cy="49950"/>
            </a:xfrm>
            <a:custGeom>
              <a:avLst/>
              <a:gdLst/>
              <a:ahLst/>
              <a:cxnLst/>
              <a:rect l="0" t="0" r="0" b="0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</p:grpSp>
      <p:sp>
        <p:nvSpPr>
          <p:cNvPr id="11" name="Yuvarlatılmış Dikdörtgen 10"/>
          <p:cNvSpPr/>
          <p:nvPr/>
        </p:nvSpPr>
        <p:spPr>
          <a:xfrm>
            <a:off x="6306321" y="1084263"/>
            <a:ext cx="2055379" cy="7149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latin typeface="Roboto Condensed" panose="020B0604020202020204" charset="0"/>
                <a:ea typeface="Roboto Condensed" panose="020B0604020202020204" charset="0"/>
                <a:hlinkClick r:id="rId4"/>
              </a:rPr>
              <a:t>http://ec.europa.eu/education/tools/isced-f_en.htm</a:t>
            </a:r>
            <a:endParaRPr lang="tr-TR" sz="1000" dirty="0">
              <a:latin typeface="Roboto Condensed" panose="020B0604020202020204" charset="0"/>
              <a:ea typeface="Roboto Condensed" panose="020B0604020202020204" charset="0"/>
            </a:endParaRPr>
          </a:p>
          <a:p>
            <a:pPr algn="ctr"/>
            <a:r>
              <a:rPr lang="tr-TR" sz="1000" dirty="0">
                <a:latin typeface="Roboto Condensed" panose="020B0604020202020204" charset="0"/>
                <a:ea typeface="Roboto Condensed" panose="020B0604020202020204" charset="0"/>
              </a:rPr>
              <a:t>adresinden bulabilirsiniz.</a:t>
            </a:r>
          </a:p>
          <a:p>
            <a:pPr algn="ctr"/>
            <a:endParaRPr lang="tr-TR" sz="1200" dirty="0"/>
          </a:p>
        </p:txBody>
      </p:sp>
      <p:cxnSp>
        <p:nvCxnSpPr>
          <p:cNvPr id="13" name="Düz Ok Bağlayıcısı 12"/>
          <p:cNvCxnSpPr/>
          <p:nvPr/>
        </p:nvCxnSpPr>
        <p:spPr>
          <a:xfrm flipV="1">
            <a:off x="5622324" y="1441727"/>
            <a:ext cx="876413" cy="43946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8" name="Resim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8794" y="4666767"/>
            <a:ext cx="582020" cy="507000"/>
          </a:xfrm>
          <a:prstGeom prst="rect">
            <a:avLst/>
          </a:prstGeom>
        </p:spPr>
      </p:pic>
      <p:pic>
        <p:nvPicPr>
          <p:cNvPr id="19" name="Resim 1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3226" y="4712556"/>
            <a:ext cx="872673" cy="455203"/>
          </a:xfrm>
          <a:prstGeom prst="rect">
            <a:avLst/>
          </a:prstGeom>
        </p:spPr>
      </p:pic>
      <p:pic>
        <p:nvPicPr>
          <p:cNvPr id="20" name="Resim 1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919049" y="4762281"/>
            <a:ext cx="1224951" cy="368040"/>
          </a:xfrm>
          <a:prstGeom prst="rect">
            <a:avLst/>
          </a:prstGeom>
        </p:spPr>
      </p:pic>
      <p:sp>
        <p:nvSpPr>
          <p:cNvPr id="10" name="Yuvarlatılmış Dikdörtgen 9"/>
          <p:cNvSpPr/>
          <p:nvPr/>
        </p:nvSpPr>
        <p:spPr>
          <a:xfrm>
            <a:off x="146649" y="2760453"/>
            <a:ext cx="1684287" cy="3422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000" dirty="0"/>
              <a:t>Stajın başlangıç ve bitiş tarihleri yazılacak.</a:t>
            </a:r>
            <a:r>
              <a:rPr lang="tr-TR" dirty="0"/>
              <a:t> </a:t>
            </a:r>
          </a:p>
        </p:txBody>
      </p:sp>
      <p:cxnSp>
        <p:nvCxnSpPr>
          <p:cNvPr id="14" name="Düz Ok Bağlayıcısı 13"/>
          <p:cNvCxnSpPr/>
          <p:nvPr/>
        </p:nvCxnSpPr>
        <p:spPr>
          <a:xfrm>
            <a:off x="1750610" y="2788956"/>
            <a:ext cx="1541991" cy="11059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79489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Staj Hareketliliği için Öğrenim Anlaşması</a:t>
            </a:r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pPr lvl="0">
                <a:spcBef>
                  <a:spcPts val="0"/>
                </a:spcBef>
                <a:buNone/>
              </a:pPr>
              <a:t>9</a:t>
            </a:fld>
            <a:endParaRPr lang="en"/>
          </a:p>
        </p:txBody>
      </p:sp>
      <p:grpSp>
        <p:nvGrpSpPr>
          <p:cNvPr id="5" name="Shape 239"/>
          <p:cNvGrpSpPr/>
          <p:nvPr/>
        </p:nvGrpSpPr>
        <p:grpSpPr>
          <a:xfrm>
            <a:off x="282216" y="590918"/>
            <a:ext cx="369505" cy="369505"/>
            <a:chOff x="2594050" y="1631825"/>
            <a:chExt cx="439625" cy="439625"/>
          </a:xfrm>
        </p:grpSpPr>
        <p:sp>
          <p:nvSpPr>
            <p:cNvPr id="6" name="Shape 240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0" t="0" r="0" b="0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" name="Shape 241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0" t="0" r="0" b="0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" name="Shape 242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0" t="0" r="0" b="0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9" name="Shape 243"/>
            <p:cNvSpPr/>
            <p:nvPr/>
          </p:nvSpPr>
          <p:spPr>
            <a:xfrm>
              <a:off x="2801675" y="1740825"/>
              <a:ext cx="49950" cy="49950"/>
            </a:xfrm>
            <a:custGeom>
              <a:avLst/>
              <a:gdLst/>
              <a:ahLst/>
              <a:cxnLst/>
              <a:rect l="0" t="0" r="0" b="0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</p:grpSp>
      <p:pic>
        <p:nvPicPr>
          <p:cNvPr id="18" name="Resim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8794" y="4666767"/>
            <a:ext cx="582020" cy="507000"/>
          </a:xfrm>
          <a:prstGeom prst="rect">
            <a:avLst/>
          </a:prstGeom>
        </p:spPr>
      </p:pic>
      <p:pic>
        <p:nvPicPr>
          <p:cNvPr id="19" name="Resim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226" y="4712556"/>
            <a:ext cx="872673" cy="455203"/>
          </a:xfrm>
          <a:prstGeom prst="rect">
            <a:avLst/>
          </a:prstGeom>
        </p:spPr>
      </p:pic>
      <p:pic>
        <p:nvPicPr>
          <p:cNvPr id="20" name="Resim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19049" y="4762281"/>
            <a:ext cx="1224951" cy="368040"/>
          </a:xfrm>
          <a:prstGeom prst="rect">
            <a:avLst/>
          </a:prstGeom>
        </p:spPr>
      </p:pic>
      <p:sp>
        <p:nvSpPr>
          <p:cNvPr id="25" name="Yuvarlatılmış Dikdörtgen 24"/>
          <p:cNvSpPr/>
          <p:nvPr/>
        </p:nvSpPr>
        <p:spPr>
          <a:xfrm>
            <a:off x="6368704" y="2096528"/>
            <a:ext cx="2498591" cy="19840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pic>
        <p:nvPicPr>
          <p:cNvPr id="21" name="Resim 2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1371080"/>
            <a:ext cx="6012611" cy="3353514"/>
          </a:xfrm>
          <a:prstGeom prst="rect">
            <a:avLst/>
          </a:prstGeom>
        </p:spPr>
      </p:pic>
      <p:cxnSp>
        <p:nvCxnSpPr>
          <p:cNvPr id="12" name="Düz Ok Bağlayıcısı 11"/>
          <p:cNvCxnSpPr/>
          <p:nvPr/>
        </p:nvCxnSpPr>
        <p:spPr>
          <a:xfrm>
            <a:off x="3006305" y="1904220"/>
            <a:ext cx="3407434" cy="94461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28" name="Resim 27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2578" y="2425920"/>
            <a:ext cx="2343150" cy="13208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9" name="Düz Ok Bağlayıcısı 28"/>
          <p:cNvCxnSpPr>
            <a:endCxn id="28" idx="1"/>
          </p:cNvCxnSpPr>
          <p:nvPr/>
        </p:nvCxnSpPr>
        <p:spPr>
          <a:xfrm>
            <a:off x="2838091" y="2679063"/>
            <a:ext cx="3574487" cy="40725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0" name="Düz Ok Bağlayıcısı 29"/>
          <p:cNvCxnSpPr/>
          <p:nvPr/>
        </p:nvCxnSpPr>
        <p:spPr>
          <a:xfrm>
            <a:off x="2674189" y="3381973"/>
            <a:ext cx="4044350" cy="2991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6520373"/>
      </p:ext>
    </p:extLst>
  </p:cSld>
  <p:clrMapOvr>
    <a:masterClrMapping/>
  </p:clrMapOvr>
</p:sld>
</file>

<file path=ppt/theme/theme1.xml><?xml version="1.0" encoding="utf-8"?>
<a:theme xmlns:a="http://schemas.openxmlformats.org/drawingml/2006/main" name="Salerio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3813</TotalTime>
  <Words>479</Words>
  <Application>Microsoft Office PowerPoint</Application>
  <PresentationFormat>Ekran Gösterisi (16:9)</PresentationFormat>
  <Paragraphs>120</Paragraphs>
  <Slides>29</Slides>
  <Notes>14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29</vt:i4>
      </vt:variant>
    </vt:vector>
  </HeadingPairs>
  <TitlesOfParts>
    <vt:vector size="36" baseType="lpstr">
      <vt:lpstr>Arial</vt:lpstr>
      <vt:lpstr>Arvo</vt:lpstr>
      <vt:lpstr>Wingdings</vt:lpstr>
      <vt:lpstr>Roboto Condensed Light</vt:lpstr>
      <vt:lpstr>Times New Roman</vt:lpstr>
      <vt:lpstr>Roboto Condensed</vt:lpstr>
      <vt:lpstr>Salerio template</vt:lpstr>
      <vt:lpstr>   BURDUR MEHMET AKİF ERSOY ÜNİVERSİTESİ  2025 PROJE DÖNEMİ ERASMUS+ STAJ HAREKETLİLİĞİ ORYANTASYON TOPLANTISI  Uluslararası İlişkiler Koordinatörlüğü 03.04.2026 Öğr. Gör. Hazal Elif YILDIZ </vt:lpstr>
      <vt:lpstr>PowerPoint Sunusu</vt:lpstr>
      <vt:lpstr>STAJ HAREKETLİLİĞİ</vt:lpstr>
      <vt:lpstr>STAJ HAREKETLİLİĞİ</vt:lpstr>
      <vt:lpstr>FAALİYET ÖNCESİ</vt:lpstr>
      <vt:lpstr>FAALİYET ÖNCESİ</vt:lpstr>
      <vt:lpstr>FAALİYET ÖNCESİ</vt:lpstr>
      <vt:lpstr>Staj Hareketliliği için Öğrenim Anlaşması</vt:lpstr>
      <vt:lpstr>Staj Hareketliliği için Öğrenim Anlaşması</vt:lpstr>
      <vt:lpstr>Staj Hareketliliği için Öğrenim Anlaşması</vt:lpstr>
      <vt:lpstr>FAALİYET ÖNCESİ</vt:lpstr>
      <vt:lpstr>FAALİYET ÖNCESİ</vt:lpstr>
      <vt:lpstr>FAALİYET ÖNCESİ</vt:lpstr>
      <vt:lpstr>VİZE ve PASAPORT</vt:lpstr>
      <vt:lpstr>VİZE ve PASAPORT</vt:lpstr>
      <vt:lpstr>FAALİYET ÖNCESİ</vt:lpstr>
      <vt:lpstr>Bu aşamaya kadar gerekli tüm evraklar ofisimize teslim edildi ve vizeniz çıktıysa hibenizin  % 80’lik kısmı yatırılır.</vt:lpstr>
      <vt:lpstr>HİBELERİNİZ AZAMİ 2 AY ÜZERİNDEN HESAPLANACAK.</vt:lpstr>
      <vt:lpstr>HİBE DESTEĞİ</vt:lpstr>
      <vt:lpstr>SEYAHAT DESTEĞİ</vt:lpstr>
      <vt:lpstr>FAALİYET SONRASINDA TESLİM EDİLMESİ GEREKEN BELGELER ve YAPILMASI GEREKENLER</vt:lpstr>
      <vt:lpstr>FAALİYET SONRASI</vt:lpstr>
      <vt:lpstr>FAALİYET SONRASI</vt:lpstr>
      <vt:lpstr>PowerPoint Sunusu</vt:lpstr>
      <vt:lpstr>FAALİYET SONRASI</vt:lpstr>
      <vt:lpstr>FAALİYET SONRASI</vt:lpstr>
      <vt:lpstr>ÖDEMEDE KESİNTİ YAPILMASI:</vt:lpstr>
      <vt:lpstr>-10 PUAN UYGULAMASI</vt:lpstr>
      <vt:lpstr>ULUSLARARASI İLİŞKİLER OFİSİ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MEHMET AKİF ERSOY ÜNİVERSİTESİ  2017-2018 ERASMUS+ PROGRAMI STAJ HAREKETLİLİĞİ ORYANTASYON TOPLANTISI  Uluslararası İlişkiler Koordinatörlüğü 08.11.2017, Burdur</dc:title>
  <dc:creator>USER</dc:creator>
  <cp:lastModifiedBy>USER</cp:lastModifiedBy>
  <cp:revision>95</cp:revision>
  <dcterms:modified xsi:type="dcterms:W3CDTF">2026-04-02T11:24:19Z</dcterms:modified>
</cp:coreProperties>
</file>