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72" r:id="rId9"/>
    <p:sldId id="264" r:id="rId10"/>
    <p:sldId id="265" r:id="rId11"/>
    <p:sldId id="273" r:id="rId12"/>
    <p:sldId id="274" r:id="rId13"/>
    <p:sldId id="275" r:id="rId14"/>
    <p:sldId id="276" r:id="rId15"/>
    <p:sldId id="278" r:id="rId16"/>
    <p:sldId id="277" r:id="rId17"/>
    <p:sldId id="279" r:id="rId18"/>
    <p:sldId id="293" r:id="rId19"/>
    <p:sldId id="280" r:id="rId20"/>
    <p:sldId id="281" r:id="rId21"/>
    <p:sldId id="285" r:id="rId22"/>
    <p:sldId id="294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84A93-6770-4493-8C37-AAA7FF585E3C}" type="datetimeFigureOut">
              <a:rPr lang="tr-TR" smtClean="0"/>
              <a:t>24 Eki 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116C9-4064-4B5C-BEE2-17C43B4820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49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758F-B17F-46EB-A971-D095F819DDF5}" type="datetime1">
              <a:rPr lang="tr-TR" smtClean="0"/>
              <a:t>24 Eki 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95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9666-30EA-4088-AC04-BEE9F250A51A}" type="datetime1">
              <a:rPr lang="tr-TR" smtClean="0"/>
              <a:t>24 Eki 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40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088B-B978-4C6C-8C19-D74DC97841B6}" type="datetime1">
              <a:rPr lang="tr-TR" smtClean="0"/>
              <a:t>24 Eki 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29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ş Sla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60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5F48-E45D-46C8-9BFE-7A5240C48814}" type="datetime1">
              <a:rPr lang="tr-TR" smtClean="0"/>
              <a:t>24 Eki 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11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A531-5DDD-4078-9514-11BB0C1F30C3}" type="datetime1">
              <a:rPr lang="tr-TR" smtClean="0"/>
              <a:t>24 Eki 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165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0F40-AA07-4F9A-8DF5-0C70E206F8CB}" type="datetime1">
              <a:rPr lang="tr-TR" smtClean="0"/>
              <a:t>24 Eki 2023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30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F14B-C4B0-4D1E-AC95-BD0855012BAA}" type="datetime1">
              <a:rPr lang="tr-TR" smtClean="0"/>
              <a:t>24 Eki 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4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0220-0342-4BDC-A28F-3E3874A0B2F0}" type="datetime1">
              <a:rPr lang="tr-TR" smtClean="0"/>
              <a:t>24 Eki 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83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46F7-BAE7-489B-A347-90E517F8B025}" type="datetime1">
              <a:rPr lang="tr-TR" smtClean="0"/>
              <a:t>24 Eki 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09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5278-D993-4EA0-92B5-9909EEE25023}" type="datetime1">
              <a:rPr lang="tr-TR" smtClean="0"/>
              <a:t>24 Eki 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26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0692990-FCEB-4A93-ACFD-9A151F8E05E6}" type="datetime1">
              <a:rPr lang="tr-TR" smtClean="0"/>
              <a:t>24 Eki 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85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E036881-386C-4390-BD71-F5B3E9591521}" type="datetime1">
              <a:rPr lang="tr-TR" smtClean="0"/>
              <a:t>24 Eki 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2C0DB4F-D11D-4F54-9D3B-A709721EB9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29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297851"/>
            <a:ext cx="12192000" cy="2387600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YÜKSEKÖĞRETİM KALİTE KURULU</a:t>
            </a:r>
            <a:br>
              <a:rPr lang="tr-TR" sz="6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6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RUBRİK DEĞERLENDİRME</a:t>
            </a:r>
            <a:endParaRPr lang="tr-TR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Damla BİLECEN ŞEN</a:t>
            </a:r>
          </a:p>
          <a:p>
            <a:r>
              <a:rPr lang="tr-TR" dirty="0" smtClean="0"/>
              <a:t>Kalite Koordinatör Yardımcısı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1</a:t>
            </a:fld>
            <a:endParaRPr lang="tr-TR"/>
          </a:p>
        </p:txBody>
      </p:sp>
      <p:pic>
        <p:nvPicPr>
          <p:cNvPr id="5" name="Picture 2" descr="19 Mayıs 1919 (100.YIL) Logo PNG Vector">
            <a:extLst>
              <a:ext uri="{FF2B5EF4-FFF2-40B4-BE49-F238E27FC236}">
                <a16:creationId xmlns:a16="http://schemas.microsoft.com/office/drawing/2014/main" id="{EFE6E125-7889-4462-A4A6-74A4427A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060" y="51559"/>
            <a:ext cx="1938488" cy="1033860"/>
          </a:xfrm>
          <a:prstGeom prst="rect">
            <a:avLst/>
          </a:prstGeom>
          <a:noFill/>
          <a:extLst/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8" y="63383"/>
            <a:ext cx="2986773" cy="10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0"/>
            <a:ext cx="9693563" cy="58244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6" y="5824459"/>
            <a:ext cx="9693564" cy="101686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958109" y="3429000"/>
            <a:ext cx="1136073" cy="6188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094182" y="3428999"/>
            <a:ext cx="1173018" cy="7088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60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47" y="-18403"/>
            <a:ext cx="6973454" cy="6894806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4" y="7309"/>
            <a:ext cx="6731252" cy="685069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223491" y="7309"/>
            <a:ext cx="932874" cy="2493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026728" y="7309"/>
            <a:ext cx="1002146" cy="2493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223490" y="2200945"/>
            <a:ext cx="1366983" cy="22821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3980" y="0"/>
            <a:ext cx="4129409" cy="4246179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8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0"/>
            <a:ext cx="9693563" cy="58244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6" y="5824459"/>
            <a:ext cx="9693564" cy="101686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467927" y="187035"/>
            <a:ext cx="1468581" cy="7735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5467927" y="3429000"/>
            <a:ext cx="1468581" cy="228830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3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60" y="0"/>
            <a:ext cx="8427812" cy="6850829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0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13" y="840509"/>
            <a:ext cx="7890315" cy="603319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524000" y="1049021"/>
            <a:ext cx="2780145" cy="362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5985164" y="3796145"/>
            <a:ext cx="3094181" cy="554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1524000" y="4179451"/>
            <a:ext cx="2706255" cy="462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flipV="1">
            <a:off x="1524000" y="4802909"/>
            <a:ext cx="3195782" cy="231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5551055" y="4479636"/>
            <a:ext cx="3528290" cy="1385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37"/>
            <a:ext cx="7922869" cy="1103436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6532796" y="740297"/>
            <a:ext cx="2780145" cy="362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/>
          <p:cNvCxnSpPr/>
          <p:nvPr/>
        </p:nvCxnSpPr>
        <p:spPr>
          <a:xfrm>
            <a:off x="1524000" y="5197534"/>
            <a:ext cx="7555345" cy="1385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1524000" y="5507644"/>
            <a:ext cx="7555345" cy="1385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2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4" y="7309"/>
            <a:ext cx="6731252" cy="68506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3980" y="0"/>
            <a:ext cx="4129409" cy="424617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269673" y="5220853"/>
            <a:ext cx="5310909" cy="7735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7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89" y="0"/>
            <a:ext cx="8978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31631" cy="37585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29" y="0"/>
            <a:ext cx="7280712" cy="69815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410" y="698151"/>
            <a:ext cx="7799590" cy="6519194"/>
          </a:xfrm>
          <a:prstGeom prst="rect">
            <a:avLst/>
          </a:prstGeom>
        </p:spPr>
      </p:pic>
      <p:sp>
        <p:nvSpPr>
          <p:cNvPr id="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/>
          <a:lstStyle/>
          <a:p>
            <a:fld id="{42C0DB4F-D11D-4F54-9D3B-A709721EB97D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48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0"/>
            <a:ext cx="9693563" cy="58244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6" y="5824459"/>
            <a:ext cx="9693564" cy="101686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8386618" y="196271"/>
            <a:ext cx="1339273" cy="7735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8386618" y="3429000"/>
            <a:ext cx="1339273" cy="264852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8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0181" y="554181"/>
            <a:ext cx="11591637" cy="1126836"/>
          </a:xfrm>
        </p:spPr>
        <p:txBody>
          <a:bodyPr>
            <a:normAutofit/>
          </a:bodyPr>
          <a:lstStyle/>
          <a:p>
            <a:r>
              <a:rPr lang="tr-TR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AKREDİTASYON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4035" y="1874982"/>
            <a:ext cx="11591637" cy="4682836"/>
          </a:xfrm>
        </p:spPr>
        <p:txBody>
          <a:bodyPr>
            <a:normAutofit/>
          </a:bodyPr>
          <a:lstStyle/>
          <a:p>
            <a:pPr algn="just"/>
            <a:r>
              <a:rPr lang="tr-TR" sz="2200" dirty="0"/>
              <a:t>Kurumsal Akreditasyon Programı (KAP) yükseköğretim kurumlarındaki </a:t>
            </a:r>
            <a:r>
              <a:rPr lang="tr-TR" sz="2200" dirty="0" smtClean="0">
                <a:solidFill>
                  <a:srgbClr val="FF3300"/>
                </a:solidFill>
              </a:rPr>
              <a:t>kalite güvencesi sistemi, eğitim-öğretim</a:t>
            </a:r>
            <a:r>
              <a:rPr lang="tr-TR" sz="2200" dirty="0">
                <a:solidFill>
                  <a:srgbClr val="FF3300"/>
                </a:solidFill>
              </a:rPr>
              <a:t>, </a:t>
            </a:r>
            <a:r>
              <a:rPr lang="tr-TR" sz="2200" dirty="0" smtClean="0">
                <a:solidFill>
                  <a:srgbClr val="FF3300"/>
                </a:solidFill>
              </a:rPr>
              <a:t>araştırma-geliştirme ve toplumsal katkı </a:t>
            </a:r>
            <a:r>
              <a:rPr lang="tr-TR" sz="2200" dirty="0" smtClean="0"/>
              <a:t>süreçlerinin </a:t>
            </a:r>
            <a:r>
              <a:rPr lang="tr-TR" sz="2200" b="1" dirty="0" smtClean="0"/>
              <a:t>“planlama</a:t>
            </a:r>
            <a:r>
              <a:rPr lang="tr-TR" sz="2200" b="1" dirty="0"/>
              <a:t>, uygulama, kontrol etme ve önlem alma” </a:t>
            </a:r>
            <a:r>
              <a:rPr lang="tr-TR" sz="2200" dirty="0"/>
              <a:t>döngüsü kapsamında </a:t>
            </a:r>
            <a:r>
              <a:rPr lang="tr-TR" sz="2200" dirty="0" smtClean="0"/>
              <a:t>değerlendirilmesini sağlayan </a:t>
            </a:r>
            <a:r>
              <a:rPr lang="tr-TR" sz="2200" dirty="0"/>
              <a:t>bir dış değerlendirme yöntemidir.</a:t>
            </a:r>
          </a:p>
          <a:p>
            <a:pPr algn="just"/>
            <a:r>
              <a:rPr lang="tr-TR" sz="2200" dirty="0" smtClean="0"/>
              <a:t>KAP </a:t>
            </a:r>
            <a:r>
              <a:rPr lang="tr-TR" sz="2200" dirty="0"/>
              <a:t>Yükseköğretim Kalite Kurulu tarafından oluşturulan değerlendirme takımları </a:t>
            </a:r>
            <a:r>
              <a:rPr lang="tr-TR" sz="2200" dirty="0" smtClean="0"/>
              <a:t>tarafından Kurumsal </a:t>
            </a:r>
            <a:r>
              <a:rPr lang="tr-TR" sz="2200" dirty="0"/>
              <a:t>Dış Değerlendirme ve Akreditasyon Ölçütleri ile Kurumsal Dış Değerlendirme </a:t>
            </a:r>
            <a:r>
              <a:rPr lang="tr-TR" sz="2200" dirty="0" smtClean="0"/>
              <a:t>ve Akreditasyon </a:t>
            </a:r>
            <a:r>
              <a:rPr lang="tr-TR" sz="2200" dirty="0"/>
              <a:t>Kılavuzu kapsamında yürütülmektedir.</a:t>
            </a:r>
          </a:p>
          <a:p>
            <a:pPr algn="just"/>
            <a:r>
              <a:rPr lang="tr-TR" sz="2200" dirty="0" smtClean="0"/>
              <a:t>Her </a:t>
            </a:r>
            <a:r>
              <a:rPr lang="tr-TR" sz="2200" dirty="0"/>
              <a:t>yıl </a:t>
            </a:r>
            <a:r>
              <a:rPr lang="tr-TR" sz="2200" dirty="0" err="1"/>
              <a:t>KAP’a</a:t>
            </a:r>
            <a:r>
              <a:rPr lang="tr-TR" sz="2200" dirty="0"/>
              <a:t> dâhil edilecek yükseköğretim kurumları YÖKAK tarafından belirlenmekte </a:t>
            </a:r>
            <a:r>
              <a:rPr lang="tr-TR" sz="2200" dirty="0" smtClean="0"/>
              <a:t>ve belirlenen </a:t>
            </a:r>
            <a:r>
              <a:rPr lang="tr-TR" sz="2200" dirty="0"/>
              <a:t>bu yükseköğretim kurumlarının yapısına uygun olarak değerlendirme </a:t>
            </a:r>
            <a:r>
              <a:rPr lang="tr-TR" sz="2200" dirty="0" smtClean="0"/>
              <a:t>takımları oluşturulmaktadır</a:t>
            </a:r>
            <a:r>
              <a:rPr lang="tr-TR" sz="2200" dirty="0"/>
              <a:t>. Söz konusu değerlendirme takımları tarafından ilgili </a:t>
            </a:r>
            <a:r>
              <a:rPr lang="tr-TR" sz="2200" dirty="0" smtClean="0"/>
              <a:t>yükseköğretim kurumlarına </a:t>
            </a:r>
            <a:r>
              <a:rPr lang="tr-TR" sz="2200" dirty="0"/>
              <a:t>iki ziyaret (ön ziyaret ve saha ziyareti) gerçekleştirilmektedir.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5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92" y="0"/>
            <a:ext cx="8481615" cy="6854530"/>
          </a:xfrm>
          <a:prstGeom prst="rect">
            <a:avLst/>
          </a:prstGeom>
        </p:spPr>
      </p:pic>
      <p:sp>
        <p:nvSpPr>
          <p:cNvPr id="3" name="5-Nokta Yıldız 2"/>
          <p:cNvSpPr/>
          <p:nvPr/>
        </p:nvSpPr>
        <p:spPr>
          <a:xfrm>
            <a:off x="4100945" y="397164"/>
            <a:ext cx="1311564" cy="107141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6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133419"/>
            <a:ext cx="7729728" cy="827163"/>
          </a:xfrm>
        </p:spPr>
        <p:txBody>
          <a:bodyPr>
            <a:normAutofit/>
          </a:bodyPr>
          <a:lstStyle/>
          <a:p>
            <a:r>
              <a:rPr lang="tr-TR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Kanıtlar nasıl sunulmalı</a:t>
            </a:r>
            <a:r>
              <a:rPr lang="tr-TR" sz="3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tr-TR" sz="3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552EAD0E-A89E-40C2-8F92-2DFCE529B346}"/>
              </a:ext>
            </a:extLst>
          </p:cNvPr>
          <p:cNvSpPr txBox="1">
            <a:spLocks/>
          </p:cNvSpPr>
          <p:nvPr/>
        </p:nvSpPr>
        <p:spPr>
          <a:xfrm>
            <a:off x="83128" y="1114230"/>
            <a:ext cx="11924146" cy="1007807"/>
          </a:xfrm>
          <a:prstGeom prst="rect">
            <a:avLst/>
          </a:prstGeom>
        </p:spPr>
        <p:txBody>
          <a:bodyPr>
            <a:normAutofit/>
          </a:bodyPr>
          <a:lstStyle>
            <a:lvl1pPr marL="228554" indent="-228554" algn="l" defTabSz="91421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6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1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9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Raporda yer alabilecek olası ifadeler ve buna karşılık muhakkak sunulması gereken kanıtlar şöyledir;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A1259496-E0E2-44F4-9188-D347A4F08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95496"/>
              </p:ext>
            </p:extLst>
          </p:nvPr>
        </p:nvGraphicFramePr>
        <p:xfrm>
          <a:off x="1122263" y="2004291"/>
          <a:ext cx="9947474" cy="39031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73737">
                  <a:extLst>
                    <a:ext uri="{9D8B030D-6E8A-4147-A177-3AD203B41FA5}">
                      <a16:colId xmlns:a16="http://schemas.microsoft.com/office/drawing/2014/main" val="3826522350"/>
                    </a:ext>
                  </a:extLst>
                </a:gridCol>
                <a:gridCol w="4973737">
                  <a:extLst>
                    <a:ext uri="{9D8B030D-6E8A-4147-A177-3AD203B41FA5}">
                      <a16:colId xmlns:a16="http://schemas.microsoft.com/office/drawing/2014/main" val="3648440130"/>
                    </a:ext>
                  </a:extLst>
                </a:gridCol>
              </a:tblGrid>
              <a:tr h="650521"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dirty="0"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(Eğer) </a:t>
                      </a:r>
                      <a:r>
                        <a:rPr lang="tr-TR" sz="2400" b="1" i="0" dirty="0">
                          <a:solidFill>
                            <a:schemeClr val="bg1"/>
                          </a:solidFill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KİDR İfadesi </a:t>
                      </a:r>
                      <a:r>
                        <a:rPr lang="tr-TR" sz="1800" b="0" i="0" dirty="0"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(ise)</a:t>
                      </a:r>
                      <a:endParaRPr lang="tr-TR" sz="1800" b="1" i="1" dirty="0"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dirty="0"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(</a:t>
                      </a:r>
                      <a:r>
                        <a:rPr lang="tr-TR" sz="1800" b="0" i="0" dirty="0">
                          <a:solidFill>
                            <a:schemeClr val="bg1"/>
                          </a:solidFill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Sunulması gereken) </a:t>
                      </a:r>
                      <a:r>
                        <a:rPr lang="tr-TR" sz="2400" b="1" i="0" dirty="0">
                          <a:solidFill>
                            <a:schemeClr val="bg1"/>
                          </a:solidFill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Kanıt</a:t>
                      </a:r>
                      <a:r>
                        <a:rPr lang="tr-TR" sz="2400" b="0" i="0" dirty="0">
                          <a:solidFill>
                            <a:schemeClr val="bg1"/>
                          </a:solidFill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tr-TR" sz="1800" b="0" i="0" dirty="0">
                          <a:solidFill>
                            <a:schemeClr val="bg1"/>
                          </a:solidFill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(</a:t>
                      </a:r>
                      <a:r>
                        <a:rPr lang="tr-TR" sz="1800" b="0" dirty="0" err="1">
                          <a:solidFill>
                            <a:schemeClr val="bg1"/>
                          </a:solidFill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lar</a:t>
                      </a:r>
                      <a:r>
                        <a:rPr lang="tr-TR" sz="1800" b="0" dirty="0">
                          <a:solidFill>
                            <a:schemeClr val="bg1"/>
                          </a:solidFill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)</a:t>
                      </a:r>
                      <a:endParaRPr lang="tr-TR" sz="1800" b="0" i="1" dirty="0">
                        <a:solidFill>
                          <a:schemeClr val="bg1"/>
                        </a:solidFill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442052"/>
                  </a:ext>
                </a:extLst>
              </a:tr>
              <a:tr h="650521"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dirty="0"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….plan bulunmaktadır. </a:t>
                      </a:r>
                      <a:endParaRPr lang="tr-TR" sz="1800" b="1" dirty="0"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dirty="0"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(Bahsedilen) Plan</a:t>
                      </a:r>
                      <a:endParaRPr lang="tr-TR" sz="1800" b="1" dirty="0"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11038"/>
                  </a:ext>
                </a:extLst>
              </a:tr>
              <a:tr h="650521"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dirty="0"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….uygulanmaktadır. </a:t>
                      </a:r>
                      <a:endParaRPr lang="tr-TR" sz="1800" b="1" dirty="0"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dirty="0"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Tanımlı Süreç</a:t>
                      </a:r>
                      <a:endParaRPr lang="tr-TR" sz="1800" b="1" dirty="0"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010092"/>
                  </a:ext>
                </a:extLst>
              </a:tr>
              <a:tr h="650521"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dirty="0"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….ölçülmektedir.</a:t>
                      </a:r>
                      <a:endParaRPr lang="tr-TR" sz="1800" b="1" dirty="0"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dirty="0"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Anket vb. Ölçüm Araç Sonuçları</a:t>
                      </a:r>
                      <a:endParaRPr lang="tr-TR" sz="1800" b="1" dirty="0"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01394"/>
                  </a:ext>
                </a:extLst>
              </a:tr>
              <a:tr h="650521"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dirty="0"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….izlenerek değerlendirilmektedir.</a:t>
                      </a:r>
                      <a:endParaRPr lang="tr-TR" sz="1800" b="1" dirty="0"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dirty="0"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Analiz Raporu, Değerlendirme Raporu</a:t>
                      </a:r>
                      <a:endParaRPr lang="tr-TR" sz="1800" b="1" dirty="0"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0773"/>
                  </a:ext>
                </a:extLst>
              </a:tr>
              <a:tr h="650521"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dirty="0"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…iyileştirilmektedir.</a:t>
                      </a:r>
                      <a:endParaRPr lang="tr-TR" sz="1800" b="1" dirty="0"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i="0" dirty="0"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Yapılan İyileştirmelerin Listesi</a:t>
                      </a:r>
                      <a:endParaRPr lang="tr-TR" sz="1800" b="1" dirty="0">
                        <a:latin typeface="DIN Pro Regular" panose="020B0504020101020102" pitchFamily="34" charset="0"/>
                        <a:cs typeface="DIN Pro Regular" panose="020B0504020101020102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21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348527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90C95F7F-4943-4169-A2C5-5EFEF6CFCEFF}"/>
              </a:ext>
            </a:extLst>
          </p:cNvPr>
          <p:cNvSpPr txBox="1"/>
          <p:nvPr/>
        </p:nvSpPr>
        <p:spPr>
          <a:xfrm>
            <a:off x="0" y="590741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seviyesinde bir uygulama için yukarıdaki kanıt çeşidinin </a:t>
            </a:r>
          </a:p>
          <a:p>
            <a:pPr algn="ctr"/>
            <a:r>
              <a:rPr lang="tr-TR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 birinden en az bir kanıt </a:t>
            </a:r>
            <a:r>
              <a:rPr lang="tr-T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sunulmuş/sunulabilir olması gerekir.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70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1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TEŞEKKÜRLER</a:t>
            </a:r>
            <a:endParaRPr lang="tr-TR" sz="1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22</a:t>
            </a:fld>
            <a:endParaRPr lang="tr-TR"/>
          </a:p>
        </p:txBody>
      </p:sp>
      <p:pic>
        <p:nvPicPr>
          <p:cNvPr id="5" name="Picture 2" descr="19 Mayıs 1919 (100.YIL) Logo PNG Vector">
            <a:extLst>
              <a:ext uri="{FF2B5EF4-FFF2-40B4-BE49-F238E27FC236}">
                <a16:creationId xmlns:a16="http://schemas.microsoft.com/office/drawing/2014/main" id="{EFE6E125-7889-4462-A4A6-74A4427A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060" y="51559"/>
            <a:ext cx="1938488" cy="1033860"/>
          </a:xfrm>
          <a:prstGeom prst="rect">
            <a:avLst/>
          </a:prstGeom>
          <a:noFill/>
          <a:extLst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8" y="63383"/>
            <a:ext cx="2986773" cy="10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00181" y="849745"/>
            <a:ext cx="11591637" cy="4682836"/>
          </a:xfrm>
        </p:spPr>
        <p:txBody>
          <a:bodyPr>
            <a:noAutofit/>
          </a:bodyPr>
          <a:lstStyle/>
          <a:p>
            <a:pPr algn="just"/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ziyaretleri neticesinde değerlendirme takımları tarafından </a:t>
            </a:r>
            <a:r>
              <a:rPr lang="tr-TR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Akreditasyon Raporları (KAR)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hazırlanmakta ve bu raporlar göz önünde bulundurularak YÖKAK tarafından akreditasyona ilişkin karar verilmektedir.</a:t>
            </a:r>
          </a:p>
          <a:p>
            <a:pPr algn="just"/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YÖKAK tarafından KAP kapsamında aşağıdaki kararlar verilmektedir:</a:t>
            </a:r>
          </a:p>
          <a:p>
            <a:pPr algn="just"/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akreditasyon (beş yıl süreyle)</a:t>
            </a:r>
          </a:p>
          <a:p>
            <a:pPr algn="just"/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Koşullu akreditasyon (iki yıl süreyle)</a:t>
            </a:r>
          </a:p>
          <a:p>
            <a:pPr algn="just"/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Akreditasyonun reddi kararı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3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00181" y="849745"/>
            <a:ext cx="11591637" cy="4682836"/>
          </a:xfrm>
        </p:spPr>
        <p:txBody>
          <a:bodyPr>
            <a:noAutofit/>
          </a:bodyPr>
          <a:lstStyle/>
          <a:p>
            <a:pPr algn="just"/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KAP, Uluslararası kabul görmüş bir bakış açısıyla ulusal 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değerlendirme sürecidir.</a:t>
            </a:r>
          </a:p>
          <a:p>
            <a:pPr marL="0" indent="0" algn="just">
              <a:buNone/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Kurumun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iç değerlendirmesini (öz değerlendirme) esas alan 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değerlendirmedir.</a:t>
            </a:r>
          </a:p>
          <a:p>
            <a:pPr marL="0" indent="0" algn="just">
              <a:buNone/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Kurumun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kendisini tanımladığı misyon/vizyon ve stratejik 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hedefleriyle uyumunu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ölçmeyi hedefleyen ve </a:t>
            </a:r>
            <a:r>
              <a:rPr lang="tr-TR" sz="28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“sürekli iyileşme”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yaklaşımını benimseyen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değerlendirme sürecidir.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00181" y="849745"/>
            <a:ext cx="11591637" cy="4682836"/>
          </a:xfrm>
        </p:spPr>
        <p:txBody>
          <a:bodyPr>
            <a:noAutofit/>
          </a:bodyPr>
          <a:lstStyle/>
          <a:p>
            <a:pPr algn="just"/>
            <a:r>
              <a:rPr lang="tr-T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</a:t>
            </a:r>
            <a:r>
              <a:rPr lang="tr-T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Akreditasyon Programında genel olarak aşağıdaki </a:t>
            </a:r>
            <a:r>
              <a:rPr lang="tr-T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dört </a:t>
            </a:r>
            <a:r>
              <a:rPr lang="tr-T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temel sorunun</a:t>
            </a:r>
            <a:r>
              <a:rPr lang="tr-T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cevabını aramaya yönelik bir yaklaşım izlenir: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51" y="2456873"/>
            <a:ext cx="12199451" cy="3140363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0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5" y="661965"/>
            <a:ext cx="10963563" cy="6196035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341745" y="0"/>
            <a:ext cx="11517746" cy="775855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 DEĞERLENDİRME KRİTERLERİ</a:t>
            </a:r>
            <a:endParaRPr lang="tr-TR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9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20300" y="73405"/>
            <a:ext cx="7729728" cy="983288"/>
          </a:xfrm>
        </p:spPr>
        <p:txBody>
          <a:bodyPr/>
          <a:lstStyle/>
          <a:p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RUBRİK DEĞERLENDİRME DÜZEYLERİ</a:t>
            </a:r>
            <a:endParaRPr lang="tr-T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91" y="1195404"/>
            <a:ext cx="11132146" cy="562635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328575" y="1460488"/>
            <a:ext cx="1995628" cy="22894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324203" y="1460488"/>
            <a:ext cx="2423012" cy="305609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4747215" y="1460488"/>
            <a:ext cx="2410967" cy="39255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7150026" y="1460488"/>
            <a:ext cx="2203272" cy="412751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9353298" y="1460488"/>
            <a:ext cx="2136739" cy="52358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ircle: Hollow 40">
            <a:extLst>
              <a:ext uri="{FF2B5EF4-FFF2-40B4-BE49-F238E27FC236}">
                <a16:creationId xmlns:a16="http://schemas.microsoft.com/office/drawing/2014/main" id="{10D84DFE-F17C-4DB4-98EE-1AF71CDAB256}"/>
              </a:ext>
            </a:extLst>
          </p:cNvPr>
          <p:cNvSpPr/>
          <p:nvPr/>
        </p:nvSpPr>
        <p:spPr>
          <a:xfrm>
            <a:off x="4650809" y="2457818"/>
            <a:ext cx="2890382" cy="2890382"/>
          </a:xfrm>
          <a:prstGeom prst="donut">
            <a:avLst>
              <a:gd name="adj" fmla="val 1005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8" tIns="22854" rIns="45708" bIns="228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508"/>
            <a:endParaRPr lang="en-US" sz="900" dirty="0">
              <a:solidFill>
                <a:srgbClr val="FFFFFF"/>
              </a:solidFill>
              <a:latin typeface="CamberW01-Light" panose="01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93141D-0981-424D-AFAE-CF796DDCA694}"/>
              </a:ext>
            </a:extLst>
          </p:cNvPr>
          <p:cNvGrpSpPr/>
          <p:nvPr/>
        </p:nvGrpSpPr>
        <p:grpSpPr>
          <a:xfrm>
            <a:off x="3360242" y="1759523"/>
            <a:ext cx="2581953" cy="2329756"/>
            <a:chOff x="2149803" y="4959477"/>
            <a:chExt cx="3797046" cy="4660726"/>
          </a:xfrm>
          <a:solidFill>
            <a:schemeClr val="bg1">
              <a:lumMod val="85000"/>
            </a:schemeClr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CD1AD92-BA40-4B3E-8E8A-1D8D53C60C75}"/>
                </a:ext>
              </a:extLst>
            </p:cNvPr>
            <p:cNvSpPr/>
            <p:nvPr/>
          </p:nvSpPr>
          <p:spPr>
            <a:xfrm>
              <a:off x="2149803" y="5823157"/>
              <a:ext cx="3797046" cy="3797046"/>
            </a:xfrm>
            <a:prstGeom prst="ellipse">
              <a:avLst/>
            </a:prstGeom>
            <a:grpFill/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08" tIns="22854" rIns="45708" bIns="228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28508"/>
              <a:endParaRPr lang="en-US" sz="900" dirty="0">
                <a:solidFill>
                  <a:schemeClr val="bg1"/>
                </a:solidFill>
                <a:latin typeface="CamberW01-Light" panose="01000000000000000000" pitchFamily="2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07E68B-ECAF-40F4-B818-B38E600496C6}"/>
                </a:ext>
              </a:extLst>
            </p:cNvPr>
            <p:cNvSpPr/>
            <p:nvPr/>
          </p:nvSpPr>
          <p:spPr>
            <a:xfrm>
              <a:off x="2322396" y="5357565"/>
              <a:ext cx="3451860" cy="3989639"/>
            </a:xfrm>
            <a:prstGeom prst="ellipse">
              <a:avLst/>
            </a:prstGeom>
            <a:grpFill/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08" tIns="22854" rIns="45708" bIns="228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28508"/>
              <a:endParaRPr lang="en-US" sz="900" dirty="0">
                <a:solidFill>
                  <a:schemeClr val="bg1"/>
                </a:solidFill>
                <a:latin typeface="CamberW01-Light" panose="01000000000000000000" pitchFamily="2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2B3CFA4-2334-48F8-8A48-94A96FDA51B7}"/>
                </a:ext>
              </a:extLst>
            </p:cNvPr>
            <p:cNvSpPr/>
            <p:nvPr/>
          </p:nvSpPr>
          <p:spPr>
            <a:xfrm>
              <a:off x="2149803" y="4959477"/>
              <a:ext cx="3797046" cy="3797046"/>
            </a:xfrm>
            <a:prstGeom prst="ellipse">
              <a:avLst/>
            </a:prstGeom>
            <a:grpFill/>
            <a:ln>
              <a:noFill/>
            </a:ln>
            <a:effectLst>
              <a:innerShdw blurRad="1181100">
                <a:schemeClr val="accent1">
                  <a:lumMod val="75000"/>
                  <a:alpha val="5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08"/>
              <a:endParaRPr lang="en-US" sz="900" dirty="0">
                <a:solidFill>
                  <a:srgbClr val="285697"/>
                </a:solidFill>
                <a:latin typeface="CamberW01-Light" panose="01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C04007-DE57-41C6-A846-4F48DB884653}"/>
                </a:ext>
              </a:extLst>
            </p:cNvPr>
            <p:cNvSpPr txBox="1"/>
            <p:nvPr/>
          </p:nvSpPr>
          <p:spPr>
            <a:xfrm>
              <a:off x="2643829" y="6244338"/>
              <a:ext cx="2912795" cy="1292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tr-T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Liderlik, </a:t>
              </a:r>
              <a:r>
                <a:rPr lang="tr-TR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Yönetişim </a:t>
              </a:r>
              <a:endPara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tr-T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 Kalite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F96A4E-C571-4096-8B92-FC3C548F4E45}"/>
              </a:ext>
            </a:extLst>
          </p:cNvPr>
          <p:cNvGrpSpPr/>
          <p:nvPr/>
        </p:nvGrpSpPr>
        <p:grpSpPr>
          <a:xfrm>
            <a:off x="6511297" y="1759523"/>
            <a:ext cx="2819851" cy="2329756"/>
            <a:chOff x="2149803" y="4959477"/>
            <a:chExt cx="3797046" cy="4660726"/>
          </a:xfrm>
          <a:solidFill>
            <a:schemeClr val="bg1">
              <a:lumMod val="85000"/>
            </a:schemeClr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8D6CC3B-6EE6-40BD-8085-87549F4F129A}"/>
                </a:ext>
              </a:extLst>
            </p:cNvPr>
            <p:cNvSpPr/>
            <p:nvPr/>
          </p:nvSpPr>
          <p:spPr>
            <a:xfrm>
              <a:off x="2149803" y="5823157"/>
              <a:ext cx="3797046" cy="3797046"/>
            </a:xfrm>
            <a:prstGeom prst="ellipse">
              <a:avLst/>
            </a:prstGeom>
            <a:grpFill/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08" tIns="22854" rIns="45708" bIns="228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28508"/>
              <a:endParaRPr lang="en-US" sz="900" dirty="0">
                <a:solidFill>
                  <a:srgbClr val="002060"/>
                </a:solidFill>
                <a:latin typeface="CamberW01-Light" panose="01000000000000000000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033D165-BEAB-4CB3-AC72-67621E7BB9D2}"/>
                </a:ext>
              </a:extLst>
            </p:cNvPr>
            <p:cNvSpPr/>
            <p:nvPr/>
          </p:nvSpPr>
          <p:spPr>
            <a:xfrm>
              <a:off x="2322396" y="5357565"/>
              <a:ext cx="3451860" cy="3989639"/>
            </a:xfrm>
            <a:prstGeom prst="ellipse">
              <a:avLst/>
            </a:prstGeom>
            <a:grpFill/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08" tIns="22854" rIns="45708" bIns="228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28508"/>
              <a:endParaRPr lang="en-US" sz="900" dirty="0">
                <a:solidFill>
                  <a:srgbClr val="002060"/>
                </a:solidFill>
                <a:latin typeface="CamberW01-Light" panose="01000000000000000000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D66D12-18AB-4650-A8E9-AD172B843E2A}"/>
                </a:ext>
              </a:extLst>
            </p:cNvPr>
            <p:cNvSpPr/>
            <p:nvPr/>
          </p:nvSpPr>
          <p:spPr>
            <a:xfrm>
              <a:off x="2149803" y="4959477"/>
              <a:ext cx="3797046" cy="3797046"/>
            </a:xfrm>
            <a:prstGeom prst="ellipse">
              <a:avLst/>
            </a:prstGeom>
            <a:grpFill/>
            <a:ln>
              <a:noFill/>
            </a:ln>
            <a:effectLst>
              <a:innerShdw blurRad="1181100">
                <a:schemeClr val="accent1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08"/>
              <a:endParaRPr lang="en-US" sz="900" dirty="0">
                <a:solidFill>
                  <a:schemeClr val="tx1"/>
                </a:solidFill>
                <a:latin typeface="CamberW01-Light" panose="01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68C1C0-2FDD-4A12-8478-BE4B8E7A6C98}"/>
                </a:ext>
              </a:extLst>
            </p:cNvPr>
            <p:cNvSpPr txBox="1"/>
            <p:nvPr/>
          </p:nvSpPr>
          <p:spPr>
            <a:xfrm>
              <a:off x="3298369" y="6175462"/>
              <a:ext cx="1499906" cy="1292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228508"/>
              <a:r>
                <a:rPr lang="en-US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Eğitim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 defTabSz="228508"/>
              <a:r>
                <a:rPr lang="en-US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Öğretim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1DC38C-E9B7-4582-8B3B-84908F1B6F47}"/>
              </a:ext>
            </a:extLst>
          </p:cNvPr>
          <p:cNvSpPr txBox="1"/>
          <p:nvPr/>
        </p:nvSpPr>
        <p:spPr>
          <a:xfrm>
            <a:off x="848173" y="4609070"/>
            <a:ext cx="265723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54" indent="-228554" defTabSz="228508">
              <a:buFont typeface="+mj-lt"/>
              <a:buAutoNum type="arabicPeriod"/>
            </a:pP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Toplumsal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Katkı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Süreçlerinin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Yönetimi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ve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Toplumsal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Katkı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Kaynakları</a:t>
            </a:r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  <a:p>
            <a:pPr marL="228554" indent="-228554" defTabSz="228508">
              <a:buFont typeface="+mj-lt"/>
              <a:buAutoNum type="arabicPeriod"/>
            </a:pP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Toplumsal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Katkı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Performansı</a:t>
            </a:r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  <a:p>
            <a:pPr defTabSz="228508"/>
            <a:endParaRPr lang="en-US" sz="1200" b="1" dirty="0">
              <a:solidFill>
                <a:srgbClr val="172144"/>
              </a:solidFill>
              <a:latin typeface="CamberW01-Light" panose="01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ECC9ED-42BA-4B3E-8D23-EC69EC9684D6}"/>
              </a:ext>
            </a:extLst>
          </p:cNvPr>
          <p:cNvSpPr txBox="1"/>
          <p:nvPr/>
        </p:nvSpPr>
        <p:spPr>
          <a:xfrm>
            <a:off x="9338851" y="4508601"/>
            <a:ext cx="266711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54" indent="-228554" defTabSz="228508">
              <a:buFont typeface="+mj-lt"/>
              <a:buAutoNum type="arabicPeriod"/>
            </a:pP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Araştırma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Süreçlerinin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Yönetimi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ve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Araştırma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Kaynakları</a:t>
            </a:r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  <a:p>
            <a:pPr marL="228554" indent="-228554" defTabSz="228508">
              <a:buFont typeface="+mj-lt"/>
              <a:buAutoNum type="arabicPeriod"/>
            </a:pP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Araştırma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Yetkinliği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,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İş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Birlikleri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ve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Destekler</a:t>
            </a:r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  <a:p>
            <a:pPr marL="228554" indent="-228554" defTabSz="228508">
              <a:buFont typeface="+mj-lt"/>
              <a:buAutoNum type="arabicPeriod"/>
            </a:pP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Araştırma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Performansı</a:t>
            </a:r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  <a:p>
            <a:pPr defTabSz="228508"/>
            <a:endParaRPr lang="en-US" sz="1200" b="1" dirty="0">
              <a:solidFill>
                <a:srgbClr val="172144"/>
              </a:solidFill>
              <a:latin typeface="CamberW01-Light" panose="01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74E9FF-7E0C-4CD7-985C-58A771DC2F96}"/>
              </a:ext>
            </a:extLst>
          </p:cNvPr>
          <p:cNvSpPr txBox="1"/>
          <p:nvPr/>
        </p:nvSpPr>
        <p:spPr>
          <a:xfrm>
            <a:off x="980467" y="2256136"/>
            <a:ext cx="225719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54" indent="-228554" defTabSz="228508">
              <a:buFont typeface="+mj-lt"/>
              <a:buAutoNum type="arabicPeriod"/>
            </a:pP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Liderlik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ve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Kalite</a:t>
            </a:r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  <a:p>
            <a:pPr marL="228554" indent="-228554" defTabSz="228508">
              <a:buFont typeface="+mj-lt"/>
              <a:buAutoNum type="arabicPeriod"/>
            </a:pP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Misyon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ve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Stratejik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Amaçlar</a:t>
            </a:r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  <a:p>
            <a:pPr marL="228554" indent="-228554" defTabSz="228508">
              <a:buFont typeface="+mj-lt"/>
              <a:buAutoNum type="arabicPeriod"/>
            </a:pP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Yönetim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Sistemleri</a:t>
            </a:r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  <a:p>
            <a:pPr marL="228554" indent="-228554" defTabSz="228508">
              <a:buFont typeface="+mj-lt"/>
              <a:buAutoNum type="arabicPeriod"/>
            </a:pP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Paydaş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Katılımı</a:t>
            </a:r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  <a:p>
            <a:pPr marL="228554" indent="-228554" defTabSz="228508">
              <a:buFont typeface="+mj-lt"/>
              <a:buAutoNum type="arabicPeriod"/>
            </a:pP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Uluslararasılaşma</a:t>
            </a:r>
          </a:p>
          <a:p>
            <a:pPr defTabSz="228508"/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7F3B41-7085-45E2-B06A-B4708B9F06DF}"/>
              </a:ext>
            </a:extLst>
          </p:cNvPr>
          <p:cNvSpPr txBox="1"/>
          <p:nvPr/>
        </p:nvSpPr>
        <p:spPr>
          <a:xfrm>
            <a:off x="9338851" y="2204933"/>
            <a:ext cx="230574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54" indent="-228554" defTabSz="228508">
              <a:buFont typeface="+mj-lt"/>
              <a:buAutoNum type="arabicPeriod"/>
            </a:pP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Program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Tasarımı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,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Değerlendirimesi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ve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Güncellenmesi</a:t>
            </a:r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  <a:p>
            <a:pPr marL="228554" indent="-228554" defTabSz="228508">
              <a:buFont typeface="+mj-lt"/>
              <a:buAutoNum type="arabicPeriod"/>
            </a:pP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Programların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Yürütülmesi</a:t>
            </a:r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  <a:p>
            <a:pPr marL="228554" indent="-228554" defTabSz="228508">
              <a:buFont typeface="+mj-lt"/>
              <a:buAutoNum type="arabicPeriod"/>
            </a:pP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Öğrenme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Kaynakları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ve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Akademik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Destek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Hizmetleri</a:t>
            </a:r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  <a:p>
            <a:pPr marL="228554" indent="-228554" defTabSz="228508">
              <a:buFont typeface="+mj-lt"/>
              <a:buAutoNum type="arabicPeriod"/>
            </a:pP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Öğretim</a:t>
            </a:r>
            <a:r>
              <a:rPr lang="en-US" sz="1200" b="1" dirty="0">
                <a:solidFill>
                  <a:srgbClr val="172144"/>
                </a:solidFill>
                <a:latin typeface="CamberW04-Regular" pitchFamily="2" charset="0"/>
              </a:rPr>
              <a:t> </a:t>
            </a:r>
            <a:r>
              <a:rPr lang="en-US" sz="1200" b="1" dirty="0" err="1">
                <a:solidFill>
                  <a:srgbClr val="172144"/>
                </a:solidFill>
                <a:latin typeface="CamberW04-Regular" pitchFamily="2" charset="0"/>
              </a:rPr>
              <a:t>Kadrosu</a:t>
            </a:r>
            <a:endParaRPr lang="en-US" sz="1200" b="1" dirty="0">
              <a:solidFill>
                <a:srgbClr val="172144"/>
              </a:solidFill>
              <a:latin typeface="CamberW04-Regular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A9E416-7804-4718-8D49-B8624857263E}"/>
              </a:ext>
            </a:extLst>
          </p:cNvPr>
          <p:cNvGrpSpPr/>
          <p:nvPr/>
        </p:nvGrpSpPr>
        <p:grpSpPr>
          <a:xfrm>
            <a:off x="3337761" y="3977659"/>
            <a:ext cx="2604433" cy="2329756"/>
            <a:chOff x="2149803" y="4959477"/>
            <a:chExt cx="3797046" cy="4660726"/>
          </a:xfrm>
          <a:solidFill>
            <a:schemeClr val="bg1">
              <a:lumMod val="85000"/>
            </a:schemeClr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80AC1B-A77B-4D31-8E98-9CE95DE12EB1}"/>
                </a:ext>
              </a:extLst>
            </p:cNvPr>
            <p:cNvSpPr/>
            <p:nvPr/>
          </p:nvSpPr>
          <p:spPr>
            <a:xfrm>
              <a:off x="2149803" y="5823157"/>
              <a:ext cx="3797046" cy="3797046"/>
            </a:xfrm>
            <a:prstGeom prst="ellipse">
              <a:avLst/>
            </a:prstGeom>
            <a:grpFill/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08" tIns="22854" rIns="45708" bIns="228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28508"/>
              <a:endParaRPr lang="en-US" sz="900" dirty="0">
                <a:solidFill>
                  <a:srgbClr val="FFFFFF"/>
                </a:solidFill>
                <a:latin typeface="CamberW01-Light" panose="01000000000000000000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1FE02A-E0E4-4291-9B8C-0F8C4380AE28}"/>
                </a:ext>
              </a:extLst>
            </p:cNvPr>
            <p:cNvSpPr/>
            <p:nvPr/>
          </p:nvSpPr>
          <p:spPr>
            <a:xfrm>
              <a:off x="2322396" y="5357565"/>
              <a:ext cx="3451860" cy="3989639"/>
            </a:xfrm>
            <a:prstGeom prst="ellipse">
              <a:avLst/>
            </a:prstGeom>
            <a:grpFill/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08" tIns="22854" rIns="45708" bIns="228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28508"/>
              <a:endParaRPr lang="en-US" sz="900" dirty="0">
                <a:solidFill>
                  <a:srgbClr val="FFFFFF"/>
                </a:solidFill>
                <a:latin typeface="CamberW01-Light" panose="01000000000000000000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A29FB4-6E64-46F2-A35E-9009C9DA315F}"/>
                </a:ext>
              </a:extLst>
            </p:cNvPr>
            <p:cNvSpPr/>
            <p:nvPr/>
          </p:nvSpPr>
          <p:spPr>
            <a:xfrm>
              <a:off x="2149803" y="4959477"/>
              <a:ext cx="3797046" cy="37970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181100">
                <a:schemeClr val="accent5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08"/>
              <a:endParaRPr lang="en-US" sz="900" dirty="0">
                <a:solidFill>
                  <a:schemeClr val="tx1"/>
                </a:solidFill>
                <a:latin typeface="CamberW01-Light" panose="01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7E8D5E-1422-45E3-BC1B-40164B2C4D54}"/>
                </a:ext>
              </a:extLst>
            </p:cNvPr>
            <p:cNvSpPr txBox="1"/>
            <p:nvPr/>
          </p:nvSpPr>
          <p:spPr>
            <a:xfrm>
              <a:off x="2817173" y="6452530"/>
              <a:ext cx="2462310" cy="7388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 defTabSz="228508"/>
              <a:r>
                <a:rPr lang="en-US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Toplumsal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Katkı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BD3E64-3229-4E1E-9331-AD7938970934}"/>
              </a:ext>
            </a:extLst>
          </p:cNvPr>
          <p:cNvGrpSpPr/>
          <p:nvPr/>
        </p:nvGrpSpPr>
        <p:grpSpPr>
          <a:xfrm>
            <a:off x="6503594" y="3970835"/>
            <a:ext cx="2827551" cy="2329756"/>
            <a:chOff x="2149803" y="4959477"/>
            <a:chExt cx="3797046" cy="4660726"/>
          </a:xfrm>
          <a:solidFill>
            <a:schemeClr val="bg1">
              <a:lumMod val="85000"/>
            </a:schemeClr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90761F9-EE02-4D63-89B8-D8408703CA45}"/>
                </a:ext>
              </a:extLst>
            </p:cNvPr>
            <p:cNvSpPr/>
            <p:nvPr/>
          </p:nvSpPr>
          <p:spPr>
            <a:xfrm>
              <a:off x="2149803" y="5823157"/>
              <a:ext cx="3797046" cy="3797046"/>
            </a:xfrm>
            <a:prstGeom prst="ellipse">
              <a:avLst/>
            </a:prstGeom>
            <a:grpFill/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08" tIns="22854" rIns="45708" bIns="228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28508"/>
              <a:endParaRPr lang="en-US" sz="900" dirty="0">
                <a:solidFill>
                  <a:srgbClr val="FFFFFF"/>
                </a:solidFill>
                <a:latin typeface="CamberW01-Light" panose="01000000000000000000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C093CA-D52C-45E4-9E35-95D66AA3F0E2}"/>
                </a:ext>
              </a:extLst>
            </p:cNvPr>
            <p:cNvSpPr/>
            <p:nvPr/>
          </p:nvSpPr>
          <p:spPr>
            <a:xfrm>
              <a:off x="2322396" y="5357565"/>
              <a:ext cx="3451860" cy="3989639"/>
            </a:xfrm>
            <a:prstGeom prst="ellipse">
              <a:avLst/>
            </a:prstGeom>
            <a:grpFill/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08" tIns="22854" rIns="45708" bIns="228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28508"/>
              <a:endParaRPr lang="en-US" sz="900" dirty="0">
                <a:solidFill>
                  <a:srgbClr val="FFFFFF"/>
                </a:solidFill>
                <a:latin typeface="CamberW01-Light" panose="01000000000000000000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1EBEC6-835C-42C4-8DE4-D3035D1DEF39}"/>
                </a:ext>
              </a:extLst>
            </p:cNvPr>
            <p:cNvSpPr/>
            <p:nvPr/>
          </p:nvSpPr>
          <p:spPr>
            <a:xfrm>
              <a:off x="2149803" y="4959477"/>
              <a:ext cx="3797046" cy="3797046"/>
            </a:xfrm>
            <a:prstGeom prst="ellipse">
              <a:avLst/>
            </a:prstGeom>
            <a:grpFill/>
            <a:ln>
              <a:noFill/>
            </a:ln>
            <a:effectLst>
              <a:innerShdw blurRad="1181100">
                <a:schemeClr val="accent1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08"/>
              <a:endParaRPr lang="en-US" sz="900" dirty="0">
                <a:solidFill>
                  <a:srgbClr val="002060"/>
                </a:solidFill>
                <a:latin typeface="CamberW01-Light" panose="01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0B7E3C-87B1-4CA3-B50F-0532C16D56AC}"/>
                </a:ext>
              </a:extLst>
            </p:cNvPr>
            <p:cNvSpPr txBox="1"/>
            <p:nvPr/>
          </p:nvSpPr>
          <p:spPr>
            <a:xfrm>
              <a:off x="3074130" y="6175462"/>
              <a:ext cx="1948391" cy="1292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228508"/>
              <a:r>
                <a:rPr lang="en-US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Araştırma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 defTabSz="228508"/>
              <a:r>
                <a:rPr lang="en-US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Geliştirme</a:t>
              </a:r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41457450-A5E1-7F4C-943E-3E960818C3EA}"/>
              </a:ext>
            </a:extLst>
          </p:cNvPr>
          <p:cNvSpPr txBox="1"/>
          <p:nvPr/>
        </p:nvSpPr>
        <p:spPr>
          <a:xfrm>
            <a:off x="3141200" y="6200342"/>
            <a:ext cx="609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CamberW04-Regula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 ana başlık, 14 ölçüt ve 46 alt ölçüt</a:t>
            </a:r>
            <a:endParaRPr lang="tr-TR" sz="2400" dirty="0">
              <a:latin typeface="CamberW04-Regular" pitchFamily="2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8</a:t>
            </a:fld>
            <a:endParaRPr lang="tr-TR"/>
          </a:p>
        </p:txBody>
      </p:sp>
      <p:sp>
        <p:nvSpPr>
          <p:cNvPr id="31" name="Unvan 1"/>
          <p:cNvSpPr txBox="1">
            <a:spLocks/>
          </p:cNvSpPr>
          <p:nvPr/>
        </p:nvSpPr>
        <p:spPr>
          <a:xfrm>
            <a:off x="2120300" y="175001"/>
            <a:ext cx="7729728" cy="983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Dış Değerlendirme ve Akreditasyon Ölçütleri </a:t>
            </a:r>
          </a:p>
        </p:txBody>
      </p:sp>
    </p:spTree>
    <p:extLst>
      <p:ext uri="{BB962C8B-B14F-4D97-AF65-F5344CB8AC3E}">
        <p14:creationId xmlns:p14="http://schemas.microsoft.com/office/powerpoint/2010/main" val="391193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92" y="0"/>
            <a:ext cx="8481615" cy="6854530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DB4F-D11D-4F54-9D3B-A709721EB97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3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Sarı Turuncu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416</TotalTime>
  <Words>432</Words>
  <Application>Microsoft Office PowerPoint</Application>
  <PresentationFormat>Geniş ekran</PresentationFormat>
  <Paragraphs>82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CamberW01-Light</vt:lpstr>
      <vt:lpstr>CamberW04-Regular</vt:lpstr>
      <vt:lpstr>DIN Pro Regular</vt:lpstr>
      <vt:lpstr>Gill Sans MT</vt:lpstr>
      <vt:lpstr>Times New Roman</vt:lpstr>
      <vt:lpstr>Parcel</vt:lpstr>
      <vt:lpstr>YÜKSEKÖĞRETİM KALİTE KURULU RUBRİK DEĞERLENDİRME</vt:lpstr>
      <vt:lpstr>KURUMSAL AKREDİTASYON</vt:lpstr>
      <vt:lpstr>PowerPoint Sunusu</vt:lpstr>
      <vt:lpstr>PowerPoint Sunusu</vt:lpstr>
      <vt:lpstr>PowerPoint Sunusu</vt:lpstr>
      <vt:lpstr>PowerPoint Sunusu</vt:lpstr>
      <vt:lpstr>RUBRİK DEĞERLENDİRME DÜZEYLERİ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Kanıtlar nasıl sunulmalı?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YÜKSEKÖĞRETİM KALİTE KURULU RUBRİK DEĞERLENDİRME</dc:title>
  <dc:creator>Windows User</dc:creator>
  <cp:lastModifiedBy>Windows User</cp:lastModifiedBy>
  <cp:revision>50</cp:revision>
  <dcterms:created xsi:type="dcterms:W3CDTF">2023-10-19T11:17:57Z</dcterms:created>
  <dcterms:modified xsi:type="dcterms:W3CDTF">2023-10-24T07:25:19Z</dcterms:modified>
</cp:coreProperties>
</file>