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11" r:id="rId2"/>
    <p:sldId id="847" r:id="rId3"/>
    <p:sldId id="628" r:id="rId4"/>
    <p:sldId id="900" r:id="rId5"/>
    <p:sldId id="901" r:id="rId6"/>
    <p:sldId id="883" r:id="rId7"/>
    <p:sldId id="891" r:id="rId8"/>
    <p:sldId id="893" r:id="rId9"/>
    <p:sldId id="894" r:id="rId10"/>
    <p:sldId id="878" r:id="rId11"/>
    <p:sldId id="875" r:id="rId12"/>
    <p:sldId id="848" r:id="rId13"/>
    <p:sldId id="850" r:id="rId14"/>
    <p:sldId id="853" r:id="rId15"/>
    <p:sldId id="884" r:id="rId16"/>
    <p:sldId id="885" r:id="rId17"/>
    <p:sldId id="886" r:id="rId18"/>
    <p:sldId id="887" r:id="rId19"/>
    <p:sldId id="897" r:id="rId20"/>
    <p:sldId id="888" r:id="rId21"/>
    <p:sldId id="889" r:id="rId22"/>
    <p:sldId id="898" r:id="rId23"/>
    <p:sldId id="8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B4A"/>
    <a:srgbClr val="FCB414"/>
    <a:srgbClr val="318388"/>
    <a:srgbClr val="C2C923"/>
    <a:srgbClr val="42AFB6"/>
    <a:srgbClr val="00B050"/>
    <a:srgbClr val="FFFFFF"/>
    <a:srgbClr val="282F39"/>
    <a:srgbClr val="541E5D"/>
    <a:srgbClr val="007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9" autoAdjust="0"/>
  </p:normalViewPr>
  <p:slideViewPr>
    <p:cSldViewPr snapToGrid="0">
      <p:cViewPr varScale="1">
        <p:scale>
          <a:sx n="83" d="100"/>
          <a:sy n="83" d="100"/>
        </p:scale>
        <p:origin x="614" y="5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E4A69-ACB8-4688-8706-A20B650DDE2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0D90A294-F3C0-4361-A1A1-2B5082496741}">
      <dgm:prSet phldrT="[Metin]" custT="1"/>
      <dgm:spPr/>
      <dgm:t>
        <a:bodyPr/>
        <a:lstStyle/>
        <a:p>
          <a:r>
            <a:rPr lang="tr-TR" sz="2000" b="1" dirty="0" smtClean="0">
              <a:solidFill>
                <a:schemeClr val="bg1"/>
              </a:solidFill>
              <a:latin typeface="Trebuchet MS" panose="020B0603020202020204" pitchFamily="34" charset="0"/>
            </a:rPr>
            <a:t>Öğrenci İş Yükü</a:t>
          </a:r>
          <a:endParaRPr lang="tr-TR" sz="2000" b="1" dirty="0">
            <a:solidFill>
              <a:schemeClr val="bg1"/>
            </a:solidFill>
            <a:latin typeface="Trebuchet MS" panose="020B0603020202020204" pitchFamily="34" charset="0"/>
          </a:endParaRPr>
        </a:p>
      </dgm:t>
    </dgm:pt>
    <dgm:pt modelId="{76E23AC6-3F9A-472B-947D-50A810C81557}" type="parTrans" cxnId="{58C36035-7510-4C60-ABB6-88D9BA20F832}">
      <dgm:prSet/>
      <dgm:spPr/>
      <dgm:t>
        <a:bodyPr/>
        <a:lstStyle/>
        <a:p>
          <a:endParaRPr lang="tr-TR"/>
        </a:p>
      </dgm:t>
    </dgm:pt>
    <dgm:pt modelId="{D9783277-E979-4936-A8A1-BEC481DAB5DA}" type="sibTrans" cxnId="{58C36035-7510-4C60-ABB6-88D9BA20F832}">
      <dgm:prSet/>
      <dgm:spPr/>
      <dgm:t>
        <a:bodyPr/>
        <a:lstStyle/>
        <a:p>
          <a:endParaRPr lang="tr-TR"/>
        </a:p>
      </dgm:t>
    </dgm:pt>
    <dgm:pt modelId="{F716EB2C-B866-43C7-B31A-50E1828202DC}">
      <dgm:prSet phldrT="[Metin]" custT="1"/>
      <dgm:spPr/>
      <dgm:t>
        <a:bodyPr/>
        <a:lstStyle/>
        <a:p>
          <a:r>
            <a:rPr lang="tr-TR" sz="1400" b="1" dirty="0" smtClean="0">
              <a:solidFill>
                <a:schemeClr val="bg1"/>
              </a:solidFill>
              <a:latin typeface="Trebuchet MS" panose="020B0603020202020204" pitchFamily="34" charset="0"/>
            </a:rPr>
            <a:t>Teorik Ders Saati</a:t>
          </a:r>
          <a:endParaRPr lang="tr-TR" sz="1400" b="1" dirty="0">
            <a:solidFill>
              <a:schemeClr val="bg1"/>
            </a:solidFill>
            <a:latin typeface="Trebuchet MS" panose="020B0603020202020204" pitchFamily="34" charset="0"/>
          </a:endParaRPr>
        </a:p>
      </dgm:t>
    </dgm:pt>
    <dgm:pt modelId="{D094BE91-415D-487E-89C7-F9537E67D16F}" type="parTrans" cxnId="{6F87B387-036A-4F48-B720-634E974B9799}">
      <dgm:prSet/>
      <dgm:spPr/>
      <dgm:t>
        <a:bodyPr/>
        <a:lstStyle/>
        <a:p>
          <a:endParaRPr lang="tr-TR"/>
        </a:p>
      </dgm:t>
    </dgm:pt>
    <dgm:pt modelId="{8B39E353-3FBF-4F9C-852A-F74F23EA15BF}" type="sibTrans" cxnId="{6F87B387-036A-4F48-B720-634E974B9799}">
      <dgm:prSet/>
      <dgm:spPr/>
      <dgm:t>
        <a:bodyPr/>
        <a:lstStyle/>
        <a:p>
          <a:endParaRPr lang="tr-TR"/>
        </a:p>
      </dgm:t>
    </dgm:pt>
    <dgm:pt modelId="{C1CADC14-71F4-4F44-B403-8454E28A2A29}">
      <dgm:prSet phldrT="[Metin]" custT="1"/>
      <dgm:spPr/>
      <dgm:t>
        <a:bodyPr/>
        <a:lstStyle/>
        <a:p>
          <a:r>
            <a:rPr lang="tr-TR" sz="1100" b="1" dirty="0" smtClean="0">
              <a:solidFill>
                <a:schemeClr val="bg1"/>
              </a:solidFill>
              <a:latin typeface="Trebuchet MS" panose="020B0603020202020204" pitchFamily="34" charset="0"/>
            </a:rPr>
            <a:t>Seminerler</a:t>
          </a:r>
          <a:endParaRPr lang="tr-TR" sz="1100" b="1" dirty="0">
            <a:solidFill>
              <a:schemeClr val="bg1"/>
            </a:solidFill>
            <a:latin typeface="Trebuchet MS" panose="020B0603020202020204" pitchFamily="34" charset="0"/>
          </a:endParaRPr>
        </a:p>
      </dgm:t>
    </dgm:pt>
    <dgm:pt modelId="{EA9B853C-BE67-46A2-B3AC-E71A8E3642DC}" type="parTrans" cxnId="{52DC3555-CF9E-4685-88E8-B734287FE565}">
      <dgm:prSet/>
      <dgm:spPr/>
      <dgm:t>
        <a:bodyPr/>
        <a:lstStyle/>
        <a:p>
          <a:endParaRPr lang="tr-TR"/>
        </a:p>
      </dgm:t>
    </dgm:pt>
    <dgm:pt modelId="{9667BF6B-EA39-4669-BA9C-217990C4E325}" type="sibTrans" cxnId="{52DC3555-CF9E-4685-88E8-B734287FE565}">
      <dgm:prSet/>
      <dgm:spPr/>
      <dgm:t>
        <a:bodyPr/>
        <a:lstStyle/>
        <a:p>
          <a:endParaRPr lang="tr-TR"/>
        </a:p>
      </dgm:t>
    </dgm:pt>
    <dgm:pt modelId="{6D37FEB5-58AB-4464-A54B-A81DE105495A}">
      <dgm:prSet phldrT="[Metin]" custT="1"/>
      <dgm:spPr/>
      <dgm:t>
        <a:bodyPr/>
        <a:lstStyle/>
        <a:p>
          <a:r>
            <a:rPr lang="tr-TR" sz="1400" b="1" dirty="0" smtClean="0">
              <a:solidFill>
                <a:schemeClr val="bg1"/>
              </a:solidFill>
              <a:latin typeface="Trebuchet MS" panose="020B0603020202020204" pitchFamily="34" charset="0"/>
            </a:rPr>
            <a:t>Ödevler</a:t>
          </a:r>
          <a:endParaRPr lang="tr-TR" sz="1400" b="1" dirty="0">
            <a:solidFill>
              <a:schemeClr val="bg1"/>
            </a:solidFill>
            <a:latin typeface="Trebuchet MS" panose="020B0603020202020204" pitchFamily="34" charset="0"/>
          </a:endParaRPr>
        </a:p>
      </dgm:t>
    </dgm:pt>
    <dgm:pt modelId="{3D394539-7A1A-47A1-AED3-0032055652EC}" type="parTrans" cxnId="{A3A467FC-2B90-4C22-9B2C-33558D8B75B1}">
      <dgm:prSet/>
      <dgm:spPr/>
      <dgm:t>
        <a:bodyPr/>
        <a:lstStyle/>
        <a:p>
          <a:endParaRPr lang="tr-TR"/>
        </a:p>
      </dgm:t>
    </dgm:pt>
    <dgm:pt modelId="{1C3A4659-AF08-43D9-9CBE-7619566A3848}" type="sibTrans" cxnId="{A3A467FC-2B90-4C22-9B2C-33558D8B75B1}">
      <dgm:prSet/>
      <dgm:spPr/>
      <dgm:t>
        <a:bodyPr/>
        <a:lstStyle/>
        <a:p>
          <a:endParaRPr lang="tr-TR"/>
        </a:p>
      </dgm:t>
    </dgm:pt>
    <dgm:pt modelId="{71873AD9-3F26-45A6-B6C6-B51B36431827}">
      <dgm:prSet phldrT="[Metin]" custT="1"/>
      <dgm:spPr/>
      <dgm:t>
        <a:bodyPr/>
        <a:lstStyle/>
        <a:p>
          <a:r>
            <a:rPr lang="tr-TR" sz="1400" b="1" dirty="0" smtClean="0">
              <a:solidFill>
                <a:schemeClr val="bg1"/>
              </a:solidFill>
              <a:latin typeface="Trebuchet MS" panose="020B0603020202020204" pitchFamily="34" charset="0"/>
            </a:rPr>
            <a:t>Projeler</a:t>
          </a:r>
          <a:endParaRPr lang="tr-TR" sz="1400" b="1" dirty="0">
            <a:solidFill>
              <a:schemeClr val="bg1"/>
            </a:solidFill>
            <a:latin typeface="Trebuchet MS" panose="020B0603020202020204" pitchFamily="34" charset="0"/>
          </a:endParaRPr>
        </a:p>
      </dgm:t>
    </dgm:pt>
    <dgm:pt modelId="{D34CFE59-2B01-4F2C-AF9B-19B8CB0B76BE}" type="parTrans" cxnId="{26F4B8E4-B862-4CCC-9E6A-93F70D94B172}">
      <dgm:prSet/>
      <dgm:spPr/>
      <dgm:t>
        <a:bodyPr/>
        <a:lstStyle/>
        <a:p>
          <a:endParaRPr lang="tr-TR"/>
        </a:p>
      </dgm:t>
    </dgm:pt>
    <dgm:pt modelId="{9C00D9B5-CC74-4E55-BB0A-FA32199B423B}" type="sibTrans" cxnId="{26F4B8E4-B862-4CCC-9E6A-93F70D94B172}">
      <dgm:prSet/>
      <dgm:spPr/>
      <dgm:t>
        <a:bodyPr/>
        <a:lstStyle/>
        <a:p>
          <a:endParaRPr lang="tr-TR"/>
        </a:p>
      </dgm:t>
    </dgm:pt>
    <dgm:pt modelId="{29230F75-9591-480B-8206-578838F15D6D}">
      <dgm:prSet phldrT="[Metin]" custT="1"/>
      <dgm:spPr/>
      <dgm:t>
        <a:bodyPr/>
        <a:lstStyle/>
        <a:p>
          <a:r>
            <a:rPr lang="tr-TR" sz="1400" b="1" dirty="0" smtClean="0">
              <a:solidFill>
                <a:schemeClr val="bg1"/>
              </a:solidFill>
              <a:latin typeface="Trebuchet MS" panose="020B0603020202020204" pitchFamily="34" charset="0"/>
            </a:rPr>
            <a:t>Sınavlar</a:t>
          </a:r>
          <a:endParaRPr lang="tr-TR" sz="1400" b="1" dirty="0">
            <a:solidFill>
              <a:schemeClr val="bg1"/>
            </a:solidFill>
            <a:latin typeface="Trebuchet MS" panose="020B0603020202020204" pitchFamily="34" charset="0"/>
          </a:endParaRPr>
        </a:p>
      </dgm:t>
    </dgm:pt>
    <dgm:pt modelId="{565D923C-B5AA-467C-A2C8-00002DE0D508}" type="parTrans" cxnId="{4421F3A0-0469-4E88-B354-B3924F57437B}">
      <dgm:prSet/>
      <dgm:spPr/>
      <dgm:t>
        <a:bodyPr/>
        <a:lstStyle/>
        <a:p>
          <a:endParaRPr lang="tr-TR"/>
        </a:p>
      </dgm:t>
    </dgm:pt>
    <dgm:pt modelId="{A3F8F0FF-DF08-4561-9E1B-A956F2F15FCD}" type="sibTrans" cxnId="{4421F3A0-0469-4E88-B354-B3924F57437B}">
      <dgm:prSet/>
      <dgm:spPr/>
      <dgm:t>
        <a:bodyPr/>
        <a:lstStyle/>
        <a:p>
          <a:endParaRPr lang="tr-TR"/>
        </a:p>
      </dgm:t>
    </dgm:pt>
    <dgm:pt modelId="{7229D77C-B085-4326-8841-D516F40DAF6C}">
      <dgm:prSet custT="1"/>
      <dgm:spPr/>
      <dgm:t>
        <a:bodyPr/>
        <a:lstStyle/>
        <a:p>
          <a:r>
            <a:rPr lang="tr-TR" sz="1200" b="1" dirty="0" smtClean="0">
              <a:solidFill>
                <a:schemeClr val="bg1"/>
              </a:solidFill>
              <a:latin typeface="Trebuchet MS" panose="020B0603020202020204" pitchFamily="34" charset="0"/>
            </a:rPr>
            <a:t>Uygulama</a:t>
          </a:r>
          <a:r>
            <a:rPr lang="tr-TR" sz="1400" b="1" dirty="0" smtClean="0">
              <a:solidFill>
                <a:schemeClr val="bg1"/>
              </a:solidFill>
              <a:latin typeface="Trebuchet MS" panose="020B0603020202020204" pitchFamily="34" charset="0"/>
            </a:rPr>
            <a:t> (</a:t>
          </a:r>
          <a:r>
            <a:rPr lang="tr-TR" sz="1400" b="1" dirty="0" err="1" smtClean="0">
              <a:solidFill>
                <a:schemeClr val="bg1"/>
              </a:solidFill>
              <a:latin typeface="Trebuchet MS" panose="020B0603020202020204" pitchFamily="34" charset="0"/>
            </a:rPr>
            <a:t>Lab</a:t>
          </a:r>
          <a:r>
            <a:rPr lang="tr-TR" sz="1400" b="1" dirty="0" smtClean="0">
              <a:solidFill>
                <a:schemeClr val="bg1"/>
              </a:solidFill>
              <a:latin typeface="Trebuchet MS" panose="020B0603020202020204" pitchFamily="34" charset="0"/>
            </a:rPr>
            <a:t>. Atölye)</a:t>
          </a:r>
          <a:endParaRPr lang="tr-TR" sz="1400" b="1" dirty="0">
            <a:solidFill>
              <a:schemeClr val="bg1"/>
            </a:solidFill>
            <a:latin typeface="Trebuchet MS" panose="020B0603020202020204" pitchFamily="34" charset="0"/>
          </a:endParaRPr>
        </a:p>
      </dgm:t>
    </dgm:pt>
    <dgm:pt modelId="{6A13D7FB-5130-4669-8487-FF3E5A87153B}" type="parTrans" cxnId="{85A5384D-C341-4BED-930D-7D52112B9672}">
      <dgm:prSet/>
      <dgm:spPr/>
      <dgm:t>
        <a:bodyPr/>
        <a:lstStyle/>
        <a:p>
          <a:endParaRPr lang="tr-TR"/>
        </a:p>
      </dgm:t>
    </dgm:pt>
    <dgm:pt modelId="{73A178D0-5E6D-4FC4-A793-F6FCC9C0FA1A}" type="sibTrans" cxnId="{85A5384D-C341-4BED-930D-7D52112B9672}">
      <dgm:prSet/>
      <dgm:spPr/>
      <dgm:t>
        <a:bodyPr/>
        <a:lstStyle/>
        <a:p>
          <a:endParaRPr lang="tr-TR"/>
        </a:p>
      </dgm:t>
    </dgm:pt>
    <dgm:pt modelId="{EE306B09-C919-41C2-833C-CDD286F9B2B1}">
      <dgm:prSet custT="1"/>
      <dgm:spPr/>
      <dgm:t>
        <a:bodyPr/>
        <a:lstStyle/>
        <a:p>
          <a:r>
            <a:rPr lang="tr-TR" sz="1400" b="1" dirty="0" smtClean="0">
              <a:solidFill>
                <a:schemeClr val="bg1"/>
              </a:solidFill>
              <a:latin typeface="Trebuchet MS" panose="020B0603020202020204" pitchFamily="34" charset="0"/>
            </a:rPr>
            <a:t>Bireysel </a:t>
          </a:r>
          <a:r>
            <a:rPr lang="tr-TR" sz="1100" b="1" dirty="0" smtClean="0">
              <a:solidFill>
                <a:schemeClr val="bg1"/>
              </a:solidFill>
              <a:latin typeface="Trebuchet MS" panose="020B0603020202020204" pitchFamily="34" charset="0"/>
            </a:rPr>
            <a:t>Çalışmalar</a:t>
          </a:r>
          <a:endParaRPr lang="tr-TR" sz="1100" b="1" dirty="0">
            <a:solidFill>
              <a:schemeClr val="bg1"/>
            </a:solidFill>
            <a:latin typeface="Trebuchet MS" panose="020B0603020202020204" pitchFamily="34" charset="0"/>
          </a:endParaRPr>
        </a:p>
      </dgm:t>
    </dgm:pt>
    <dgm:pt modelId="{3B2D4D68-D187-4913-9433-C705F894E38E}" type="parTrans" cxnId="{4F0A7122-E8F5-4FF4-A242-CDDC1AC3D174}">
      <dgm:prSet/>
      <dgm:spPr/>
      <dgm:t>
        <a:bodyPr/>
        <a:lstStyle/>
        <a:p>
          <a:endParaRPr lang="tr-TR"/>
        </a:p>
      </dgm:t>
    </dgm:pt>
    <dgm:pt modelId="{BEA42E90-37B9-483A-8CB7-D8FB8557CA12}" type="sibTrans" cxnId="{4F0A7122-E8F5-4FF4-A242-CDDC1AC3D174}">
      <dgm:prSet/>
      <dgm:spPr/>
      <dgm:t>
        <a:bodyPr/>
        <a:lstStyle/>
        <a:p>
          <a:endParaRPr lang="tr-TR"/>
        </a:p>
      </dgm:t>
    </dgm:pt>
    <dgm:pt modelId="{E611845B-BE95-4F8B-99AB-AE027B169CA2}" type="pres">
      <dgm:prSet presAssocID="{58EE4A69-ACB8-4688-8706-A20B650DDE28}" presName="Name0" presStyleCnt="0">
        <dgm:presLayoutVars>
          <dgm:chMax val="1"/>
          <dgm:dir/>
          <dgm:animLvl val="ctr"/>
          <dgm:resizeHandles val="exact"/>
        </dgm:presLayoutVars>
      </dgm:prSet>
      <dgm:spPr/>
      <dgm:t>
        <a:bodyPr/>
        <a:lstStyle/>
        <a:p>
          <a:endParaRPr lang="tr-TR"/>
        </a:p>
      </dgm:t>
    </dgm:pt>
    <dgm:pt modelId="{920B361F-3522-4ED1-B28E-566ABC35FE93}" type="pres">
      <dgm:prSet presAssocID="{0D90A294-F3C0-4361-A1A1-2B5082496741}" presName="centerShape" presStyleLbl="node0" presStyleIdx="0" presStyleCnt="1"/>
      <dgm:spPr/>
      <dgm:t>
        <a:bodyPr/>
        <a:lstStyle/>
        <a:p>
          <a:endParaRPr lang="tr-TR"/>
        </a:p>
      </dgm:t>
    </dgm:pt>
    <dgm:pt modelId="{6F76DF84-7B85-4D4B-A252-31D5E9451D9E}" type="pres">
      <dgm:prSet presAssocID="{F716EB2C-B866-43C7-B31A-50E1828202DC}" presName="node" presStyleLbl="node1" presStyleIdx="0" presStyleCnt="7">
        <dgm:presLayoutVars>
          <dgm:bulletEnabled val="1"/>
        </dgm:presLayoutVars>
      </dgm:prSet>
      <dgm:spPr/>
      <dgm:t>
        <a:bodyPr/>
        <a:lstStyle/>
        <a:p>
          <a:endParaRPr lang="tr-TR"/>
        </a:p>
      </dgm:t>
    </dgm:pt>
    <dgm:pt modelId="{6A37E565-F347-4033-9E19-DF7A46EC3D4A}" type="pres">
      <dgm:prSet presAssocID="{F716EB2C-B866-43C7-B31A-50E1828202DC}" presName="dummy" presStyleCnt="0"/>
      <dgm:spPr/>
    </dgm:pt>
    <dgm:pt modelId="{332B02E5-8D57-4B2B-9EB3-A26E26DBC967}" type="pres">
      <dgm:prSet presAssocID="{8B39E353-3FBF-4F9C-852A-F74F23EA15BF}" presName="sibTrans" presStyleLbl="sibTrans2D1" presStyleIdx="0" presStyleCnt="7"/>
      <dgm:spPr/>
      <dgm:t>
        <a:bodyPr/>
        <a:lstStyle/>
        <a:p>
          <a:endParaRPr lang="tr-TR"/>
        </a:p>
      </dgm:t>
    </dgm:pt>
    <dgm:pt modelId="{5FCEE62C-5F8F-4B67-AD59-92C2F2B2AB42}" type="pres">
      <dgm:prSet presAssocID="{C1CADC14-71F4-4F44-B403-8454E28A2A29}" presName="node" presStyleLbl="node1" presStyleIdx="1" presStyleCnt="7" custRadScaleRad="99195" custRadScaleInc="14163">
        <dgm:presLayoutVars>
          <dgm:bulletEnabled val="1"/>
        </dgm:presLayoutVars>
      </dgm:prSet>
      <dgm:spPr/>
      <dgm:t>
        <a:bodyPr/>
        <a:lstStyle/>
        <a:p>
          <a:endParaRPr lang="tr-TR"/>
        </a:p>
      </dgm:t>
    </dgm:pt>
    <dgm:pt modelId="{77C24806-29D2-4722-B636-39BC8FF44087}" type="pres">
      <dgm:prSet presAssocID="{C1CADC14-71F4-4F44-B403-8454E28A2A29}" presName="dummy" presStyleCnt="0"/>
      <dgm:spPr/>
    </dgm:pt>
    <dgm:pt modelId="{1C77211B-087E-4D11-AE1B-6C89BE8A046A}" type="pres">
      <dgm:prSet presAssocID="{9667BF6B-EA39-4669-BA9C-217990C4E325}" presName="sibTrans" presStyleLbl="sibTrans2D1" presStyleIdx="1" presStyleCnt="7"/>
      <dgm:spPr/>
      <dgm:t>
        <a:bodyPr/>
        <a:lstStyle/>
        <a:p>
          <a:endParaRPr lang="tr-TR"/>
        </a:p>
      </dgm:t>
    </dgm:pt>
    <dgm:pt modelId="{67299A41-0864-47B7-9CF3-994B1A746CFB}" type="pres">
      <dgm:prSet presAssocID="{29230F75-9591-480B-8206-578838F15D6D}" presName="node" presStyleLbl="node1" presStyleIdx="2" presStyleCnt="7">
        <dgm:presLayoutVars>
          <dgm:bulletEnabled val="1"/>
        </dgm:presLayoutVars>
      </dgm:prSet>
      <dgm:spPr/>
      <dgm:t>
        <a:bodyPr/>
        <a:lstStyle/>
        <a:p>
          <a:endParaRPr lang="tr-TR"/>
        </a:p>
      </dgm:t>
    </dgm:pt>
    <dgm:pt modelId="{776C2783-6447-4C42-9AB6-32C3057B6047}" type="pres">
      <dgm:prSet presAssocID="{29230F75-9591-480B-8206-578838F15D6D}" presName="dummy" presStyleCnt="0"/>
      <dgm:spPr/>
    </dgm:pt>
    <dgm:pt modelId="{96691909-925A-4F0D-98EC-33A030101319}" type="pres">
      <dgm:prSet presAssocID="{A3F8F0FF-DF08-4561-9E1B-A956F2F15FCD}" presName="sibTrans" presStyleLbl="sibTrans2D1" presStyleIdx="2" presStyleCnt="7"/>
      <dgm:spPr/>
      <dgm:t>
        <a:bodyPr/>
        <a:lstStyle/>
        <a:p>
          <a:endParaRPr lang="tr-TR"/>
        </a:p>
      </dgm:t>
    </dgm:pt>
    <dgm:pt modelId="{D5FB87DB-3A73-41E3-A1D9-46CEC7330DD1}" type="pres">
      <dgm:prSet presAssocID="{71873AD9-3F26-45A6-B6C6-B51B36431827}" presName="node" presStyleLbl="node1" presStyleIdx="3" presStyleCnt="7">
        <dgm:presLayoutVars>
          <dgm:bulletEnabled val="1"/>
        </dgm:presLayoutVars>
      </dgm:prSet>
      <dgm:spPr/>
      <dgm:t>
        <a:bodyPr/>
        <a:lstStyle/>
        <a:p>
          <a:endParaRPr lang="tr-TR"/>
        </a:p>
      </dgm:t>
    </dgm:pt>
    <dgm:pt modelId="{BC6545C6-555D-4080-B550-1618C1822AAF}" type="pres">
      <dgm:prSet presAssocID="{71873AD9-3F26-45A6-B6C6-B51B36431827}" presName="dummy" presStyleCnt="0"/>
      <dgm:spPr/>
    </dgm:pt>
    <dgm:pt modelId="{10CFF791-3FC3-405C-A468-9A6182D61446}" type="pres">
      <dgm:prSet presAssocID="{9C00D9B5-CC74-4E55-BB0A-FA32199B423B}" presName="sibTrans" presStyleLbl="sibTrans2D1" presStyleIdx="3" presStyleCnt="7"/>
      <dgm:spPr/>
      <dgm:t>
        <a:bodyPr/>
        <a:lstStyle/>
        <a:p>
          <a:endParaRPr lang="tr-TR"/>
        </a:p>
      </dgm:t>
    </dgm:pt>
    <dgm:pt modelId="{9A773397-9FB8-4AC2-AE05-7A35232044E2}" type="pres">
      <dgm:prSet presAssocID="{6D37FEB5-58AB-4464-A54B-A81DE105495A}" presName="node" presStyleLbl="node1" presStyleIdx="4" presStyleCnt="7">
        <dgm:presLayoutVars>
          <dgm:bulletEnabled val="1"/>
        </dgm:presLayoutVars>
      </dgm:prSet>
      <dgm:spPr/>
      <dgm:t>
        <a:bodyPr/>
        <a:lstStyle/>
        <a:p>
          <a:endParaRPr lang="tr-TR"/>
        </a:p>
      </dgm:t>
    </dgm:pt>
    <dgm:pt modelId="{836DBD21-2B1E-48FA-ACA9-8D87ADF8BAB6}" type="pres">
      <dgm:prSet presAssocID="{6D37FEB5-58AB-4464-A54B-A81DE105495A}" presName="dummy" presStyleCnt="0"/>
      <dgm:spPr/>
    </dgm:pt>
    <dgm:pt modelId="{DC960A91-C802-4C9F-83B2-F985010DF62D}" type="pres">
      <dgm:prSet presAssocID="{1C3A4659-AF08-43D9-9CBE-7619566A3848}" presName="sibTrans" presStyleLbl="sibTrans2D1" presStyleIdx="4" presStyleCnt="7"/>
      <dgm:spPr/>
      <dgm:t>
        <a:bodyPr/>
        <a:lstStyle/>
        <a:p>
          <a:endParaRPr lang="tr-TR"/>
        </a:p>
      </dgm:t>
    </dgm:pt>
    <dgm:pt modelId="{6A02BBE3-AAD6-4503-9E41-9BE5645AB7BA}" type="pres">
      <dgm:prSet presAssocID="{7229D77C-B085-4326-8841-D516F40DAF6C}" presName="node" presStyleLbl="node1" presStyleIdx="5" presStyleCnt="7">
        <dgm:presLayoutVars>
          <dgm:bulletEnabled val="1"/>
        </dgm:presLayoutVars>
      </dgm:prSet>
      <dgm:spPr/>
      <dgm:t>
        <a:bodyPr/>
        <a:lstStyle/>
        <a:p>
          <a:endParaRPr lang="tr-TR"/>
        </a:p>
      </dgm:t>
    </dgm:pt>
    <dgm:pt modelId="{716A1203-932C-4A90-A33C-78C4904D2458}" type="pres">
      <dgm:prSet presAssocID="{7229D77C-B085-4326-8841-D516F40DAF6C}" presName="dummy" presStyleCnt="0"/>
      <dgm:spPr/>
    </dgm:pt>
    <dgm:pt modelId="{C169744A-A355-440B-B159-7EE26376456F}" type="pres">
      <dgm:prSet presAssocID="{73A178D0-5E6D-4FC4-A793-F6FCC9C0FA1A}" presName="sibTrans" presStyleLbl="sibTrans2D1" presStyleIdx="5" presStyleCnt="7"/>
      <dgm:spPr/>
      <dgm:t>
        <a:bodyPr/>
        <a:lstStyle/>
        <a:p>
          <a:endParaRPr lang="tr-TR"/>
        </a:p>
      </dgm:t>
    </dgm:pt>
    <dgm:pt modelId="{0799D814-6562-40F5-A24D-CA2E49B32F0D}" type="pres">
      <dgm:prSet presAssocID="{EE306B09-C919-41C2-833C-CDD286F9B2B1}" presName="node" presStyleLbl="node1" presStyleIdx="6" presStyleCnt="7">
        <dgm:presLayoutVars>
          <dgm:bulletEnabled val="1"/>
        </dgm:presLayoutVars>
      </dgm:prSet>
      <dgm:spPr/>
      <dgm:t>
        <a:bodyPr/>
        <a:lstStyle/>
        <a:p>
          <a:endParaRPr lang="tr-TR"/>
        </a:p>
      </dgm:t>
    </dgm:pt>
    <dgm:pt modelId="{8DBFA346-9034-4272-AD91-06C699351D83}" type="pres">
      <dgm:prSet presAssocID="{EE306B09-C919-41C2-833C-CDD286F9B2B1}" presName="dummy" presStyleCnt="0"/>
      <dgm:spPr/>
    </dgm:pt>
    <dgm:pt modelId="{C80A6DDB-28E3-462B-B4D3-B18D215A35F5}" type="pres">
      <dgm:prSet presAssocID="{BEA42E90-37B9-483A-8CB7-D8FB8557CA12}" presName="sibTrans" presStyleLbl="sibTrans2D1" presStyleIdx="6" presStyleCnt="7"/>
      <dgm:spPr/>
      <dgm:t>
        <a:bodyPr/>
        <a:lstStyle/>
        <a:p>
          <a:endParaRPr lang="tr-TR"/>
        </a:p>
      </dgm:t>
    </dgm:pt>
  </dgm:ptLst>
  <dgm:cxnLst>
    <dgm:cxn modelId="{26F4B8E4-B862-4CCC-9E6A-93F70D94B172}" srcId="{0D90A294-F3C0-4361-A1A1-2B5082496741}" destId="{71873AD9-3F26-45A6-B6C6-B51B36431827}" srcOrd="3" destOrd="0" parTransId="{D34CFE59-2B01-4F2C-AF9B-19B8CB0B76BE}" sibTransId="{9C00D9B5-CC74-4E55-BB0A-FA32199B423B}"/>
    <dgm:cxn modelId="{A3A467FC-2B90-4C22-9B2C-33558D8B75B1}" srcId="{0D90A294-F3C0-4361-A1A1-2B5082496741}" destId="{6D37FEB5-58AB-4464-A54B-A81DE105495A}" srcOrd="4" destOrd="0" parTransId="{3D394539-7A1A-47A1-AED3-0032055652EC}" sibTransId="{1C3A4659-AF08-43D9-9CBE-7619566A3848}"/>
    <dgm:cxn modelId="{FD54A421-4874-4AAC-80FF-DB9289865272}" type="presOf" srcId="{1C3A4659-AF08-43D9-9CBE-7619566A3848}" destId="{DC960A91-C802-4C9F-83B2-F985010DF62D}" srcOrd="0" destOrd="0" presId="urn:microsoft.com/office/officeart/2005/8/layout/radial6"/>
    <dgm:cxn modelId="{58C36035-7510-4C60-ABB6-88D9BA20F832}" srcId="{58EE4A69-ACB8-4688-8706-A20B650DDE28}" destId="{0D90A294-F3C0-4361-A1A1-2B5082496741}" srcOrd="0" destOrd="0" parTransId="{76E23AC6-3F9A-472B-947D-50A810C81557}" sibTransId="{D9783277-E979-4936-A8A1-BEC481DAB5DA}"/>
    <dgm:cxn modelId="{499888BA-9059-4EDA-8945-F4EB2BB579BE}" type="presOf" srcId="{8B39E353-3FBF-4F9C-852A-F74F23EA15BF}" destId="{332B02E5-8D57-4B2B-9EB3-A26E26DBC967}" srcOrd="0" destOrd="0" presId="urn:microsoft.com/office/officeart/2005/8/layout/radial6"/>
    <dgm:cxn modelId="{F1EBECA4-BB7A-42D7-99F0-545C339E3CC4}" type="presOf" srcId="{6D37FEB5-58AB-4464-A54B-A81DE105495A}" destId="{9A773397-9FB8-4AC2-AE05-7A35232044E2}" srcOrd="0" destOrd="0" presId="urn:microsoft.com/office/officeart/2005/8/layout/radial6"/>
    <dgm:cxn modelId="{2AAE5FCC-9F8C-4D1D-BE47-7E283F61267E}" type="presOf" srcId="{9C00D9B5-CC74-4E55-BB0A-FA32199B423B}" destId="{10CFF791-3FC3-405C-A468-9A6182D61446}" srcOrd="0" destOrd="0" presId="urn:microsoft.com/office/officeart/2005/8/layout/radial6"/>
    <dgm:cxn modelId="{06A10BC0-5DE0-4FAC-ACF5-69664FD343BC}" type="presOf" srcId="{71873AD9-3F26-45A6-B6C6-B51B36431827}" destId="{D5FB87DB-3A73-41E3-A1D9-46CEC7330DD1}" srcOrd="0" destOrd="0" presId="urn:microsoft.com/office/officeart/2005/8/layout/radial6"/>
    <dgm:cxn modelId="{DC2DAE0D-7943-4577-8CC5-A04B87539B85}" type="presOf" srcId="{7229D77C-B085-4326-8841-D516F40DAF6C}" destId="{6A02BBE3-AAD6-4503-9E41-9BE5645AB7BA}" srcOrd="0" destOrd="0" presId="urn:microsoft.com/office/officeart/2005/8/layout/radial6"/>
    <dgm:cxn modelId="{D76B1FEF-8AF9-4F9C-B9D4-8ED4004440A7}" type="presOf" srcId="{9667BF6B-EA39-4669-BA9C-217990C4E325}" destId="{1C77211B-087E-4D11-AE1B-6C89BE8A046A}" srcOrd="0" destOrd="0" presId="urn:microsoft.com/office/officeart/2005/8/layout/radial6"/>
    <dgm:cxn modelId="{08469EDF-6EBD-4C53-A875-83F761FCA227}" type="presOf" srcId="{C1CADC14-71F4-4F44-B403-8454E28A2A29}" destId="{5FCEE62C-5F8F-4B67-AD59-92C2F2B2AB42}" srcOrd="0" destOrd="0" presId="urn:microsoft.com/office/officeart/2005/8/layout/radial6"/>
    <dgm:cxn modelId="{E0015658-3746-46A0-B72D-E06F96BCE6AB}" type="presOf" srcId="{EE306B09-C919-41C2-833C-CDD286F9B2B1}" destId="{0799D814-6562-40F5-A24D-CA2E49B32F0D}" srcOrd="0" destOrd="0" presId="urn:microsoft.com/office/officeart/2005/8/layout/radial6"/>
    <dgm:cxn modelId="{4421F3A0-0469-4E88-B354-B3924F57437B}" srcId="{0D90A294-F3C0-4361-A1A1-2B5082496741}" destId="{29230F75-9591-480B-8206-578838F15D6D}" srcOrd="2" destOrd="0" parTransId="{565D923C-B5AA-467C-A2C8-00002DE0D508}" sibTransId="{A3F8F0FF-DF08-4561-9E1B-A956F2F15FCD}"/>
    <dgm:cxn modelId="{D45CDD76-0D69-48C7-A729-DF1A70DCE490}" type="presOf" srcId="{73A178D0-5E6D-4FC4-A793-F6FCC9C0FA1A}" destId="{C169744A-A355-440B-B159-7EE26376456F}" srcOrd="0" destOrd="0" presId="urn:microsoft.com/office/officeart/2005/8/layout/radial6"/>
    <dgm:cxn modelId="{52DC3555-CF9E-4685-88E8-B734287FE565}" srcId="{0D90A294-F3C0-4361-A1A1-2B5082496741}" destId="{C1CADC14-71F4-4F44-B403-8454E28A2A29}" srcOrd="1" destOrd="0" parTransId="{EA9B853C-BE67-46A2-B3AC-E71A8E3642DC}" sibTransId="{9667BF6B-EA39-4669-BA9C-217990C4E325}"/>
    <dgm:cxn modelId="{32410FD0-1496-4E46-8A1E-AB32E51A3406}" type="presOf" srcId="{A3F8F0FF-DF08-4561-9E1B-A956F2F15FCD}" destId="{96691909-925A-4F0D-98EC-33A030101319}" srcOrd="0" destOrd="0" presId="urn:microsoft.com/office/officeart/2005/8/layout/radial6"/>
    <dgm:cxn modelId="{85A5384D-C341-4BED-930D-7D52112B9672}" srcId="{0D90A294-F3C0-4361-A1A1-2B5082496741}" destId="{7229D77C-B085-4326-8841-D516F40DAF6C}" srcOrd="5" destOrd="0" parTransId="{6A13D7FB-5130-4669-8487-FF3E5A87153B}" sibTransId="{73A178D0-5E6D-4FC4-A793-F6FCC9C0FA1A}"/>
    <dgm:cxn modelId="{6FBB52F3-B9B4-4D59-9C8E-041B1DB8CE38}" type="presOf" srcId="{BEA42E90-37B9-483A-8CB7-D8FB8557CA12}" destId="{C80A6DDB-28E3-462B-B4D3-B18D215A35F5}" srcOrd="0" destOrd="0" presId="urn:microsoft.com/office/officeart/2005/8/layout/radial6"/>
    <dgm:cxn modelId="{6F87B387-036A-4F48-B720-634E974B9799}" srcId="{0D90A294-F3C0-4361-A1A1-2B5082496741}" destId="{F716EB2C-B866-43C7-B31A-50E1828202DC}" srcOrd="0" destOrd="0" parTransId="{D094BE91-415D-487E-89C7-F9537E67D16F}" sibTransId="{8B39E353-3FBF-4F9C-852A-F74F23EA15BF}"/>
    <dgm:cxn modelId="{F9DEF5FE-9C6F-4EC6-9174-705C18591893}" type="presOf" srcId="{29230F75-9591-480B-8206-578838F15D6D}" destId="{67299A41-0864-47B7-9CF3-994B1A746CFB}" srcOrd="0" destOrd="0" presId="urn:microsoft.com/office/officeart/2005/8/layout/radial6"/>
    <dgm:cxn modelId="{18BB35E0-CB79-40D3-A924-797B653FB54C}" type="presOf" srcId="{0D90A294-F3C0-4361-A1A1-2B5082496741}" destId="{920B361F-3522-4ED1-B28E-566ABC35FE93}" srcOrd="0" destOrd="0" presId="urn:microsoft.com/office/officeart/2005/8/layout/radial6"/>
    <dgm:cxn modelId="{32A03ADB-A898-4A24-9356-BD3EB6C5D797}" type="presOf" srcId="{58EE4A69-ACB8-4688-8706-A20B650DDE28}" destId="{E611845B-BE95-4F8B-99AB-AE027B169CA2}" srcOrd="0" destOrd="0" presId="urn:microsoft.com/office/officeart/2005/8/layout/radial6"/>
    <dgm:cxn modelId="{CB48F102-F801-4408-955E-377971787C1D}" type="presOf" srcId="{F716EB2C-B866-43C7-B31A-50E1828202DC}" destId="{6F76DF84-7B85-4D4B-A252-31D5E9451D9E}" srcOrd="0" destOrd="0" presId="urn:microsoft.com/office/officeart/2005/8/layout/radial6"/>
    <dgm:cxn modelId="{4F0A7122-E8F5-4FF4-A242-CDDC1AC3D174}" srcId="{0D90A294-F3C0-4361-A1A1-2B5082496741}" destId="{EE306B09-C919-41C2-833C-CDD286F9B2B1}" srcOrd="6" destOrd="0" parTransId="{3B2D4D68-D187-4913-9433-C705F894E38E}" sibTransId="{BEA42E90-37B9-483A-8CB7-D8FB8557CA12}"/>
    <dgm:cxn modelId="{9ED44C3E-7807-401C-8E53-6926CE465033}" type="presParOf" srcId="{E611845B-BE95-4F8B-99AB-AE027B169CA2}" destId="{920B361F-3522-4ED1-B28E-566ABC35FE93}" srcOrd="0" destOrd="0" presId="urn:microsoft.com/office/officeart/2005/8/layout/radial6"/>
    <dgm:cxn modelId="{DF0FB9C8-650A-4B57-BD16-D7F9FE863287}" type="presParOf" srcId="{E611845B-BE95-4F8B-99AB-AE027B169CA2}" destId="{6F76DF84-7B85-4D4B-A252-31D5E9451D9E}" srcOrd="1" destOrd="0" presId="urn:microsoft.com/office/officeart/2005/8/layout/radial6"/>
    <dgm:cxn modelId="{ECDF654E-E6CD-403E-8BE0-3B543EC03A5F}" type="presParOf" srcId="{E611845B-BE95-4F8B-99AB-AE027B169CA2}" destId="{6A37E565-F347-4033-9E19-DF7A46EC3D4A}" srcOrd="2" destOrd="0" presId="urn:microsoft.com/office/officeart/2005/8/layout/radial6"/>
    <dgm:cxn modelId="{66AEC0AD-20B5-4DAE-AE20-9B244CA53E69}" type="presParOf" srcId="{E611845B-BE95-4F8B-99AB-AE027B169CA2}" destId="{332B02E5-8D57-4B2B-9EB3-A26E26DBC967}" srcOrd="3" destOrd="0" presId="urn:microsoft.com/office/officeart/2005/8/layout/radial6"/>
    <dgm:cxn modelId="{747E61BC-1605-47D0-BE46-D35FE06A9BD5}" type="presParOf" srcId="{E611845B-BE95-4F8B-99AB-AE027B169CA2}" destId="{5FCEE62C-5F8F-4B67-AD59-92C2F2B2AB42}" srcOrd="4" destOrd="0" presId="urn:microsoft.com/office/officeart/2005/8/layout/radial6"/>
    <dgm:cxn modelId="{93090826-423C-4527-A595-CEBDDDBB496B}" type="presParOf" srcId="{E611845B-BE95-4F8B-99AB-AE027B169CA2}" destId="{77C24806-29D2-4722-B636-39BC8FF44087}" srcOrd="5" destOrd="0" presId="urn:microsoft.com/office/officeart/2005/8/layout/radial6"/>
    <dgm:cxn modelId="{83247E4A-DAF3-470C-BD34-F72B1B09A2F3}" type="presParOf" srcId="{E611845B-BE95-4F8B-99AB-AE027B169CA2}" destId="{1C77211B-087E-4D11-AE1B-6C89BE8A046A}" srcOrd="6" destOrd="0" presId="urn:microsoft.com/office/officeart/2005/8/layout/radial6"/>
    <dgm:cxn modelId="{192B273A-3CB1-45F9-9A1F-50112AA33608}" type="presParOf" srcId="{E611845B-BE95-4F8B-99AB-AE027B169CA2}" destId="{67299A41-0864-47B7-9CF3-994B1A746CFB}" srcOrd="7" destOrd="0" presId="urn:microsoft.com/office/officeart/2005/8/layout/radial6"/>
    <dgm:cxn modelId="{350BA910-5874-4B38-B0D0-4A0EBEE246CF}" type="presParOf" srcId="{E611845B-BE95-4F8B-99AB-AE027B169CA2}" destId="{776C2783-6447-4C42-9AB6-32C3057B6047}" srcOrd="8" destOrd="0" presId="urn:microsoft.com/office/officeart/2005/8/layout/radial6"/>
    <dgm:cxn modelId="{08A4A85A-36E2-47F6-B8A0-906CEAF323DE}" type="presParOf" srcId="{E611845B-BE95-4F8B-99AB-AE027B169CA2}" destId="{96691909-925A-4F0D-98EC-33A030101319}" srcOrd="9" destOrd="0" presId="urn:microsoft.com/office/officeart/2005/8/layout/radial6"/>
    <dgm:cxn modelId="{8C1C906F-453B-4CCF-9E90-D9014FEBA7C2}" type="presParOf" srcId="{E611845B-BE95-4F8B-99AB-AE027B169CA2}" destId="{D5FB87DB-3A73-41E3-A1D9-46CEC7330DD1}" srcOrd="10" destOrd="0" presId="urn:microsoft.com/office/officeart/2005/8/layout/radial6"/>
    <dgm:cxn modelId="{F51FC5A0-67E0-4B6C-95F3-FE2A6FC2187D}" type="presParOf" srcId="{E611845B-BE95-4F8B-99AB-AE027B169CA2}" destId="{BC6545C6-555D-4080-B550-1618C1822AAF}" srcOrd="11" destOrd="0" presId="urn:microsoft.com/office/officeart/2005/8/layout/radial6"/>
    <dgm:cxn modelId="{3DE30BDA-A574-4D57-ABCF-15A8B51BFEE2}" type="presParOf" srcId="{E611845B-BE95-4F8B-99AB-AE027B169CA2}" destId="{10CFF791-3FC3-405C-A468-9A6182D61446}" srcOrd="12" destOrd="0" presId="urn:microsoft.com/office/officeart/2005/8/layout/radial6"/>
    <dgm:cxn modelId="{28DB360C-0953-4776-B083-4D83F1583345}" type="presParOf" srcId="{E611845B-BE95-4F8B-99AB-AE027B169CA2}" destId="{9A773397-9FB8-4AC2-AE05-7A35232044E2}" srcOrd="13" destOrd="0" presId="urn:microsoft.com/office/officeart/2005/8/layout/radial6"/>
    <dgm:cxn modelId="{AA54239E-3832-4737-83DB-B12D75DA91E6}" type="presParOf" srcId="{E611845B-BE95-4F8B-99AB-AE027B169CA2}" destId="{836DBD21-2B1E-48FA-ACA9-8D87ADF8BAB6}" srcOrd="14" destOrd="0" presId="urn:microsoft.com/office/officeart/2005/8/layout/radial6"/>
    <dgm:cxn modelId="{74D43A6C-5A7B-424C-82B9-B3A9DABEC5F8}" type="presParOf" srcId="{E611845B-BE95-4F8B-99AB-AE027B169CA2}" destId="{DC960A91-C802-4C9F-83B2-F985010DF62D}" srcOrd="15" destOrd="0" presId="urn:microsoft.com/office/officeart/2005/8/layout/radial6"/>
    <dgm:cxn modelId="{DD16ECE2-4304-4418-B150-FE7015CA60FD}" type="presParOf" srcId="{E611845B-BE95-4F8B-99AB-AE027B169CA2}" destId="{6A02BBE3-AAD6-4503-9E41-9BE5645AB7BA}" srcOrd="16" destOrd="0" presId="urn:microsoft.com/office/officeart/2005/8/layout/radial6"/>
    <dgm:cxn modelId="{D6D2B631-9C58-43FD-BCA4-3994D05BAFC7}" type="presParOf" srcId="{E611845B-BE95-4F8B-99AB-AE027B169CA2}" destId="{716A1203-932C-4A90-A33C-78C4904D2458}" srcOrd="17" destOrd="0" presId="urn:microsoft.com/office/officeart/2005/8/layout/radial6"/>
    <dgm:cxn modelId="{A11DA458-AF8C-414D-8FC9-6E3D636D4220}" type="presParOf" srcId="{E611845B-BE95-4F8B-99AB-AE027B169CA2}" destId="{C169744A-A355-440B-B159-7EE26376456F}" srcOrd="18" destOrd="0" presId="urn:microsoft.com/office/officeart/2005/8/layout/radial6"/>
    <dgm:cxn modelId="{400F3F4E-7A02-4667-A515-AF6EC859B8CD}" type="presParOf" srcId="{E611845B-BE95-4F8B-99AB-AE027B169CA2}" destId="{0799D814-6562-40F5-A24D-CA2E49B32F0D}" srcOrd="19" destOrd="0" presId="urn:microsoft.com/office/officeart/2005/8/layout/radial6"/>
    <dgm:cxn modelId="{446EA7EF-627C-47C1-862F-8CA213FC1CCE}" type="presParOf" srcId="{E611845B-BE95-4F8B-99AB-AE027B169CA2}" destId="{8DBFA346-9034-4272-AD91-06C699351D83}" srcOrd="20" destOrd="0" presId="urn:microsoft.com/office/officeart/2005/8/layout/radial6"/>
    <dgm:cxn modelId="{BB68CDAE-6424-42D6-9C4F-600F7FB57181}" type="presParOf" srcId="{E611845B-BE95-4F8B-99AB-AE027B169CA2}" destId="{C80A6DDB-28E3-462B-B4D3-B18D215A35F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A6DDB-28E3-462B-B4D3-B18D215A35F5}">
      <dsp:nvSpPr>
        <dsp:cNvPr id="0" name=""/>
        <dsp:cNvSpPr/>
      </dsp:nvSpPr>
      <dsp:spPr>
        <a:xfrm>
          <a:off x="2241438" y="493994"/>
          <a:ext cx="3922213" cy="3922213"/>
        </a:xfrm>
        <a:prstGeom prst="blockArc">
          <a:avLst>
            <a:gd name="adj1" fmla="val 13114286"/>
            <a:gd name="adj2" fmla="val 16200000"/>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69744A-A355-440B-B159-7EE26376456F}">
      <dsp:nvSpPr>
        <dsp:cNvPr id="0" name=""/>
        <dsp:cNvSpPr/>
      </dsp:nvSpPr>
      <dsp:spPr>
        <a:xfrm>
          <a:off x="2241438" y="493994"/>
          <a:ext cx="3922213" cy="3922213"/>
        </a:xfrm>
        <a:prstGeom prst="blockArc">
          <a:avLst>
            <a:gd name="adj1" fmla="val 10028571"/>
            <a:gd name="adj2" fmla="val 13114286"/>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960A91-C802-4C9F-83B2-F985010DF62D}">
      <dsp:nvSpPr>
        <dsp:cNvPr id="0" name=""/>
        <dsp:cNvSpPr/>
      </dsp:nvSpPr>
      <dsp:spPr>
        <a:xfrm>
          <a:off x="2241438" y="493994"/>
          <a:ext cx="3922213" cy="3922213"/>
        </a:xfrm>
        <a:prstGeom prst="blockArc">
          <a:avLst>
            <a:gd name="adj1" fmla="val 6942857"/>
            <a:gd name="adj2" fmla="val 10028571"/>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CFF791-3FC3-405C-A468-9A6182D61446}">
      <dsp:nvSpPr>
        <dsp:cNvPr id="0" name=""/>
        <dsp:cNvSpPr/>
      </dsp:nvSpPr>
      <dsp:spPr>
        <a:xfrm>
          <a:off x="2241438" y="493994"/>
          <a:ext cx="3922213" cy="3922213"/>
        </a:xfrm>
        <a:prstGeom prst="blockArc">
          <a:avLst>
            <a:gd name="adj1" fmla="val 3857143"/>
            <a:gd name="adj2" fmla="val 6942857"/>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691909-925A-4F0D-98EC-33A030101319}">
      <dsp:nvSpPr>
        <dsp:cNvPr id="0" name=""/>
        <dsp:cNvSpPr/>
      </dsp:nvSpPr>
      <dsp:spPr>
        <a:xfrm>
          <a:off x="2241438" y="493994"/>
          <a:ext cx="3922213" cy="3922213"/>
        </a:xfrm>
        <a:prstGeom prst="blockArc">
          <a:avLst>
            <a:gd name="adj1" fmla="val 771429"/>
            <a:gd name="adj2" fmla="val 3857143"/>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77211B-087E-4D11-AE1B-6C89BE8A046A}">
      <dsp:nvSpPr>
        <dsp:cNvPr id="0" name=""/>
        <dsp:cNvSpPr/>
      </dsp:nvSpPr>
      <dsp:spPr>
        <a:xfrm>
          <a:off x="2236974" y="514045"/>
          <a:ext cx="3922213" cy="3922213"/>
        </a:xfrm>
        <a:prstGeom prst="blockArc">
          <a:avLst>
            <a:gd name="adj1" fmla="val 19407149"/>
            <a:gd name="adj2" fmla="val 734703"/>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2B02E5-8D57-4B2B-9EB3-A26E26DBC967}">
      <dsp:nvSpPr>
        <dsp:cNvPr id="0" name=""/>
        <dsp:cNvSpPr/>
      </dsp:nvSpPr>
      <dsp:spPr>
        <a:xfrm>
          <a:off x="2222242" y="493898"/>
          <a:ext cx="3922213" cy="3922213"/>
        </a:xfrm>
        <a:prstGeom prst="blockArc">
          <a:avLst>
            <a:gd name="adj1" fmla="val 16234320"/>
            <a:gd name="adj2" fmla="val 19451771"/>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0B361F-3522-4ED1-B28E-566ABC35FE93}">
      <dsp:nvSpPr>
        <dsp:cNvPr id="0" name=""/>
        <dsp:cNvSpPr/>
      </dsp:nvSpPr>
      <dsp:spPr>
        <a:xfrm>
          <a:off x="3443296" y="1695852"/>
          <a:ext cx="1518497" cy="151849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latin typeface="Trebuchet MS" panose="020B0603020202020204" pitchFamily="34" charset="0"/>
            </a:rPr>
            <a:t>Öğrenci İş Yükü</a:t>
          </a:r>
          <a:endParaRPr lang="tr-TR" sz="2000" b="1" kern="1200" dirty="0">
            <a:solidFill>
              <a:schemeClr val="bg1"/>
            </a:solidFill>
            <a:latin typeface="Trebuchet MS" panose="020B0603020202020204" pitchFamily="34" charset="0"/>
          </a:endParaRPr>
        </a:p>
      </dsp:txBody>
      <dsp:txXfrm>
        <a:off x="3665675" y="1918231"/>
        <a:ext cx="1073739" cy="1073739"/>
      </dsp:txXfrm>
    </dsp:sp>
    <dsp:sp modelId="{6F76DF84-7B85-4D4B-A252-31D5E9451D9E}">
      <dsp:nvSpPr>
        <dsp:cNvPr id="0" name=""/>
        <dsp:cNvSpPr/>
      </dsp:nvSpPr>
      <dsp:spPr>
        <a:xfrm>
          <a:off x="3671071" y="786"/>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latin typeface="Trebuchet MS" panose="020B0603020202020204" pitchFamily="34" charset="0"/>
            </a:rPr>
            <a:t>Teorik Ders Saati</a:t>
          </a:r>
          <a:endParaRPr lang="tr-TR" sz="1400" b="1" kern="1200" dirty="0">
            <a:solidFill>
              <a:schemeClr val="bg1"/>
            </a:solidFill>
            <a:latin typeface="Trebuchet MS" panose="020B0603020202020204" pitchFamily="34" charset="0"/>
          </a:endParaRPr>
        </a:p>
      </dsp:txBody>
      <dsp:txXfrm>
        <a:off x="3826736" y="156451"/>
        <a:ext cx="751618" cy="751618"/>
      </dsp:txXfrm>
    </dsp:sp>
    <dsp:sp modelId="{5FCEE62C-5F8F-4B67-AD59-92C2F2B2AB42}">
      <dsp:nvSpPr>
        <dsp:cNvPr id="0" name=""/>
        <dsp:cNvSpPr/>
      </dsp:nvSpPr>
      <dsp:spPr>
        <a:xfrm>
          <a:off x="5211347" y="798647"/>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bg1"/>
              </a:solidFill>
              <a:latin typeface="Trebuchet MS" panose="020B0603020202020204" pitchFamily="34" charset="0"/>
            </a:rPr>
            <a:t>Seminerler</a:t>
          </a:r>
          <a:endParaRPr lang="tr-TR" sz="1100" b="1" kern="1200" dirty="0">
            <a:solidFill>
              <a:schemeClr val="bg1"/>
            </a:solidFill>
            <a:latin typeface="Trebuchet MS" panose="020B0603020202020204" pitchFamily="34" charset="0"/>
          </a:endParaRPr>
        </a:p>
      </dsp:txBody>
      <dsp:txXfrm>
        <a:off x="5367012" y="954312"/>
        <a:ext cx="751618" cy="751618"/>
      </dsp:txXfrm>
    </dsp:sp>
    <dsp:sp modelId="{67299A41-0864-47B7-9CF3-994B1A746CFB}">
      <dsp:nvSpPr>
        <dsp:cNvPr id="0" name=""/>
        <dsp:cNvSpPr/>
      </dsp:nvSpPr>
      <dsp:spPr>
        <a:xfrm>
          <a:off x="5545702" y="2351499"/>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latin typeface="Trebuchet MS" panose="020B0603020202020204" pitchFamily="34" charset="0"/>
            </a:rPr>
            <a:t>Sınavlar</a:t>
          </a:r>
          <a:endParaRPr lang="tr-TR" sz="1400" b="1" kern="1200" dirty="0">
            <a:solidFill>
              <a:schemeClr val="bg1"/>
            </a:solidFill>
            <a:latin typeface="Trebuchet MS" panose="020B0603020202020204" pitchFamily="34" charset="0"/>
          </a:endParaRPr>
        </a:p>
      </dsp:txBody>
      <dsp:txXfrm>
        <a:off x="5701367" y="2507164"/>
        <a:ext cx="751618" cy="751618"/>
      </dsp:txXfrm>
    </dsp:sp>
    <dsp:sp modelId="{D5FB87DB-3A73-41E3-A1D9-46CEC7330DD1}">
      <dsp:nvSpPr>
        <dsp:cNvPr id="0" name=""/>
        <dsp:cNvSpPr/>
      </dsp:nvSpPr>
      <dsp:spPr>
        <a:xfrm>
          <a:off x="4505360" y="3656046"/>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latin typeface="Trebuchet MS" panose="020B0603020202020204" pitchFamily="34" charset="0"/>
            </a:rPr>
            <a:t>Projeler</a:t>
          </a:r>
          <a:endParaRPr lang="tr-TR" sz="1400" b="1" kern="1200" dirty="0">
            <a:solidFill>
              <a:schemeClr val="bg1"/>
            </a:solidFill>
            <a:latin typeface="Trebuchet MS" panose="020B0603020202020204" pitchFamily="34" charset="0"/>
          </a:endParaRPr>
        </a:p>
      </dsp:txBody>
      <dsp:txXfrm>
        <a:off x="4661025" y="3811711"/>
        <a:ext cx="751618" cy="751618"/>
      </dsp:txXfrm>
    </dsp:sp>
    <dsp:sp modelId="{9A773397-9FB8-4AC2-AE05-7A35232044E2}">
      <dsp:nvSpPr>
        <dsp:cNvPr id="0" name=""/>
        <dsp:cNvSpPr/>
      </dsp:nvSpPr>
      <dsp:spPr>
        <a:xfrm>
          <a:off x="2836781" y="3656046"/>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latin typeface="Trebuchet MS" panose="020B0603020202020204" pitchFamily="34" charset="0"/>
            </a:rPr>
            <a:t>Ödevler</a:t>
          </a:r>
          <a:endParaRPr lang="tr-TR" sz="1400" b="1" kern="1200" dirty="0">
            <a:solidFill>
              <a:schemeClr val="bg1"/>
            </a:solidFill>
            <a:latin typeface="Trebuchet MS" panose="020B0603020202020204" pitchFamily="34" charset="0"/>
          </a:endParaRPr>
        </a:p>
      </dsp:txBody>
      <dsp:txXfrm>
        <a:off x="2992446" y="3811711"/>
        <a:ext cx="751618" cy="751618"/>
      </dsp:txXfrm>
    </dsp:sp>
    <dsp:sp modelId="{6A02BBE3-AAD6-4503-9E41-9BE5645AB7BA}">
      <dsp:nvSpPr>
        <dsp:cNvPr id="0" name=""/>
        <dsp:cNvSpPr/>
      </dsp:nvSpPr>
      <dsp:spPr>
        <a:xfrm>
          <a:off x="1796440" y="2351499"/>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bg1"/>
              </a:solidFill>
              <a:latin typeface="Trebuchet MS" panose="020B0603020202020204" pitchFamily="34" charset="0"/>
            </a:rPr>
            <a:t>Uygulama</a:t>
          </a:r>
          <a:r>
            <a:rPr lang="tr-TR" sz="1400" b="1" kern="1200" dirty="0" smtClean="0">
              <a:solidFill>
                <a:schemeClr val="bg1"/>
              </a:solidFill>
              <a:latin typeface="Trebuchet MS" panose="020B0603020202020204" pitchFamily="34" charset="0"/>
            </a:rPr>
            <a:t> (</a:t>
          </a:r>
          <a:r>
            <a:rPr lang="tr-TR" sz="1400" b="1" kern="1200" dirty="0" err="1" smtClean="0">
              <a:solidFill>
                <a:schemeClr val="bg1"/>
              </a:solidFill>
              <a:latin typeface="Trebuchet MS" panose="020B0603020202020204" pitchFamily="34" charset="0"/>
            </a:rPr>
            <a:t>Lab</a:t>
          </a:r>
          <a:r>
            <a:rPr lang="tr-TR" sz="1400" b="1" kern="1200" dirty="0" smtClean="0">
              <a:solidFill>
                <a:schemeClr val="bg1"/>
              </a:solidFill>
              <a:latin typeface="Trebuchet MS" panose="020B0603020202020204" pitchFamily="34" charset="0"/>
            </a:rPr>
            <a:t>. Atölye)</a:t>
          </a:r>
          <a:endParaRPr lang="tr-TR" sz="1400" b="1" kern="1200" dirty="0">
            <a:solidFill>
              <a:schemeClr val="bg1"/>
            </a:solidFill>
            <a:latin typeface="Trebuchet MS" panose="020B0603020202020204" pitchFamily="34" charset="0"/>
          </a:endParaRPr>
        </a:p>
      </dsp:txBody>
      <dsp:txXfrm>
        <a:off x="1952105" y="2507164"/>
        <a:ext cx="751618" cy="751618"/>
      </dsp:txXfrm>
    </dsp:sp>
    <dsp:sp modelId="{0799D814-6562-40F5-A24D-CA2E49B32F0D}">
      <dsp:nvSpPr>
        <dsp:cNvPr id="0" name=""/>
        <dsp:cNvSpPr/>
      </dsp:nvSpPr>
      <dsp:spPr>
        <a:xfrm>
          <a:off x="2167733" y="724755"/>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latin typeface="Trebuchet MS" panose="020B0603020202020204" pitchFamily="34" charset="0"/>
            </a:rPr>
            <a:t>Bireysel </a:t>
          </a:r>
          <a:r>
            <a:rPr lang="tr-TR" sz="1100" b="1" kern="1200" dirty="0" smtClean="0">
              <a:solidFill>
                <a:schemeClr val="bg1"/>
              </a:solidFill>
              <a:latin typeface="Trebuchet MS" panose="020B0603020202020204" pitchFamily="34" charset="0"/>
            </a:rPr>
            <a:t>Çalışmalar</a:t>
          </a:r>
          <a:endParaRPr lang="tr-TR" sz="1100" b="1" kern="1200" dirty="0">
            <a:solidFill>
              <a:schemeClr val="bg1"/>
            </a:solidFill>
            <a:latin typeface="Trebuchet MS" panose="020B0603020202020204" pitchFamily="34" charset="0"/>
          </a:endParaRPr>
        </a:p>
      </dsp:txBody>
      <dsp:txXfrm>
        <a:off x="2323398" y="880420"/>
        <a:ext cx="751618" cy="75161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661375A-C223-44C8-917C-F7C3A1BCD50F}" type="datetimeFigureOut">
              <a:rPr lang="en-GB" smtClean="0"/>
              <a:pPr/>
              <a:t>19/12/2023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195003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170842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785962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904529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146224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162187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81743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661375A-C223-44C8-917C-F7C3A1BCD50F}" type="datetimeFigureOut">
              <a:rPr lang="en-GB" smtClean="0"/>
              <a:pPr/>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33953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661375A-C223-44C8-917C-F7C3A1BCD50F}" type="datetimeFigureOut">
              <a:rPr lang="en-GB" smtClean="0"/>
              <a:pPr/>
              <a:t>19/12/2023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02816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47875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18642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98070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82199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44437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2586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81615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661375A-C223-44C8-917C-F7C3A1BCD50F}" type="datetimeFigureOut">
              <a:rPr lang="en-GB" smtClean="0"/>
              <a:pPr/>
              <a:t>19/12/2023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2979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661375A-C223-44C8-917C-F7C3A1BCD50F}" type="datetimeFigureOut">
              <a:rPr lang="en-GB" smtClean="0"/>
              <a:pPr/>
              <a:t>19/12/2023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983841B-0DB4-4C99-B5E5-79625F01DBF7}" type="slidenum">
              <a:rPr lang="en-GB" smtClean="0"/>
              <a:pPr/>
              <a:t>‹#›</a:t>
            </a:fld>
            <a:endParaRPr lang="en-GB"/>
          </a:p>
        </p:txBody>
      </p:sp>
    </p:spTree>
    <p:extLst>
      <p:ext uri="{BB962C8B-B14F-4D97-AF65-F5344CB8AC3E}">
        <p14:creationId xmlns:p14="http://schemas.microsoft.com/office/powerpoint/2010/main" val="503085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3ADFDF02-1F76-4104-94A8-215D7D5C2FB7}"/>
              </a:ext>
            </a:extLst>
          </p:cNvPr>
          <p:cNvSpPr txBox="1"/>
          <p:nvPr/>
        </p:nvSpPr>
        <p:spPr>
          <a:xfrm>
            <a:off x="-138546" y="2891803"/>
            <a:ext cx="121920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4800" dirty="0" smtClean="0">
                <a:solidFill>
                  <a:srgbClr val="FFFFFF"/>
                </a:solidFill>
                <a:latin typeface="Trebuchet MS" panose="020B0603020202020204" pitchFamily="34" charset="0"/>
                <a:ea typeface="Noto Sans" panose="020B0502040504020204" pitchFamily="34"/>
                <a:cs typeface="Noto Sans" panose="020B0502040504020204" pitchFamily="34"/>
              </a:rPr>
              <a:t>Avrupa Kredi Transfer Sistemi (AKTS)</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4800" dirty="0" err="1" smtClean="0">
                <a:solidFill>
                  <a:srgbClr val="FFFFFF"/>
                </a:solidFill>
                <a:latin typeface="Trebuchet MS" panose="020B0603020202020204" pitchFamily="34" charset="0"/>
                <a:ea typeface="Noto Sans" panose="020B0502040504020204" pitchFamily="34"/>
                <a:cs typeface="Noto Sans" panose="020B0502040504020204" pitchFamily="34"/>
              </a:rPr>
              <a:t>European</a:t>
            </a:r>
            <a:r>
              <a:rPr lang="tr-TR" sz="4800" dirty="0" smtClean="0">
                <a:solidFill>
                  <a:srgbClr val="FFFFFF"/>
                </a:solidFill>
                <a:latin typeface="Trebuchet MS" panose="020B0603020202020204" pitchFamily="34" charset="0"/>
                <a:ea typeface="Noto Sans" panose="020B0502040504020204" pitchFamily="34"/>
                <a:cs typeface="Noto Sans" panose="020B0502040504020204" pitchFamily="34"/>
              </a:rPr>
              <a:t> </a:t>
            </a:r>
            <a:r>
              <a:rPr lang="tr-TR" sz="4800" dirty="0" err="1" smtClean="0">
                <a:solidFill>
                  <a:srgbClr val="FFFFFF"/>
                </a:solidFill>
                <a:latin typeface="Trebuchet MS" panose="020B0603020202020204" pitchFamily="34" charset="0"/>
                <a:ea typeface="Noto Sans" panose="020B0502040504020204" pitchFamily="34"/>
                <a:cs typeface="Noto Sans" panose="020B0502040504020204" pitchFamily="34"/>
              </a:rPr>
              <a:t>Credit</a:t>
            </a:r>
            <a:r>
              <a:rPr lang="tr-TR" sz="4800" dirty="0" smtClean="0">
                <a:solidFill>
                  <a:srgbClr val="FFFFFF"/>
                </a:solidFill>
                <a:latin typeface="Trebuchet MS" panose="020B0603020202020204" pitchFamily="34" charset="0"/>
                <a:ea typeface="Noto Sans" panose="020B0502040504020204" pitchFamily="34"/>
                <a:cs typeface="Noto Sans" panose="020B0502040504020204" pitchFamily="34"/>
              </a:rPr>
              <a:t> Transfer </a:t>
            </a:r>
            <a:r>
              <a:rPr lang="tr-TR" sz="4800" dirty="0" err="1" smtClean="0">
                <a:solidFill>
                  <a:srgbClr val="FFFFFF"/>
                </a:solidFill>
                <a:latin typeface="Trebuchet MS" panose="020B0603020202020204" pitchFamily="34" charset="0"/>
                <a:ea typeface="Noto Sans" panose="020B0502040504020204" pitchFamily="34"/>
                <a:cs typeface="Noto Sans" panose="020B0502040504020204" pitchFamily="34"/>
              </a:rPr>
              <a:t>System</a:t>
            </a:r>
            <a:r>
              <a:rPr lang="tr-TR" sz="4800" dirty="0" smtClean="0">
                <a:solidFill>
                  <a:srgbClr val="FFFFFF"/>
                </a:solidFill>
                <a:latin typeface="Trebuchet MS" panose="020B0603020202020204" pitchFamily="34" charset="0"/>
                <a:ea typeface="Noto Sans" panose="020B0502040504020204" pitchFamily="34"/>
                <a:cs typeface="Noto Sans" panose="020B0502040504020204" pitchFamily="34"/>
              </a:rPr>
              <a:t> (ECTS)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grpSp>
        <p:nvGrpSpPr>
          <p:cNvPr id="62" name="Group 19">
            <a:extLst>
              <a:ext uri="{FF2B5EF4-FFF2-40B4-BE49-F238E27FC236}">
                <a16:creationId xmlns:a16="http://schemas.microsoft.com/office/drawing/2014/main" id="{EA6C05B2-D332-4FEC-B2CF-E4703F670272}"/>
              </a:ext>
            </a:extLst>
          </p:cNvPr>
          <p:cNvGrpSpPr/>
          <p:nvPr/>
        </p:nvGrpSpPr>
        <p:grpSpPr>
          <a:xfrm>
            <a:off x="9370143" y="1626092"/>
            <a:ext cx="1198660" cy="1089426"/>
            <a:chOff x="2700338" y="8651875"/>
            <a:chExt cx="6545262" cy="6543675"/>
          </a:xfrm>
          <a:solidFill>
            <a:schemeClr val="bg1"/>
          </a:solidFill>
        </p:grpSpPr>
        <p:sp>
          <p:nvSpPr>
            <p:cNvPr id="63" name="Freeform 18">
              <a:extLst>
                <a:ext uri="{FF2B5EF4-FFF2-40B4-BE49-F238E27FC236}">
                  <a16:creationId xmlns:a16="http://schemas.microsoft.com/office/drawing/2014/main" id="{5EADFCCF-9A55-449C-9B9C-75FB0C3D408C}"/>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9">
              <a:extLst>
                <a:ext uri="{FF2B5EF4-FFF2-40B4-BE49-F238E27FC236}">
                  <a16:creationId xmlns:a16="http://schemas.microsoft.com/office/drawing/2014/main" id="{4D1AF273-F8C1-4735-92EF-D146450831B1}"/>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0">
              <a:extLst>
                <a:ext uri="{FF2B5EF4-FFF2-40B4-BE49-F238E27FC236}">
                  <a16:creationId xmlns:a16="http://schemas.microsoft.com/office/drawing/2014/main" id="{EFB27FD4-1201-4454-BB5C-66BAA3684489}"/>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1">
              <a:extLst>
                <a:ext uri="{FF2B5EF4-FFF2-40B4-BE49-F238E27FC236}">
                  <a16:creationId xmlns:a16="http://schemas.microsoft.com/office/drawing/2014/main" id="{40619CB6-5955-4C13-85ED-9BA122FC82E8}"/>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Alt Başlık 2"/>
          <p:cNvSpPr>
            <a:spLocks noGrp="1"/>
          </p:cNvSpPr>
          <p:nvPr>
            <p:ph type="subTitle" idx="1"/>
          </p:nvPr>
        </p:nvSpPr>
        <p:spPr>
          <a:xfrm>
            <a:off x="4450748" y="6345562"/>
            <a:ext cx="3290503" cy="512438"/>
          </a:xfrm>
          <a:solidFill>
            <a:schemeClr val="bg2">
              <a:lumMod val="90000"/>
            </a:schemeClr>
          </a:solidFill>
        </p:spPr>
        <p:txBody>
          <a:bodyPr>
            <a:normAutofit/>
          </a:bodyPr>
          <a:lstStyle/>
          <a:p>
            <a:pPr algn="ctr"/>
            <a:r>
              <a:rPr lang="tr-TR" sz="2400" i="1" dirty="0" smtClean="0"/>
              <a:t>ARALIK</a:t>
            </a:r>
            <a:r>
              <a:rPr lang="tr-TR" sz="2400" i="1" dirty="0" smtClean="0"/>
              <a:t>-2023</a:t>
            </a:r>
            <a:endParaRPr lang="tr-TR" sz="2400" i="1" dirty="0"/>
          </a:p>
        </p:txBody>
      </p:sp>
      <p:pic>
        <p:nvPicPr>
          <p:cNvPr id="11" name="Picture 2" descr="19 Mayıs 1919 (100.YIL) Logo PNG Vector">
            <a:extLst>
              <a:ext uri="{FF2B5EF4-FFF2-40B4-BE49-F238E27FC236}">
                <a16:creationId xmlns:a16="http://schemas.microsoft.com/office/drawing/2014/main" id="{EFE6E125-7889-4462-A4A6-74A4427A1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060" y="51559"/>
            <a:ext cx="1938488" cy="1033860"/>
          </a:xfrm>
          <a:prstGeom prst="rect">
            <a:avLst/>
          </a:prstGeom>
          <a:solidFill>
            <a:schemeClr val="bg2">
              <a:lumMod val="90000"/>
            </a:schemeClr>
          </a:solidFill>
          <a:extLst/>
        </p:spPr>
      </p:pic>
      <p:pic>
        <p:nvPicPr>
          <p:cNvPr id="12" name="Resim 11"/>
          <p:cNvPicPr>
            <a:picLocks noChangeAspect="1"/>
          </p:cNvPicPr>
          <p:nvPr/>
        </p:nvPicPr>
        <p:blipFill>
          <a:blip r:embed="rId3"/>
          <a:stretch>
            <a:fillRect/>
          </a:stretch>
        </p:blipFill>
        <p:spPr>
          <a:xfrm>
            <a:off x="209008" y="63383"/>
            <a:ext cx="2986773" cy="1022036"/>
          </a:xfrm>
          <a:prstGeom prst="rect">
            <a:avLst/>
          </a:prstGeom>
          <a:solidFill>
            <a:schemeClr val="bg2">
              <a:lumMod val="90000"/>
            </a:schemeClr>
          </a:solidFill>
        </p:spPr>
      </p:pic>
      <p:pic>
        <p:nvPicPr>
          <p:cNvPr id="13" name="Resim 12"/>
          <p:cNvPicPr>
            <a:picLocks noChangeAspect="1"/>
          </p:cNvPicPr>
          <p:nvPr/>
        </p:nvPicPr>
        <p:blipFill>
          <a:blip r:embed="rId4"/>
          <a:stretch>
            <a:fillRect/>
          </a:stretch>
        </p:blipFill>
        <p:spPr>
          <a:xfrm>
            <a:off x="4264890" y="5363506"/>
            <a:ext cx="3810000" cy="952500"/>
          </a:xfrm>
          <a:prstGeom prst="rect">
            <a:avLst/>
          </a:prstGeom>
          <a:solidFill>
            <a:schemeClr val="bg2">
              <a:lumMod val="90000"/>
            </a:schemeClr>
          </a:solidFill>
        </p:spPr>
      </p:pic>
    </p:spTree>
    <p:extLst>
      <p:ext uri="{BB962C8B-B14F-4D97-AF65-F5344CB8AC3E}">
        <p14:creationId xmlns:p14="http://schemas.microsoft.com/office/powerpoint/2010/main" val="229168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591127" y="1060666"/>
            <a:ext cx="11074399" cy="5262979"/>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smtClean="0">
                <a:solidFill>
                  <a:schemeClr val="bg1"/>
                </a:solidFill>
                <a:latin typeface="Trebuchet MS" panose="020B0603020202020204" pitchFamily="34" charset="0"/>
              </a:rPr>
              <a:t>Hedeflenen öğrenme çıktılarına ulaşabilmek amacıyla her bir dersin tamamlanması için gerekli </a:t>
            </a:r>
            <a:r>
              <a:rPr lang="tr-TR" sz="2800" b="1" dirty="0" smtClean="0">
                <a:solidFill>
                  <a:srgbClr val="FFFF00"/>
                </a:solidFill>
                <a:latin typeface="Trebuchet MS" panose="020B0603020202020204" pitchFamily="34" charset="0"/>
              </a:rPr>
              <a:t>öğrenci iş yükünü </a:t>
            </a:r>
            <a:r>
              <a:rPr lang="tr-TR" sz="2800" dirty="0" smtClean="0">
                <a:solidFill>
                  <a:schemeClr val="bg1"/>
                </a:solidFill>
                <a:latin typeface="Trebuchet MS" panose="020B0603020202020204" pitchFamily="34" charset="0"/>
              </a:rPr>
              <a:t>gösteren sayısal bir değerdir.</a:t>
            </a:r>
          </a:p>
          <a:p>
            <a:pPr marL="457200" indent="-457200" algn="just">
              <a:buFont typeface="Wingdings" panose="05000000000000000000" pitchFamily="2" charset="2"/>
              <a:buChar char="Ø"/>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r>
              <a:rPr lang="tr-TR" sz="2800" dirty="0" smtClean="0">
                <a:solidFill>
                  <a:srgbClr val="FFFF00"/>
                </a:solidFill>
                <a:latin typeface="Trebuchet MS" panose="020B0603020202020204" pitchFamily="34" charset="0"/>
                <a:ea typeface="Noto Sans" panose="020B0502040504020204" pitchFamily="34"/>
                <a:cs typeface="Noto Sans" panose="020B0502040504020204" pitchFamily="34"/>
              </a:rPr>
              <a:t>İş </a:t>
            </a:r>
            <a:r>
              <a:rPr lang="tr-TR" sz="2800" dirty="0">
                <a:solidFill>
                  <a:srgbClr val="FFFF00"/>
                </a:solidFill>
                <a:latin typeface="Trebuchet MS" panose="020B0603020202020204" pitchFamily="34" charset="0"/>
                <a:ea typeface="Noto Sans" panose="020B0502040504020204" pitchFamily="34"/>
                <a:cs typeface="Noto Sans" panose="020B0502040504020204" pitchFamily="34"/>
              </a:rPr>
              <a:t>yükü</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 öğrencinin, beklenen öğrenme çıktılarını başarması için gerekli olan tüm öğrenme aktivitelerini (dersler, seminerler, projeler, stajlar, bireysel çalışma ve sınavlar) tamamlaması için ihtiyacı olan zamanı belirtir.</a:t>
            </a: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10" name="TextBox 31">
            <a:extLst>
              <a:ext uri="{FF2B5EF4-FFF2-40B4-BE49-F238E27FC236}">
                <a16:creationId xmlns:a16="http://schemas.microsoft.com/office/drawing/2014/main" id="{6622EE78-8826-4D13-896F-3CE387814C90}"/>
              </a:ext>
            </a:extLst>
          </p:cNvPr>
          <p:cNvSpPr txBox="1"/>
          <p:nvPr/>
        </p:nvSpPr>
        <p:spPr>
          <a:xfrm>
            <a:off x="1357745" y="417167"/>
            <a:ext cx="464862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3600" b="1" noProof="0" dirty="0" smtClean="0">
                <a:solidFill>
                  <a:srgbClr val="FFFFFF"/>
                </a:solidFill>
                <a:latin typeface="Trebuchet MS" panose="020B0603020202020204" pitchFamily="34" charset="0"/>
              </a:rPr>
              <a:t>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KREDİSİ</a:t>
            </a:r>
            <a:r>
              <a:rPr kumimoji="0" lang="tr-TR" sz="3600" b="1" i="0" u="none" strike="noStrike" kern="1200" cap="none" spc="0" normalizeH="0" noProof="0" dirty="0" smtClean="0">
                <a:ln>
                  <a:noFill/>
                </a:ln>
                <a:solidFill>
                  <a:srgbClr val="FFFFFF"/>
                </a:solidFill>
                <a:effectLst/>
                <a:uLnTx/>
                <a:uFillTx/>
                <a:latin typeface="Trebuchet MS" panose="020B0603020202020204" pitchFamily="34" charset="0"/>
              </a:rPr>
              <a:t> NEDİR?</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3" name="Arrow: Pentagon 8">
            <a:extLst>
              <a:ext uri="{FF2B5EF4-FFF2-40B4-BE49-F238E27FC236}">
                <a16:creationId xmlns:a16="http://schemas.microsoft.com/office/drawing/2014/main" id="{83FC3BF6-085A-465A-AC29-C6850C13445A}"/>
              </a:ext>
            </a:extLst>
          </p:cNvPr>
          <p:cNvSpPr/>
          <p:nvPr/>
        </p:nvSpPr>
        <p:spPr>
          <a:xfrm>
            <a:off x="195732" y="323682"/>
            <a:ext cx="1162013" cy="658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27">
            <a:extLst>
              <a:ext uri="{FF2B5EF4-FFF2-40B4-BE49-F238E27FC236}">
                <a16:creationId xmlns:a16="http://schemas.microsoft.com/office/drawing/2014/main" id="{AF674A17-AAE5-4964-89E9-E927EF4D90FD}"/>
              </a:ext>
            </a:extLst>
          </p:cNvPr>
          <p:cNvSpPr txBox="1"/>
          <p:nvPr/>
        </p:nvSpPr>
        <p:spPr>
          <a:xfrm>
            <a:off x="195732" y="338231"/>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pic>
        <p:nvPicPr>
          <p:cNvPr id="2" name="Resim 1"/>
          <p:cNvPicPr>
            <a:picLocks noChangeAspect="1"/>
          </p:cNvPicPr>
          <p:nvPr/>
        </p:nvPicPr>
        <p:blipFill>
          <a:blip r:embed="rId2"/>
          <a:stretch>
            <a:fillRect/>
          </a:stretch>
        </p:blipFill>
        <p:spPr>
          <a:xfrm>
            <a:off x="4476973" y="2173437"/>
            <a:ext cx="3439402" cy="2195363"/>
          </a:xfrm>
          <a:prstGeom prst="rect">
            <a:avLst/>
          </a:prstGeom>
          <a:ln>
            <a:noFill/>
          </a:ln>
          <a:effectLst>
            <a:softEdge rad="112500"/>
          </a:effectLst>
        </p:spPr>
      </p:pic>
    </p:spTree>
    <p:extLst>
      <p:ext uri="{BB962C8B-B14F-4D97-AF65-F5344CB8AC3E}">
        <p14:creationId xmlns:p14="http://schemas.microsoft.com/office/powerpoint/2010/main" val="12287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572654" y="1148186"/>
            <a:ext cx="10852727" cy="3170099"/>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500" dirty="0">
                <a:solidFill>
                  <a:schemeClr val="bg1"/>
                </a:solidFill>
                <a:latin typeface="Trebuchet MS" panose="020B0603020202020204" pitchFamily="34" charset="0"/>
              </a:rPr>
              <a:t>AKTS kredisi belirlenirken öğrencinin çalışma süresi, dersin </a:t>
            </a:r>
            <a:r>
              <a:rPr lang="tr-TR" sz="2500" dirty="0" smtClean="0">
                <a:solidFill>
                  <a:schemeClr val="bg1"/>
                </a:solidFill>
                <a:latin typeface="Trebuchet MS" panose="020B0603020202020204" pitchFamily="34" charset="0"/>
              </a:rPr>
              <a:t>zorluğu, öğrenim </a:t>
            </a:r>
            <a:r>
              <a:rPr lang="tr-TR" sz="2500" dirty="0">
                <a:solidFill>
                  <a:schemeClr val="bg1"/>
                </a:solidFill>
                <a:latin typeface="Trebuchet MS" panose="020B0603020202020204" pitchFamily="34" charset="0"/>
              </a:rPr>
              <a:t>hedefleri ve dersin öğrenciye olan mesleki katkısı </a:t>
            </a:r>
            <a:r>
              <a:rPr lang="tr-TR" sz="2500" dirty="0" smtClean="0">
                <a:solidFill>
                  <a:schemeClr val="bg1"/>
                </a:solidFill>
                <a:latin typeface="Trebuchet MS" panose="020B0603020202020204" pitchFamily="34" charset="0"/>
              </a:rPr>
              <a:t>göz önünde </a:t>
            </a:r>
            <a:r>
              <a:rPr lang="tr-TR" sz="2500" dirty="0">
                <a:solidFill>
                  <a:schemeClr val="bg1"/>
                </a:solidFill>
                <a:latin typeface="Trebuchet MS" panose="020B0603020202020204" pitchFamily="34" charset="0"/>
              </a:rPr>
              <a:t>bulundurulmak zorundadır.</a:t>
            </a:r>
            <a:endParaRPr lang="tr-TR" sz="25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5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algn="just">
              <a:defRPr/>
            </a:pPr>
            <a:endParaRPr lang="tr-TR" sz="25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5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500" dirty="0">
              <a:solidFill>
                <a:schemeClr val="bg1"/>
              </a:solidFill>
              <a:latin typeface="Trebuchet MS" panose="020B0603020202020204" pitchFamily="34" charset="0"/>
              <a:ea typeface="Noto Sans" panose="020B0502040504020204" pitchFamily="34"/>
              <a:cs typeface="Noto Sans" panose="020B0502040504020204" pitchFamily="34"/>
            </a:endParaRPr>
          </a:p>
          <a:p>
            <a:pPr algn="just">
              <a:defRPr/>
            </a:pPr>
            <a:endParaRPr lang="tr-TR" sz="25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523999" y="470537"/>
            <a:ext cx="464862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3600" b="1" noProof="0" dirty="0" smtClean="0">
                <a:solidFill>
                  <a:srgbClr val="FFFFFF"/>
                </a:solidFill>
                <a:latin typeface="Trebuchet MS" panose="020B0603020202020204" pitchFamily="34" charset="0"/>
              </a:rPr>
              <a:t>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KREDİSİ NEDİR?</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graphicFrame>
        <p:nvGraphicFramePr>
          <p:cNvPr id="2" name="Diyagram 1"/>
          <p:cNvGraphicFramePr/>
          <p:nvPr>
            <p:extLst>
              <p:ext uri="{D42A27DB-BD31-4B8C-83A1-F6EECF244321}">
                <p14:modId xmlns:p14="http://schemas.microsoft.com/office/powerpoint/2010/main" val="1375001846"/>
              </p:ext>
            </p:extLst>
          </p:nvPr>
        </p:nvGraphicFramePr>
        <p:xfrm>
          <a:off x="1523999" y="2068945"/>
          <a:ext cx="8405091" cy="4719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row: Pentagon 8">
            <a:extLst>
              <a:ext uri="{FF2B5EF4-FFF2-40B4-BE49-F238E27FC236}">
                <a16:creationId xmlns:a16="http://schemas.microsoft.com/office/drawing/2014/main" id="{83FC3BF6-085A-465A-AC29-C6850C13445A}"/>
              </a:ext>
            </a:extLst>
          </p:cNvPr>
          <p:cNvSpPr/>
          <p:nvPr/>
        </p:nvSpPr>
        <p:spPr>
          <a:xfrm>
            <a:off x="174216" y="440300"/>
            <a:ext cx="1162013" cy="658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27">
            <a:extLst>
              <a:ext uri="{FF2B5EF4-FFF2-40B4-BE49-F238E27FC236}">
                <a16:creationId xmlns:a16="http://schemas.microsoft.com/office/drawing/2014/main" id="{AF674A17-AAE5-4964-89E9-E927EF4D90FD}"/>
              </a:ext>
            </a:extLst>
          </p:cNvPr>
          <p:cNvSpPr txBox="1"/>
          <p:nvPr/>
        </p:nvSpPr>
        <p:spPr>
          <a:xfrm>
            <a:off x="174216" y="440300"/>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6281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Arrow: Chevron 5">
            <a:extLst>
              <a:ext uri="{FF2B5EF4-FFF2-40B4-BE49-F238E27FC236}">
                <a16:creationId xmlns:a16="http://schemas.microsoft.com/office/drawing/2014/main" id="{96624C3D-A1ED-437B-8D44-C2D46DDA2940}"/>
              </a:ext>
            </a:extLst>
          </p:cNvPr>
          <p:cNvSpPr/>
          <p:nvPr/>
        </p:nvSpPr>
        <p:spPr>
          <a:xfrm>
            <a:off x="3787633" y="1267566"/>
            <a:ext cx="2894649" cy="2609850"/>
          </a:xfrm>
          <a:prstGeom prst="chevron">
            <a:avLst>
              <a:gd name="adj" fmla="val 263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7" name="Arrow: Chevron 6">
            <a:extLst>
              <a:ext uri="{FF2B5EF4-FFF2-40B4-BE49-F238E27FC236}">
                <a16:creationId xmlns:a16="http://schemas.microsoft.com/office/drawing/2014/main" id="{C7665343-C0EB-4CB8-AFEC-576F5FB5C526}"/>
              </a:ext>
            </a:extLst>
          </p:cNvPr>
          <p:cNvSpPr/>
          <p:nvPr/>
        </p:nvSpPr>
        <p:spPr>
          <a:xfrm>
            <a:off x="6656820" y="1267566"/>
            <a:ext cx="2894649" cy="2609850"/>
          </a:xfrm>
          <a:prstGeom prst="chevron">
            <a:avLst>
              <a:gd name="adj" fmla="val 263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8" name="Arrow: Chevron 2">
            <a:extLst>
              <a:ext uri="{FF2B5EF4-FFF2-40B4-BE49-F238E27FC236}">
                <a16:creationId xmlns:a16="http://schemas.microsoft.com/office/drawing/2014/main" id="{B846B969-EC97-4A91-8723-E1E17E084D3A}"/>
              </a:ext>
            </a:extLst>
          </p:cNvPr>
          <p:cNvSpPr/>
          <p:nvPr/>
        </p:nvSpPr>
        <p:spPr>
          <a:xfrm>
            <a:off x="892984" y="1254217"/>
            <a:ext cx="2894649" cy="2609850"/>
          </a:xfrm>
          <a:prstGeom prst="chevron">
            <a:avLst>
              <a:gd name="adj" fmla="val 263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3" name="TextBox 11">
            <a:extLst>
              <a:ext uri="{FF2B5EF4-FFF2-40B4-BE49-F238E27FC236}">
                <a16:creationId xmlns:a16="http://schemas.microsoft.com/office/drawing/2014/main" id="{C08CC327-2CA2-4ED6-998A-C65A0E94861A}"/>
              </a:ext>
            </a:extLst>
          </p:cNvPr>
          <p:cNvSpPr txBox="1"/>
          <p:nvPr/>
        </p:nvSpPr>
        <p:spPr>
          <a:xfrm>
            <a:off x="1583866" y="2205199"/>
            <a:ext cx="191617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1 YARIYIL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30 AKTS</a:t>
            </a:r>
            <a:endParaRPr kumimoji="0" lang="en-GB" sz="2800" b="1" i="0" u="none" strike="noStrike" kern="1200" cap="none" spc="0" normalizeH="0" baseline="0" noProof="0" dirty="0">
              <a:ln>
                <a:noFill/>
              </a:ln>
              <a:solidFill>
                <a:schemeClr val="bg1"/>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2" name="TextBox 11">
            <a:extLst>
              <a:ext uri="{FF2B5EF4-FFF2-40B4-BE49-F238E27FC236}">
                <a16:creationId xmlns:a16="http://schemas.microsoft.com/office/drawing/2014/main" id="{C08CC327-2CA2-4ED6-998A-C65A0E94861A}"/>
              </a:ext>
            </a:extLst>
          </p:cNvPr>
          <p:cNvSpPr txBox="1"/>
          <p:nvPr/>
        </p:nvSpPr>
        <p:spPr>
          <a:xfrm>
            <a:off x="4506839" y="2218548"/>
            <a:ext cx="191617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1 YIL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a:solidFill>
                  <a:schemeClr val="bg1"/>
                </a:solidFill>
                <a:latin typeface="Trebuchet MS" panose="020B0603020202020204" pitchFamily="34" charset="0"/>
              </a:rPr>
              <a:t>6</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0 AKTS</a:t>
            </a:r>
            <a:endParaRPr kumimoji="0" lang="en-GB" sz="2800" b="1" i="0" u="none" strike="noStrike" kern="1200" cap="none" spc="0" normalizeH="0" baseline="0" noProof="0" dirty="0">
              <a:ln>
                <a:noFill/>
              </a:ln>
              <a:solidFill>
                <a:schemeClr val="bg1"/>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4" name="Arrow: Chevron 5">
            <a:extLst>
              <a:ext uri="{FF2B5EF4-FFF2-40B4-BE49-F238E27FC236}">
                <a16:creationId xmlns:a16="http://schemas.microsoft.com/office/drawing/2014/main" id="{96624C3D-A1ED-437B-8D44-C2D46DDA2940}"/>
              </a:ext>
            </a:extLst>
          </p:cNvPr>
          <p:cNvSpPr/>
          <p:nvPr/>
        </p:nvSpPr>
        <p:spPr>
          <a:xfrm>
            <a:off x="3833316" y="4257387"/>
            <a:ext cx="4313157" cy="2328141"/>
          </a:xfrm>
          <a:prstGeom prst="chevron">
            <a:avLst>
              <a:gd name="adj" fmla="val 263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5" name="TextBox 11">
            <a:extLst>
              <a:ext uri="{FF2B5EF4-FFF2-40B4-BE49-F238E27FC236}">
                <a16:creationId xmlns:a16="http://schemas.microsoft.com/office/drawing/2014/main" id="{C08CC327-2CA2-4ED6-998A-C65A0E94861A}"/>
              </a:ext>
            </a:extLst>
          </p:cNvPr>
          <p:cNvSpPr txBox="1"/>
          <p:nvPr/>
        </p:nvSpPr>
        <p:spPr>
          <a:xfrm>
            <a:off x="4495610" y="4513516"/>
            <a:ext cx="3161336"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rgbClr val="FFFF00"/>
                </a:solidFill>
                <a:effectLst/>
                <a:uLnTx/>
                <a:uFillTx/>
                <a:latin typeface="Trebuchet MS" panose="020B0603020202020204" pitchFamily="34" charset="0"/>
              </a:rPr>
              <a:t>1 AKTS</a:t>
            </a:r>
            <a:r>
              <a:rPr kumimoji="0" lang="tr-TR" sz="2800" b="1" i="0" u="none" strike="noStrike" kern="1200" cap="none" spc="0" normalizeH="0" noProof="0" dirty="0" smtClean="0">
                <a:ln>
                  <a:noFill/>
                </a:ln>
                <a:solidFill>
                  <a:srgbClr val="FFFF00"/>
                </a:solidFill>
                <a:effectLst/>
                <a:uLnTx/>
                <a:uFillTx/>
                <a:latin typeface="Trebuchet MS" panose="020B0603020202020204" pitchFamily="34" charset="0"/>
              </a:rPr>
              <a:t> </a:t>
            </a:r>
            <a:endParaRPr lang="tr-TR" sz="2800" b="1" dirty="0">
              <a:solidFill>
                <a:srgbClr val="FFFF00"/>
              </a:solidFill>
              <a:latin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noProof="0" dirty="0" smtClean="0">
                <a:ln>
                  <a:noFill/>
                </a:ln>
                <a:solidFill>
                  <a:srgbClr val="FFFF00"/>
                </a:solidFill>
                <a:effectLst/>
                <a:uLnTx/>
                <a:uFillTx/>
                <a:latin typeface="Trebuchet MS" panose="020B0603020202020204" pitchFamily="34" charset="0"/>
              </a:rPr>
              <a:t>30 SAATLİK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noProof="0" dirty="0" smtClean="0">
                <a:ln>
                  <a:noFill/>
                </a:ln>
                <a:solidFill>
                  <a:srgbClr val="FFFF00"/>
                </a:solidFill>
                <a:effectLst/>
                <a:uLnTx/>
                <a:uFillTx/>
                <a:latin typeface="Trebuchet MS" panose="020B0603020202020204" pitchFamily="34" charset="0"/>
              </a:rPr>
              <a:t> </a:t>
            </a:r>
            <a:r>
              <a:rPr kumimoji="0" lang="tr-TR" sz="2800" b="1" i="0" u="none" strike="noStrike" kern="1200" cap="none" spc="0" normalizeH="0" noProof="0" dirty="0" smtClean="0">
                <a:ln>
                  <a:noFill/>
                </a:ln>
                <a:solidFill>
                  <a:srgbClr val="FFFF00"/>
                </a:solidFill>
                <a:effectLst/>
                <a:uLnTx/>
                <a:uFillTx/>
                <a:latin typeface="Trebuchet MS" panose="020B0603020202020204" pitchFamily="34" charset="0"/>
              </a:rPr>
              <a:t>İŞ YÜKÜNE KARŞILIK GELİR</a:t>
            </a:r>
            <a:endParaRPr kumimoji="0" lang="en-GB" sz="2800" b="1" i="0" u="none" strike="noStrike" kern="1200" cap="none" spc="0" normalizeH="0" baseline="0" noProof="0" dirty="0">
              <a:ln>
                <a:noFill/>
              </a:ln>
              <a:solidFill>
                <a:srgbClr val="FFFF00"/>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7" name="Arrow: Pentagon 8">
            <a:extLst>
              <a:ext uri="{FF2B5EF4-FFF2-40B4-BE49-F238E27FC236}">
                <a16:creationId xmlns:a16="http://schemas.microsoft.com/office/drawing/2014/main" id="{83FC3BF6-085A-465A-AC29-C6850C13445A}"/>
              </a:ext>
            </a:extLst>
          </p:cNvPr>
          <p:cNvSpPr/>
          <p:nvPr/>
        </p:nvSpPr>
        <p:spPr>
          <a:xfrm>
            <a:off x="181856" y="393593"/>
            <a:ext cx="1162013" cy="658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27">
            <a:extLst>
              <a:ext uri="{FF2B5EF4-FFF2-40B4-BE49-F238E27FC236}">
                <a16:creationId xmlns:a16="http://schemas.microsoft.com/office/drawing/2014/main" id="{AF674A17-AAE5-4964-89E9-E927EF4D90FD}"/>
              </a:ext>
            </a:extLst>
          </p:cNvPr>
          <p:cNvSpPr txBox="1"/>
          <p:nvPr/>
        </p:nvSpPr>
        <p:spPr>
          <a:xfrm>
            <a:off x="181856" y="393593"/>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0" name="TextBox 31">
            <a:extLst>
              <a:ext uri="{FF2B5EF4-FFF2-40B4-BE49-F238E27FC236}">
                <a16:creationId xmlns:a16="http://schemas.microsoft.com/office/drawing/2014/main" id="{6622EE78-8826-4D13-896F-3CE387814C90}"/>
              </a:ext>
            </a:extLst>
          </p:cNvPr>
          <p:cNvSpPr txBox="1"/>
          <p:nvPr/>
        </p:nvSpPr>
        <p:spPr>
          <a:xfrm>
            <a:off x="1341267" y="468910"/>
            <a:ext cx="464862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3600" b="1" noProof="0" dirty="0" smtClean="0">
                <a:solidFill>
                  <a:srgbClr val="FFFFFF"/>
                </a:solidFill>
                <a:latin typeface="Trebuchet MS" panose="020B0603020202020204" pitchFamily="34" charset="0"/>
              </a:rPr>
              <a:t>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KREDİSİ NEDİR?</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6" name="Arrow: Chevron 6">
            <a:extLst>
              <a:ext uri="{FF2B5EF4-FFF2-40B4-BE49-F238E27FC236}">
                <a16:creationId xmlns:a16="http://schemas.microsoft.com/office/drawing/2014/main" id="{C7665343-C0EB-4CB8-AFEC-576F5FB5C526}"/>
              </a:ext>
            </a:extLst>
          </p:cNvPr>
          <p:cNvSpPr/>
          <p:nvPr/>
        </p:nvSpPr>
        <p:spPr>
          <a:xfrm>
            <a:off x="8363412" y="1267566"/>
            <a:ext cx="2894649" cy="2609850"/>
          </a:xfrm>
          <a:prstGeom prst="chevron">
            <a:avLst>
              <a:gd name="adj" fmla="val 263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9" name="TextBox 11">
            <a:extLst>
              <a:ext uri="{FF2B5EF4-FFF2-40B4-BE49-F238E27FC236}">
                <a16:creationId xmlns:a16="http://schemas.microsoft.com/office/drawing/2014/main" id="{C08CC327-2CA2-4ED6-998A-C65A0E94861A}"/>
              </a:ext>
            </a:extLst>
          </p:cNvPr>
          <p:cNvSpPr txBox="1"/>
          <p:nvPr/>
        </p:nvSpPr>
        <p:spPr>
          <a:xfrm>
            <a:off x="9066026" y="2305447"/>
            <a:ext cx="191617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noProof="0" dirty="0">
                <a:solidFill>
                  <a:schemeClr val="bg1"/>
                </a:solidFill>
                <a:latin typeface="Trebuchet MS" panose="020B0603020202020204" pitchFamily="34" charset="0"/>
              </a:rPr>
              <a:t>4</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 YIL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schemeClr val="bg1"/>
                </a:solidFill>
                <a:latin typeface="Trebuchet MS" panose="020B0603020202020204" pitchFamily="34" charset="0"/>
              </a:rPr>
              <a:t>240</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 AKTS</a:t>
            </a:r>
            <a:endParaRPr kumimoji="0" lang="en-GB" sz="2800" b="1" i="0" u="none" strike="noStrike" kern="1200" cap="none" spc="0" normalizeH="0" baseline="0" noProof="0" dirty="0">
              <a:ln>
                <a:noFill/>
              </a:ln>
              <a:solidFill>
                <a:schemeClr val="bg1"/>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1" name="TextBox 11">
            <a:extLst>
              <a:ext uri="{FF2B5EF4-FFF2-40B4-BE49-F238E27FC236}">
                <a16:creationId xmlns:a16="http://schemas.microsoft.com/office/drawing/2014/main" id="{C08CC327-2CA2-4ED6-998A-C65A0E94861A}"/>
              </a:ext>
            </a:extLst>
          </p:cNvPr>
          <p:cNvSpPr txBox="1"/>
          <p:nvPr/>
        </p:nvSpPr>
        <p:spPr>
          <a:xfrm>
            <a:off x="7279385" y="1631733"/>
            <a:ext cx="212216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a:solidFill>
                  <a:schemeClr val="bg1"/>
                </a:solidFill>
                <a:latin typeface="Trebuchet MS" panose="020B0603020202020204" pitchFamily="34" charset="0"/>
              </a:rPr>
              <a:t>2</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 YIL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schemeClr val="bg1"/>
                </a:solidFill>
                <a:latin typeface="Trebuchet MS" panose="020B0603020202020204" pitchFamily="34" charset="0"/>
              </a:rPr>
              <a:t>120 </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AKTS</a:t>
            </a:r>
            <a:endParaRPr kumimoji="0" lang="en-GB" sz="2800" b="1" i="0" u="none" strike="noStrike" kern="1200" cap="none" spc="0" normalizeH="0" baseline="0" noProof="0" dirty="0">
              <a:ln>
                <a:noFill/>
              </a:ln>
              <a:solidFill>
                <a:schemeClr val="bg1"/>
              </a:solidFill>
              <a:effectLst/>
              <a:uLnTx/>
              <a:uFillTx/>
              <a:latin typeface="Trebuchet MS" panose="020B0603020202020204" pitchFamily="34" charset="0"/>
              <a:ea typeface="Noto Sans" panose="020B0502040504020204" pitchFamily="34"/>
              <a:cs typeface="Noto Sans" panose="020B0502040504020204" pitchFamily="34"/>
            </a:endParaRPr>
          </a:p>
        </p:txBody>
      </p:sp>
      <p:cxnSp>
        <p:nvCxnSpPr>
          <p:cNvPr id="3" name="Düz Bağlayıcı 2"/>
          <p:cNvCxnSpPr/>
          <p:nvPr/>
        </p:nvCxnSpPr>
        <p:spPr>
          <a:xfrm flipH="1">
            <a:off x="9046963" y="1971640"/>
            <a:ext cx="642436" cy="923131"/>
          </a:xfrm>
          <a:prstGeom prst="line">
            <a:avLst/>
          </a:prstGeom>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9208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1000" fill="hold"/>
                                        <p:tgtEl>
                                          <p:spTgt spid="148"/>
                                        </p:tgtEl>
                                        <p:attrNameLst>
                                          <p:attrName>ppt_x</p:attrName>
                                        </p:attrNameLst>
                                      </p:cBhvr>
                                      <p:tavLst>
                                        <p:tav tm="0">
                                          <p:val>
                                            <p:strVal val="#ppt_x"/>
                                          </p:val>
                                        </p:tav>
                                        <p:tav tm="100000">
                                          <p:val>
                                            <p:strVal val="#ppt_x"/>
                                          </p:val>
                                        </p:tav>
                                      </p:tavLst>
                                    </p:anim>
                                    <p:anim calcmode="lin" valueType="num">
                                      <p:cBhvr additive="base">
                                        <p:cTn id="8"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additive="base">
                                        <p:cTn id="13" dur="1000" fill="hold"/>
                                        <p:tgtEl>
                                          <p:spTgt spid="103"/>
                                        </p:tgtEl>
                                        <p:attrNameLst>
                                          <p:attrName>ppt_x</p:attrName>
                                        </p:attrNameLst>
                                      </p:cBhvr>
                                      <p:tavLst>
                                        <p:tav tm="0">
                                          <p:val>
                                            <p:strVal val="#ppt_x"/>
                                          </p:val>
                                        </p:tav>
                                        <p:tav tm="100000">
                                          <p:val>
                                            <p:strVal val="#ppt_x"/>
                                          </p:val>
                                        </p:tav>
                                      </p:tavLst>
                                    </p:anim>
                                    <p:anim calcmode="lin" valueType="num">
                                      <p:cBhvr additive="base">
                                        <p:cTn id="14" dur="10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
                                        </p:tgtEl>
                                        <p:attrNameLst>
                                          <p:attrName>style.visibility</p:attrName>
                                        </p:attrNameLst>
                                      </p:cBhvr>
                                      <p:to>
                                        <p:strVal val="visible"/>
                                      </p:to>
                                    </p:set>
                                    <p:anim calcmode="lin" valueType="num">
                                      <p:cBhvr additive="base">
                                        <p:cTn id="19" dur="1000" fill="hold"/>
                                        <p:tgtEl>
                                          <p:spTgt spid="146"/>
                                        </p:tgtEl>
                                        <p:attrNameLst>
                                          <p:attrName>ppt_x</p:attrName>
                                        </p:attrNameLst>
                                      </p:cBhvr>
                                      <p:tavLst>
                                        <p:tav tm="0">
                                          <p:val>
                                            <p:strVal val="#ppt_x"/>
                                          </p:val>
                                        </p:tav>
                                        <p:tav tm="100000">
                                          <p:val>
                                            <p:strVal val="#ppt_x"/>
                                          </p:val>
                                        </p:tav>
                                      </p:tavLst>
                                    </p:anim>
                                    <p:anim calcmode="lin" valueType="num">
                                      <p:cBhvr additive="base">
                                        <p:cTn id="20" dur="10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ppt_x"/>
                                          </p:val>
                                        </p:tav>
                                        <p:tav tm="100000">
                                          <p:val>
                                            <p:strVal val="#ppt_x"/>
                                          </p:val>
                                        </p:tav>
                                      </p:tavLst>
                                    </p:anim>
                                    <p:anim calcmode="lin" valueType="num">
                                      <p:cBhvr additive="base">
                                        <p:cTn id="2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anim calcmode="lin" valueType="num">
                                      <p:cBhvr additive="base">
                                        <p:cTn id="31" dur="1000" fill="hold"/>
                                        <p:tgtEl>
                                          <p:spTgt spid="147"/>
                                        </p:tgtEl>
                                        <p:attrNameLst>
                                          <p:attrName>ppt_x</p:attrName>
                                        </p:attrNameLst>
                                      </p:cBhvr>
                                      <p:tavLst>
                                        <p:tav tm="0">
                                          <p:val>
                                            <p:strVal val="#ppt_x"/>
                                          </p:val>
                                        </p:tav>
                                        <p:tav tm="100000">
                                          <p:val>
                                            <p:strVal val="#ppt_x"/>
                                          </p:val>
                                        </p:tav>
                                      </p:tavLst>
                                    </p:anim>
                                    <p:anim calcmode="lin" valueType="num">
                                      <p:cBhvr additive="base">
                                        <p:cTn id="32" dur="1000" fill="hold"/>
                                        <p:tgtEl>
                                          <p:spTgt spid="14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1000" fill="hold"/>
                                        <p:tgtEl>
                                          <p:spTgt spid="21"/>
                                        </p:tgtEl>
                                        <p:attrNameLst>
                                          <p:attrName>ppt_x</p:attrName>
                                        </p:attrNameLst>
                                      </p:cBhvr>
                                      <p:tavLst>
                                        <p:tav tm="0">
                                          <p:val>
                                            <p:strVal val="#ppt_x"/>
                                          </p:val>
                                        </p:tav>
                                        <p:tav tm="100000">
                                          <p:val>
                                            <p:strVal val="#ppt_x"/>
                                          </p:val>
                                        </p:tav>
                                      </p:tavLst>
                                    </p:anim>
                                    <p:anim calcmode="lin" valueType="num">
                                      <p:cBhvr additive="base">
                                        <p:cTn id="42" dur="10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1000" fill="hold"/>
                                        <p:tgtEl>
                                          <p:spTgt spid="3"/>
                                        </p:tgtEl>
                                        <p:attrNameLst>
                                          <p:attrName>ppt_x</p:attrName>
                                        </p:attrNameLst>
                                      </p:cBhvr>
                                      <p:tavLst>
                                        <p:tav tm="0">
                                          <p:val>
                                            <p:strVal val="#ppt_x"/>
                                          </p:val>
                                        </p:tav>
                                        <p:tav tm="100000">
                                          <p:val>
                                            <p:strVal val="#ppt_x"/>
                                          </p:val>
                                        </p:tav>
                                      </p:tavLst>
                                    </p:anim>
                                    <p:anim calcmode="lin" valueType="num">
                                      <p:cBhvr additive="base">
                                        <p:cTn id="46" dur="1000" fill="hold"/>
                                        <p:tgtEl>
                                          <p:spTgt spid="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ppt_x"/>
                                          </p:val>
                                        </p:tav>
                                        <p:tav tm="100000">
                                          <p:val>
                                            <p:strVal val="#ppt_x"/>
                                          </p:val>
                                        </p:tav>
                                      </p:tavLst>
                                    </p:anim>
                                    <p:anim calcmode="lin" valueType="num">
                                      <p:cBhvr additive="base">
                                        <p:cTn id="50"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ppt_x"/>
                                          </p:val>
                                        </p:tav>
                                        <p:tav tm="100000">
                                          <p:val>
                                            <p:strVal val="#ppt_x"/>
                                          </p:val>
                                        </p:tav>
                                      </p:tavLst>
                                    </p:anim>
                                    <p:anim calcmode="lin" valueType="num">
                                      <p:cBhvr additive="base">
                                        <p:cTn id="5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03" grpId="0"/>
      <p:bldP spid="12" grpId="0"/>
      <p:bldP spid="14" grpId="0" animBg="1"/>
      <p:bldP spid="15" grpId="0"/>
      <p:bldP spid="16" grpId="0" animBg="1"/>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B40B365E-19B7-4BB3-BD59-DFF5E1D0F5B5}"/>
              </a:ext>
            </a:extLst>
          </p:cNvPr>
          <p:cNvSpPr txBox="1"/>
          <p:nvPr/>
        </p:nvSpPr>
        <p:spPr>
          <a:xfrm>
            <a:off x="386891" y="1310766"/>
            <a:ext cx="11075435" cy="5093702"/>
          </a:xfrm>
          <a:prstGeom prst="rect">
            <a:avLst/>
          </a:prstGeom>
          <a:noFill/>
        </p:spPr>
        <p:txBody>
          <a:bodyPr wrap="square" rtlCol="0">
            <a:spAutoFit/>
          </a:bodyPr>
          <a:lstStyle/>
          <a:p>
            <a:pPr marL="914400" lvl="1" indent="-457200" algn="just">
              <a:buFont typeface="Wingdings" panose="05000000000000000000" pitchFamily="2" charset="2"/>
              <a:buChar char="Ø"/>
              <a:defRPr/>
            </a:pPr>
            <a:r>
              <a:rPr lang="tr-TR" sz="2500" dirty="0">
                <a:solidFill>
                  <a:schemeClr val="bg1"/>
                </a:solidFill>
                <a:latin typeface="Trebuchet MS" panose="020B0603020202020204" pitchFamily="34" charset="0"/>
              </a:rPr>
              <a:t>AKTS kredisi dersin düzeyini belirtmez</a:t>
            </a:r>
            <a:r>
              <a:rPr lang="tr-TR" sz="2500" dirty="0" smtClean="0">
                <a:solidFill>
                  <a:schemeClr val="bg1"/>
                </a:solidFill>
                <a:latin typeface="Trebuchet MS" panose="020B0603020202020204" pitchFamily="34" charset="0"/>
              </a:rPr>
              <a:t>.</a:t>
            </a:r>
          </a:p>
          <a:p>
            <a:pPr marL="914400" lvl="1" indent="-457200" algn="just">
              <a:buFont typeface="Wingdings" panose="05000000000000000000" pitchFamily="2" charset="2"/>
              <a:buChar char="Ø"/>
              <a:defRPr/>
            </a:pPr>
            <a:endParaRPr lang="tr-TR" sz="2500" dirty="0">
              <a:solidFill>
                <a:schemeClr val="bg1"/>
              </a:solidFill>
              <a:latin typeface="Trebuchet MS" panose="020B0603020202020204" pitchFamily="34" charset="0"/>
            </a:endParaRPr>
          </a:p>
          <a:p>
            <a:pPr marL="914400" lvl="1" indent="-457200" algn="just">
              <a:buFont typeface="Wingdings" panose="05000000000000000000" pitchFamily="2" charset="2"/>
              <a:buChar char="Ø"/>
              <a:defRPr/>
            </a:pPr>
            <a:r>
              <a:rPr lang="tr-TR" sz="2500" dirty="0">
                <a:solidFill>
                  <a:schemeClr val="bg1"/>
                </a:solidFill>
                <a:latin typeface="Trebuchet MS" panose="020B0603020202020204" pitchFamily="34" charset="0"/>
              </a:rPr>
              <a:t>AKTS kredisi sadece ders saatine bağımlı değildir ve o dersin oluşturduğu tüm iş yükünü kapsar</a:t>
            </a:r>
            <a:r>
              <a:rPr lang="tr-TR" sz="2500" dirty="0" smtClean="0">
                <a:solidFill>
                  <a:schemeClr val="bg1"/>
                </a:solidFill>
                <a:latin typeface="Trebuchet MS" panose="020B0603020202020204" pitchFamily="34" charset="0"/>
              </a:rPr>
              <a:t>.</a:t>
            </a:r>
          </a:p>
          <a:p>
            <a:pPr marL="914400" lvl="1" indent="-457200" algn="just">
              <a:buFont typeface="Wingdings" panose="05000000000000000000" pitchFamily="2" charset="2"/>
              <a:buChar char="Ø"/>
              <a:defRPr/>
            </a:pPr>
            <a:endParaRPr lang="tr-TR" sz="2500" dirty="0">
              <a:solidFill>
                <a:schemeClr val="bg1"/>
              </a:solidFill>
              <a:latin typeface="Trebuchet MS" panose="020B0603020202020204" pitchFamily="34" charset="0"/>
            </a:endParaRPr>
          </a:p>
          <a:p>
            <a:pPr marL="914400" lvl="1" indent="-457200" algn="just">
              <a:buFont typeface="Wingdings" panose="05000000000000000000" pitchFamily="2" charset="2"/>
              <a:buChar char="Ø"/>
              <a:defRPr/>
            </a:pPr>
            <a:r>
              <a:rPr lang="tr-TR" sz="2500" dirty="0">
                <a:solidFill>
                  <a:schemeClr val="bg1"/>
                </a:solidFill>
                <a:latin typeface="Trebuchet MS" panose="020B0603020202020204" pitchFamily="34" charset="0"/>
              </a:rPr>
              <a:t>Farklı teorik saat ve farklı uygulamalarla aynı çıktı elde edilebilir</a:t>
            </a:r>
            <a:r>
              <a:rPr lang="tr-TR" sz="2500" dirty="0" smtClean="0">
                <a:solidFill>
                  <a:schemeClr val="bg1"/>
                </a:solidFill>
                <a:latin typeface="Trebuchet MS" panose="020B0603020202020204" pitchFamily="34" charset="0"/>
              </a:rPr>
              <a:t>.</a:t>
            </a:r>
          </a:p>
          <a:p>
            <a:pPr marL="914400" lvl="1" indent="-457200" algn="just">
              <a:buFont typeface="Wingdings" panose="05000000000000000000" pitchFamily="2" charset="2"/>
              <a:buChar char="Ø"/>
              <a:defRPr/>
            </a:pPr>
            <a:endParaRPr lang="tr-TR" sz="2500" dirty="0">
              <a:solidFill>
                <a:schemeClr val="bg1"/>
              </a:solidFill>
              <a:latin typeface="Trebuchet MS" panose="020B0603020202020204" pitchFamily="34" charset="0"/>
            </a:endParaRPr>
          </a:p>
          <a:p>
            <a:pPr marL="914400" lvl="1" indent="-457200" algn="just">
              <a:buFont typeface="Wingdings" panose="05000000000000000000" pitchFamily="2" charset="2"/>
              <a:buChar char="Ø"/>
              <a:defRPr/>
            </a:pPr>
            <a:r>
              <a:rPr lang="tr-TR" sz="2500" dirty="0">
                <a:solidFill>
                  <a:schemeClr val="bg1"/>
                </a:solidFill>
                <a:latin typeface="Trebuchet MS" panose="020B0603020202020204" pitchFamily="34" charset="0"/>
              </a:rPr>
              <a:t>Zorunlu ve seçmeli derslerin tümüne AKTS kredisi verilmelidir</a:t>
            </a:r>
            <a:r>
              <a:rPr lang="tr-TR" sz="2500" dirty="0" smtClean="0">
                <a:solidFill>
                  <a:schemeClr val="bg1"/>
                </a:solidFill>
                <a:latin typeface="Trebuchet MS" panose="020B0603020202020204" pitchFamily="34" charset="0"/>
              </a:rPr>
              <a:t>.</a:t>
            </a:r>
          </a:p>
          <a:p>
            <a:pPr marL="914400" lvl="1" indent="-457200" algn="just">
              <a:buFont typeface="Wingdings" panose="05000000000000000000" pitchFamily="2" charset="2"/>
              <a:buChar char="Ø"/>
              <a:defRPr/>
            </a:pPr>
            <a:endParaRPr lang="tr-TR" sz="2500" dirty="0" smtClean="0">
              <a:solidFill>
                <a:schemeClr val="bg1"/>
              </a:solidFill>
              <a:latin typeface="Trebuchet MS" panose="020B0603020202020204" pitchFamily="34" charset="0"/>
            </a:endParaRPr>
          </a:p>
          <a:p>
            <a:pPr marL="914400" lvl="1" indent="-457200" algn="just">
              <a:buFont typeface="Wingdings" panose="05000000000000000000" pitchFamily="2" charset="2"/>
              <a:buChar char="Ø"/>
              <a:defRPr/>
            </a:pPr>
            <a:r>
              <a:rPr lang="tr-TR" sz="2500" dirty="0">
                <a:solidFill>
                  <a:schemeClr val="bg1"/>
                </a:solidFill>
                <a:latin typeface="Trebuchet MS" panose="020B0603020202020204" pitchFamily="34" charset="0"/>
              </a:rPr>
              <a:t>İzlenen programdan mezun olabilmek için alınması zorunlu olan tez çalışması, proje çalışması veya staj gibi çalışmalara da AKTS kredisi verilmelidir.</a:t>
            </a:r>
          </a:p>
          <a:p>
            <a:pPr marL="342900" indent="-342900" algn="just">
              <a:buFont typeface="Wingdings" panose="05000000000000000000" pitchFamily="2" charset="2"/>
              <a:buChar char="Ø"/>
            </a:pPr>
            <a:endParaRPr lang="tr-TR" sz="2500" dirty="0">
              <a:solidFill>
                <a:schemeClr val="bg1"/>
              </a:solidFill>
              <a:latin typeface="Trebuchet MS" panose="020B0603020202020204" pitchFamily="34" charset="0"/>
            </a:endParaRPr>
          </a:p>
        </p:txBody>
      </p:sp>
      <p:grpSp>
        <p:nvGrpSpPr>
          <p:cNvPr id="77" name="Group 12">
            <a:extLst>
              <a:ext uri="{FF2B5EF4-FFF2-40B4-BE49-F238E27FC236}">
                <a16:creationId xmlns:a16="http://schemas.microsoft.com/office/drawing/2014/main" id="{F20A2205-A55E-4133-8A1D-07C5D0AF885E}"/>
              </a:ext>
            </a:extLst>
          </p:cNvPr>
          <p:cNvGrpSpPr/>
          <p:nvPr/>
        </p:nvGrpSpPr>
        <p:grpSpPr>
          <a:xfrm>
            <a:off x="9504219" y="567848"/>
            <a:ext cx="2346036" cy="1270188"/>
            <a:chOff x="1875629" y="2488979"/>
            <a:chExt cx="4667412" cy="3017770"/>
          </a:xfrm>
        </p:grpSpPr>
        <p:sp>
          <p:nvSpPr>
            <p:cNvPr id="78" name="Freeform 6">
              <a:extLst>
                <a:ext uri="{FF2B5EF4-FFF2-40B4-BE49-F238E27FC236}">
                  <a16:creationId xmlns:a16="http://schemas.microsoft.com/office/drawing/2014/main" id="{FE587D9A-ED8C-4FB1-99FE-1E4129A3EFDA}"/>
                </a:ext>
              </a:extLst>
            </p:cNvPr>
            <p:cNvSpPr>
              <a:spLocks/>
            </p:cNvSpPr>
            <p:nvPr/>
          </p:nvSpPr>
          <p:spPr bwMode="auto">
            <a:xfrm>
              <a:off x="2511150" y="3040735"/>
              <a:ext cx="3062989" cy="2426604"/>
            </a:xfrm>
            <a:custGeom>
              <a:avLst/>
              <a:gdLst>
                <a:gd name="T0" fmla="*/ 323 w 664"/>
                <a:gd name="T1" fmla="*/ 471 h 486"/>
                <a:gd name="T2" fmla="*/ 332 w 664"/>
                <a:gd name="T3" fmla="*/ 458 h 486"/>
                <a:gd name="T4" fmla="*/ 302 w 664"/>
                <a:gd name="T5" fmla="*/ 385 h 486"/>
                <a:gd name="T6" fmla="*/ 299 w 664"/>
                <a:gd name="T7" fmla="*/ 384 h 486"/>
                <a:gd name="T8" fmla="*/ 293 w 664"/>
                <a:gd name="T9" fmla="*/ 334 h 486"/>
                <a:gd name="T10" fmla="*/ 248 w 664"/>
                <a:gd name="T11" fmla="*/ 312 h 486"/>
                <a:gd name="T12" fmla="*/ 212 w 664"/>
                <a:gd name="T13" fmla="*/ 256 h 486"/>
                <a:gd name="T14" fmla="*/ 150 w 664"/>
                <a:gd name="T15" fmla="*/ 282 h 486"/>
                <a:gd name="T16" fmla="*/ 63 w 664"/>
                <a:gd name="T17" fmla="*/ 271 h 486"/>
                <a:gd name="T18" fmla="*/ 44 w 664"/>
                <a:gd name="T19" fmla="*/ 246 h 486"/>
                <a:gd name="T20" fmla="*/ 2 w 664"/>
                <a:gd name="T21" fmla="*/ 191 h 486"/>
                <a:gd name="T22" fmla="*/ 2 w 664"/>
                <a:gd name="T23" fmla="*/ 183 h 486"/>
                <a:gd name="T24" fmla="*/ 67 w 664"/>
                <a:gd name="T25" fmla="*/ 80 h 486"/>
                <a:gd name="T26" fmla="*/ 116 w 664"/>
                <a:gd name="T27" fmla="*/ 3 h 486"/>
                <a:gd name="T28" fmla="*/ 122 w 664"/>
                <a:gd name="T29" fmla="*/ 2 h 486"/>
                <a:gd name="T30" fmla="*/ 155 w 664"/>
                <a:gd name="T31" fmla="*/ 19 h 486"/>
                <a:gd name="T32" fmla="*/ 181 w 664"/>
                <a:gd name="T33" fmla="*/ 26 h 486"/>
                <a:gd name="T34" fmla="*/ 217 w 664"/>
                <a:gd name="T35" fmla="*/ 32 h 486"/>
                <a:gd name="T36" fmla="*/ 223 w 664"/>
                <a:gd name="T37" fmla="*/ 33 h 486"/>
                <a:gd name="T38" fmla="*/ 214 w 664"/>
                <a:gd name="T39" fmla="*/ 44 h 486"/>
                <a:gd name="T40" fmla="*/ 170 w 664"/>
                <a:gd name="T41" fmla="*/ 102 h 486"/>
                <a:gd name="T42" fmla="*/ 171 w 664"/>
                <a:gd name="T43" fmla="*/ 151 h 486"/>
                <a:gd name="T44" fmla="*/ 217 w 664"/>
                <a:gd name="T45" fmla="*/ 166 h 486"/>
                <a:gd name="T46" fmla="*/ 245 w 664"/>
                <a:gd name="T47" fmla="*/ 152 h 486"/>
                <a:gd name="T48" fmla="*/ 308 w 664"/>
                <a:gd name="T49" fmla="*/ 119 h 486"/>
                <a:gd name="T50" fmla="*/ 353 w 664"/>
                <a:gd name="T51" fmla="*/ 96 h 486"/>
                <a:gd name="T52" fmla="*/ 372 w 664"/>
                <a:gd name="T53" fmla="*/ 97 h 486"/>
                <a:gd name="T54" fmla="*/ 538 w 664"/>
                <a:gd name="T55" fmla="*/ 205 h 486"/>
                <a:gd name="T56" fmla="*/ 647 w 664"/>
                <a:gd name="T57" fmla="*/ 275 h 486"/>
                <a:gd name="T58" fmla="*/ 663 w 664"/>
                <a:gd name="T59" fmla="*/ 308 h 486"/>
                <a:gd name="T60" fmla="*/ 643 w 664"/>
                <a:gd name="T61" fmla="*/ 334 h 486"/>
                <a:gd name="T62" fmla="*/ 612 w 664"/>
                <a:gd name="T63" fmla="*/ 331 h 486"/>
                <a:gd name="T64" fmla="*/ 483 w 664"/>
                <a:gd name="T65" fmla="*/ 254 h 486"/>
                <a:gd name="T66" fmla="*/ 463 w 664"/>
                <a:gd name="T67" fmla="*/ 242 h 486"/>
                <a:gd name="T68" fmla="*/ 448 w 664"/>
                <a:gd name="T69" fmla="*/ 247 h 486"/>
                <a:gd name="T70" fmla="*/ 451 w 664"/>
                <a:gd name="T71" fmla="*/ 262 h 486"/>
                <a:gd name="T72" fmla="*/ 496 w 664"/>
                <a:gd name="T73" fmla="*/ 289 h 486"/>
                <a:gd name="T74" fmla="*/ 527 w 664"/>
                <a:gd name="T75" fmla="*/ 307 h 486"/>
                <a:gd name="T76" fmla="*/ 571 w 664"/>
                <a:gd name="T77" fmla="*/ 333 h 486"/>
                <a:gd name="T78" fmla="*/ 588 w 664"/>
                <a:gd name="T79" fmla="*/ 344 h 486"/>
                <a:gd name="T80" fmla="*/ 586 w 664"/>
                <a:gd name="T81" fmla="*/ 384 h 486"/>
                <a:gd name="T82" fmla="*/ 544 w 664"/>
                <a:gd name="T83" fmla="*/ 388 h 486"/>
                <a:gd name="T84" fmla="*/ 455 w 664"/>
                <a:gd name="T85" fmla="*/ 339 h 486"/>
                <a:gd name="T86" fmla="*/ 428 w 664"/>
                <a:gd name="T87" fmla="*/ 325 h 486"/>
                <a:gd name="T88" fmla="*/ 411 w 664"/>
                <a:gd name="T89" fmla="*/ 329 h 486"/>
                <a:gd name="T90" fmla="*/ 416 w 664"/>
                <a:gd name="T91" fmla="*/ 345 h 486"/>
                <a:gd name="T92" fmla="*/ 482 w 664"/>
                <a:gd name="T93" fmla="*/ 381 h 486"/>
                <a:gd name="T94" fmla="*/ 522 w 664"/>
                <a:gd name="T95" fmla="*/ 404 h 486"/>
                <a:gd name="T96" fmla="*/ 529 w 664"/>
                <a:gd name="T97" fmla="*/ 433 h 486"/>
                <a:gd name="T98" fmla="*/ 486 w 664"/>
                <a:gd name="T99" fmla="*/ 450 h 486"/>
                <a:gd name="T100" fmla="*/ 461 w 664"/>
                <a:gd name="T101" fmla="*/ 438 h 486"/>
                <a:gd name="T102" fmla="*/ 407 w 664"/>
                <a:gd name="T103" fmla="*/ 410 h 486"/>
                <a:gd name="T104" fmla="*/ 393 w 664"/>
                <a:gd name="T105" fmla="*/ 403 h 486"/>
                <a:gd name="T106" fmla="*/ 376 w 664"/>
                <a:gd name="T107" fmla="*/ 407 h 486"/>
                <a:gd name="T108" fmla="*/ 382 w 664"/>
                <a:gd name="T109" fmla="*/ 424 h 486"/>
                <a:gd name="T110" fmla="*/ 435 w 664"/>
                <a:gd name="T111" fmla="*/ 451 h 486"/>
                <a:gd name="T112" fmla="*/ 464 w 664"/>
                <a:gd name="T113" fmla="*/ 466 h 486"/>
                <a:gd name="T114" fmla="*/ 441 w 664"/>
                <a:gd name="T115" fmla="*/ 479 h 486"/>
                <a:gd name="T116" fmla="*/ 387 w 664"/>
                <a:gd name="T117" fmla="*/ 481 h 486"/>
                <a:gd name="T118" fmla="*/ 335 w 664"/>
                <a:gd name="T119" fmla="*/ 473 h 486"/>
                <a:gd name="T120" fmla="*/ 323 w 664"/>
                <a:gd name="T121" fmla="*/ 47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4" h="486">
                  <a:moveTo>
                    <a:pt x="323" y="471"/>
                  </a:moveTo>
                  <a:cubicBezTo>
                    <a:pt x="326" y="467"/>
                    <a:pt x="329" y="462"/>
                    <a:pt x="332" y="458"/>
                  </a:cubicBezTo>
                  <a:cubicBezTo>
                    <a:pt x="352" y="431"/>
                    <a:pt x="338" y="391"/>
                    <a:pt x="302" y="385"/>
                  </a:cubicBezTo>
                  <a:cubicBezTo>
                    <a:pt x="301" y="385"/>
                    <a:pt x="300" y="384"/>
                    <a:pt x="299" y="384"/>
                  </a:cubicBezTo>
                  <a:cubicBezTo>
                    <a:pt x="306" y="366"/>
                    <a:pt x="304" y="349"/>
                    <a:pt x="293" y="334"/>
                  </a:cubicBezTo>
                  <a:cubicBezTo>
                    <a:pt x="282" y="319"/>
                    <a:pt x="267" y="312"/>
                    <a:pt x="248" y="312"/>
                  </a:cubicBezTo>
                  <a:cubicBezTo>
                    <a:pt x="250" y="285"/>
                    <a:pt x="239" y="264"/>
                    <a:pt x="212" y="256"/>
                  </a:cubicBezTo>
                  <a:cubicBezTo>
                    <a:pt x="185" y="247"/>
                    <a:pt x="165" y="258"/>
                    <a:pt x="150" y="282"/>
                  </a:cubicBezTo>
                  <a:cubicBezTo>
                    <a:pt x="132" y="246"/>
                    <a:pt x="87" y="242"/>
                    <a:pt x="63" y="271"/>
                  </a:cubicBezTo>
                  <a:cubicBezTo>
                    <a:pt x="56" y="262"/>
                    <a:pt x="50" y="254"/>
                    <a:pt x="44" y="246"/>
                  </a:cubicBezTo>
                  <a:cubicBezTo>
                    <a:pt x="30" y="227"/>
                    <a:pt x="16" y="209"/>
                    <a:pt x="2" y="191"/>
                  </a:cubicBezTo>
                  <a:cubicBezTo>
                    <a:pt x="0" y="188"/>
                    <a:pt x="0" y="186"/>
                    <a:pt x="2" y="183"/>
                  </a:cubicBezTo>
                  <a:cubicBezTo>
                    <a:pt x="24" y="149"/>
                    <a:pt x="45" y="115"/>
                    <a:pt x="67" y="80"/>
                  </a:cubicBezTo>
                  <a:cubicBezTo>
                    <a:pt x="83" y="54"/>
                    <a:pt x="99" y="29"/>
                    <a:pt x="116" y="3"/>
                  </a:cubicBezTo>
                  <a:cubicBezTo>
                    <a:pt x="118" y="0"/>
                    <a:pt x="120" y="1"/>
                    <a:pt x="122" y="2"/>
                  </a:cubicBezTo>
                  <a:cubicBezTo>
                    <a:pt x="133" y="8"/>
                    <a:pt x="143" y="14"/>
                    <a:pt x="155" y="19"/>
                  </a:cubicBezTo>
                  <a:cubicBezTo>
                    <a:pt x="163" y="22"/>
                    <a:pt x="172" y="24"/>
                    <a:pt x="181" y="26"/>
                  </a:cubicBezTo>
                  <a:cubicBezTo>
                    <a:pt x="193" y="28"/>
                    <a:pt x="205" y="30"/>
                    <a:pt x="217" y="32"/>
                  </a:cubicBezTo>
                  <a:cubicBezTo>
                    <a:pt x="219" y="32"/>
                    <a:pt x="220" y="32"/>
                    <a:pt x="223" y="33"/>
                  </a:cubicBezTo>
                  <a:cubicBezTo>
                    <a:pt x="220" y="37"/>
                    <a:pt x="217" y="41"/>
                    <a:pt x="214" y="44"/>
                  </a:cubicBezTo>
                  <a:cubicBezTo>
                    <a:pt x="199" y="64"/>
                    <a:pt x="184" y="83"/>
                    <a:pt x="170" y="102"/>
                  </a:cubicBezTo>
                  <a:cubicBezTo>
                    <a:pt x="159" y="117"/>
                    <a:pt x="160" y="137"/>
                    <a:pt x="171" y="151"/>
                  </a:cubicBezTo>
                  <a:cubicBezTo>
                    <a:pt x="181" y="165"/>
                    <a:pt x="202" y="172"/>
                    <a:pt x="217" y="166"/>
                  </a:cubicBezTo>
                  <a:cubicBezTo>
                    <a:pt x="226" y="162"/>
                    <a:pt x="236" y="157"/>
                    <a:pt x="245" y="152"/>
                  </a:cubicBezTo>
                  <a:cubicBezTo>
                    <a:pt x="266" y="141"/>
                    <a:pt x="287" y="130"/>
                    <a:pt x="308" y="119"/>
                  </a:cubicBezTo>
                  <a:cubicBezTo>
                    <a:pt x="323" y="111"/>
                    <a:pt x="338" y="104"/>
                    <a:pt x="353" y="96"/>
                  </a:cubicBezTo>
                  <a:cubicBezTo>
                    <a:pt x="360" y="92"/>
                    <a:pt x="366" y="93"/>
                    <a:pt x="372" y="97"/>
                  </a:cubicBezTo>
                  <a:cubicBezTo>
                    <a:pt x="428" y="133"/>
                    <a:pt x="483" y="169"/>
                    <a:pt x="538" y="205"/>
                  </a:cubicBezTo>
                  <a:cubicBezTo>
                    <a:pt x="575" y="228"/>
                    <a:pt x="611" y="252"/>
                    <a:pt x="647" y="275"/>
                  </a:cubicBezTo>
                  <a:cubicBezTo>
                    <a:pt x="659" y="283"/>
                    <a:pt x="664" y="294"/>
                    <a:pt x="663" y="308"/>
                  </a:cubicBezTo>
                  <a:cubicBezTo>
                    <a:pt x="662" y="320"/>
                    <a:pt x="655" y="329"/>
                    <a:pt x="643" y="334"/>
                  </a:cubicBezTo>
                  <a:cubicBezTo>
                    <a:pt x="632" y="339"/>
                    <a:pt x="622" y="337"/>
                    <a:pt x="612" y="331"/>
                  </a:cubicBezTo>
                  <a:cubicBezTo>
                    <a:pt x="569" y="306"/>
                    <a:pt x="526" y="280"/>
                    <a:pt x="483" y="254"/>
                  </a:cubicBezTo>
                  <a:cubicBezTo>
                    <a:pt x="477" y="250"/>
                    <a:pt x="470" y="246"/>
                    <a:pt x="463" y="242"/>
                  </a:cubicBezTo>
                  <a:cubicBezTo>
                    <a:pt x="457" y="239"/>
                    <a:pt x="451" y="241"/>
                    <a:pt x="448" y="247"/>
                  </a:cubicBezTo>
                  <a:cubicBezTo>
                    <a:pt x="445" y="252"/>
                    <a:pt x="446" y="259"/>
                    <a:pt x="451" y="262"/>
                  </a:cubicBezTo>
                  <a:cubicBezTo>
                    <a:pt x="466" y="271"/>
                    <a:pt x="481" y="280"/>
                    <a:pt x="496" y="289"/>
                  </a:cubicBezTo>
                  <a:cubicBezTo>
                    <a:pt x="506" y="295"/>
                    <a:pt x="516" y="301"/>
                    <a:pt x="527" y="307"/>
                  </a:cubicBezTo>
                  <a:cubicBezTo>
                    <a:pt x="541" y="316"/>
                    <a:pt x="556" y="325"/>
                    <a:pt x="571" y="333"/>
                  </a:cubicBezTo>
                  <a:cubicBezTo>
                    <a:pt x="577" y="337"/>
                    <a:pt x="583" y="340"/>
                    <a:pt x="588" y="344"/>
                  </a:cubicBezTo>
                  <a:cubicBezTo>
                    <a:pt x="600" y="354"/>
                    <a:pt x="601" y="372"/>
                    <a:pt x="586" y="384"/>
                  </a:cubicBezTo>
                  <a:cubicBezTo>
                    <a:pt x="573" y="394"/>
                    <a:pt x="559" y="396"/>
                    <a:pt x="544" y="388"/>
                  </a:cubicBezTo>
                  <a:cubicBezTo>
                    <a:pt x="514" y="372"/>
                    <a:pt x="484" y="355"/>
                    <a:pt x="455" y="339"/>
                  </a:cubicBezTo>
                  <a:cubicBezTo>
                    <a:pt x="446" y="334"/>
                    <a:pt x="437" y="329"/>
                    <a:pt x="428" y="325"/>
                  </a:cubicBezTo>
                  <a:cubicBezTo>
                    <a:pt x="421" y="321"/>
                    <a:pt x="414" y="323"/>
                    <a:pt x="411" y="329"/>
                  </a:cubicBezTo>
                  <a:cubicBezTo>
                    <a:pt x="407" y="335"/>
                    <a:pt x="410" y="341"/>
                    <a:pt x="416" y="345"/>
                  </a:cubicBezTo>
                  <a:cubicBezTo>
                    <a:pt x="438" y="357"/>
                    <a:pt x="460" y="369"/>
                    <a:pt x="482" y="381"/>
                  </a:cubicBezTo>
                  <a:cubicBezTo>
                    <a:pt x="496" y="389"/>
                    <a:pt x="509" y="396"/>
                    <a:pt x="522" y="404"/>
                  </a:cubicBezTo>
                  <a:cubicBezTo>
                    <a:pt x="531" y="410"/>
                    <a:pt x="534" y="423"/>
                    <a:pt x="529" y="433"/>
                  </a:cubicBezTo>
                  <a:cubicBezTo>
                    <a:pt x="519" y="449"/>
                    <a:pt x="503" y="456"/>
                    <a:pt x="486" y="450"/>
                  </a:cubicBezTo>
                  <a:cubicBezTo>
                    <a:pt x="478" y="447"/>
                    <a:pt x="469" y="442"/>
                    <a:pt x="461" y="438"/>
                  </a:cubicBezTo>
                  <a:cubicBezTo>
                    <a:pt x="443" y="429"/>
                    <a:pt x="425" y="419"/>
                    <a:pt x="407" y="410"/>
                  </a:cubicBezTo>
                  <a:cubicBezTo>
                    <a:pt x="402" y="408"/>
                    <a:pt x="398" y="406"/>
                    <a:pt x="393" y="403"/>
                  </a:cubicBezTo>
                  <a:cubicBezTo>
                    <a:pt x="386" y="400"/>
                    <a:pt x="379" y="401"/>
                    <a:pt x="376" y="407"/>
                  </a:cubicBezTo>
                  <a:cubicBezTo>
                    <a:pt x="372" y="413"/>
                    <a:pt x="375" y="420"/>
                    <a:pt x="382" y="424"/>
                  </a:cubicBezTo>
                  <a:cubicBezTo>
                    <a:pt x="399" y="433"/>
                    <a:pt x="417" y="442"/>
                    <a:pt x="435" y="451"/>
                  </a:cubicBezTo>
                  <a:cubicBezTo>
                    <a:pt x="445" y="456"/>
                    <a:pt x="454" y="461"/>
                    <a:pt x="464" y="466"/>
                  </a:cubicBezTo>
                  <a:cubicBezTo>
                    <a:pt x="457" y="472"/>
                    <a:pt x="449" y="476"/>
                    <a:pt x="441" y="479"/>
                  </a:cubicBezTo>
                  <a:cubicBezTo>
                    <a:pt x="423" y="486"/>
                    <a:pt x="405" y="484"/>
                    <a:pt x="387" y="481"/>
                  </a:cubicBezTo>
                  <a:cubicBezTo>
                    <a:pt x="370" y="479"/>
                    <a:pt x="352" y="476"/>
                    <a:pt x="335" y="473"/>
                  </a:cubicBezTo>
                  <a:cubicBezTo>
                    <a:pt x="331" y="473"/>
                    <a:pt x="327" y="472"/>
                    <a:pt x="323" y="4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79" name="Freeform 7">
              <a:extLst>
                <a:ext uri="{FF2B5EF4-FFF2-40B4-BE49-F238E27FC236}">
                  <a16:creationId xmlns:a16="http://schemas.microsoft.com/office/drawing/2014/main" id="{3A87369C-A9D1-482D-BBD6-436AE756441D}"/>
                </a:ext>
              </a:extLst>
            </p:cNvPr>
            <p:cNvSpPr>
              <a:spLocks/>
            </p:cNvSpPr>
            <p:nvPr/>
          </p:nvSpPr>
          <p:spPr bwMode="auto">
            <a:xfrm>
              <a:off x="3365454" y="2978805"/>
              <a:ext cx="2583746" cy="1373761"/>
            </a:xfrm>
            <a:custGeom>
              <a:avLst/>
              <a:gdLst>
                <a:gd name="T0" fmla="*/ 486 w 561"/>
                <a:gd name="T1" fmla="*/ 275 h 275"/>
                <a:gd name="T2" fmla="*/ 413 w 561"/>
                <a:gd name="T3" fmla="*/ 228 h 275"/>
                <a:gd name="T4" fmla="*/ 330 w 561"/>
                <a:gd name="T5" fmla="*/ 174 h 275"/>
                <a:gd name="T6" fmla="*/ 229 w 561"/>
                <a:gd name="T7" fmla="*/ 109 h 275"/>
                <a:gd name="T8" fmla="*/ 203 w 561"/>
                <a:gd name="T9" fmla="*/ 92 h 275"/>
                <a:gd name="T10" fmla="*/ 154 w 561"/>
                <a:gd name="T11" fmla="*/ 90 h 275"/>
                <a:gd name="T12" fmla="*/ 78 w 561"/>
                <a:gd name="T13" fmla="*/ 130 h 275"/>
                <a:gd name="T14" fmla="*/ 32 w 561"/>
                <a:gd name="T15" fmla="*/ 154 h 275"/>
                <a:gd name="T16" fmla="*/ 7 w 561"/>
                <a:gd name="T17" fmla="*/ 151 h 275"/>
                <a:gd name="T18" fmla="*/ 7 w 561"/>
                <a:gd name="T19" fmla="*/ 126 h 275"/>
                <a:gd name="T20" fmla="*/ 57 w 561"/>
                <a:gd name="T21" fmla="*/ 61 h 275"/>
                <a:gd name="T22" fmla="*/ 82 w 561"/>
                <a:gd name="T23" fmla="*/ 33 h 275"/>
                <a:gd name="T24" fmla="*/ 117 w 561"/>
                <a:gd name="T25" fmla="*/ 20 h 275"/>
                <a:gd name="T26" fmla="*/ 158 w 561"/>
                <a:gd name="T27" fmla="*/ 12 h 275"/>
                <a:gd name="T28" fmla="*/ 260 w 561"/>
                <a:gd name="T29" fmla="*/ 3 h 275"/>
                <a:gd name="T30" fmla="*/ 309 w 561"/>
                <a:gd name="T31" fmla="*/ 11 h 275"/>
                <a:gd name="T32" fmla="*/ 380 w 561"/>
                <a:gd name="T33" fmla="*/ 25 h 275"/>
                <a:gd name="T34" fmla="*/ 405 w 561"/>
                <a:gd name="T35" fmla="*/ 22 h 275"/>
                <a:gd name="T36" fmla="*/ 432 w 561"/>
                <a:gd name="T37" fmla="*/ 10 h 275"/>
                <a:gd name="T38" fmla="*/ 440 w 561"/>
                <a:gd name="T39" fmla="*/ 12 h 275"/>
                <a:gd name="T40" fmla="*/ 481 w 561"/>
                <a:gd name="T41" fmla="*/ 78 h 275"/>
                <a:gd name="T42" fmla="*/ 535 w 561"/>
                <a:gd name="T43" fmla="*/ 164 h 275"/>
                <a:gd name="T44" fmla="*/ 559 w 561"/>
                <a:gd name="T45" fmla="*/ 201 h 275"/>
                <a:gd name="T46" fmla="*/ 559 w 561"/>
                <a:gd name="T47" fmla="*/ 207 h 275"/>
                <a:gd name="T48" fmla="*/ 487 w 561"/>
                <a:gd name="T49" fmla="*/ 275 h 275"/>
                <a:gd name="T50" fmla="*/ 486 w 561"/>
                <a:gd name="T51"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1" h="275">
                  <a:moveTo>
                    <a:pt x="486" y="275"/>
                  </a:moveTo>
                  <a:cubicBezTo>
                    <a:pt x="461" y="259"/>
                    <a:pt x="437" y="244"/>
                    <a:pt x="413" y="228"/>
                  </a:cubicBezTo>
                  <a:cubicBezTo>
                    <a:pt x="385" y="210"/>
                    <a:pt x="357" y="192"/>
                    <a:pt x="330" y="174"/>
                  </a:cubicBezTo>
                  <a:cubicBezTo>
                    <a:pt x="296" y="152"/>
                    <a:pt x="263" y="131"/>
                    <a:pt x="229" y="109"/>
                  </a:cubicBezTo>
                  <a:cubicBezTo>
                    <a:pt x="220" y="103"/>
                    <a:pt x="211" y="98"/>
                    <a:pt x="203" y="92"/>
                  </a:cubicBezTo>
                  <a:cubicBezTo>
                    <a:pt x="187" y="81"/>
                    <a:pt x="171" y="81"/>
                    <a:pt x="154" y="90"/>
                  </a:cubicBezTo>
                  <a:cubicBezTo>
                    <a:pt x="129" y="104"/>
                    <a:pt x="103" y="117"/>
                    <a:pt x="78" y="130"/>
                  </a:cubicBezTo>
                  <a:cubicBezTo>
                    <a:pt x="63" y="138"/>
                    <a:pt x="47" y="146"/>
                    <a:pt x="32" y="154"/>
                  </a:cubicBezTo>
                  <a:cubicBezTo>
                    <a:pt x="23" y="159"/>
                    <a:pt x="13" y="158"/>
                    <a:pt x="7" y="151"/>
                  </a:cubicBezTo>
                  <a:cubicBezTo>
                    <a:pt x="0" y="144"/>
                    <a:pt x="0" y="134"/>
                    <a:pt x="7" y="126"/>
                  </a:cubicBezTo>
                  <a:cubicBezTo>
                    <a:pt x="23" y="104"/>
                    <a:pt x="40" y="83"/>
                    <a:pt x="57" y="61"/>
                  </a:cubicBezTo>
                  <a:cubicBezTo>
                    <a:pt x="64" y="51"/>
                    <a:pt x="72" y="41"/>
                    <a:pt x="82" y="33"/>
                  </a:cubicBezTo>
                  <a:cubicBezTo>
                    <a:pt x="93" y="26"/>
                    <a:pt x="105" y="22"/>
                    <a:pt x="117" y="20"/>
                  </a:cubicBezTo>
                  <a:cubicBezTo>
                    <a:pt x="131" y="18"/>
                    <a:pt x="145" y="15"/>
                    <a:pt x="158" y="12"/>
                  </a:cubicBezTo>
                  <a:cubicBezTo>
                    <a:pt x="192" y="5"/>
                    <a:pt x="225" y="0"/>
                    <a:pt x="260" y="3"/>
                  </a:cubicBezTo>
                  <a:cubicBezTo>
                    <a:pt x="276" y="5"/>
                    <a:pt x="293" y="8"/>
                    <a:pt x="309" y="11"/>
                  </a:cubicBezTo>
                  <a:cubicBezTo>
                    <a:pt x="332" y="15"/>
                    <a:pt x="356" y="21"/>
                    <a:pt x="380" y="25"/>
                  </a:cubicBezTo>
                  <a:cubicBezTo>
                    <a:pt x="388" y="27"/>
                    <a:pt x="397" y="26"/>
                    <a:pt x="405" y="22"/>
                  </a:cubicBezTo>
                  <a:cubicBezTo>
                    <a:pt x="414" y="18"/>
                    <a:pt x="423" y="14"/>
                    <a:pt x="432" y="10"/>
                  </a:cubicBezTo>
                  <a:cubicBezTo>
                    <a:pt x="435" y="8"/>
                    <a:pt x="438" y="9"/>
                    <a:pt x="440" y="12"/>
                  </a:cubicBezTo>
                  <a:cubicBezTo>
                    <a:pt x="454" y="34"/>
                    <a:pt x="468" y="56"/>
                    <a:pt x="481" y="78"/>
                  </a:cubicBezTo>
                  <a:cubicBezTo>
                    <a:pt x="499" y="107"/>
                    <a:pt x="517" y="135"/>
                    <a:pt x="535" y="164"/>
                  </a:cubicBezTo>
                  <a:cubicBezTo>
                    <a:pt x="543" y="176"/>
                    <a:pt x="551" y="188"/>
                    <a:pt x="559" y="201"/>
                  </a:cubicBezTo>
                  <a:cubicBezTo>
                    <a:pt x="560" y="203"/>
                    <a:pt x="561" y="205"/>
                    <a:pt x="559" y="207"/>
                  </a:cubicBezTo>
                  <a:cubicBezTo>
                    <a:pt x="535" y="230"/>
                    <a:pt x="511" y="252"/>
                    <a:pt x="487" y="275"/>
                  </a:cubicBezTo>
                  <a:cubicBezTo>
                    <a:pt x="486" y="275"/>
                    <a:pt x="486" y="275"/>
                    <a:pt x="486" y="27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80" name="Freeform 8">
              <a:extLst>
                <a:ext uri="{FF2B5EF4-FFF2-40B4-BE49-F238E27FC236}">
                  <a16:creationId xmlns:a16="http://schemas.microsoft.com/office/drawing/2014/main" id="{AB77CA49-9DBD-4D37-A4BF-A1A5A93DFD38}"/>
                </a:ext>
              </a:extLst>
            </p:cNvPr>
            <p:cNvSpPr>
              <a:spLocks/>
            </p:cNvSpPr>
            <p:nvPr/>
          </p:nvSpPr>
          <p:spPr bwMode="auto">
            <a:xfrm>
              <a:off x="5376188" y="2488979"/>
              <a:ext cx="1166853" cy="1542666"/>
            </a:xfrm>
            <a:custGeom>
              <a:avLst/>
              <a:gdLst>
                <a:gd name="T0" fmla="*/ 99 w 254"/>
                <a:gd name="T1" fmla="*/ 0 h 309"/>
                <a:gd name="T2" fmla="*/ 254 w 254"/>
                <a:gd name="T3" fmla="*/ 246 h 309"/>
                <a:gd name="T4" fmla="*/ 234 w 254"/>
                <a:gd name="T5" fmla="*/ 259 h 309"/>
                <a:gd name="T6" fmla="*/ 160 w 254"/>
                <a:gd name="T7" fmla="*/ 307 h 309"/>
                <a:gd name="T8" fmla="*/ 154 w 254"/>
                <a:gd name="T9" fmla="*/ 306 h 309"/>
                <a:gd name="T10" fmla="*/ 71 w 254"/>
                <a:gd name="T11" fmla="*/ 175 h 309"/>
                <a:gd name="T12" fmla="*/ 22 w 254"/>
                <a:gd name="T13" fmla="*/ 96 h 309"/>
                <a:gd name="T14" fmla="*/ 2 w 254"/>
                <a:gd name="T15" fmla="*/ 66 h 309"/>
                <a:gd name="T16" fmla="*/ 3 w 254"/>
                <a:gd name="T17" fmla="*/ 60 h 309"/>
                <a:gd name="T18" fmla="*/ 52 w 254"/>
                <a:gd name="T19" fmla="*/ 29 h 309"/>
                <a:gd name="T20" fmla="*/ 90 w 254"/>
                <a:gd name="T21" fmla="*/ 4 h 309"/>
                <a:gd name="T22" fmla="*/ 99 w 254"/>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309">
                  <a:moveTo>
                    <a:pt x="99" y="0"/>
                  </a:moveTo>
                  <a:cubicBezTo>
                    <a:pt x="151" y="82"/>
                    <a:pt x="203" y="164"/>
                    <a:pt x="254" y="246"/>
                  </a:cubicBezTo>
                  <a:cubicBezTo>
                    <a:pt x="248" y="250"/>
                    <a:pt x="241" y="255"/>
                    <a:pt x="234" y="259"/>
                  </a:cubicBezTo>
                  <a:cubicBezTo>
                    <a:pt x="210" y="275"/>
                    <a:pt x="185" y="291"/>
                    <a:pt x="160" y="307"/>
                  </a:cubicBezTo>
                  <a:cubicBezTo>
                    <a:pt x="157" y="308"/>
                    <a:pt x="156" y="309"/>
                    <a:pt x="154" y="306"/>
                  </a:cubicBezTo>
                  <a:cubicBezTo>
                    <a:pt x="126" y="262"/>
                    <a:pt x="99" y="219"/>
                    <a:pt x="71" y="175"/>
                  </a:cubicBezTo>
                  <a:cubicBezTo>
                    <a:pt x="55" y="149"/>
                    <a:pt x="38" y="123"/>
                    <a:pt x="22" y="96"/>
                  </a:cubicBezTo>
                  <a:cubicBezTo>
                    <a:pt x="15" y="86"/>
                    <a:pt x="9" y="76"/>
                    <a:pt x="2" y="66"/>
                  </a:cubicBezTo>
                  <a:cubicBezTo>
                    <a:pt x="0" y="63"/>
                    <a:pt x="1" y="62"/>
                    <a:pt x="3" y="60"/>
                  </a:cubicBezTo>
                  <a:cubicBezTo>
                    <a:pt x="19" y="50"/>
                    <a:pt x="36" y="39"/>
                    <a:pt x="52" y="29"/>
                  </a:cubicBezTo>
                  <a:cubicBezTo>
                    <a:pt x="65" y="21"/>
                    <a:pt x="77" y="13"/>
                    <a:pt x="90" y="4"/>
                  </a:cubicBezTo>
                  <a:cubicBezTo>
                    <a:pt x="93" y="3"/>
                    <a:pt x="96" y="1"/>
                    <a:pt x="99"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1" name="Freeform 9">
              <a:extLst>
                <a:ext uri="{FF2B5EF4-FFF2-40B4-BE49-F238E27FC236}">
                  <a16:creationId xmlns:a16="http://schemas.microsoft.com/office/drawing/2014/main" id="{EA2AD8D7-47CF-42BE-9AA3-A8597827E026}"/>
                </a:ext>
              </a:extLst>
            </p:cNvPr>
            <p:cNvSpPr>
              <a:spLocks/>
            </p:cNvSpPr>
            <p:nvPr/>
          </p:nvSpPr>
          <p:spPr bwMode="auto">
            <a:xfrm>
              <a:off x="1875629" y="2528392"/>
              <a:ext cx="1177275" cy="1542666"/>
            </a:xfrm>
            <a:custGeom>
              <a:avLst/>
              <a:gdLst>
                <a:gd name="T0" fmla="*/ 156 w 254"/>
                <a:gd name="T1" fmla="*/ 0 h 309"/>
                <a:gd name="T2" fmla="*/ 254 w 254"/>
                <a:gd name="T3" fmla="*/ 62 h 309"/>
                <a:gd name="T4" fmla="*/ 98 w 254"/>
                <a:gd name="T5" fmla="*/ 309 h 309"/>
                <a:gd name="T6" fmla="*/ 0 w 254"/>
                <a:gd name="T7" fmla="*/ 247 h 309"/>
                <a:gd name="T8" fmla="*/ 156 w 254"/>
                <a:gd name="T9" fmla="*/ 0 h 309"/>
              </a:gdLst>
              <a:ahLst/>
              <a:cxnLst>
                <a:cxn ang="0">
                  <a:pos x="T0" y="T1"/>
                </a:cxn>
                <a:cxn ang="0">
                  <a:pos x="T2" y="T3"/>
                </a:cxn>
                <a:cxn ang="0">
                  <a:pos x="T4" y="T5"/>
                </a:cxn>
                <a:cxn ang="0">
                  <a:pos x="T6" y="T7"/>
                </a:cxn>
                <a:cxn ang="0">
                  <a:pos x="T8" y="T9"/>
                </a:cxn>
              </a:cxnLst>
              <a:rect l="0" t="0" r="r" b="b"/>
              <a:pathLst>
                <a:path w="254" h="309">
                  <a:moveTo>
                    <a:pt x="156" y="0"/>
                  </a:moveTo>
                  <a:cubicBezTo>
                    <a:pt x="189" y="21"/>
                    <a:pt x="221" y="41"/>
                    <a:pt x="254" y="62"/>
                  </a:cubicBezTo>
                  <a:cubicBezTo>
                    <a:pt x="202" y="144"/>
                    <a:pt x="150" y="226"/>
                    <a:pt x="98" y="309"/>
                  </a:cubicBezTo>
                  <a:cubicBezTo>
                    <a:pt x="65" y="288"/>
                    <a:pt x="33" y="268"/>
                    <a:pt x="0" y="247"/>
                  </a:cubicBezTo>
                  <a:cubicBezTo>
                    <a:pt x="52" y="165"/>
                    <a:pt x="104" y="83"/>
                    <a:pt x="1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3" name="Freeform 10">
              <a:extLst>
                <a:ext uri="{FF2B5EF4-FFF2-40B4-BE49-F238E27FC236}">
                  <a16:creationId xmlns:a16="http://schemas.microsoft.com/office/drawing/2014/main" id="{A70B9F7E-6E5F-4552-9C9E-5307F7CB4588}"/>
                </a:ext>
              </a:extLst>
            </p:cNvPr>
            <p:cNvSpPr>
              <a:spLocks/>
            </p:cNvSpPr>
            <p:nvPr/>
          </p:nvSpPr>
          <p:spPr bwMode="auto">
            <a:xfrm>
              <a:off x="2959135" y="4408868"/>
              <a:ext cx="604263" cy="805116"/>
            </a:xfrm>
            <a:custGeom>
              <a:avLst/>
              <a:gdLst>
                <a:gd name="T0" fmla="*/ 30 w 132"/>
                <a:gd name="T1" fmla="*/ 162 h 162"/>
                <a:gd name="T2" fmla="*/ 6 w 132"/>
                <a:gd name="T3" fmla="*/ 147 h 162"/>
                <a:gd name="T4" fmla="*/ 7 w 132"/>
                <a:gd name="T5" fmla="*/ 119 h 162"/>
                <a:gd name="T6" fmla="*/ 78 w 132"/>
                <a:gd name="T7" fmla="*/ 16 h 162"/>
                <a:gd name="T8" fmla="*/ 117 w 132"/>
                <a:gd name="T9" fmla="*/ 8 h 162"/>
                <a:gd name="T10" fmla="*/ 124 w 132"/>
                <a:gd name="T11" fmla="*/ 46 h 162"/>
                <a:gd name="T12" fmla="*/ 70 w 132"/>
                <a:gd name="T13" fmla="*/ 125 h 162"/>
                <a:gd name="T14" fmla="*/ 54 w 132"/>
                <a:gd name="T15" fmla="*/ 149 h 162"/>
                <a:gd name="T16" fmla="*/ 30 w 132"/>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2">
                  <a:moveTo>
                    <a:pt x="30" y="162"/>
                  </a:moveTo>
                  <a:cubicBezTo>
                    <a:pt x="19" y="162"/>
                    <a:pt x="11" y="156"/>
                    <a:pt x="6" y="147"/>
                  </a:cubicBezTo>
                  <a:cubicBezTo>
                    <a:pt x="0" y="138"/>
                    <a:pt x="1" y="128"/>
                    <a:pt x="7" y="119"/>
                  </a:cubicBezTo>
                  <a:cubicBezTo>
                    <a:pt x="31" y="85"/>
                    <a:pt x="54" y="50"/>
                    <a:pt x="78" y="16"/>
                  </a:cubicBezTo>
                  <a:cubicBezTo>
                    <a:pt x="86" y="3"/>
                    <a:pt x="104" y="0"/>
                    <a:pt x="117" y="8"/>
                  </a:cubicBezTo>
                  <a:cubicBezTo>
                    <a:pt x="129" y="17"/>
                    <a:pt x="132" y="34"/>
                    <a:pt x="124" y="46"/>
                  </a:cubicBezTo>
                  <a:cubicBezTo>
                    <a:pt x="106" y="73"/>
                    <a:pt x="88" y="99"/>
                    <a:pt x="70" y="125"/>
                  </a:cubicBezTo>
                  <a:cubicBezTo>
                    <a:pt x="65" y="133"/>
                    <a:pt x="59" y="141"/>
                    <a:pt x="54" y="149"/>
                  </a:cubicBezTo>
                  <a:cubicBezTo>
                    <a:pt x="48" y="157"/>
                    <a:pt x="41" y="162"/>
                    <a:pt x="30" y="16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4" name="Freeform 11">
              <a:extLst>
                <a:ext uri="{FF2B5EF4-FFF2-40B4-BE49-F238E27FC236}">
                  <a16:creationId xmlns:a16="http://schemas.microsoft.com/office/drawing/2014/main" id="{D951F608-2D75-4A71-9111-B7FA4C706E15}"/>
                </a:ext>
              </a:extLst>
            </p:cNvPr>
            <p:cNvSpPr>
              <a:spLocks/>
            </p:cNvSpPr>
            <p:nvPr/>
          </p:nvSpPr>
          <p:spPr bwMode="auto">
            <a:xfrm>
              <a:off x="3271685" y="4718525"/>
              <a:ext cx="541753" cy="658731"/>
            </a:xfrm>
            <a:custGeom>
              <a:avLst/>
              <a:gdLst>
                <a:gd name="T0" fmla="*/ 36 w 118"/>
                <a:gd name="T1" fmla="*/ 133 h 133"/>
                <a:gd name="T2" fmla="*/ 8 w 118"/>
                <a:gd name="T3" fmla="*/ 95 h 133"/>
                <a:gd name="T4" fmla="*/ 20 w 118"/>
                <a:gd name="T5" fmla="*/ 77 h 133"/>
                <a:gd name="T6" fmla="*/ 65 w 118"/>
                <a:gd name="T7" fmla="*/ 12 h 133"/>
                <a:gd name="T8" fmla="*/ 88 w 118"/>
                <a:gd name="T9" fmla="*/ 1 h 133"/>
                <a:gd name="T10" fmla="*/ 112 w 118"/>
                <a:gd name="T11" fmla="*/ 18 h 133"/>
                <a:gd name="T12" fmla="*/ 105 w 118"/>
                <a:gd name="T13" fmla="*/ 51 h 133"/>
                <a:gd name="T14" fmla="*/ 67 w 118"/>
                <a:gd name="T15" fmla="*/ 105 h 133"/>
                <a:gd name="T16" fmla="*/ 57 w 118"/>
                <a:gd name="T17" fmla="*/ 121 h 133"/>
                <a:gd name="T18" fmla="*/ 36 w 118"/>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33">
                  <a:moveTo>
                    <a:pt x="36" y="133"/>
                  </a:moveTo>
                  <a:cubicBezTo>
                    <a:pt x="13" y="133"/>
                    <a:pt x="0" y="113"/>
                    <a:pt x="8" y="95"/>
                  </a:cubicBezTo>
                  <a:cubicBezTo>
                    <a:pt x="11" y="88"/>
                    <a:pt x="16" y="83"/>
                    <a:pt x="20" y="77"/>
                  </a:cubicBezTo>
                  <a:cubicBezTo>
                    <a:pt x="35" y="55"/>
                    <a:pt x="50" y="34"/>
                    <a:pt x="65" y="12"/>
                  </a:cubicBezTo>
                  <a:cubicBezTo>
                    <a:pt x="70" y="4"/>
                    <a:pt x="79" y="0"/>
                    <a:pt x="88" y="1"/>
                  </a:cubicBezTo>
                  <a:cubicBezTo>
                    <a:pt x="99" y="2"/>
                    <a:pt x="107" y="8"/>
                    <a:pt x="112" y="18"/>
                  </a:cubicBezTo>
                  <a:cubicBezTo>
                    <a:pt x="118" y="31"/>
                    <a:pt x="112" y="41"/>
                    <a:pt x="105" y="51"/>
                  </a:cubicBezTo>
                  <a:cubicBezTo>
                    <a:pt x="93" y="69"/>
                    <a:pt x="80" y="87"/>
                    <a:pt x="67" y="105"/>
                  </a:cubicBezTo>
                  <a:cubicBezTo>
                    <a:pt x="64" y="110"/>
                    <a:pt x="61" y="116"/>
                    <a:pt x="57" y="121"/>
                  </a:cubicBezTo>
                  <a:cubicBezTo>
                    <a:pt x="51" y="129"/>
                    <a:pt x="44" y="133"/>
                    <a:pt x="36" y="13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5" name="Freeform 12">
              <a:extLst>
                <a:ext uri="{FF2B5EF4-FFF2-40B4-BE49-F238E27FC236}">
                  <a16:creationId xmlns:a16="http://schemas.microsoft.com/office/drawing/2014/main" id="{044C2499-ADA0-4E6A-B9F7-6E578125E538}"/>
                </a:ext>
              </a:extLst>
            </p:cNvPr>
            <p:cNvSpPr>
              <a:spLocks/>
            </p:cNvSpPr>
            <p:nvPr/>
          </p:nvSpPr>
          <p:spPr bwMode="auto">
            <a:xfrm>
              <a:off x="2698680" y="4408868"/>
              <a:ext cx="416733" cy="534868"/>
            </a:xfrm>
            <a:custGeom>
              <a:avLst/>
              <a:gdLst>
                <a:gd name="T0" fmla="*/ 91 w 92"/>
                <a:gd name="T1" fmla="*/ 28 h 107"/>
                <a:gd name="T2" fmla="*/ 84 w 92"/>
                <a:gd name="T3" fmla="*/ 47 h 107"/>
                <a:gd name="T4" fmla="*/ 53 w 92"/>
                <a:gd name="T5" fmla="*/ 92 h 107"/>
                <a:gd name="T6" fmla="*/ 19 w 92"/>
                <a:gd name="T7" fmla="*/ 101 h 107"/>
                <a:gd name="T8" fmla="*/ 4 w 92"/>
                <a:gd name="T9" fmla="*/ 70 h 107"/>
                <a:gd name="T10" fmla="*/ 17 w 92"/>
                <a:gd name="T11" fmla="*/ 48 h 107"/>
                <a:gd name="T12" fmla="*/ 41 w 92"/>
                <a:gd name="T13" fmla="*/ 13 h 107"/>
                <a:gd name="T14" fmla="*/ 67 w 92"/>
                <a:gd name="T15" fmla="*/ 1 h 107"/>
                <a:gd name="T16" fmla="*/ 90 w 92"/>
                <a:gd name="T17" fmla="*/ 21 h 107"/>
                <a:gd name="T18" fmla="*/ 91 w 92"/>
                <a:gd name="T19"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7">
                  <a:moveTo>
                    <a:pt x="91" y="28"/>
                  </a:moveTo>
                  <a:cubicBezTo>
                    <a:pt x="92" y="35"/>
                    <a:pt x="88" y="41"/>
                    <a:pt x="84" y="47"/>
                  </a:cubicBezTo>
                  <a:cubicBezTo>
                    <a:pt x="74" y="62"/>
                    <a:pt x="64" y="77"/>
                    <a:pt x="53" y="92"/>
                  </a:cubicBezTo>
                  <a:cubicBezTo>
                    <a:pt x="46" y="103"/>
                    <a:pt x="32" y="107"/>
                    <a:pt x="19" y="101"/>
                  </a:cubicBezTo>
                  <a:cubicBezTo>
                    <a:pt x="8" y="96"/>
                    <a:pt x="0" y="82"/>
                    <a:pt x="4" y="70"/>
                  </a:cubicBezTo>
                  <a:cubicBezTo>
                    <a:pt x="7" y="62"/>
                    <a:pt x="12" y="55"/>
                    <a:pt x="17" y="48"/>
                  </a:cubicBezTo>
                  <a:cubicBezTo>
                    <a:pt x="24" y="36"/>
                    <a:pt x="33" y="25"/>
                    <a:pt x="41" y="13"/>
                  </a:cubicBezTo>
                  <a:cubicBezTo>
                    <a:pt x="48" y="4"/>
                    <a:pt x="56" y="0"/>
                    <a:pt x="67" y="1"/>
                  </a:cubicBezTo>
                  <a:cubicBezTo>
                    <a:pt x="79" y="3"/>
                    <a:pt x="87" y="10"/>
                    <a:pt x="90" y="21"/>
                  </a:cubicBezTo>
                  <a:cubicBezTo>
                    <a:pt x="91" y="24"/>
                    <a:pt x="91" y="26"/>
                    <a:pt x="91" y="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6" name="Freeform 13">
              <a:extLst>
                <a:ext uri="{FF2B5EF4-FFF2-40B4-BE49-F238E27FC236}">
                  <a16:creationId xmlns:a16="http://schemas.microsoft.com/office/drawing/2014/main" id="{511CA212-FEC4-4657-AB73-E1ABE69C28FF}"/>
                </a:ext>
              </a:extLst>
            </p:cNvPr>
            <p:cNvSpPr>
              <a:spLocks/>
            </p:cNvSpPr>
            <p:nvPr/>
          </p:nvSpPr>
          <p:spPr bwMode="auto">
            <a:xfrm>
              <a:off x="3646745" y="5067596"/>
              <a:ext cx="333387" cy="439153"/>
            </a:xfrm>
            <a:custGeom>
              <a:avLst/>
              <a:gdLst>
                <a:gd name="T0" fmla="*/ 72 w 73"/>
                <a:gd name="T1" fmla="*/ 26 h 88"/>
                <a:gd name="T2" fmla="*/ 63 w 73"/>
                <a:gd name="T3" fmla="*/ 45 h 88"/>
                <a:gd name="T4" fmla="*/ 43 w 73"/>
                <a:gd name="T5" fmla="*/ 74 h 88"/>
                <a:gd name="T6" fmla="*/ 5 w 73"/>
                <a:gd name="T7" fmla="*/ 72 h 88"/>
                <a:gd name="T8" fmla="*/ 6 w 73"/>
                <a:gd name="T9" fmla="*/ 48 h 88"/>
                <a:gd name="T10" fmla="*/ 32 w 73"/>
                <a:gd name="T11" fmla="*/ 12 h 88"/>
                <a:gd name="T12" fmla="*/ 56 w 73"/>
                <a:gd name="T13" fmla="*/ 3 h 88"/>
                <a:gd name="T14" fmla="*/ 72 w 73"/>
                <a:gd name="T15" fmla="*/ 2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8">
                  <a:moveTo>
                    <a:pt x="72" y="26"/>
                  </a:moveTo>
                  <a:cubicBezTo>
                    <a:pt x="73" y="33"/>
                    <a:pt x="67" y="39"/>
                    <a:pt x="63" y="45"/>
                  </a:cubicBezTo>
                  <a:cubicBezTo>
                    <a:pt x="57" y="55"/>
                    <a:pt x="50" y="64"/>
                    <a:pt x="43" y="74"/>
                  </a:cubicBezTo>
                  <a:cubicBezTo>
                    <a:pt x="33" y="88"/>
                    <a:pt x="13" y="87"/>
                    <a:pt x="5" y="72"/>
                  </a:cubicBezTo>
                  <a:cubicBezTo>
                    <a:pt x="0" y="64"/>
                    <a:pt x="1" y="56"/>
                    <a:pt x="6" y="48"/>
                  </a:cubicBezTo>
                  <a:cubicBezTo>
                    <a:pt x="15" y="36"/>
                    <a:pt x="23" y="24"/>
                    <a:pt x="32" y="12"/>
                  </a:cubicBezTo>
                  <a:cubicBezTo>
                    <a:pt x="38" y="3"/>
                    <a:pt x="47" y="0"/>
                    <a:pt x="56" y="3"/>
                  </a:cubicBezTo>
                  <a:cubicBezTo>
                    <a:pt x="67" y="6"/>
                    <a:pt x="72" y="14"/>
                    <a:pt x="72" y="2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15" name="Arrow: Pentagon 8">
            <a:extLst>
              <a:ext uri="{FF2B5EF4-FFF2-40B4-BE49-F238E27FC236}">
                <a16:creationId xmlns:a16="http://schemas.microsoft.com/office/drawing/2014/main" id="{83FC3BF6-085A-465A-AC29-C6850C13445A}"/>
              </a:ext>
            </a:extLst>
          </p:cNvPr>
          <p:cNvSpPr/>
          <p:nvPr/>
        </p:nvSpPr>
        <p:spPr>
          <a:xfrm>
            <a:off x="242154" y="420074"/>
            <a:ext cx="1162013" cy="658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27">
            <a:extLst>
              <a:ext uri="{FF2B5EF4-FFF2-40B4-BE49-F238E27FC236}">
                <a16:creationId xmlns:a16="http://schemas.microsoft.com/office/drawing/2014/main" id="{AF674A17-AAE5-4964-89E9-E927EF4D90FD}"/>
              </a:ext>
            </a:extLst>
          </p:cNvPr>
          <p:cNvSpPr txBox="1"/>
          <p:nvPr/>
        </p:nvSpPr>
        <p:spPr>
          <a:xfrm>
            <a:off x="242154" y="420074"/>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7" name="TextBox 31">
            <a:extLst>
              <a:ext uri="{FF2B5EF4-FFF2-40B4-BE49-F238E27FC236}">
                <a16:creationId xmlns:a16="http://schemas.microsoft.com/office/drawing/2014/main" id="{6622EE78-8826-4D13-896F-3CE387814C90}"/>
              </a:ext>
            </a:extLst>
          </p:cNvPr>
          <p:cNvSpPr txBox="1"/>
          <p:nvPr/>
        </p:nvSpPr>
        <p:spPr>
          <a:xfrm>
            <a:off x="1404167" y="451544"/>
            <a:ext cx="464862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3600" b="1" noProof="0" dirty="0" smtClean="0">
                <a:solidFill>
                  <a:srgbClr val="FFFFFF"/>
                </a:solidFill>
                <a:latin typeface="Trebuchet MS" panose="020B0603020202020204" pitchFamily="34" charset="0"/>
              </a:rPr>
              <a:t>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KREDİSİ NEDİR?</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1308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0">
            <a:extLst>
              <a:ext uri="{FF2B5EF4-FFF2-40B4-BE49-F238E27FC236}">
                <a16:creationId xmlns:a16="http://schemas.microsoft.com/office/drawing/2014/main" id="{591D7154-7104-477A-A267-29B7F59277CF}"/>
              </a:ext>
            </a:extLst>
          </p:cNvPr>
          <p:cNvGrpSpPr/>
          <p:nvPr/>
        </p:nvGrpSpPr>
        <p:grpSpPr>
          <a:xfrm>
            <a:off x="10836361" y="393593"/>
            <a:ext cx="1115493" cy="1456388"/>
            <a:chOff x="2050732" y="1266266"/>
            <a:chExt cx="3359467" cy="4325468"/>
          </a:xfrm>
        </p:grpSpPr>
        <p:grpSp>
          <p:nvGrpSpPr>
            <p:cNvPr id="29" name="Group 14">
              <a:extLst>
                <a:ext uri="{FF2B5EF4-FFF2-40B4-BE49-F238E27FC236}">
                  <a16:creationId xmlns:a16="http://schemas.microsoft.com/office/drawing/2014/main" id="{48B83C53-B05F-482A-82A1-BE0464743B39}"/>
                </a:ext>
              </a:extLst>
            </p:cNvPr>
            <p:cNvGrpSpPr/>
            <p:nvPr/>
          </p:nvGrpSpPr>
          <p:grpSpPr>
            <a:xfrm>
              <a:off x="2050732" y="1266266"/>
              <a:ext cx="3359467" cy="4325468"/>
              <a:chOff x="5230813" y="2312988"/>
              <a:chExt cx="1733550" cy="2232025"/>
            </a:xfrm>
          </p:grpSpPr>
          <p:sp>
            <p:nvSpPr>
              <p:cNvPr id="37" name="Freeform 6">
                <a:extLst>
                  <a:ext uri="{FF2B5EF4-FFF2-40B4-BE49-F238E27FC236}">
                    <a16:creationId xmlns:a16="http://schemas.microsoft.com/office/drawing/2014/main" id="{9BA7F78A-5B92-4949-8F8C-8ECC299BC8FB}"/>
                  </a:ext>
                </a:extLst>
              </p:cNvPr>
              <p:cNvSpPr>
                <a:spLocks/>
              </p:cNvSpPr>
              <p:nvPr/>
            </p:nvSpPr>
            <p:spPr bwMode="auto">
              <a:xfrm>
                <a:off x="5243513" y="4191001"/>
                <a:ext cx="41275" cy="60325"/>
              </a:xfrm>
              <a:custGeom>
                <a:avLst/>
                <a:gdLst>
                  <a:gd name="T0" fmla="*/ 0 w 13"/>
                  <a:gd name="T1" fmla="*/ 3 h 19"/>
                  <a:gd name="T2" fmla="*/ 4 w 13"/>
                  <a:gd name="T3" fmla="*/ 0 h 19"/>
                  <a:gd name="T4" fmla="*/ 10 w 13"/>
                  <a:gd name="T5" fmla="*/ 5 h 19"/>
                  <a:gd name="T6" fmla="*/ 5 w 13"/>
                  <a:gd name="T7" fmla="*/ 18 h 19"/>
                  <a:gd name="T8" fmla="*/ 0 w 13"/>
                  <a:gd name="T9" fmla="*/ 15 h 19"/>
                  <a:gd name="T10" fmla="*/ 0 w 13"/>
                  <a:gd name="T11" fmla="*/ 3 h 19"/>
                </a:gdLst>
                <a:ahLst/>
                <a:cxnLst>
                  <a:cxn ang="0">
                    <a:pos x="T0" y="T1"/>
                  </a:cxn>
                  <a:cxn ang="0">
                    <a:pos x="T2" y="T3"/>
                  </a:cxn>
                  <a:cxn ang="0">
                    <a:pos x="T4" y="T5"/>
                  </a:cxn>
                  <a:cxn ang="0">
                    <a:pos x="T6" y="T7"/>
                  </a:cxn>
                  <a:cxn ang="0">
                    <a:pos x="T8" y="T9"/>
                  </a:cxn>
                  <a:cxn ang="0">
                    <a:pos x="T10" y="T11"/>
                  </a:cxn>
                </a:cxnLst>
                <a:rect l="0" t="0" r="r" b="b"/>
                <a:pathLst>
                  <a:path w="13" h="19">
                    <a:moveTo>
                      <a:pt x="0" y="3"/>
                    </a:moveTo>
                    <a:cubicBezTo>
                      <a:pt x="2" y="2"/>
                      <a:pt x="3" y="1"/>
                      <a:pt x="4" y="0"/>
                    </a:cubicBezTo>
                    <a:cubicBezTo>
                      <a:pt x="6" y="2"/>
                      <a:pt x="8" y="3"/>
                      <a:pt x="10" y="5"/>
                    </a:cubicBezTo>
                    <a:cubicBezTo>
                      <a:pt x="13" y="10"/>
                      <a:pt x="11" y="17"/>
                      <a:pt x="5" y="18"/>
                    </a:cubicBezTo>
                    <a:cubicBezTo>
                      <a:pt x="4" y="19"/>
                      <a:pt x="2" y="17"/>
                      <a:pt x="0" y="15"/>
                    </a:cubicBezTo>
                    <a:cubicBezTo>
                      <a:pt x="7" y="11"/>
                      <a:pt x="5"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8" name="Freeform 7">
                <a:extLst>
                  <a:ext uri="{FF2B5EF4-FFF2-40B4-BE49-F238E27FC236}">
                    <a16:creationId xmlns:a16="http://schemas.microsoft.com/office/drawing/2014/main" id="{F5C40D60-8578-40FF-BE1E-194917DCCA2D}"/>
                  </a:ext>
                </a:extLst>
              </p:cNvPr>
              <p:cNvSpPr>
                <a:spLocks/>
              </p:cNvSpPr>
              <p:nvPr/>
            </p:nvSpPr>
            <p:spPr bwMode="auto">
              <a:xfrm>
                <a:off x="6575426" y="2944813"/>
                <a:ext cx="28575" cy="34925"/>
              </a:xfrm>
              <a:custGeom>
                <a:avLst/>
                <a:gdLst>
                  <a:gd name="T0" fmla="*/ 0 w 9"/>
                  <a:gd name="T1" fmla="*/ 10 h 11"/>
                  <a:gd name="T2" fmla="*/ 2 w 9"/>
                  <a:gd name="T3" fmla="*/ 1 h 11"/>
                  <a:gd name="T4" fmla="*/ 8 w 9"/>
                  <a:gd name="T5" fmla="*/ 1 h 11"/>
                  <a:gd name="T6" fmla="*/ 9 w 9"/>
                  <a:gd name="T7" fmla="*/ 3 h 11"/>
                  <a:gd name="T8" fmla="*/ 8 w 9"/>
                  <a:gd name="T9" fmla="*/ 4 h 11"/>
                  <a:gd name="T10" fmla="*/ 2 w 9"/>
                  <a:gd name="T11" fmla="*/ 11 h 11"/>
                  <a:gd name="T12" fmla="*/ 0 w 9"/>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0" y="10"/>
                    </a:moveTo>
                    <a:cubicBezTo>
                      <a:pt x="1" y="7"/>
                      <a:pt x="1" y="4"/>
                      <a:pt x="2" y="1"/>
                    </a:cubicBezTo>
                    <a:cubicBezTo>
                      <a:pt x="2" y="0"/>
                      <a:pt x="6" y="1"/>
                      <a:pt x="8" y="1"/>
                    </a:cubicBezTo>
                    <a:cubicBezTo>
                      <a:pt x="9" y="1"/>
                      <a:pt x="9" y="2"/>
                      <a:pt x="9" y="3"/>
                    </a:cubicBezTo>
                    <a:cubicBezTo>
                      <a:pt x="9" y="3"/>
                      <a:pt x="8" y="4"/>
                      <a:pt x="8" y="4"/>
                    </a:cubicBezTo>
                    <a:cubicBezTo>
                      <a:pt x="3" y="3"/>
                      <a:pt x="2" y="7"/>
                      <a:pt x="2" y="11"/>
                    </a:cubicBezTo>
                    <a:cubicBezTo>
                      <a:pt x="1" y="11"/>
                      <a:pt x="1" y="10"/>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9" name="Freeform 8">
                <a:extLst>
                  <a:ext uri="{FF2B5EF4-FFF2-40B4-BE49-F238E27FC236}">
                    <a16:creationId xmlns:a16="http://schemas.microsoft.com/office/drawing/2014/main" id="{C390EA27-1FE2-4756-A3F0-21C98E0E46D7}"/>
                  </a:ext>
                </a:extLst>
              </p:cNvPr>
              <p:cNvSpPr>
                <a:spLocks/>
              </p:cNvSpPr>
              <p:nvPr/>
            </p:nvSpPr>
            <p:spPr bwMode="auto">
              <a:xfrm>
                <a:off x="6007101" y="3649663"/>
                <a:ext cx="622300" cy="611188"/>
              </a:xfrm>
              <a:custGeom>
                <a:avLst/>
                <a:gdLst>
                  <a:gd name="T0" fmla="*/ 145 w 195"/>
                  <a:gd name="T1" fmla="*/ 111 h 192"/>
                  <a:gd name="T2" fmla="*/ 109 w 195"/>
                  <a:gd name="T3" fmla="*/ 179 h 192"/>
                  <a:gd name="T4" fmla="*/ 82 w 195"/>
                  <a:gd name="T5" fmla="*/ 183 h 192"/>
                  <a:gd name="T6" fmla="*/ 7 w 195"/>
                  <a:gd name="T7" fmla="*/ 107 h 192"/>
                  <a:gd name="T8" fmla="*/ 6 w 195"/>
                  <a:gd name="T9" fmla="*/ 84 h 192"/>
                  <a:gd name="T10" fmla="*/ 30 w 195"/>
                  <a:gd name="T11" fmla="*/ 85 h 192"/>
                  <a:gd name="T12" fmla="*/ 87 w 195"/>
                  <a:gd name="T13" fmla="*/ 142 h 192"/>
                  <a:gd name="T14" fmla="*/ 91 w 195"/>
                  <a:gd name="T15" fmla="*/ 146 h 192"/>
                  <a:gd name="T16" fmla="*/ 102 w 195"/>
                  <a:gd name="T17" fmla="*/ 124 h 192"/>
                  <a:gd name="T18" fmla="*/ 148 w 195"/>
                  <a:gd name="T19" fmla="*/ 39 h 192"/>
                  <a:gd name="T20" fmla="*/ 163 w 195"/>
                  <a:gd name="T21" fmla="*/ 11 h 192"/>
                  <a:gd name="T22" fmla="*/ 185 w 195"/>
                  <a:gd name="T23" fmla="*/ 3 h 192"/>
                  <a:gd name="T24" fmla="*/ 191 w 195"/>
                  <a:gd name="T25" fmla="*/ 26 h 192"/>
                  <a:gd name="T26" fmla="*/ 162 w 195"/>
                  <a:gd name="T27" fmla="*/ 79 h 192"/>
                  <a:gd name="T28" fmla="*/ 145 w 195"/>
                  <a:gd name="T29" fmla="*/ 1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92">
                    <a:moveTo>
                      <a:pt x="145" y="111"/>
                    </a:moveTo>
                    <a:cubicBezTo>
                      <a:pt x="133" y="134"/>
                      <a:pt x="121" y="157"/>
                      <a:pt x="109" y="179"/>
                    </a:cubicBezTo>
                    <a:cubicBezTo>
                      <a:pt x="103" y="190"/>
                      <a:pt x="91" y="192"/>
                      <a:pt x="82" y="183"/>
                    </a:cubicBezTo>
                    <a:cubicBezTo>
                      <a:pt x="57" y="158"/>
                      <a:pt x="32" y="132"/>
                      <a:pt x="7" y="107"/>
                    </a:cubicBezTo>
                    <a:cubicBezTo>
                      <a:pt x="0" y="100"/>
                      <a:pt x="1" y="89"/>
                      <a:pt x="6" y="84"/>
                    </a:cubicBezTo>
                    <a:cubicBezTo>
                      <a:pt x="13" y="77"/>
                      <a:pt x="23" y="78"/>
                      <a:pt x="30" y="85"/>
                    </a:cubicBezTo>
                    <a:cubicBezTo>
                      <a:pt x="49" y="104"/>
                      <a:pt x="68" y="123"/>
                      <a:pt x="87" y="142"/>
                    </a:cubicBezTo>
                    <a:cubicBezTo>
                      <a:pt x="88" y="143"/>
                      <a:pt x="89" y="144"/>
                      <a:pt x="91" y="146"/>
                    </a:cubicBezTo>
                    <a:cubicBezTo>
                      <a:pt x="95" y="138"/>
                      <a:pt x="98" y="131"/>
                      <a:pt x="102" y="124"/>
                    </a:cubicBezTo>
                    <a:cubicBezTo>
                      <a:pt x="117" y="96"/>
                      <a:pt x="132" y="68"/>
                      <a:pt x="148" y="39"/>
                    </a:cubicBezTo>
                    <a:cubicBezTo>
                      <a:pt x="153" y="30"/>
                      <a:pt x="158" y="20"/>
                      <a:pt x="163" y="11"/>
                    </a:cubicBezTo>
                    <a:cubicBezTo>
                      <a:pt x="168" y="1"/>
                      <a:pt x="178" y="0"/>
                      <a:pt x="185" y="3"/>
                    </a:cubicBezTo>
                    <a:cubicBezTo>
                      <a:pt x="193" y="7"/>
                      <a:pt x="195" y="18"/>
                      <a:pt x="191" y="26"/>
                    </a:cubicBezTo>
                    <a:cubicBezTo>
                      <a:pt x="182" y="44"/>
                      <a:pt x="172" y="62"/>
                      <a:pt x="162" y="79"/>
                    </a:cubicBezTo>
                    <a:cubicBezTo>
                      <a:pt x="161" y="82"/>
                      <a:pt x="149" y="105"/>
                      <a:pt x="145" y="111"/>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0" name="Freeform 9">
                <a:extLst>
                  <a:ext uri="{FF2B5EF4-FFF2-40B4-BE49-F238E27FC236}">
                    <a16:creationId xmlns:a16="http://schemas.microsoft.com/office/drawing/2014/main" id="{9AEF8173-5C3F-4A95-AFA5-151718BC3682}"/>
                  </a:ext>
                </a:extLst>
              </p:cNvPr>
              <p:cNvSpPr>
                <a:spLocks noEditPoints="1"/>
              </p:cNvSpPr>
              <p:nvPr/>
            </p:nvSpPr>
            <p:spPr bwMode="auto">
              <a:xfrm>
                <a:off x="5230813" y="2312988"/>
                <a:ext cx="1733550" cy="2232025"/>
              </a:xfrm>
              <a:custGeom>
                <a:avLst/>
                <a:gdLst>
                  <a:gd name="T0" fmla="*/ 519 w 543"/>
                  <a:gd name="T1" fmla="*/ 420 h 700"/>
                  <a:gd name="T2" fmla="*/ 452 w 543"/>
                  <a:gd name="T3" fmla="*/ 344 h 700"/>
                  <a:gd name="T4" fmla="*/ 451 w 543"/>
                  <a:gd name="T5" fmla="*/ 131 h 700"/>
                  <a:gd name="T6" fmla="*/ 353 w 543"/>
                  <a:gd name="T7" fmla="*/ 120 h 700"/>
                  <a:gd name="T8" fmla="*/ 350 w 543"/>
                  <a:gd name="T9" fmla="*/ 120 h 700"/>
                  <a:gd name="T10" fmla="*/ 347 w 543"/>
                  <a:gd name="T11" fmla="*/ 93 h 700"/>
                  <a:gd name="T12" fmla="*/ 309 w 543"/>
                  <a:gd name="T13" fmla="*/ 76 h 700"/>
                  <a:gd name="T14" fmla="*/ 273 w 543"/>
                  <a:gd name="T15" fmla="*/ 18 h 700"/>
                  <a:gd name="T16" fmla="*/ 261 w 543"/>
                  <a:gd name="T17" fmla="*/ 10 h 700"/>
                  <a:gd name="T18" fmla="*/ 234 w 543"/>
                  <a:gd name="T19" fmla="*/ 2 h 700"/>
                  <a:gd name="T20" fmla="*/ 231 w 543"/>
                  <a:gd name="T21" fmla="*/ 2 h 700"/>
                  <a:gd name="T22" fmla="*/ 150 w 543"/>
                  <a:gd name="T23" fmla="*/ 69 h 700"/>
                  <a:gd name="T24" fmla="*/ 123 w 543"/>
                  <a:gd name="T25" fmla="*/ 75 h 700"/>
                  <a:gd name="T26" fmla="*/ 105 w 543"/>
                  <a:gd name="T27" fmla="*/ 114 h 700"/>
                  <a:gd name="T28" fmla="*/ 18 w 543"/>
                  <a:gd name="T29" fmla="*/ 120 h 700"/>
                  <a:gd name="T30" fmla="*/ 0 w 543"/>
                  <a:gd name="T31" fmla="*/ 371 h 700"/>
                  <a:gd name="T32" fmla="*/ 0 w 543"/>
                  <a:gd name="T33" fmla="*/ 606 h 700"/>
                  <a:gd name="T34" fmla="*/ 0 w 543"/>
                  <a:gd name="T35" fmla="*/ 607 h 700"/>
                  <a:gd name="T36" fmla="*/ 19 w 543"/>
                  <a:gd name="T37" fmla="*/ 621 h 700"/>
                  <a:gd name="T38" fmla="*/ 206 w 543"/>
                  <a:gd name="T39" fmla="*/ 625 h 700"/>
                  <a:gd name="T40" fmla="*/ 321 w 543"/>
                  <a:gd name="T41" fmla="*/ 695 h 700"/>
                  <a:gd name="T42" fmla="*/ 478 w 543"/>
                  <a:gd name="T43" fmla="*/ 651 h 700"/>
                  <a:gd name="T44" fmla="*/ 538 w 543"/>
                  <a:gd name="T45" fmla="*/ 473 h 700"/>
                  <a:gd name="T46" fmla="*/ 215 w 543"/>
                  <a:gd name="T47" fmla="*/ 35 h 700"/>
                  <a:gd name="T48" fmla="*/ 255 w 543"/>
                  <a:gd name="T49" fmla="*/ 45 h 700"/>
                  <a:gd name="T50" fmla="*/ 261 w 543"/>
                  <a:gd name="T51" fmla="*/ 51 h 700"/>
                  <a:gd name="T52" fmla="*/ 271 w 543"/>
                  <a:gd name="T53" fmla="*/ 76 h 700"/>
                  <a:gd name="T54" fmla="*/ 181 w 543"/>
                  <a:gd name="T55" fmla="*/ 75 h 700"/>
                  <a:gd name="T56" fmla="*/ 137 w 543"/>
                  <a:gd name="T57" fmla="*/ 107 h 700"/>
                  <a:gd name="T58" fmla="*/ 309 w 543"/>
                  <a:gd name="T59" fmla="*/ 108 h 700"/>
                  <a:gd name="T60" fmla="*/ 315 w 543"/>
                  <a:gd name="T61" fmla="*/ 160 h 700"/>
                  <a:gd name="T62" fmla="*/ 261 w 543"/>
                  <a:gd name="T63" fmla="*/ 166 h 700"/>
                  <a:gd name="T64" fmla="*/ 136 w 543"/>
                  <a:gd name="T65" fmla="*/ 160 h 700"/>
                  <a:gd name="T66" fmla="*/ 183 w 543"/>
                  <a:gd name="T67" fmla="*/ 588 h 700"/>
                  <a:gd name="T68" fmla="*/ 32 w 543"/>
                  <a:gd name="T69" fmla="*/ 290 h 700"/>
                  <a:gd name="T70" fmla="*/ 38 w 543"/>
                  <a:gd name="T71" fmla="*/ 152 h 700"/>
                  <a:gd name="T72" fmla="*/ 105 w 543"/>
                  <a:gd name="T73" fmla="*/ 158 h 700"/>
                  <a:gd name="T74" fmla="*/ 123 w 543"/>
                  <a:gd name="T75" fmla="*/ 197 h 700"/>
                  <a:gd name="T76" fmla="*/ 329 w 543"/>
                  <a:gd name="T77" fmla="*/ 197 h 700"/>
                  <a:gd name="T78" fmla="*/ 347 w 543"/>
                  <a:gd name="T79" fmla="*/ 158 h 700"/>
                  <a:gd name="T80" fmla="*/ 382 w 543"/>
                  <a:gd name="T81" fmla="*/ 152 h 700"/>
                  <a:gd name="T82" fmla="*/ 420 w 543"/>
                  <a:gd name="T83" fmla="*/ 157 h 700"/>
                  <a:gd name="T84" fmla="*/ 420 w 543"/>
                  <a:gd name="T85" fmla="*/ 327 h 700"/>
                  <a:gd name="T86" fmla="*/ 404 w 543"/>
                  <a:gd name="T87" fmla="*/ 329 h 700"/>
                  <a:gd name="T88" fmla="*/ 276 w 543"/>
                  <a:gd name="T89" fmla="*/ 339 h 700"/>
                  <a:gd name="T90" fmla="*/ 175 w 543"/>
                  <a:gd name="T91" fmla="*/ 452 h 700"/>
                  <a:gd name="T92" fmla="*/ 507 w 543"/>
                  <a:gd name="T93" fmla="*/ 536 h 700"/>
                  <a:gd name="T94" fmla="*/ 391 w 543"/>
                  <a:gd name="T95" fmla="*/ 661 h 700"/>
                  <a:gd name="T96" fmla="*/ 282 w 543"/>
                  <a:gd name="T97" fmla="*/ 648 h 700"/>
                  <a:gd name="T98" fmla="*/ 211 w 543"/>
                  <a:gd name="T99" fmla="*/ 572 h 700"/>
                  <a:gd name="T100" fmla="*/ 278 w 543"/>
                  <a:gd name="T101" fmla="*/ 374 h 700"/>
                  <a:gd name="T102" fmla="*/ 481 w 543"/>
                  <a:gd name="T103" fmla="*/ 421 h 700"/>
                  <a:gd name="T104" fmla="*/ 507 w 543"/>
                  <a:gd name="T105" fmla="*/ 53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3" h="700">
                    <a:moveTo>
                      <a:pt x="538" y="473"/>
                    </a:moveTo>
                    <a:cubicBezTo>
                      <a:pt x="534" y="454"/>
                      <a:pt x="528" y="437"/>
                      <a:pt x="519" y="420"/>
                    </a:cubicBezTo>
                    <a:cubicBezTo>
                      <a:pt x="504" y="393"/>
                      <a:pt x="483" y="370"/>
                      <a:pt x="457" y="353"/>
                    </a:cubicBezTo>
                    <a:cubicBezTo>
                      <a:pt x="453" y="351"/>
                      <a:pt x="452" y="348"/>
                      <a:pt x="452" y="344"/>
                    </a:cubicBezTo>
                    <a:cubicBezTo>
                      <a:pt x="452" y="276"/>
                      <a:pt x="452" y="208"/>
                      <a:pt x="452" y="140"/>
                    </a:cubicBezTo>
                    <a:cubicBezTo>
                      <a:pt x="452" y="137"/>
                      <a:pt x="452" y="134"/>
                      <a:pt x="451" y="131"/>
                    </a:cubicBezTo>
                    <a:cubicBezTo>
                      <a:pt x="448" y="123"/>
                      <a:pt x="442" y="120"/>
                      <a:pt x="434" y="120"/>
                    </a:cubicBezTo>
                    <a:cubicBezTo>
                      <a:pt x="407" y="120"/>
                      <a:pt x="380" y="120"/>
                      <a:pt x="353" y="120"/>
                    </a:cubicBezTo>
                    <a:cubicBezTo>
                      <a:pt x="352" y="120"/>
                      <a:pt x="351" y="120"/>
                      <a:pt x="350" y="120"/>
                    </a:cubicBezTo>
                    <a:cubicBezTo>
                      <a:pt x="350" y="120"/>
                      <a:pt x="350" y="120"/>
                      <a:pt x="350" y="120"/>
                    </a:cubicBezTo>
                    <a:cubicBezTo>
                      <a:pt x="347" y="120"/>
                      <a:pt x="347" y="119"/>
                      <a:pt x="347" y="114"/>
                    </a:cubicBezTo>
                    <a:cubicBezTo>
                      <a:pt x="347" y="107"/>
                      <a:pt x="347" y="100"/>
                      <a:pt x="347" y="93"/>
                    </a:cubicBezTo>
                    <a:cubicBezTo>
                      <a:pt x="347" y="81"/>
                      <a:pt x="341" y="76"/>
                      <a:pt x="329" y="76"/>
                    </a:cubicBezTo>
                    <a:cubicBezTo>
                      <a:pt x="322" y="75"/>
                      <a:pt x="316" y="75"/>
                      <a:pt x="309" y="76"/>
                    </a:cubicBezTo>
                    <a:cubicBezTo>
                      <a:pt x="304" y="76"/>
                      <a:pt x="303" y="74"/>
                      <a:pt x="302" y="69"/>
                    </a:cubicBezTo>
                    <a:cubicBezTo>
                      <a:pt x="300" y="48"/>
                      <a:pt x="290" y="31"/>
                      <a:pt x="273" y="18"/>
                    </a:cubicBezTo>
                    <a:cubicBezTo>
                      <a:pt x="269" y="15"/>
                      <a:pt x="265" y="13"/>
                      <a:pt x="261" y="10"/>
                    </a:cubicBezTo>
                    <a:cubicBezTo>
                      <a:pt x="261" y="10"/>
                      <a:pt x="261" y="10"/>
                      <a:pt x="261" y="10"/>
                    </a:cubicBezTo>
                    <a:cubicBezTo>
                      <a:pt x="259" y="9"/>
                      <a:pt x="257" y="8"/>
                      <a:pt x="255" y="8"/>
                    </a:cubicBezTo>
                    <a:cubicBezTo>
                      <a:pt x="249" y="5"/>
                      <a:pt x="242" y="3"/>
                      <a:pt x="234" y="2"/>
                    </a:cubicBezTo>
                    <a:cubicBezTo>
                      <a:pt x="233" y="2"/>
                      <a:pt x="232" y="2"/>
                      <a:pt x="231" y="2"/>
                    </a:cubicBezTo>
                    <a:cubicBezTo>
                      <a:pt x="231" y="2"/>
                      <a:pt x="231" y="2"/>
                      <a:pt x="231" y="2"/>
                    </a:cubicBezTo>
                    <a:cubicBezTo>
                      <a:pt x="212" y="0"/>
                      <a:pt x="194" y="6"/>
                      <a:pt x="179" y="18"/>
                    </a:cubicBezTo>
                    <a:cubicBezTo>
                      <a:pt x="162" y="31"/>
                      <a:pt x="152" y="48"/>
                      <a:pt x="150" y="69"/>
                    </a:cubicBezTo>
                    <a:cubicBezTo>
                      <a:pt x="149" y="74"/>
                      <a:pt x="148" y="76"/>
                      <a:pt x="143" y="75"/>
                    </a:cubicBezTo>
                    <a:cubicBezTo>
                      <a:pt x="136" y="75"/>
                      <a:pt x="129" y="75"/>
                      <a:pt x="123" y="75"/>
                    </a:cubicBezTo>
                    <a:cubicBezTo>
                      <a:pt x="111" y="75"/>
                      <a:pt x="105" y="81"/>
                      <a:pt x="105" y="93"/>
                    </a:cubicBezTo>
                    <a:cubicBezTo>
                      <a:pt x="105" y="100"/>
                      <a:pt x="105" y="107"/>
                      <a:pt x="105" y="114"/>
                    </a:cubicBezTo>
                    <a:cubicBezTo>
                      <a:pt x="105" y="120"/>
                      <a:pt x="105" y="120"/>
                      <a:pt x="98" y="120"/>
                    </a:cubicBezTo>
                    <a:cubicBezTo>
                      <a:pt x="72" y="120"/>
                      <a:pt x="45" y="121"/>
                      <a:pt x="18" y="120"/>
                    </a:cubicBezTo>
                    <a:cubicBezTo>
                      <a:pt x="7" y="120"/>
                      <a:pt x="0" y="127"/>
                      <a:pt x="0" y="139"/>
                    </a:cubicBezTo>
                    <a:cubicBezTo>
                      <a:pt x="0" y="216"/>
                      <a:pt x="0" y="293"/>
                      <a:pt x="0" y="371"/>
                    </a:cubicBezTo>
                    <a:cubicBezTo>
                      <a:pt x="0" y="448"/>
                      <a:pt x="0" y="526"/>
                      <a:pt x="0" y="603"/>
                    </a:cubicBezTo>
                    <a:cubicBezTo>
                      <a:pt x="0" y="604"/>
                      <a:pt x="0" y="605"/>
                      <a:pt x="0" y="606"/>
                    </a:cubicBezTo>
                    <a:cubicBezTo>
                      <a:pt x="0" y="607"/>
                      <a:pt x="0" y="607"/>
                      <a:pt x="0" y="607"/>
                    </a:cubicBezTo>
                    <a:cubicBezTo>
                      <a:pt x="0" y="607"/>
                      <a:pt x="0" y="607"/>
                      <a:pt x="0" y="607"/>
                    </a:cubicBezTo>
                    <a:cubicBezTo>
                      <a:pt x="1" y="609"/>
                      <a:pt x="1" y="610"/>
                      <a:pt x="1" y="611"/>
                    </a:cubicBezTo>
                    <a:cubicBezTo>
                      <a:pt x="4" y="619"/>
                      <a:pt x="11" y="621"/>
                      <a:pt x="19" y="621"/>
                    </a:cubicBezTo>
                    <a:cubicBezTo>
                      <a:pt x="78" y="621"/>
                      <a:pt x="138" y="621"/>
                      <a:pt x="197" y="621"/>
                    </a:cubicBezTo>
                    <a:cubicBezTo>
                      <a:pt x="201" y="621"/>
                      <a:pt x="203" y="622"/>
                      <a:pt x="206" y="625"/>
                    </a:cubicBezTo>
                    <a:cubicBezTo>
                      <a:pt x="216" y="636"/>
                      <a:pt x="226" y="647"/>
                      <a:pt x="237" y="657"/>
                    </a:cubicBezTo>
                    <a:cubicBezTo>
                      <a:pt x="261" y="677"/>
                      <a:pt x="290" y="689"/>
                      <a:pt x="321" y="695"/>
                    </a:cubicBezTo>
                    <a:cubicBezTo>
                      <a:pt x="350" y="700"/>
                      <a:pt x="378" y="698"/>
                      <a:pt x="406" y="690"/>
                    </a:cubicBezTo>
                    <a:cubicBezTo>
                      <a:pt x="433" y="682"/>
                      <a:pt x="457" y="669"/>
                      <a:pt x="478" y="651"/>
                    </a:cubicBezTo>
                    <a:cubicBezTo>
                      <a:pt x="511" y="621"/>
                      <a:pt x="532" y="584"/>
                      <a:pt x="539" y="540"/>
                    </a:cubicBezTo>
                    <a:cubicBezTo>
                      <a:pt x="543" y="518"/>
                      <a:pt x="542" y="495"/>
                      <a:pt x="538" y="473"/>
                    </a:cubicBezTo>
                    <a:close/>
                    <a:moveTo>
                      <a:pt x="197" y="44"/>
                    </a:moveTo>
                    <a:cubicBezTo>
                      <a:pt x="202" y="40"/>
                      <a:pt x="209" y="36"/>
                      <a:pt x="215" y="35"/>
                    </a:cubicBezTo>
                    <a:cubicBezTo>
                      <a:pt x="215" y="35"/>
                      <a:pt x="215" y="35"/>
                      <a:pt x="215" y="35"/>
                    </a:cubicBezTo>
                    <a:cubicBezTo>
                      <a:pt x="229" y="32"/>
                      <a:pt x="244" y="35"/>
                      <a:pt x="255" y="45"/>
                    </a:cubicBezTo>
                    <a:cubicBezTo>
                      <a:pt x="257" y="46"/>
                      <a:pt x="259" y="48"/>
                      <a:pt x="261" y="50"/>
                    </a:cubicBezTo>
                    <a:cubicBezTo>
                      <a:pt x="261" y="50"/>
                      <a:pt x="261" y="51"/>
                      <a:pt x="261" y="51"/>
                    </a:cubicBezTo>
                    <a:cubicBezTo>
                      <a:pt x="261" y="51"/>
                      <a:pt x="261" y="51"/>
                      <a:pt x="261" y="51"/>
                    </a:cubicBezTo>
                    <a:cubicBezTo>
                      <a:pt x="267" y="57"/>
                      <a:pt x="270" y="65"/>
                      <a:pt x="271" y="76"/>
                    </a:cubicBezTo>
                    <a:cubicBezTo>
                      <a:pt x="268" y="76"/>
                      <a:pt x="212" y="75"/>
                      <a:pt x="188" y="75"/>
                    </a:cubicBezTo>
                    <a:cubicBezTo>
                      <a:pt x="186" y="75"/>
                      <a:pt x="184" y="75"/>
                      <a:pt x="181" y="75"/>
                    </a:cubicBezTo>
                    <a:cubicBezTo>
                      <a:pt x="182" y="62"/>
                      <a:pt x="188" y="52"/>
                      <a:pt x="197" y="44"/>
                    </a:cubicBezTo>
                    <a:close/>
                    <a:moveTo>
                      <a:pt x="137" y="107"/>
                    </a:moveTo>
                    <a:cubicBezTo>
                      <a:pt x="139" y="107"/>
                      <a:pt x="141" y="107"/>
                      <a:pt x="142" y="107"/>
                    </a:cubicBezTo>
                    <a:cubicBezTo>
                      <a:pt x="167" y="107"/>
                      <a:pt x="278" y="108"/>
                      <a:pt x="309" y="108"/>
                    </a:cubicBezTo>
                    <a:cubicBezTo>
                      <a:pt x="311" y="108"/>
                      <a:pt x="313" y="108"/>
                      <a:pt x="315" y="108"/>
                    </a:cubicBezTo>
                    <a:cubicBezTo>
                      <a:pt x="315" y="110"/>
                      <a:pt x="315" y="145"/>
                      <a:pt x="315" y="160"/>
                    </a:cubicBezTo>
                    <a:cubicBezTo>
                      <a:pt x="315" y="165"/>
                      <a:pt x="314" y="166"/>
                      <a:pt x="310" y="166"/>
                    </a:cubicBezTo>
                    <a:cubicBezTo>
                      <a:pt x="293" y="166"/>
                      <a:pt x="261" y="166"/>
                      <a:pt x="261" y="166"/>
                    </a:cubicBezTo>
                    <a:cubicBezTo>
                      <a:pt x="221" y="165"/>
                      <a:pt x="182" y="165"/>
                      <a:pt x="142" y="166"/>
                    </a:cubicBezTo>
                    <a:cubicBezTo>
                      <a:pt x="138" y="166"/>
                      <a:pt x="136" y="165"/>
                      <a:pt x="136" y="160"/>
                    </a:cubicBezTo>
                    <a:cubicBezTo>
                      <a:pt x="137" y="144"/>
                      <a:pt x="137" y="123"/>
                      <a:pt x="137" y="107"/>
                    </a:cubicBezTo>
                    <a:close/>
                    <a:moveTo>
                      <a:pt x="183" y="588"/>
                    </a:moveTo>
                    <a:cubicBezTo>
                      <a:pt x="159" y="589"/>
                      <a:pt x="31" y="587"/>
                      <a:pt x="31" y="587"/>
                    </a:cubicBezTo>
                    <a:cubicBezTo>
                      <a:pt x="31" y="587"/>
                      <a:pt x="32" y="374"/>
                      <a:pt x="32" y="290"/>
                    </a:cubicBezTo>
                    <a:cubicBezTo>
                      <a:pt x="32" y="246"/>
                      <a:pt x="32" y="202"/>
                      <a:pt x="32" y="158"/>
                    </a:cubicBezTo>
                    <a:cubicBezTo>
                      <a:pt x="32" y="154"/>
                      <a:pt x="33" y="152"/>
                      <a:pt x="38" y="152"/>
                    </a:cubicBezTo>
                    <a:cubicBezTo>
                      <a:pt x="58" y="152"/>
                      <a:pt x="79" y="152"/>
                      <a:pt x="99" y="152"/>
                    </a:cubicBezTo>
                    <a:cubicBezTo>
                      <a:pt x="104" y="152"/>
                      <a:pt x="105" y="154"/>
                      <a:pt x="105" y="158"/>
                    </a:cubicBezTo>
                    <a:cubicBezTo>
                      <a:pt x="105" y="165"/>
                      <a:pt x="105" y="173"/>
                      <a:pt x="105" y="180"/>
                    </a:cubicBezTo>
                    <a:cubicBezTo>
                      <a:pt x="105" y="190"/>
                      <a:pt x="113" y="197"/>
                      <a:pt x="123" y="197"/>
                    </a:cubicBezTo>
                    <a:cubicBezTo>
                      <a:pt x="154" y="197"/>
                      <a:pt x="184" y="197"/>
                      <a:pt x="215" y="197"/>
                    </a:cubicBezTo>
                    <a:cubicBezTo>
                      <a:pt x="215" y="197"/>
                      <a:pt x="291" y="197"/>
                      <a:pt x="329" y="197"/>
                    </a:cubicBezTo>
                    <a:cubicBezTo>
                      <a:pt x="339" y="197"/>
                      <a:pt x="347" y="191"/>
                      <a:pt x="347" y="180"/>
                    </a:cubicBezTo>
                    <a:cubicBezTo>
                      <a:pt x="347" y="173"/>
                      <a:pt x="347" y="165"/>
                      <a:pt x="347" y="158"/>
                    </a:cubicBezTo>
                    <a:cubicBezTo>
                      <a:pt x="347" y="154"/>
                      <a:pt x="348" y="152"/>
                      <a:pt x="352" y="152"/>
                    </a:cubicBezTo>
                    <a:cubicBezTo>
                      <a:pt x="362" y="152"/>
                      <a:pt x="382" y="152"/>
                      <a:pt x="382" y="152"/>
                    </a:cubicBezTo>
                    <a:cubicBezTo>
                      <a:pt x="393" y="152"/>
                      <a:pt x="404" y="152"/>
                      <a:pt x="416" y="152"/>
                    </a:cubicBezTo>
                    <a:cubicBezTo>
                      <a:pt x="419" y="152"/>
                      <a:pt x="420" y="153"/>
                      <a:pt x="420" y="157"/>
                    </a:cubicBezTo>
                    <a:cubicBezTo>
                      <a:pt x="420" y="168"/>
                      <a:pt x="420" y="179"/>
                      <a:pt x="420" y="190"/>
                    </a:cubicBezTo>
                    <a:cubicBezTo>
                      <a:pt x="420" y="235"/>
                      <a:pt x="420" y="281"/>
                      <a:pt x="420" y="327"/>
                    </a:cubicBezTo>
                    <a:cubicBezTo>
                      <a:pt x="420" y="329"/>
                      <a:pt x="420" y="331"/>
                      <a:pt x="420" y="334"/>
                    </a:cubicBezTo>
                    <a:cubicBezTo>
                      <a:pt x="414" y="332"/>
                      <a:pt x="409" y="331"/>
                      <a:pt x="404" y="329"/>
                    </a:cubicBezTo>
                    <a:cubicBezTo>
                      <a:pt x="378" y="321"/>
                      <a:pt x="351" y="321"/>
                      <a:pt x="324" y="324"/>
                    </a:cubicBezTo>
                    <a:cubicBezTo>
                      <a:pt x="308" y="327"/>
                      <a:pt x="292" y="332"/>
                      <a:pt x="276" y="339"/>
                    </a:cubicBezTo>
                    <a:cubicBezTo>
                      <a:pt x="275" y="339"/>
                      <a:pt x="261" y="346"/>
                      <a:pt x="261" y="346"/>
                    </a:cubicBezTo>
                    <a:cubicBezTo>
                      <a:pt x="220" y="371"/>
                      <a:pt x="190" y="406"/>
                      <a:pt x="175" y="452"/>
                    </a:cubicBezTo>
                    <a:cubicBezTo>
                      <a:pt x="160" y="498"/>
                      <a:pt x="164" y="544"/>
                      <a:pt x="183" y="588"/>
                    </a:cubicBezTo>
                    <a:close/>
                    <a:moveTo>
                      <a:pt x="507" y="536"/>
                    </a:moveTo>
                    <a:cubicBezTo>
                      <a:pt x="501" y="572"/>
                      <a:pt x="484" y="603"/>
                      <a:pt x="456" y="627"/>
                    </a:cubicBezTo>
                    <a:cubicBezTo>
                      <a:pt x="437" y="644"/>
                      <a:pt x="415" y="655"/>
                      <a:pt x="391" y="661"/>
                    </a:cubicBezTo>
                    <a:cubicBezTo>
                      <a:pt x="376" y="665"/>
                      <a:pt x="361" y="666"/>
                      <a:pt x="346" y="666"/>
                    </a:cubicBezTo>
                    <a:cubicBezTo>
                      <a:pt x="324" y="665"/>
                      <a:pt x="302" y="659"/>
                      <a:pt x="282" y="648"/>
                    </a:cubicBezTo>
                    <a:cubicBezTo>
                      <a:pt x="280" y="647"/>
                      <a:pt x="270" y="641"/>
                      <a:pt x="268" y="640"/>
                    </a:cubicBezTo>
                    <a:cubicBezTo>
                      <a:pt x="242" y="623"/>
                      <a:pt x="224" y="600"/>
                      <a:pt x="211" y="572"/>
                    </a:cubicBezTo>
                    <a:cubicBezTo>
                      <a:pt x="198" y="544"/>
                      <a:pt x="195" y="514"/>
                      <a:pt x="200" y="484"/>
                    </a:cubicBezTo>
                    <a:cubicBezTo>
                      <a:pt x="209" y="435"/>
                      <a:pt x="235" y="398"/>
                      <a:pt x="278" y="374"/>
                    </a:cubicBezTo>
                    <a:cubicBezTo>
                      <a:pt x="304" y="359"/>
                      <a:pt x="331" y="352"/>
                      <a:pt x="360" y="354"/>
                    </a:cubicBezTo>
                    <a:cubicBezTo>
                      <a:pt x="411" y="357"/>
                      <a:pt x="452" y="379"/>
                      <a:pt x="481" y="421"/>
                    </a:cubicBezTo>
                    <a:cubicBezTo>
                      <a:pt x="493" y="437"/>
                      <a:pt x="501" y="455"/>
                      <a:pt x="506" y="475"/>
                    </a:cubicBezTo>
                    <a:cubicBezTo>
                      <a:pt x="510" y="495"/>
                      <a:pt x="511" y="515"/>
                      <a:pt x="507" y="5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cxnSp>
          <p:nvCxnSpPr>
            <p:cNvPr id="30" name="Straight Connector 2">
              <a:extLst>
                <a:ext uri="{FF2B5EF4-FFF2-40B4-BE49-F238E27FC236}">
                  <a16:creationId xmlns:a16="http://schemas.microsoft.com/office/drawing/2014/main" id="{055FD339-6624-469D-9E75-56140C89AEE5}"/>
                </a:ext>
              </a:extLst>
            </p:cNvPr>
            <p:cNvCxnSpPr/>
            <p:nvPr/>
          </p:nvCxnSpPr>
          <p:spPr>
            <a:xfrm>
              <a:off x="2489200" y="2743200"/>
              <a:ext cx="1859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21">
              <a:extLst>
                <a:ext uri="{FF2B5EF4-FFF2-40B4-BE49-F238E27FC236}">
                  <a16:creationId xmlns:a16="http://schemas.microsoft.com/office/drawing/2014/main" id="{8612B0EC-E1FC-452C-8A5D-8A96934ACE96}"/>
                </a:ext>
              </a:extLst>
            </p:cNvPr>
            <p:cNvCxnSpPr/>
            <p:nvPr/>
          </p:nvCxnSpPr>
          <p:spPr>
            <a:xfrm>
              <a:off x="2489200" y="3063240"/>
              <a:ext cx="1859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22">
              <a:extLst>
                <a:ext uri="{FF2B5EF4-FFF2-40B4-BE49-F238E27FC236}">
                  <a16:creationId xmlns:a16="http://schemas.microsoft.com/office/drawing/2014/main" id="{E1043069-413C-49D4-8B80-40AF0EAE5EE9}"/>
                </a:ext>
              </a:extLst>
            </p:cNvPr>
            <p:cNvCxnSpPr>
              <a:cxnSpLocks/>
            </p:cNvCxnSpPr>
            <p:nvPr/>
          </p:nvCxnSpPr>
          <p:spPr>
            <a:xfrm>
              <a:off x="2489200" y="3383280"/>
              <a:ext cx="8534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27">
              <a:extLst>
                <a:ext uri="{FF2B5EF4-FFF2-40B4-BE49-F238E27FC236}">
                  <a16:creationId xmlns:a16="http://schemas.microsoft.com/office/drawing/2014/main" id="{397EB301-14C4-4DFE-B42B-473BC0BCD6F9}"/>
                </a:ext>
              </a:extLst>
            </p:cNvPr>
            <p:cNvCxnSpPr>
              <a:cxnSpLocks/>
            </p:cNvCxnSpPr>
            <p:nvPr/>
          </p:nvCxnSpPr>
          <p:spPr>
            <a:xfrm>
              <a:off x="2489200" y="3693160"/>
              <a:ext cx="63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28">
              <a:extLst>
                <a:ext uri="{FF2B5EF4-FFF2-40B4-BE49-F238E27FC236}">
                  <a16:creationId xmlns:a16="http://schemas.microsoft.com/office/drawing/2014/main" id="{FBC917EB-9D8B-4B59-A3AC-3DB6C8C02DE6}"/>
                </a:ext>
              </a:extLst>
            </p:cNvPr>
            <p:cNvCxnSpPr>
              <a:cxnSpLocks/>
            </p:cNvCxnSpPr>
            <p:nvPr/>
          </p:nvCxnSpPr>
          <p:spPr>
            <a:xfrm>
              <a:off x="2489200" y="4013200"/>
              <a:ext cx="4775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29">
              <a:extLst>
                <a:ext uri="{FF2B5EF4-FFF2-40B4-BE49-F238E27FC236}">
                  <a16:creationId xmlns:a16="http://schemas.microsoft.com/office/drawing/2014/main" id="{7521A0EA-AC72-4870-82E3-4972FC968A8C}"/>
                </a:ext>
              </a:extLst>
            </p:cNvPr>
            <p:cNvCxnSpPr>
              <a:cxnSpLocks/>
            </p:cNvCxnSpPr>
            <p:nvPr/>
          </p:nvCxnSpPr>
          <p:spPr>
            <a:xfrm>
              <a:off x="2489200" y="4333240"/>
              <a:ext cx="4267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9">
              <a:extLst>
                <a:ext uri="{FF2B5EF4-FFF2-40B4-BE49-F238E27FC236}">
                  <a16:creationId xmlns:a16="http://schemas.microsoft.com/office/drawing/2014/main" id="{F8334326-78D0-4D4C-A570-C3A654DA6E92}"/>
                </a:ext>
              </a:extLst>
            </p:cNvPr>
            <p:cNvCxnSpPr>
              <a:cxnSpLocks/>
            </p:cNvCxnSpPr>
            <p:nvPr/>
          </p:nvCxnSpPr>
          <p:spPr>
            <a:xfrm>
              <a:off x="2489200" y="4638040"/>
              <a:ext cx="4267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Dikdörtgen 1"/>
          <p:cNvSpPr/>
          <p:nvPr/>
        </p:nvSpPr>
        <p:spPr>
          <a:xfrm>
            <a:off x="517236" y="1149337"/>
            <a:ext cx="11434618" cy="6217087"/>
          </a:xfrm>
          <a:prstGeom prst="rect">
            <a:avLst/>
          </a:prstGeom>
        </p:spPr>
        <p:txBody>
          <a:bodyPr wrap="square">
            <a:spAutoFit/>
          </a:bodyPr>
          <a:lstStyle/>
          <a:p>
            <a:pPr marL="285750" indent="-285750">
              <a:buFont typeface="Wingdings" panose="05000000000000000000" pitchFamily="2" charset="2"/>
              <a:buChar char="Ø"/>
            </a:pPr>
            <a:r>
              <a:rPr lang="tr-TR" sz="2400" dirty="0" smtClean="0">
                <a:solidFill>
                  <a:schemeClr val="bg1"/>
                </a:solidFill>
                <a:latin typeface="Trebuchet MS" panose="020B0603020202020204" pitchFamily="34" charset="0"/>
              </a:rPr>
              <a:t>Haftada </a:t>
            </a:r>
            <a:r>
              <a:rPr lang="tr-TR" sz="2400" dirty="0" smtClean="0">
                <a:solidFill>
                  <a:srgbClr val="FFFF00"/>
                </a:solidFill>
                <a:latin typeface="Trebuchet MS" panose="020B0603020202020204" pitchFamily="34" charset="0"/>
              </a:rPr>
              <a:t>3 saatlik bir ders </a:t>
            </a:r>
            <a:r>
              <a:rPr lang="tr-TR" sz="2400" dirty="0" smtClean="0">
                <a:solidFill>
                  <a:schemeClr val="bg1"/>
                </a:solidFill>
                <a:latin typeface="Trebuchet MS" panose="020B0603020202020204" pitchFamily="34" charset="0"/>
              </a:rPr>
              <a:t>için;</a:t>
            </a:r>
          </a:p>
          <a:p>
            <a:endParaRPr lang="tr-TR" sz="2000" dirty="0" smtClean="0">
              <a:solidFill>
                <a:schemeClr val="bg1"/>
              </a:solidFill>
              <a:latin typeface="Trebuchet MS" panose="020B0603020202020204" pitchFamily="34" charset="0"/>
            </a:endParaRPr>
          </a:p>
          <a:p>
            <a:pPr marL="457200" indent="-457200">
              <a:buClr>
                <a:srgbClr val="FFFF00"/>
              </a:buClr>
              <a:buFont typeface="+mj-lt"/>
              <a:buAutoNum type="arabicPeriod"/>
            </a:pPr>
            <a:r>
              <a:rPr lang="tr-TR" sz="2100" dirty="0">
                <a:solidFill>
                  <a:schemeClr val="bg1"/>
                </a:solidFill>
                <a:latin typeface="Trebuchet MS" panose="020B0603020202020204" pitchFamily="34" charset="0"/>
              </a:rPr>
              <a:t>Haftada 3 saat (</a:t>
            </a:r>
            <a:r>
              <a:rPr lang="tr-TR" sz="2100" dirty="0" err="1">
                <a:solidFill>
                  <a:schemeClr val="bg1"/>
                </a:solidFill>
                <a:latin typeface="Trebuchet MS" panose="020B0603020202020204" pitchFamily="34" charset="0"/>
              </a:rPr>
              <a:t>teo+uyg+lab</a:t>
            </a:r>
            <a:r>
              <a:rPr lang="tr-TR" sz="2100" dirty="0">
                <a:solidFill>
                  <a:schemeClr val="bg1"/>
                </a:solidFill>
                <a:latin typeface="Trebuchet MS" panose="020B0603020202020204" pitchFamily="34" charset="0"/>
              </a:rPr>
              <a:t>) </a:t>
            </a:r>
            <a:r>
              <a:rPr lang="tr-TR" sz="2100" dirty="0" err="1">
                <a:solidFill>
                  <a:schemeClr val="bg1"/>
                </a:solidFill>
                <a:latin typeface="Trebuchet MS" panose="020B0603020202020204" pitchFamily="34" charset="0"/>
              </a:rPr>
              <a:t>yüzyüze</a:t>
            </a:r>
            <a:r>
              <a:rPr lang="tr-TR" sz="2100" dirty="0">
                <a:solidFill>
                  <a:schemeClr val="bg1"/>
                </a:solidFill>
                <a:latin typeface="Trebuchet MS" panose="020B0603020202020204" pitchFamily="34" charset="0"/>
              </a:rPr>
              <a:t> ders yapılırsa (14 hafta x 3 </a:t>
            </a:r>
            <a:r>
              <a:rPr lang="tr-TR" sz="2100" dirty="0" smtClean="0">
                <a:solidFill>
                  <a:schemeClr val="bg1"/>
                </a:solidFill>
                <a:latin typeface="Trebuchet MS" panose="020B0603020202020204" pitchFamily="34" charset="0"/>
              </a:rPr>
              <a:t>saat = toplam 42 </a:t>
            </a:r>
            <a:r>
              <a:rPr lang="tr-TR" sz="2100" dirty="0">
                <a:solidFill>
                  <a:schemeClr val="bg1"/>
                </a:solidFill>
                <a:latin typeface="Trebuchet MS" panose="020B0603020202020204" pitchFamily="34" charset="0"/>
              </a:rPr>
              <a:t>saat</a:t>
            </a:r>
            <a:r>
              <a:rPr lang="tr-TR" sz="2100" dirty="0" smtClean="0">
                <a:solidFill>
                  <a:schemeClr val="bg1"/>
                </a:solidFill>
                <a:latin typeface="Trebuchet MS" panose="020B0603020202020204" pitchFamily="34" charset="0"/>
              </a:rPr>
              <a:t>),</a:t>
            </a:r>
          </a:p>
          <a:p>
            <a:pPr marL="457200" indent="-457200">
              <a:buClr>
                <a:srgbClr val="FFFF00"/>
              </a:buClr>
              <a:buFont typeface="+mj-lt"/>
              <a:buAutoNum type="arabicPeriod"/>
            </a:pPr>
            <a:r>
              <a:rPr lang="tr-TR" sz="2100" dirty="0" smtClean="0">
                <a:solidFill>
                  <a:schemeClr val="bg1"/>
                </a:solidFill>
                <a:latin typeface="Trebuchet MS" panose="020B0603020202020204" pitchFamily="34" charset="0"/>
              </a:rPr>
              <a:t>Öğrenciler </a:t>
            </a:r>
            <a:r>
              <a:rPr lang="tr-TR" sz="2100" dirty="0">
                <a:solidFill>
                  <a:schemeClr val="bg1"/>
                </a:solidFill>
                <a:latin typeface="Trebuchet MS" panose="020B0603020202020204" pitchFamily="34" charset="0"/>
              </a:rPr>
              <a:t>bu ders için dönem boyunca 5 adet ödev yaparak her bir ödev için 2’şer saat vakit harcarsa (5 ödev x 2 saat = toplam 10 saat</a:t>
            </a:r>
            <a:r>
              <a:rPr lang="tr-TR" sz="2100" dirty="0" smtClean="0">
                <a:solidFill>
                  <a:schemeClr val="bg1"/>
                </a:solidFill>
                <a:latin typeface="Trebuchet MS" panose="020B0603020202020204" pitchFamily="34" charset="0"/>
              </a:rPr>
              <a:t>),</a:t>
            </a:r>
          </a:p>
          <a:p>
            <a:pPr marL="457200" indent="-457200">
              <a:buClr>
                <a:srgbClr val="FFFF00"/>
              </a:buClr>
              <a:buFont typeface="+mj-lt"/>
              <a:buAutoNum type="arabicPeriod"/>
            </a:pPr>
            <a:r>
              <a:rPr lang="tr-TR" sz="2100" dirty="0" smtClean="0">
                <a:solidFill>
                  <a:schemeClr val="bg1"/>
                </a:solidFill>
                <a:latin typeface="Trebuchet MS" panose="020B0603020202020204" pitchFamily="34" charset="0"/>
              </a:rPr>
              <a:t>Her </a:t>
            </a:r>
            <a:r>
              <a:rPr lang="tr-TR" sz="2100" dirty="0">
                <a:solidFill>
                  <a:schemeClr val="bg1"/>
                </a:solidFill>
                <a:latin typeface="Trebuchet MS" panose="020B0603020202020204" pitchFamily="34" charset="0"/>
              </a:rPr>
              <a:t>hafta dersten sonra 1 saat ders tekrarı yaparsa (14 hafta x 1 saat = toplam 14 saat</a:t>
            </a:r>
            <a:r>
              <a:rPr lang="tr-TR" sz="2100" dirty="0" smtClean="0">
                <a:solidFill>
                  <a:schemeClr val="bg1"/>
                </a:solidFill>
                <a:latin typeface="Trebuchet MS" panose="020B0603020202020204" pitchFamily="34" charset="0"/>
              </a:rPr>
              <a:t>),</a:t>
            </a:r>
          </a:p>
          <a:p>
            <a:pPr marL="457200" indent="-457200">
              <a:buClr>
                <a:srgbClr val="FFFF00"/>
              </a:buClr>
              <a:buFont typeface="+mj-lt"/>
              <a:buAutoNum type="arabicPeriod"/>
            </a:pPr>
            <a:r>
              <a:rPr lang="tr-TR" sz="2100" dirty="0" smtClean="0">
                <a:solidFill>
                  <a:schemeClr val="bg1"/>
                </a:solidFill>
                <a:latin typeface="Trebuchet MS" panose="020B0603020202020204" pitchFamily="34" charset="0"/>
              </a:rPr>
              <a:t>Dönem </a:t>
            </a:r>
            <a:r>
              <a:rPr lang="tr-TR" sz="2100" dirty="0">
                <a:solidFill>
                  <a:schemeClr val="bg1"/>
                </a:solidFill>
                <a:latin typeface="Trebuchet MS" panose="020B0603020202020204" pitchFamily="34" charset="0"/>
              </a:rPr>
              <a:t>sonunda 1 adet sunum yapabilmek için 5 saat hazırlık yaparsa (1 sunum x 5 saat= toplam 5 saat</a:t>
            </a:r>
            <a:r>
              <a:rPr lang="tr-TR" sz="2100" dirty="0" smtClean="0">
                <a:solidFill>
                  <a:schemeClr val="bg1"/>
                </a:solidFill>
                <a:latin typeface="Trebuchet MS" panose="020B0603020202020204" pitchFamily="34" charset="0"/>
              </a:rPr>
              <a:t>)</a:t>
            </a:r>
          </a:p>
          <a:p>
            <a:pPr marL="457200" indent="-457200">
              <a:buClr>
                <a:srgbClr val="FFFF00"/>
              </a:buClr>
              <a:buFont typeface="+mj-lt"/>
              <a:buAutoNum type="arabicPeriod"/>
            </a:pPr>
            <a:r>
              <a:rPr lang="tr-TR" sz="2100" dirty="0" smtClean="0">
                <a:solidFill>
                  <a:schemeClr val="bg1"/>
                </a:solidFill>
                <a:latin typeface="Trebuchet MS" panose="020B0603020202020204" pitchFamily="34" charset="0"/>
              </a:rPr>
              <a:t>Dönem </a:t>
            </a:r>
            <a:r>
              <a:rPr lang="tr-TR" sz="2100" dirty="0">
                <a:solidFill>
                  <a:schemeClr val="bg1"/>
                </a:solidFill>
                <a:latin typeface="Trebuchet MS" panose="020B0603020202020204" pitchFamily="34" charset="0"/>
              </a:rPr>
              <a:t>içi 1 ara sınav için 5 saat çalışırsa (1 sınav x 5 saat = toplam 5 saat</a:t>
            </a:r>
            <a:r>
              <a:rPr lang="tr-TR" sz="2100" dirty="0" smtClean="0">
                <a:solidFill>
                  <a:schemeClr val="bg1"/>
                </a:solidFill>
                <a:latin typeface="Trebuchet MS" panose="020B0603020202020204" pitchFamily="34" charset="0"/>
              </a:rPr>
              <a:t>),</a:t>
            </a:r>
          </a:p>
          <a:p>
            <a:pPr marL="457200" indent="-457200">
              <a:buClr>
                <a:srgbClr val="FFFF00"/>
              </a:buClr>
              <a:buFont typeface="+mj-lt"/>
              <a:buAutoNum type="arabicPeriod"/>
            </a:pPr>
            <a:r>
              <a:rPr lang="tr-TR" sz="2100" dirty="0">
                <a:solidFill>
                  <a:schemeClr val="bg1"/>
                </a:solidFill>
                <a:latin typeface="Trebuchet MS" panose="020B0603020202020204" pitchFamily="34" charset="0"/>
              </a:rPr>
              <a:t>Yarıyıl sonu sınavı (Final) için 10 saat çalışırsa (1 sınav x 10 saat = toplam 10 saat</a:t>
            </a:r>
            <a:r>
              <a:rPr lang="tr-TR" sz="2100" dirty="0" smtClean="0">
                <a:solidFill>
                  <a:schemeClr val="bg1"/>
                </a:solidFill>
                <a:latin typeface="Trebuchet MS" panose="020B0603020202020204" pitchFamily="34" charset="0"/>
              </a:rPr>
              <a:t>)</a:t>
            </a:r>
          </a:p>
          <a:p>
            <a:pPr marL="457200" indent="-457200">
              <a:buFont typeface="+mj-lt"/>
              <a:buAutoNum type="arabicPeriod"/>
            </a:pPr>
            <a:endParaRPr lang="tr-TR" sz="2100" dirty="0" smtClean="0">
              <a:solidFill>
                <a:schemeClr val="bg1"/>
              </a:solidFill>
              <a:latin typeface="Trebuchet MS" panose="020B0603020202020204" pitchFamily="34" charset="0"/>
            </a:endParaRPr>
          </a:p>
          <a:p>
            <a:pPr marL="285750" indent="-285750">
              <a:buFont typeface="Wingdings" panose="05000000000000000000" pitchFamily="2" charset="2"/>
              <a:buChar char="Ø"/>
            </a:pPr>
            <a:r>
              <a:rPr lang="tr-TR" sz="2100" dirty="0">
                <a:solidFill>
                  <a:schemeClr val="bg1"/>
                </a:solidFill>
                <a:latin typeface="Trebuchet MS" panose="020B0603020202020204" pitchFamily="34" charset="0"/>
              </a:rPr>
              <a:t>Sonuçta öğrenci bu ders için 42+10+14+5+5+10 = </a:t>
            </a:r>
            <a:r>
              <a:rPr lang="tr-TR" sz="2100" dirty="0">
                <a:solidFill>
                  <a:srgbClr val="FFFF00"/>
                </a:solidFill>
                <a:latin typeface="Trebuchet MS" panose="020B0603020202020204" pitchFamily="34" charset="0"/>
              </a:rPr>
              <a:t>86 saat </a:t>
            </a:r>
            <a:r>
              <a:rPr lang="tr-TR" sz="2100" dirty="0">
                <a:solidFill>
                  <a:schemeClr val="bg1"/>
                </a:solidFill>
                <a:latin typeface="Trebuchet MS" panose="020B0603020202020204" pitchFamily="34" charset="0"/>
              </a:rPr>
              <a:t>zaman harcamıştır</a:t>
            </a:r>
            <a:r>
              <a:rPr lang="tr-TR" sz="2100" dirty="0" smtClean="0">
                <a:solidFill>
                  <a:schemeClr val="bg1"/>
                </a:solidFill>
                <a:latin typeface="Trebuchet MS" panose="020B0603020202020204" pitchFamily="34" charset="0"/>
              </a:rPr>
              <a:t>.</a:t>
            </a:r>
          </a:p>
          <a:p>
            <a:pPr marL="285750" indent="-285750">
              <a:buFont typeface="Wingdings" panose="05000000000000000000" pitchFamily="2" charset="2"/>
              <a:buChar char="Ø"/>
            </a:pPr>
            <a:endParaRPr lang="tr-TR" sz="2100" dirty="0">
              <a:solidFill>
                <a:schemeClr val="bg1"/>
              </a:solidFill>
              <a:latin typeface="Trebuchet MS" panose="020B0603020202020204" pitchFamily="34" charset="0"/>
            </a:endParaRPr>
          </a:p>
          <a:p>
            <a:pPr marL="285750" indent="-285750">
              <a:buFont typeface="Wingdings" panose="05000000000000000000" pitchFamily="2" charset="2"/>
              <a:buChar char="Ø"/>
            </a:pPr>
            <a:r>
              <a:rPr lang="tr-TR" sz="2100" dirty="0">
                <a:solidFill>
                  <a:schemeClr val="bg1"/>
                </a:solidFill>
                <a:latin typeface="Trebuchet MS" panose="020B0603020202020204" pitchFamily="34" charset="0"/>
              </a:rPr>
              <a:t>AKTS Kredisi = 86 / 30 = </a:t>
            </a:r>
            <a:r>
              <a:rPr lang="tr-TR" sz="2100" dirty="0" smtClean="0">
                <a:solidFill>
                  <a:schemeClr val="bg1"/>
                </a:solidFill>
                <a:latin typeface="Trebuchet MS" panose="020B0603020202020204" pitchFamily="34" charset="0"/>
              </a:rPr>
              <a:t>2,86 </a:t>
            </a:r>
          </a:p>
          <a:p>
            <a:endParaRPr lang="tr-TR" sz="2100" dirty="0">
              <a:solidFill>
                <a:schemeClr val="bg1"/>
              </a:solidFill>
              <a:latin typeface="Trebuchet MS" panose="020B0603020202020204" pitchFamily="34" charset="0"/>
            </a:endParaRPr>
          </a:p>
          <a:p>
            <a:r>
              <a:rPr lang="tr-TR" sz="2100" dirty="0" smtClean="0">
                <a:solidFill>
                  <a:schemeClr val="bg1"/>
                </a:solidFill>
                <a:latin typeface="Trebuchet MS" panose="020B0603020202020204" pitchFamily="34" charset="0"/>
              </a:rPr>
              <a:t>		</a:t>
            </a:r>
            <a:r>
              <a:rPr lang="tr-TR" sz="2100" b="1" dirty="0" smtClean="0">
                <a:solidFill>
                  <a:srgbClr val="FFFF00"/>
                </a:solidFill>
                <a:latin typeface="Trebuchet MS" panose="020B0603020202020204" pitchFamily="34" charset="0"/>
              </a:rPr>
              <a:t>3 </a:t>
            </a:r>
            <a:r>
              <a:rPr lang="tr-TR" sz="2100" b="1" dirty="0">
                <a:solidFill>
                  <a:srgbClr val="FFFF00"/>
                </a:solidFill>
                <a:latin typeface="Trebuchet MS" panose="020B0603020202020204" pitchFamily="34" charset="0"/>
              </a:rPr>
              <a:t>AKTS </a:t>
            </a:r>
            <a:r>
              <a:rPr lang="tr-TR" sz="2100" dirty="0">
                <a:solidFill>
                  <a:schemeClr val="bg1"/>
                </a:solidFill>
                <a:latin typeface="Trebuchet MS" panose="020B0603020202020204" pitchFamily="34" charset="0"/>
              </a:rPr>
              <a:t>elde edilir.</a:t>
            </a:r>
          </a:p>
          <a:p>
            <a:pPr marL="285750" indent="-285750">
              <a:buFont typeface="Wingdings" panose="05000000000000000000" pitchFamily="2" charset="2"/>
              <a:buChar char="Ø"/>
            </a:pPr>
            <a:endParaRPr lang="tr-TR" sz="2000" dirty="0">
              <a:latin typeface="Trebuchet MS" panose="020B0603020202020204" pitchFamily="34" charset="0"/>
            </a:endParaRPr>
          </a:p>
          <a:p>
            <a:pPr marL="285750" indent="-285750">
              <a:buFont typeface="Wingdings" panose="05000000000000000000" pitchFamily="2" charset="2"/>
              <a:buChar char="Ø"/>
            </a:pPr>
            <a:endParaRPr lang="tr-TR" sz="2000" b="1" dirty="0">
              <a:solidFill>
                <a:schemeClr val="bg1"/>
              </a:solidFill>
              <a:latin typeface="Trebuchet MS" panose="020B0603020202020204" pitchFamily="34" charset="0"/>
            </a:endParaRPr>
          </a:p>
          <a:p>
            <a:pPr marL="285750" indent="-285750">
              <a:buFont typeface="Wingdings" panose="05000000000000000000" pitchFamily="2" charset="2"/>
              <a:buChar char="Ø"/>
            </a:pPr>
            <a:endParaRPr lang="tr-TR" sz="2000" dirty="0">
              <a:solidFill>
                <a:schemeClr val="bg1"/>
              </a:solidFill>
              <a:latin typeface="Trebuchet MS" panose="020B0603020202020204" pitchFamily="34" charset="0"/>
            </a:endParaRPr>
          </a:p>
        </p:txBody>
      </p:sp>
      <p:sp>
        <p:nvSpPr>
          <p:cNvPr id="18" name="TextBox 31">
            <a:extLst>
              <a:ext uri="{FF2B5EF4-FFF2-40B4-BE49-F238E27FC236}">
                <a16:creationId xmlns:a16="http://schemas.microsoft.com/office/drawing/2014/main" id="{6622EE78-8826-4D13-896F-3CE387814C90}"/>
              </a:ext>
            </a:extLst>
          </p:cNvPr>
          <p:cNvSpPr txBox="1"/>
          <p:nvPr/>
        </p:nvSpPr>
        <p:spPr>
          <a:xfrm>
            <a:off x="1447373" y="460062"/>
            <a:ext cx="464862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3600" b="1" noProof="0" dirty="0" smtClean="0">
                <a:solidFill>
                  <a:srgbClr val="FFFFFF"/>
                </a:solidFill>
                <a:latin typeface="Trebuchet MS" panose="020B0603020202020204" pitchFamily="34" charset="0"/>
              </a:rPr>
              <a:t>ÖRNEK 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HESABI</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9" name="Arrow: Pentagon 12">
            <a:extLst>
              <a:ext uri="{FF2B5EF4-FFF2-40B4-BE49-F238E27FC236}">
                <a16:creationId xmlns:a16="http://schemas.microsoft.com/office/drawing/2014/main" id="{8645047F-D9CB-4CC1-BC0F-1C4292F5A94A}"/>
              </a:ext>
            </a:extLst>
          </p:cNvPr>
          <p:cNvSpPr/>
          <p:nvPr/>
        </p:nvSpPr>
        <p:spPr>
          <a:xfrm>
            <a:off x="17024" y="173868"/>
            <a:ext cx="1483031" cy="8595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extBox 28">
            <a:extLst>
              <a:ext uri="{FF2B5EF4-FFF2-40B4-BE49-F238E27FC236}">
                <a16:creationId xmlns:a16="http://schemas.microsoft.com/office/drawing/2014/main" id="{F09FA8CE-2609-4B18-A96B-C2D56CF5BE9D}"/>
              </a:ext>
            </a:extLst>
          </p:cNvPr>
          <p:cNvSpPr txBox="1"/>
          <p:nvPr/>
        </p:nvSpPr>
        <p:spPr>
          <a:xfrm>
            <a:off x="115320" y="275268"/>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3</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3" name="Dikdörtgen 2"/>
          <p:cNvSpPr/>
          <p:nvPr/>
        </p:nvSpPr>
        <p:spPr>
          <a:xfrm>
            <a:off x="5194634" y="5322608"/>
            <a:ext cx="6096000" cy="923330"/>
          </a:xfrm>
          <a:prstGeom prst="rect">
            <a:avLst/>
          </a:prstGeom>
          <a:solidFill>
            <a:schemeClr val="bg2">
              <a:lumMod val="25000"/>
            </a:schemeClr>
          </a:solidFill>
          <a:ln>
            <a:solidFill>
              <a:schemeClr val="accent1"/>
            </a:solidFill>
          </a:ln>
        </p:spPr>
        <p:txBody>
          <a:bodyPr>
            <a:spAutoFit/>
          </a:bodyPr>
          <a:lstStyle/>
          <a:p>
            <a:pPr marL="285750" indent="-285750" algn="just">
              <a:buFont typeface="Wingdings" panose="05000000000000000000" pitchFamily="2" charset="2"/>
              <a:buChar char="Ø"/>
            </a:pPr>
            <a:r>
              <a:rPr lang="tr-TR" dirty="0">
                <a:solidFill>
                  <a:schemeClr val="bg1"/>
                </a:solidFill>
                <a:latin typeface="Trebuchet MS" panose="020B0603020202020204" pitchFamily="34" charset="0"/>
              </a:rPr>
              <a:t>Bu hesaba dayanarak AKTS kredisinin genel olarak ders saatine eşit ya da yüksek olması gerektiği belirtilmektedir.</a:t>
            </a:r>
            <a:endParaRPr lang="tr-TR"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61002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animEffect transition="in" filter="fade">
                                      <p:cBhvr>
                                        <p:cTn id="7" dur="1000"/>
                                        <p:tgtEl>
                                          <p:spTgt spid="2">
                                            <p:txEl>
                                              <p:pRg st="13"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p:nvPr/>
        </p:nvPicPr>
        <p:blipFill rotWithShape="1">
          <a:blip r:embed="rId2"/>
          <a:srcRect l="11376" t="11523" r="12831" b="10405"/>
          <a:stretch/>
        </p:blipFill>
        <p:spPr bwMode="auto">
          <a:xfrm>
            <a:off x="1682194" y="1939636"/>
            <a:ext cx="8568747" cy="4574738"/>
          </a:xfrm>
          <a:prstGeom prst="rect">
            <a:avLst/>
          </a:prstGeom>
          <a:ln>
            <a:noFill/>
          </a:ln>
          <a:extLst>
            <a:ext uri="{53640926-AAD7-44D8-BBD7-CCE9431645EC}">
              <a14:shadowObscured xmlns:a14="http://schemas.microsoft.com/office/drawing/2010/main"/>
            </a:ext>
          </a:extLst>
        </p:spPr>
      </p:pic>
      <p:sp>
        <p:nvSpPr>
          <p:cNvPr id="18" name="TextBox 31">
            <a:extLst>
              <a:ext uri="{FF2B5EF4-FFF2-40B4-BE49-F238E27FC236}">
                <a16:creationId xmlns:a16="http://schemas.microsoft.com/office/drawing/2014/main" id="{6622EE78-8826-4D13-896F-3CE387814C90}"/>
              </a:ext>
            </a:extLst>
          </p:cNvPr>
          <p:cNvSpPr txBox="1"/>
          <p:nvPr/>
        </p:nvSpPr>
        <p:spPr>
          <a:xfrm>
            <a:off x="1627869" y="413824"/>
            <a:ext cx="852197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dirty="0" smtClean="0">
                <a:solidFill>
                  <a:srgbClr val="FFFFFF"/>
                </a:solidFill>
                <a:latin typeface="Trebuchet MS" panose="020B0603020202020204" pitchFamily="34" charset="0"/>
              </a:rPr>
              <a:t> İSTEDİĞİM DERSİN </a:t>
            </a:r>
            <a:r>
              <a:rPr lang="tr-TR" sz="3600" b="1" noProof="0" dirty="0" smtClean="0">
                <a:solidFill>
                  <a:srgbClr val="FFFFFF"/>
                </a:solidFill>
                <a:latin typeface="Trebuchet MS" panose="020B0603020202020204" pitchFamily="34" charset="0"/>
              </a:rPr>
              <a:t>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lang="tr-TR" sz="3600" b="1" dirty="0" smtClean="0">
                <a:solidFill>
                  <a:srgbClr val="FFFFFF"/>
                </a:solidFill>
                <a:latin typeface="Trebuchet MS" panose="020B0603020202020204" pitchFamily="34" charset="0"/>
              </a:rPr>
              <a:t>DERS BİLGİ PAKETİNE NASIL ULAŞIRIM</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 name="Dikdörtgen 1"/>
          <p:cNvSpPr/>
          <p:nvPr/>
        </p:nvSpPr>
        <p:spPr>
          <a:xfrm>
            <a:off x="520063" y="1401856"/>
            <a:ext cx="4257256" cy="646331"/>
          </a:xfrm>
          <a:prstGeom prst="rect">
            <a:avLst/>
          </a:prstGeom>
        </p:spPr>
        <p:txBody>
          <a:bodyPr wrap="none">
            <a:spAutoFit/>
          </a:bodyPr>
          <a:lstStyle/>
          <a:p>
            <a:pPr marL="342900" indent="-342900" algn="just">
              <a:lnSpc>
                <a:spcPct val="150000"/>
              </a:lnSpc>
              <a:buFont typeface="Wingdings" panose="05000000000000000000" pitchFamily="2" charset="2"/>
              <a:buChar char="Ø"/>
            </a:pPr>
            <a:r>
              <a:rPr lang="tr-TR" sz="2400" dirty="0" smtClean="0">
                <a:solidFill>
                  <a:schemeClr val="bg1"/>
                </a:solidFill>
                <a:latin typeface="Trebuchet MS" panose="020B0603020202020204" pitchFamily="34" charset="0"/>
              </a:rPr>
              <a:t>MAKÜ Web sayfasına girilir.</a:t>
            </a:r>
            <a:endParaRPr lang="tr-TR" sz="2400" dirty="0">
              <a:solidFill>
                <a:schemeClr val="bg1"/>
              </a:solidFill>
              <a:latin typeface="Trebuchet MS" panose="020B0603020202020204" pitchFamily="34" charset="0"/>
            </a:endParaRPr>
          </a:p>
        </p:txBody>
      </p:sp>
      <p:sp>
        <p:nvSpPr>
          <p:cNvPr id="7" name="Arrow: Pentagon 16">
            <a:extLst>
              <a:ext uri="{FF2B5EF4-FFF2-40B4-BE49-F238E27FC236}">
                <a16:creationId xmlns:a16="http://schemas.microsoft.com/office/drawing/2014/main" id="{BF9B6AB6-6147-424D-8F82-81A2B273645F}"/>
              </a:ext>
            </a:extLst>
          </p:cNvPr>
          <p:cNvSpPr/>
          <p:nvPr/>
        </p:nvSpPr>
        <p:spPr>
          <a:xfrm>
            <a:off x="335770" y="170652"/>
            <a:ext cx="1483031" cy="85954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29">
            <a:extLst>
              <a:ext uri="{FF2B5EF4-FFF2-40B4-BE49-F238E27FC236}">
                <a16:creationId xmlns:a16="http://schemas.microsoft.com/office/drawing/2014/main" id="{0FB775DB-7BDA-40F8-8943-FE3A0A82B375}"/>
              </a:ext>
            </a:extLst>
          </p:cNvPr>
          <p:cNvSpPr txBox="1"/>
          <p:nvPr/>
        </p:nvSpPr>
        <p:spPr>
          <a:xfrm>
            <a:off x="426849" y="220751"/>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4</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324911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p:cNvPicPr/>
          <p:nvPr/>
        </p:nvPicPr>
        <p:blipFill rotWithShape="1">
          <a:blip r:embed="rId2"/>
          <a:srcRect l="11243" t="12698" r="11376" b="10641"/>
          <a:stretch/>
        </p:blipFill>
        <p:spPr bwMode="auto">
          <a:xfrm>
            <a:off x="1595003" y="1106393"/>
            <a:ext cx="8482303" cy="4908873"/>
          </a:xfrm>
          <a:prstGeom prst="rect">
            <a:avLst/>
          </a:prstGeom>
          <a:ln>
            <a:noFill/>
          </a:ln>
          <a:extLst>
            <a:ext uri="{53640926-AAD7-44D8-BBD7-CCE9431645EC}">
              <a14:shadowObscured xmlns:a14="http://schemas.microsoft.com/office/drawing/2010/main"/>
            </a:ext>
          </a:extLst>
        </p:spPr>
      </p:pic>
      <p:sp>
        <p:nvSpPr>
          <p:cNvPr id="20" name="Dikdörtgen 19"/>
          <p:cNvSpPr/>
          <p:nvPr/>
        </p:nvSpPr>
        <p:spPr>
          <a:xfrm>
            <a:off x="1363250" y="393593"/>
            <a:ext cx="4362733" cy="646331"/>
          </a:xfrm>
          <a:prstGeom prst="rect">
            <a:avLst/>
          </a:prstGeom>
        </p:spPr>
        <p:txBody>
          <a:bodyPr wrap="none">
            <a:spAutoFit/>
          </a:bodyPr>
          <a:lstStyle/>
          <a:p>
            <a:pPr marL="342900" indent="-342900" algn="just">
              <a:lnSpc>
                <a:spcPct val="150000"/>
              </a:lnSpc>
              <a:buFont typeface="Wingdings" panose="05000000000000000000" pitchFamily="2" charset="2"/>
              <a:buChar char="Ø"/>
            </a:pPr>
            <a:r>
              <a:rPr lang="tr-TR" sz="2400" dirty="0" smtClean="0">
                <a:solidFill>
                  <a:schemeClr val="bg1"/>
                </a:solidFill>
                <a:latin typeface="Trebuchet MS" panose="020B0603020202020204" pitchFamily="34" charset="0"/>
              </a:rPr>
              <a:t>AKTS Bilgi paketine tıklanır.</a:t>
            </a:r>
            <a:endParaRPr lang="tr-TR" sz="2400" dirty="0">
              <a:solidFill>
                <a:schemeClr val="bg1"/>
              </a:solidFill>
              <a:latin typeface="Trebuchet MS" panose="020B0603020202020204" pitchFamily="34" charset="0"/>
            </a:endParaRPr>
          </a:p>
        </p:txBody>
      </p:sp>
      <p:sp>
        <p:nvSpPr>
          <p:cNvPr id="21" name="Oval 20"/>
          <p:cNvSpPr/>
          <p:nvPr/>
        </p:nvSpPr>
        <p:spPr>
          <a:xfrm>
            <a:off x="1595003" y="4628748"/>
            <a:ext cx="1717964" cy="27592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Sağ Ok 21"/>
          <p:cNvSpPr/>
          <p:nvPr/>
        </p:nvSpPr>
        <p:spPr>
          <a:xfrm>
            <a:off x="508229" y="4672298"/>
            <a:ext cx="1009368" cy="27592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842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47748" y="429213"/>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Örneğin; Mühendislik Mimarlık Fakültes</a:t>
            </a:r>
            <a:r>
              <a:rPr lang="tr-TR" sz="2400" dirty="0">
                <a:solidFill>
                  <a:schemeClr val="bg1"/>
                </a:solidFill>
                <a:latin typeface="Trebuchet MS" panose="020B0603020202020204" pitchFamily="34" charset="0"/>
              </a:rPr>
              <a:t>i</a:t>
            </a:r>
            <a:endParaRPr lang="tr-TR" sz="2400" dirty="0"/>
          </a:p>
        </p:txBody>
      </p:sp>
      <p:pic>
        <p:nvPicPr>
          <p:cNvPr id="3" name="Resim 2"/>
          <p:cNvPicPr>
            <a:picLocks noChangeAspect="1"/>
          </p:cNvPicPr>
          <p:nvPr/>
        </p:nvPicPr>
        <p:blipFill>
          <a:blip r:embed="rId2"/>
          <a:stretch>
            <a:fillRect/>
          </a:stretch>
        </p:blipFill>
        <p:spPr>
          <a:xfrm>
            <a:off x="124691" y="872567"/>
            <a:ext cx="11942618" cy="5402308"/>
          </a:xfrm>
          <a:prstGeom prst="rect">
            <a:avLst/>
          </a:prstGeom>
        </p:spPr>
      </p:pic>
      <p:sp>
        <p:nvSpPr>
          <p:cNvPr id="23" name="Oval 22"/>
          <p:cNvSpPr/>
          <p:nvPr/>
        </p:nvSpPr>
        <p:spPr>
          <a:xfrm>
            <a:off x="0" y="2493818"/>
            <a:ext cx="1717964" cy="22384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Oval 40"/>
          <p:cNvSpPr/>
          <p:nvPr/>
        </p:nvSpPr>
        <p:spPr>
          <a:xfrm>
            <a:off x="-1" y="2011755"/>
            <a:ext cx="1666521" cy="2881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Oval 41"/>
          <p:cNvSpPr/>
          <p:nvPr/>
        </p:nvSpPr>
        <p:spPr>
          <a:xfrm>
            <a:off x="2033632" y="4341092"/>
            <a:ext cx="1717964" cy="34132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Sağ Ok 42"/>
          <p:cNvSpPr/>
          <p:nvPr/>
        </p:nvSpPr>
        <p:spPr>
          <a:xfrm>
            <a:off x="1024264" y="4406491"/>
            <a:ext cx="1009368" cy="27592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1744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kdörtgen 19"/>
          <p:cNvSpPr/>
          <p:nvPr/>
        </p:nvSpPr>
        <p:spPr>
          <a:xfrm>
            <a:off x="541473" y="523347"/>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Örneğin; Gıda Mühendisliği Bölümü</a:t>
            </a:r>
            <a:endParaRPr lang="tr-TR" sz="2400" dirty="0"/>
          </a:p>
        </p:txBody>
      </p:sp>
      <p:pic>
        <p:nvPicPr>
          <p:cNvPr id="2" name="Resim 1"/>
          <p:cNvPicPr>
            <a:picLocks noChangeAspect="1"/>
          </p:cNvPicPr>
          <p:nvPr/>
        </p:nvPicPr>
        <p:blipFill>
          <a:blip r:embed="rId2"/>
          <a:stretch>
            <a:fillRect/>
          </a:stretch>
        </p:blipFill>
        <p:spPr>
          <a:xfrm>
            <a:off x="117604" y="1035932"/>
            <a:ext cx="11956792" cy="4958922"/>
          </a:xfrm>
          <a:prstGeom prst="rect">
            <a:avLst/>
          </a:prstGeom>
        </p:spPr>
      </p:pic>
      <p:sp>
        <p:nvSpPr>
          <p:cNvPr id="50" name="Oval 49"/>
          <p:cNvSpPr/>
          <p:nvPr/>
        </p:nvSpPr>
        <p:spPr>
          <a:xfrm>
            <a:off x="117604" y="5301672"/>
            <a:ext cx="1117600" cy="23687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Sağ Ok 50"/>
          <p:cNvSpPr/>
          <p:nvPr/>
        </p:nvSpPr>
        <p:spPr>
          <a:xfrm rot="16200000">
            <a:off x="171721" y="5974668"/>
            <a:ext cx="1009368" cy="27592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Oval 51"/>
          <p:cNvSpPr/>
          <p:nvPr/>
        </p:nvSpPr>
        <p:spPr>
          <a:xfrm>
            <a:off x="2022765" y="1311564"/>
            <a:ext cx="2209870" cy="34678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256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10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ikdörtgen 40"/>
          <p:cNvSpPr/>
          <p:nvPr/>
        </p:nvSpPr>
        <p:spPr>
          <a:xfrm>
            <a:off x="732361" y="544625"/>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Örneğin; Et Teknolojisi dersi</a:t>
            </a:r>
            <a:endParaRPr lang="tr-TR" sz="2400" dirty="0"/>
          </a:p>
        </p:txBody>
      </p:sp>
      <p:pic>
        <p:nvPicPr>
          <p:cNvPr id="2" name="Resim 1"/>
          <p:cNvPicPr>
            <a:picLocks noChangeAspect="1"/>
          </p:cNvPicPr>
          <p:nvPr/>
        </p:nvPicPr>
        <p:blipFill>
          <a:blip r:embed="rId2"/>
          <a:stretch>
            <a:fillRect/>
          </a:stretch>
        </p:blipFill>
        <p:spPr>
          <a:xfrm>
            <a:off x="83127" y="1020455"/>
            <a:ext cx="11831782" cy="4817090"/>
          </a:xfrm>
          <a:prstGeom prst="rect">
            <a:avLst/>
          </a:prstGeom>
        </p:spPr>
      </p:pic>
      <p:sp>
        <p:nvSpPr>
          <p:cNvPr id="79" name="Oval 78"/>
          <p:cNvSpPr/>
          <p:nvPr/>
        </p:nvSpPr>
        <p:spPr>
          <a:xfrm>
            <a:off x="1931324" y="4260254"/>
            <a:ext cx="310843" cy="26218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0" name="Sağ Ok 79"/>
          <p:cNvSpPr/>
          <p:nvPr/>
        </p:nvSpPr>
        <p:spPr>
          <a:xfrm rot="16200000">
            <a:off x="1582062" y="4903327"/>
            <a:ext cx="1009368" cy="27592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824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590043" y="519810"/>
            <a:ext cx="12192000" cy="86177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5000" b="0"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rPr>
              <a:t>İçerik</a:t>
            </a:r>
            <a:endParaRPr kumimoji="0" lang="en-US" sz="5000" b="0"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 name="Arrow: Pentagon 1">
            <a:extLst>
              <a:ext uri="{FF2B5EF4-FFF2-40B4-BE49-F238E27FC236}">
                <a16:creationId xmlns:a16="http://schemas.microsoft.com/office/drawing/2014/main" id="{E20D09A7-83DA-47D7-8835-65AA6E22E227}"/>
              </a:ext>
            </a:extLst>
          </p:cNvPr>
          <p:cNvSpPr/>
          <p:nvPr/>
        </p:nvSpPr>
        <p:spPr>
          <a:xfrm>
            <a:off x="0" y="1517743"/>
            <a:ext cx="1483031" cy="85954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75430F2-C29B-490A-A12B-C953EE76E860}"/>
              </a:ext>
            </a:extLst>
          </p:cNvPr>
          <p:cNvGrpSpPr/>
          <p:nvPr/>
        </p:nvGrpSpPr>
        <p:grpSpPr>
          <a:xfrm>
            <a:off x="1180086" y="1517743"/>
            <a:ext cx="11011914" cy="859540"/>
            <a:chOff x="2189480" y="2153920"/>
            <a:chExt cx="7213599" cy="1137920"/>
          </a:xfrm>
        </p:grpSpPr>
        <p:sp>
          <p:nvSpPr>
            <p:cNvPr id="3" name="Arrow: Chevron 2">
              <a:extLst>
                <a:ext uri="{FF2B5EF4-FFF2-40B4-BE49-F238E27FC236}">
                  <a16:creationId xmlns:a16="http://schemas.microsoft.com/office/drawing/2014/main" id="{E4902C58-E153-4BF7-950A-D1AAB4AFC986}"/>
                </a:ext>
              </a:extLst>
            </p:cNvPr>
            <p:cNvSpPr/>
            <p:nvPr/>
          </p:nvSpPr>
          <p:spPr>
            <a:xfrm>
              <a:off x="2189480" y="2153920"/>
              <a:ext cx="7172960" cy="11379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AE41742-CF4A-4F94-8B35-9ACD7CFFA56B}"/>
                </a:ext>
              </a:extLst>
            </p:cNvPr>
            <p:cNvSpPr/>
            <p:nvPr/>
          </p:nvSpPr>
          <p:spPr>
            <a:xfrm>
              <a:off x="7779408" y="2153920"/>
              <a:ext cx="1623671" cy="113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9" name="Arrow: Pentagon 8">
            <a:extLst>
              <a:ext uri="{FF2B5EF4-FFF2-40B4-BE49-F238E27FC236}">
                <a16:creationId xmlns:a16="http://schemas.microsoft.com/office/drawing/2014/main" id="{83FC3BF6-085A-465A-AC29-C6850C13445A}"/>
              </a:ext>
            </a:extLst>
          </p:cNvPr>
          <p:cNvSpPr/>
          <p:nvPr/>
        </p:nvSpPr>
        <p:spPr>
          <a:xfrm>
            <a:off x="0" y="2464065"/>
            <a:ext cx="1483031" cy="8595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C62A3799-0CD7-4C64-8242-AC9EA24CA07C}"/>
              </a:ext>
            </a:extLst>
          </p:cNvPr>
          <p:cNvGrpSpPr/>
          <p:nvPr/>
        </p:nvGrpSpPr>
        <p:grpSpPr>
          <a:xfrm>
            <a:off x="1180085" y="2464065"/>
            <a:ext cx="11140251" cy="859540"/>
            <a:chOff x="2189480" y="2153920"/>
            <a:chExt cx="7213599" cy="1137920"/>
          </a:xfrm>
          <a:solidFill>
            <a:schemeClr val="accent2"/>
          </a:solidFill>
        </p:grpSpPr>
        <p:sp>
          <p:nvSpPr>
            <p:cNvPr id="11" name="Arrow: Chevron 10">
              <a:extLst>
                <a:ext uri="{FF2B5EF4-FFF2-40B4-BE49-F238E27FC236}">
                  <a16:creationId xmlns:a16="http://schemas.microsoft.com/office/drawing/2014/main" id="{69D05AF8-0362-40E3-A7E7-10278B88F503}"/>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053719-8142-4D73-BD76-5FA6F7C9E069}"/>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 name="Arrow: Pentagon 12">
            <a:extLst>
              <a:ext uri="{FF2B5EF4-FFF2-40B4-BE49-F238E27FC236}">
                <a16:creationId xmlns:a16="http://schemas.microsoft.com/office/drawing/2014/main" id="{8645047F-D9CB-4CC1-BC0F-1C4292F5A94A}"/>
              </a:ext>
            </a:extLst>
          </p:cNvPr>
          <p:cNvSpPr/>
          <p:nvPr/>
        </p:nvSpPr>
        <p:spPr>
          <a:xfrm>
            <a:off x="0" y="3410385"/>
            <a:ext cx="1483031" cy="8595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1F283355-3C29-4FB8-A131-09D9EB725ACF}"/>
              </a:ext>
            </a:extLst>
          </p:cNvPr>
          <p:cNvGrpSpPr/>
          <p:nvPr/>
        </p:nvGrpSpPr>
        <p:grpSpPr>
          <a:xfrm>
            <a:off x="1180086" y="3410385"/>
            <a:ext cx="11140250" cy="859540"/>
            <a:chOff x="2189480" y="2153920"/>
            <a:chExt cx="7213599" cy="1137920"/>
          </a:xfrm>
          <a:solidFill>
            <a:schemeClr val="accent4"/>
          </a:solidFill>
        </p:grpSpPr>
        <p:sp>
          <p:nvSpPr>
            <p:cNvPr id="15" name="Arrow: Chevron 14">
              <a:extLst>
                <a:ext uri="{FF2B5EF4-FFF2-40B4-BE49-F238E27FC236}">
                  <a16:creationId xmlns:a16="http://schemas.microsoft.com/office/drawing/2014/main" id="{7CEDD191-1D4E-49C5-8444-8F22619709F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065D71D-6D12-4F7F-8EFA-813DA9004804}"/>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7" name="Arrow: Pentagon 16">
            <a:extLst>
              <a:ext uri="{FF2B5EF4-FFF2-40B4-BE49-F238E27FC236}">
                <a16:creationId xmlns:a16="http://schemas.microsoft.com/office/drawing/2014/main" id="{BF9B6AB6-6147-424D-8F82-81A2B273645F}"/>
              </a:ext>
            </a:extLst>
          </p:cNvPr>
          <p:cNvSpPr/>
          <p:nvPr/>
        </p:nvSpPr>
        <p:spPr>
          <a:xfrm>
            <a:off x="0" y="4356707"/>
            <a:ext cx="1483031" cy="85954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E733BE8E-BFBE-43EA-A9FD-BD45F197DD84}"/>
              </a:ext>
            </a:extLst>
          </p:cNvPr>
          <p:cNvGrpSpPr/>
          <p:nvPr/>
        </p:nvGrpSpPr>
        <p:grpSpPr>
          <a:xfrm>
            <a:off x="1180086" y="4356707"/>
            <a:ext cx="11140250" cy="859540"/>
            <a:chOff x="2189480" y="2153920"/>
            <a:chExt cx="7213599" cy="1137920"/>
          </a:xfrm>
          <a:solidFill>
            <a:schemeClr val="accent5"/>
          </a:solidFill>
        </p:grpSpPr>
        <p:sp>
          <p:nvSpPr>
            <p:cNvPr id="19" name="Arrow: Chevron 18">
              <a:extLst>
                <a:ext uri="{FF2B5EF4-FFF2-40B4-BE49-F238E27FC236}">
                  <a16:creationId xmlns:a16="http://schemas.microsoft.com/office/drawing/2014/main" id="{1E05DB33-7027-4243-B2B1-AE959B934587}"/>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CAB0D8-22D4-44B8-BBE1-517EC44C45DC}"/>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72A83EA8-E44D-4CC9-982F-1B8B609D21F2}"/>
              </a:ext>
            </a:extLst>
          </p:cNvPr>
          <p:cNvSpPr txBox="1"/>
          <p:nvPr/>
        </p:nvSpPr>
        <p:spPr>
          <a:xfrm>
            <a:off x="67232" y="1588043"/>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AF674A17-AAE5-4964-89E9-E927EF4D90FD}"/>
              </a:ext>
            </a:extLst>
          </p:cNvPr>
          <p:cNvSpPr txBox="1"/>
          <p:nvPr/>
        </p:nvSpPr>
        <p:spPr>
          <a:xfrm>
            <a:off x="67232" y="2531229"/>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9" name="TextBox 28">
            <a:extLst>
              <a:ext uri="{FF2B5EF4-FFF2-40B4-BE49-F238E27FC236}">
                <a16:creationId xmlns:a16="http://schemas.microsoft.com/office/drawing/2014/main" id="{F09FA8CE-2609-4B18-A96B-C2D56CF5BE9D}"/>
              </a:ext>
            </a:extLst>
          </p:cNvPr>
          <p:cNvSpPr txBox="1"/>
          <p:nvPr/>
        </p:nvSpPr>
        <p:spPr>
          <a:xfrm>
            <a:off x="67231" y="3498570"/>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3</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0FB775DB-7BDA-40F8-8943-FE3A0A82B375}"/>
              </a:ext>
            </a:extLst>
          </p:cNvPr>
          <p:cNvSpPr txBox="1"/>
          <p:nvPr/>
        </p:nvSpPr>
        <p:spPr>
          <a:xfrm>
            <a:off x="67232" y="4432534"/>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4</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32" name="TextBox 31">
            <a:extLst>
              <a:ext uri="{FF2B5EF4-FFF2-40B4-BE49-F238E27FC236}">
                <a16:creationId xmlns:a16="http://schemas.microsoft.com/office/drawing/2014/main" id="{6622EE78-8826-4D13-896F-3CE387814C90}"/>
              </a:ext>
            </a:extLst>
          </p:cNvPr>
          <p:cNvSpPr txBox="1"/>
          <p:nvPr/>
        </p:nvSpPr>
        <p:spPr>
          <a:xfrm>
            <a:off x="1873478" y="1670613"/>
            <a:ext cx="46486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400" b="1" noProof="0" dirty="0" smtClean="0">
                <a:solidFill>
                  <a:srgbClr val="FFFFFF"/>
                </a:solidFill>
                <a:latin typeface="Trebuchet MS" panose="020B0603020202020204" pitchFamily="34" charset="0"/>
              </a:rPr>
              <a:t>AKTS</a:t>
            </a:r>
            <a:r>
              <a:rPr kumimoji="0" lang="tr-TR" sz="24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24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24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39" name="TextBox 38">
            <a:extLst>
              <a:ext uri="{FF2B5EF4-FFF2-40B4-BE49-F238E27FC236}">
                <a16:creationId xmlns:a16="http://schemas.microsoft.com/office/drawing/2014/main" id="{3A837B94-CD7C-46F8-B906-D4E292308213}"/>
              </a:ext>
            </a:extLst>
          </p:cNvPr>
          <p:cNvSpPr txBox="1"/>
          <p:nvPr/>
        </p:nvSpPr>
        <p:spPr>
          <a:xfrm>
            <a:off x="1878674" y="2631577"/>
            <a:ext cx="10251289"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400" b="1" dirty="0" smtClean="0">
                <a:solidFill>
                  <a:srgbClr val="FFFFFF"/>
                </a:solidFill>
                <a:latin typeface="Trebuchet MS" panose="020B0603020202020204" pitchFamily="34" charset="0"/>
              </a:rPr>
              <a:t>AKTS KREDİSİ NEDİR?</a:t>
            </a:r>
            <a:endParaRPr kumimoji="0" lang="tr-TR" sz="2400" b="1" i="0" u="none" strike="noStrike" kern="1200" cap="none" spc="0" normalizeH="0" baseline="0" noProof="0" dirty="0">
              <a:ln>
                <a:noFill/>
              </a:ln>
              <a:solidFill>
                <a:srgbClr val="FFFFFF"/>
              </a:solidFill>
              <a:effectLst/>
              <a:uLnTx/>
              <a:uFillTx/>
              <a:latin typeface="Trebuchet MS" panose="020B0603020202020204" pitchFamily="34" charset="0"/>
            </a:endParaRPr>
          </a:p>
        </p:txBody>
      </p:sp>
      <p:sp>
        <p:nvSpPr>
          <p:cNvPr id="37" name="TextBox 42">
            <a:extLst>
              <a:ext uri="{FF2B5EF4-FFF2-40B4-BE49-F238E27FC236}">
                <a16:creationId xmlns:a16="http://schemas.microsoft.com/office/drawing/2014/main" id="{BB2D7612-B51C-417D-8AB4-D43CA5AFCC99}"/>
              </a:ext>
            </a:extLst>
          </p:cNvPr>
          <p:cNvSpPr txBox="1"/>
          <p:nvPr/>
        </p:nvSpPr>
        <p:spPr>
          <a:xfrm>
            <a:off x="1873477" y="4542724"/>
            <a:ext cx="991212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400" b="1" noProof="0" dirty="0" smtClean="0">
                <a:solidFill>
                  <a:srgbClr val="FFFFFF"/>
                </a:solidFill>
                <a:latin typeface="Trebuchet MS" panose="020B0603020202020204" pitchFamily="34" charset="0"/>
              </a:rPr>
              <a:t>İSTEDİĞİM DERSİN AKTS DERS BİLGİ PAKETİNE NASIL ULAŞIRIM?</a:t>
            </a:r>
            <a:endParaRPr kumimoji="0" lang="tr-TR" sz="2400" b="1" i="0" u="none" strike="noStrike" kern="1200" cap="none" spc="0" normalizeH="0" baseline="0" noProof="0" dirty="0">
              <a:ln>
                <a:noFill/>
              </a:ln>
              <a:solidFill>
                <a:srgbClr val="FFFFFF"/>
              </a:solidFill>
              <a:effectLst/>
              <a:uLnTx/>
              <a:uFillTx/>
              <a:latin typeface="Trebuchet MS" panose="020B0603020202020204" pitchFamily="34" charset="0"/>
            </a:endParaRPr>
          </a:p>
        </p:txBody>
      </p:sp>
      <p:sp>
        <p:nvSpPr>
          <p:cNvPr id="38" name="TextBox 42">
            <a:extLst>
              <a:ext uri="{FF2B5EF4-FFF2-40B4-BE49-F238E27FC236}">
                <a16:creationId xmlns:a16="http://schemas.microsoft.com/office/drawing/2014/main" id="{BB2D7612-B51C-417D-8AB4-D43CA5AFCC99}"/>
              </a:ext>
            </a:extLst>
          </p:cNvPr>
          <p:cNvSpPr txBox="1"/>
          <p:nvPr/>
        </p:nvSpPr>
        <p:spPr>
          <a:xfrm>
            <a:off x="1873477" y="3609322"/>
            <a:ext cx="46486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400" b="1" dirty="0" smtClean="0">
                <a:solidFill>
                  <a:srgbClr val="FFFFFF"/>
                </a:solidFill>
                <a:latin typeface="Trebuchet MS" panose="020B0603020202020204" pitchFamily="34" charset="0"/>
              </a:rPr>
              <a:t>ÖRNEK </a:t>
            </a:r>
            <a:r>
              <a:rPr lang="tr-TR" sz="2400" b="1" dirty="0" smtClean="0">
                <a:solidFill>
                  <a:srgbClr val="FFFFFF"/>
                </a:solidFill>
                <a:latin typeface="Trebuchet MS" panose="020B0603020202020204" pitchFamily="34" charset="0"/>
              </a:rPr>
              <a:t>AKTS KREDİ </a:t>
            </a:r>
            <a:r>
              <a:rPr lang="tr-TR" sz="2400" b="1" dirty="0" smtClean="0">
                <a:solidFill>
                  <a:srgbClr val="FFFFFF"/>
                </a:solidFill>
                <a:latin typeface="Trebuchet MS" panose="020B0603020202020204" pitchFamily="34" charset="0"/>
              </a:rPr>
              <a:t>HESABI</a:t>
            </a:r>
            <a:endParaRPr kumimoji="0" lang="tr-TR" sz="2400" b="1" i="0" u="none" strike="noStrike" kern="1200" cap="none" spc="0" normalizeH="0" baseline="0" noProof="0" dirty="0">
              <a:ln>
                <a:noFill/>
              </a:ln>
              <a:solidFill>
                <a:srgbClr val="FFFFFF"/>
              </a:solidFill>
              <a:effectLst/>
              <a:uLnTx/>
              <a:uFillTx/>
              <a:latin typeface="Trebuchet MS" panose="020B0603020202020204" pitchFamily="34" charset="0"/>
            </a:endParaRPr>
          </a:p>
        </p:txBody>
      </p:sp>
    </p:spTree>
    <p:extLst>
      <p:ext uri="{BB962C8B-B14F-4D97-AF65-F5344CB8AC3E}">
        <p14:creationId xmlns:p14="http://schemas.microsoft.com/office/powerpoint/2010/main" val="380701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57599" y="5227782"/>
            <a:ext cx="988291" cy="175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32361" y="544625"/>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Örneğin; Et Teknolojisi dersi</a:t>
            </a:r>
            <a:endParaRPr lang="tr-TR" sz="2400" dirty="0"/>
          </a:p>
        </p:txBody>
      </p:sp>
      <p:pic>
        <p:nvPicPr>
          <p:cNvPr id="3" name="Resim 2"/>
          <p:cNvPicPr>
            <a:picLocks noChangeAspect="1"/>
          </p:cNvPicPr>
          <p:nvPr/>
        </p:nvPicPr>
        <p:blipFill>
          <a:blip r:embed="rId2"/>
          <a:stretch>
            <a:fillRect/>
          </a:stretch>
        </p:blipFill>
        <p:spPr>
          <a:xfrm>
            <a:off x="161636" y="1006290"/>
            <a:ext cx="11868727" cy="5285540"/>
          </a:xfrm>
          <a:prstGeom prst="rect">
            <a:avLst/>
          </a:prstGeom>
        </p:spPr>
      </p:pic>
      <p:sp>
        <p:nvSpPr>
          <p:cNvPr id="20" name="Oval 19"/>
          <p:cNvSpPr/>
          <p:nvPr/>
        </p:nvSpPr>
        <p:spPr>
          <a:xfrm>
            <a:off x="4449017" y="1941741"/>
            <a:ext cx="1471448" cy="23067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2079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834286" y="581442"/>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Ders ile ilgili bilgilere ulaşılır.</a:t>
            </a:r>
            <a:endParaRPr lang="tr-TR" sz="2400" dirty="0"/>
          </a:p>
        </p:txBody>
      </p:sp>
      <p:pic>
        <p:nvPicPr>
          <p:cNvPr id="2" name="Resim 1"/>
          <p:cNvPicPr>
            <a:picLocks noChangeAspect="1"/>
          </p:cNvPicPr>
          <p:nvPr/>
        </p:nvPicPr>
        <p:blipFill>
          <a:blip r:embed="rId2"/>
          <a:stretch>
            <a:fillRect/>
          </a:stretch>
        </p:blipFill>
        <p:spPr>
          <a:xfrm>
            <a:off x="0" y="1156057"/>
            <a:ext cx="12192000" cy="4974490"/>
          </a:xfrm>
          <a:prstGeom prst="rect">
            <a:avLst/>
          </a:prstGeom>
        </p:spPr>
      </p:pic>
      <p:sp>
        <p:nvSpPr>
          <p:cNvPr id="6" name="Oval 5"/>
          <p:cNvSpPr/>
          <p:nvPr/>
        </p:nvSpPr>
        <p:spPr>
          <a:xfrm>
            <a:off x="10363200" y="5141903"/>
            <a:ext cx="1395602" cy="23585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7762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930079" y="429213"/>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Ders ile ilgili bilgilere ulaşılır.</a:t>
            </a:r>
            <a:endParaRPr lang="tr-TR" sz="2400" dirty="0"/>
          </a:p>
        </p:txBody>
      </p:sp>
      <p:pic>
        <p:nvPicPr>
          <p:cNvPr id="3" name="Resim 2"/>
          <p:cNvPicPr>
            <a:picLocks noChangeAspect="1"/>
          </p:cNvPicPr>
          <p:nvPr/>
        </p:nvPicPr>
        <p:blipFill>
          <a:blip r:embed="rId2"/>
          <a:stretch>
            <a:fillRect/>
          </a:stretch>
        </p:blipFill>
        <p:spPr>
          <a:xfrm>
            <a:off x="172222" y="1016000"/>
            <a:ext cx="11847555" cy="5221818"/>
          </a:xfrm>
          <a:prstGeom prst="rect">
            <a:avLst/>
          </a:prstGeom>
        </p:spPr>
      </p:pic>
      <p:sp>
        <p:nvSpPr>
          <p:cNvPr id="18" name="Oval 17"/>
          <p:cNvSpPr/>
          <p:nvPr/>
        </p:nvSpPr>
        <p:spPr>
          <a:xfrm>
            <a:off x="1930400" y="2486591"/>
            <a:ext cx="1158260" cy="23813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8974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61818" y="2099733"/>
            <a:ext cx="11249891" cy="1936558"/>
          </a:xfrm>
        </p:spPr>
        <p:txBody>
          <a:bodyPr>
            <a:noAutofit/>
          </a:bodyPr>
          <a:lstStyle/>
          <a:p>
            <a:pPr algn="ctr"/>
            <a:r>
              <a:rPr lang="tr-TR" sz="10000" dirty="0" smtClean="0">
                <a:latin typeface="Calibri" panose="020F0502020204030204" pitchFamily="34" charset="0"/>
                <a:ea typeface="Calibri" panose="020F0502020204030204" pitchFamily="34" charset="0"/>
                <a:cs typeface="Calibri" panose="020F0502020204030204" pitchFamily="34" charset="0"/>
              </a:rPr>
              <a:t>TEŞEKKÜRLER</a:t>
            </a:r>
            <a:endParaRPr lang="tr-TR" sz="10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42C0DB4F-D11D-4F54-9D3B-A709721EB97D}" type="slidenum">
              <a:rPr lang="tr-TR" smtClean="0"/>
              <a:t>23</a:t>
            </a:fld>
            <a:endParaRPr lang="tr-TR"/>
          </a:p>
        </p:txBody>
      </p:sp>
      <p:sp>
        <p:nvSpPr>
          <p:cNvPr id="7" name="Alt Başlık 2"/>
          <p:cNvSpPr>
            <a:spLocks noGrp="1"/>
          </p:cNvSpPr>
          <p:nvPr>
            <p:ph type="subTitle" idx="1"/>
          </p:nvPr>
        </p:nvSpPr>
        <p:spPr>
          <a:xfrm>
            <a:off x="4450748" y="6345562"/>
            <a:ext cx="3290503" cy="512438"/>
          </a:xfrm>
          <a:solidFill>
            <a:schemeClr val="bg2">
              <a:lumMod val="90000"/>
            </a:schemeClr>
          </a:solidFill>
        </p:spPr>
        <p:txBody>
          <a:bodyPr>
            <a:normAutofit/>
          </a:bodyPr>
          <a:lstStyle/>
          <a:p>
            <a:pPr algn="ctr"/>
            <a:r>
              <a:rPr lang="tr-TR" sz="2400" i="1" dirty="0" smtClean="0"/>
              <a:t>ARALIK</a:t>
            </a:r>
            <a:r>
              <a:rPr lang="tr-TR" sz="2400" i="1" dirty="0" smtClean="0"/>
              <a:t>-2023</a:t>
            </a:r>
            <a:endParaRPr lang="tr-TR" sz="2400" i="1" dirty="0"/>
          </a:p>
        </p:txBody>
      </p:sp>
      <p:pic>
        <p:nvPicPr>
          <p:cNvPr id="10" name="Resim 9"/>
          <p:cNvPicPr>
            <a:picLocks noChangeAspect="1"/>
          </p:cNvPicPr>
          <p:nvPr/>
        </p:nvPicPr>
        <p:blipFill>
          <a:blip r:embed="rId2"/>
          <a:stretch>
            <a:fillRect/>
          </a:stretch>
        </p:blipFill>
        <p:spPr>
          <a:xfrm>
            <a:off x="4191000" y="5326561"/>
            <a:ext cx="3810000" cy="952500"/>
          </a:xfrm>
          <a:prstGeom prst="rect">
            <a:avLst/>
          </a:prstGeom>
          <a:solidFill>
            <a:schemeClr val="bg2">
              <a:lumMod val="90000"/>
            </a:schemeClr>
          </a:solidFill>
        </p:spPr>
      </p:pic>
      <p:pic>
        <p:nvPicPr>
          <p:cNvPr id="11" name="Picture 2" descr="19 Mayıs 1919 (100.YIL) Logo PNG Vector">
            <a:extLst>
              <a:ext uri="{FF2B5EF4-FFF2-40B4-BE49-F238E27FC236}">
                <a16:creationId xmlns:a16="http://schemas.microsoft.com/office/drawing/2014/main" id="{EFE6E125-7889-4462-A4A6-74A4427A1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4060" y="51559"/>
            <a:ext cx="1938488" cy="1033860"/>
          </a:xfrm>
          <a:prstGeom prst="rect">
            <a:avLst/>
          </a:prstGeom>
          <a:solidFill>
            <a:schemeClr val="bg2">
              <a:lumMod val="90000"/>
            </a:schemeClr>
          </a:solidFill>
          <a:extLst/>
        </p:spPr>
      </p:pic>
      <p:pic>
        <p:nvPicPr>
          <p:cNvPr id="12" name="Resim 11"/>
          <p:cNvPicPr>
            <a:picLocks noChangeAspect="1"/>
          </p:cNvPicPr>
          <p:nvPr/>
        </p:nvPicPr>
        <p:blipFill>
          <a:blip r:embed="rId4"/>
          <a:stretch>
            <a:fillRect/>
          </a:stretch>
        </p:blipFill>
        <p:spPr>
          <a:xfrm>
            <a:off x="209008" y="63383"/>
            <a:ext cx="2986773" cy="1022036"/>
          </a:xfrm>
          <a:prstGeom prst="rect">
            <a:avLst/>
          </a:prstGeom>
          <a:solidFill>
            <a:schemeClr val="bg2">
              <a:lumMod val="90000"/>
            </a:schemeClr>
          </a:solidFill>
        </p:spPr>
      </p:pic>
    </p:spTree>
    <p:extLst>
      <p:ext uri="{BB962C8B-B14F-4D97-AF65-F5344CB8AC3E}">
        <p14:creationId xmlns:p14="http://schemas.microsoft.com/office/powerpoint/2010/main" val="338964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420438" y="1655345"/>
            <a:ext cx="11171198" cy="3970318"/>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rPr>
              <a:t>Avrupa Kredi Transfer </a:t>
            </a:r>
            <a:r>
              <a:rPr lang="tr-TR" sz="2800" dirty="0" smtClean="0">
                <a:solidFill>
                  <a:schemeClr val="bg1"/>
                </a:solidFill>
                <a:latin typeface="Trebuchet MS" panose="020B0603020202020204" pitchFamily="34" charset="0"/>
              </a:rPr>
              <a:t>Sistemi </a:t>
            </a:r>
            <a:r>
              <a:rPr lang="tr-TR" sz="2800" dirty="0">
                <a:solidFill>
                  <a:schemeClr val="bg1"/>
                </a:solidFill>
                <a:latin typeface="Trebuchet MS" panose="020B0603020202020204" pitchFamily="34" charset="0"/>
              </a:rPr>
              <a:t>(AKTS); bir eğitim programının koyduğu hedeflere ulaşmak için öğrencilerin başarması gereken iş yüküne göre tanımlanan öğrenci merkezli bir kredilendirme sistemdir</a:t>
            </a:r>
            <a:r>
              <a:rPr lang="tr-TR" sz="2800" dirty="0" smtClean="0">
                <a:solidFill>
                  <a:schemeClr val="bg1"/>
                </a:solidFill>
                <a:latin typeface="Trebuchet MS" panose="020B0603020202020204" pitchFamily="34" charset="0"/>
              </a:rPr>
              <a:t>.</a:t>
            </a:r>
          </a:p>
          <a:p>
            <a:pPr marL="457200" indent="-457200" algn="just">
              <a:buFont typeface="Wingdings" panose="05000000000000000000" pitchFamily="2" charset="2"/>
              <a:buChar char="Ø"/>
              <a:defRPr/>
            </a:pPr>
            <a:endParaRPr lang="tr-TR" sz="2800" dirty="0">
              <a:solidFill>
                <a:schemeClr val="bg1"/>
              </a:solidFill>
              <a:latin typeface="Trebuchet MS" panose="020B0603020202020204" pitchFamily="34" charset="0"/>
            </a:endParaRPr>
          </a:p>
          <a:p>
            <a:pPr marL="457200" indent="-457200" algn="just">
              <a:buFont typeface="Wingdings" panose="05000000000000000000" pitchFamily="2" charset="2"/>
              <a:buChar char="Ø"/>
              <a:defRPr/>
            </a:pPr>
            <a:r>
              <a:rPr lang="tr-TR" sz="2800" dirty="0" smtClean="0">
                <a:solidFill>
                  <a:schemeClr val="bg1"/>
                </a:solidFill>
                <a:latin typeface="Trebuchet MS" panose="020B0603020202020204" pitchFamily="34" charset="0"/>
              </a:rPr>
              <a:t>AKTS, </a:t>
            </a:r>
            <a:r>
              <a:rPr lang="tr-TR" sz="2800" dirty="0">
                <a:solidFill>
                  <a:schemeClr val="bg1"/>
                </a:solidFill>
                <a:latin typeface="Trebuchet MS" panose="020B0603020202020204" pitchFamily="34" charset="0"/>
              </a:rPr>
              <a:t>bir kredi biriktirme, kredi aktarım ve akademik denklik sistemidir ve yükseköğretim alanında Avrupa çapında geçerli bir </a:t>
            </a:r>
            <a:r>
              <a:rPr lang="tr-TR" sz="2800" dirty="0" smtClean="0">
                <a:solidFill>
                  <a:schemeClr val="bg1"/>
                </a:solidFill>
                <a:latin typeface="Trebuchet MS" panose="020B0603020202020204" pitchFamily="34" charset="0"/>
              </a:rPr>
              <a:t>‘</a:t>
            </a:r>
            <a:r>
              <a:rPr lang="tr-TR" sz="2800" u="sng" dirty="0" smtClean="0">
                <a:solidFill>
                  <a:schemeClr val="bg1"/>
                </a:solidFill>
                <a:latin typeface="Trebuchet MS" panose="020B0603020202020204" pitchFamily="34" charset="0"/>
              </a:rPr>
              <a:t>ortak dil</a:t>
            </a:r>
            <a:r>
              <a:rPr lang="tr-TR" sz="2800" dirty="0" smtClean="0">
                <a:solidFill>
                  <a:schemeClr val="bg1"/>
                </a:solidFill>
                <a:latin typeface="Trebuchet MS" panose="020B0603020202020204" pitchFamily="34" charset="0"/>
              </a:rPr>
              <a:t>’ </a:t>
            </a:r>
            <a:r>
              <a:rPr lang="tr-TR" sz="2800" dirty="0">
                <a:solidFill>
                  <a:schemeClr val="bg1"/>
                </a:solidFill>
                <a:latin typeface="Trebuchet MS" panose="020B0603020202020204" pitchFamily="34" charset="0"/>
              </a:rPr>
              <a:t>olarak nitelendirilmektedir.</a:t>
            </a:r>
            <a:endParaRPr lang="tr-TR" sz="2800" dirty="0" smtClean="0">
              <a:solidFill>
                <a:schemeClr val="bg1"/>
              </a:solidFill>
              <a:latin typeface="Trebuchet MS" panose="020B0603020202020204" pitchFamily="34" charset="0"/>
            </a:endParaRPr>
          </a:p>
          <a:p>
            <a:pPr marL="457200" indent="-457200" algn="just">
              <a:buFont typeface="Wingdings" panose="05000000000000000000" pitchFamily="2" charset="2"/>
              <a:buChar char="Ø"/>
              <a:defRPr/>
            </a:pPr>
            <a:endParaRPr lang="tr-TR" sz="2800" b="1" u="sng" dirty="0">
              <a:solidFill>
                <a:srgbClr val="FFFF00"/>
              </a:solidFill>
              <a:latin typeface="Trebuchet MS" panose="020B0603020202020204" pitchFamily="34" charset="0"/>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22251"/>
            <a:ext cx="464862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3600" b="1" noProof="0" dirty="0" smtClean="0">
                <a:solidFill>
                  <a:srgbClr val="FFFFFF"/>
                </a:solidFill>
                <a:latin typeface="Trebuchet MS" panose="020B0603020202020204" pitchFamily="34" charset="0"/>
              </a:rPr>
              <a:t>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36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25392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45332" y="1477818"/>
            <a:ext cx="10501336" cy="5053703"/>
          </a:xfrm>
        </p:spPr>
        <p:txBody>
          <a:bodyPr/>
          <a:lstStyle/>
          <a:p>
            <a:r>
              <a:rPr lang="tr-TR" sz="3200" b="1" dirty="0" err="1" smtClean="0">
                <a:solidFill>
                  <a:srgbClr val="FFFF00"/>
                </a:solidFill>
                <a:latin typeface="Trebuchet MS" panose="020B0603020202020204" pitchFamily="34" charset="0"/>
              </a:rPr>
              <a:t>AKTS’nin</a:t>
            </a:r>
            <a:r>
              <a:rPr lang="tr-TR" sz="3200" b="1" dirty="0" smtClean="0">
                <a:solidFill>
                  <a:srgbClr val="FFFF00"/>
                </a:solidFill>
                <a:latin typeface="Trebuchet MS" panose="020B0603020202020204" pitchFamily="34" charset="0"/>
              </a:rPr>
              <a:t> Amacı </a:t>
            </a:r>
            <a:r>
              <a:rPr lang="tr-TR" sz="3200" dirty="0" smtClean="0">
                <a:latin typeface="Trebuchet MS" panose="020B0603020202020204" pitchFamily="34" charset="0"/>
              </a:rPr>
              <a:t/>
            </a:r>
            <a:br>
              <a:rPr lang="tr-TR" sz="3200" dirty="0" smtClean="0">
                <a:latin typeface="Trebuchet MS" panose="020B0603020202020204" pitchFamily="34" charset="0"/>
              </a:rPr>
            </a:br>
            <a:r>
              <a:rPr lang="tr-TR" sz="3200" dirty="0">
                <a:latin typeface="Trebuchet MS" panose="020B0603020202020204" pitchFamily="34" charset="0"/>
              </a:rPr>
              <a:t/>
            </a:r>
            <a:br>
              <a:rPr lang="tr-TR" sz="3200" dirty="0">
                <a:latin typeface="Trebuchet MS" panose="020B0603020202020204" pitchFamily="34" charset="0"/>
              </a:rPr>
            </a:br>
            <a:r>
              <a:rPr lang="tr-TR" sz="3200" b="1" dirty="0" smtClean="0">
                <a:solidFill>
                  <a:srgbClr val="FFFF00"/>
                </a:solidFill>
                <a:latin typeface="Trebuchet MS" panose="020B0603020202020204" pitchFamily="34" charset="0"/>
              </a:rPr>
              <a:t>1. </a:t>
            </a:r>
            <a:r>
              <a:rPr lang="tr-TR" sz="3200" dirty="0" smtClean="0">
                <a:latin typeface="Trebuchet MS" panose="020B0603020202020204" pitchFamily="34" charset="0"/>
              </a:rPr>
              <a:t>Öğrenci </a:t>
            </a:r>
            <a:r>
              <a:rPr lang="tr-TR" sz="3200" dirty="0">
                <a:latin typeface="Trebuchet MS" panose="020B0603020202020204" pitchFamily="34" charset="0"/>
              </a:rPr>
              <a:t>hareketliliğini kolaylaştırmak,</a:t>
            </a:r>
            <a:br>
              <a:rPr lang="tr-TR" sz="3200" dirty="0">
                <a:latin typeface="Trebuchet MS" panose="020B0603020202020204" pitchFamily="34" charset="0"/>
              </a:rPr>
            </a:br>
            <a:r>
              <a:rPr lang="tr-TR" sz="3200" dirty="0">
                <a:latin typeface="Trebuchet MS" panose="020B0603020202020204" pitchFamily="34" charset="0"/>
              </a:rPr>
              <a:t/>
            </a:r>
            <a:br>
              <a:rPr lang="tr-TR" sz="3200" dirty="0">
                <a:latin typeface="Trebuchet MS" panose="020B0603020202020204" pitchFamily="34" charset="0"/>
              </a:rPr>
            </a:br>
            <a:r>
              <a:rPr lang="tr-TR" sz="3200" b="1" dirty="0" smtClean="0">
                <a:solidFill>
                  <a:srgbClr val="FFFF00"/>
                </a:solidFill>
                <a:latin typeface="Trebuchet MS" panose="020B0603020202020204" pitchFamily="34" charset="0"/>
              </a:rPr>
              <a:t>2. </a:t>
            </a:r>
            <a:r>
              <a:rPr lang="tr-TR" sz="3200" dirty="0" smtClean="0">
                <a:latin typeface="Trebuchet MS" panose="020B0603020202020204" pitchFamily="34" charset="0"/>
              </a:rPr>
              <a:t>Öğrencilerin </a:t>
            </a:r>
            <a:r>
              <a:rPr lang="tr-TR" sz="3200" dirty="0">
                <a:latin typeface="Trebuchet MS" panose="020B0603020202020204" pitchFamily="34" charset="0"/>
              </a:rPr>
              <a:t>yurtdışında gördükleri eğitimlerinin kendi ülkelerinde tanınmasını garanti altına almak,</a:t>
            </a:r>
            <a:br>
              <a:rPr lang="tr-TR" sz="3200" dirty="0">
                <a:latin typeface="Trebuchet MS" panose="020B0603020202020204" pitchFamily="34" charset="0"/>
              </a:rPr>
            </a:br>
            <a:r>
              <a:rPr lang="tr-TR" sz="3200" dirty="0">
                <a:latin typeface="Trebuchet MS" panose="020B0603020202020204" pitchFamily="34" charset="0"/>
              </a:rPr>
              <a:t/>
            </a:r>
            <a:br>
              <a:rPr lang="tr-TR" sz="3200" dirty="0">
                <a:latin typeface="Trebuchet MS" panose="020B0603020202020204" pitchFamily="34" charset="0"/>
              </a:rPr>
            </a:br>
            <a:r>
              <a:rPr lang="tr-TR" sz="3200" b="1" dirty="0" smtClean="0">
                <a:solidFill>
                  <a:srgbClr val="FFFF00"/>
                </a:solidFill>
                <a:latin typeface="Trebuchet MS" panose="020B0603020202020204" pitchFamily="34" charset="0"/>
              </a:rPr>
              <a:t>3. </a:t>
            </a:r>
            <a:r>
              <a:rPr lang="tr-TR" sz="3200" dirty="0" smtClean="0">
                <a:latin typeface="Trebuchet MS" panose="020B0603020202020204" pitchFamily="34" charset="0"/>
              </a:rPr>
              <a:t>Avrupa’da </a:t>
            </a:r>
            <a:r>
              <a:rPr lang="tr-TR" sz="3200" dirty="0">
                <a:latin typeface="Trebuchet MS" panose="020B0603020202020204" pitchFamily="34" charset="0"/>
              </a:rPr>
              <a:t>yükseköğretim kurumları arasında işbirliğinin sağlam ve şeffaf temellere oturtulmasını sağlamak,</a:t>
            </a:r>
            <a:br>
              <a:rPr lang="tr-TR" sz="3200" dirty="0">
                <a:latin typeface="Trebuchet MS" panose="020B0603020202020204" pitchFamily="34" charset="0"/>
              </a:rPr>
            </a:br>
            <a:r>
              <a:rPr lang="tr-TR" sz="3200" dirty="0">
                <a:latin typeface="Trebuchet MS" panose="020B0603020202020204" pitchFamily="34" charset="0"/>
              </a:rPr>
              <a:t/>
            </a:r>
            <a:br>
              <a:rPr lang="tr-TR" sz="3200" dirty="0">
                <a:latin typeface="Trebuchet MS" panose="020B0603020202020204" pitchFamily="34" charset="0"/>
              </a:rPr>
            </a:br>
            <a:endParaRPr lang="tr-TR" sz="3200" dirty="0">
              <a:latin typeface="Trebuchet MS" panose="020B0603020202020204" pitchFamily="34" charset="0"/>
            </a:endParaRPr>
          </a:p>
        </p:txBody>
      </p:sp>
    </p:spTree>
    <p:extLst>
      <p:ext uri="{BB962C8B-B14F-4D97-AF65-F5344CB8AC3E}">
        <p14:creationId xmlns:p14="http://schemas.microsoft.com/office/powerpoint/2010/main" val="1477411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16023" y="-381001"/>
            <a:ext cx="10759954" cy="5661891"/>
          </a:xfrm>
        </p:spPr>
        <p:txBody>
          <a:bodyPr/>
          <a:lstStyle/>
          <a:p>
            <a:r>
              <a:rPr lang="tr-TR" sz="3200" dirty="0">
                <a:latin typeface="Trebuchet MS" panose="020B0603020202020204" pitchFamily="34" charset="0"/>
              </a:rPr>
              <a:t/>
            </a:r>
            <a:br>
              <a:rPr lang="tr-TR" sz="3200" dirty="0">
                <a:latin typeface="Trebuchet MS" panose="020B0603020202020204" pitchFamily="34" charset="0"/>
              </a:rPr>
            </a:br>
            <a:r>
              <a:rPr lang="tr-TR" sz="3200" dirty="0">
                <a:latin typeface="Trebuchet MS" panose="020B0603020202020204" pitchFamily="34" charset="0"/>
              </a:rPr>
              <a:t/>
            </a:r>
            <a:br>
              <a:rPr lang="tr-TR" sz="3200" dirty="0">
                <a:latin typeface="Trebuchet MS" panose="020B0603020202020204" pitchFamily="34" charset="0"/>
              </a:rPr>
            </a:br>
            <a:r>
              <a:rPr lang="tr-TR" sz="3200" b="1" dirty="0" smtClean="0">
                <a:solidFill>
                  <a:srgbClr val="FFFF00"/>
                </a:solidFill>
                <a:latin typeface="Trebuchet MS" panose="020B0603020202020204" pitchFamily="34" charset="0"/>
              </a:rPr>
              <a:t>4. </a:t>
            </a:r>
            <a:r>
              <a:rPr lang="tr-TR" sz="3200" dirty="0" smtClean="0">
                <a:latin typeface="Trebuchet MS" panose="020B0603020202020204" pitchFamily="34" charset="0"/>
              </a:rPr>
              <a:t>Farklı </a:t>
            </a:r>
            <a:r>
              <a:rPr lang="tr-TR" sz="3200" dirty="0">
                <a:latin typeface="Trebuchet MS" panose="020B0603020202020204" pitchFamily="34" charset="0"/>
              </a:rPr>
              <a:t>ülkelerin eğitim kurumlarında öğrenim gören değişim öğrencilerinin aldıkları derslerin sonuçlarının olabildiğince adil bir biçimde ilgili kurumlarca karşılıklı olarak tanınmasını sağlamak,</a:t>
            </a:r>
            <a:br>
              <a:rPr lang="tr-TR" sz="3200" dirty="0">
                <a:latin typeface="Trebuchet MS" panose="020B0603020202020204" pitchFamily="34" charset="0"/>
              </a:rPr>
            </a:br>
            <a:r>
              <a:rPr lang="tr-TR" sz="3200" dirty="0">
                <a:latin typeface="Trebuchet MS" panose="020B0603020202020204" pitchFamily="34" charset="0"/>
              </a:rPr>
              <a:t/>
            </a:r>
            <a:br>
              <a:rPr lang="tr-TR" sz="3200" dirty="0">
                <a:latin typeface="Trebuchet MS" panose="020B0603020202020204" pitchFamily="34" charset="0"/>
              </a:rPr>
            </a:br>
            <a:r>
              <a:rPr lang="tr-TR" sz="3200" b="1" dirty="0" smtClean="0">
                <a:solidFill>
                  <a:srgbClr val="FFFF00"/>
                </a:solidFill>
                <a:latin typeface="Trebuchet MS" panose="020B0603020202020204" pitchFamily="34" charset="0"/>
              </a:rPr>
              <a:t>5. </a:t>
            </a:r>
            <a:r>
              <a:rPr lang="tr-TR" sz="3200" dirty="0" smtClean="0">
                <a:latin typeface="Trebuchet MS" panose="020B0603020202020204" pitchFamily="34" charset="0"/>
              </a:rPr>
              <a:t>Kredi </a:t>
            </a:r>
            <a:r>
              <a:rPr lang="tr-TR" sz="3200" dirty="0">
                <a:latin typeface="Trebuchet MS" panose="020B0603020202020204" pitchFamily="34" charset="0"/>
              </a:rPr>
              <a:t>ve </a:t>
            </a:r>
            <a:r>
              <a:rPr lang="tr-TR" sz="3200" dirty="0" err="1">
                <a:latin typeface="Trebuchet MS" panose="020B0603020202020204" pitchFamily="34" charset="0"/>
              </a:rPr>
              <a:t>notlandırma</a:t>
            </a:r>
            <a:r>
              <a:rPr lang="tr-TR" sz="3200" dirty="0">
                <a:latin typeface="Trebuchet MS" panose="020B0603020202020204" pitchFamily="34" charset="0"/>
              </a:rPr>
              <a:t> konularında Avrupa çapında standartlaşmayı sağlamak, böylelikle Avrupa bütünleşmesinin eğitim boyutunu güçlendirmek.</a:t>
            </a:r>
          </a:p>
        </p:txBody>
      </p:sp>
    </p:spTree>
    <p:extLst>
      <p:ext uri="{BB962C8B-B14F-4D97-AF65-F5344CB8AC3E}">
        <p14:creationId xmlns:p14="http://schemas.microsoft.com/office/powerpoint/2010/main" val="3576788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630752" y="1905506"/>
            <a:ext cx="10850048" cy="3046988"/>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3200" dirty="0" smtClean="0">
                <a:solidFill>
                  <a:schemeClr val="bg1"/>
                </a:solidFill>
                <a:latin typeface="Trebuchet MS" panose="020B0603020202020204" pitchFamily="34" charset="0"/>
                <a:ea typeface="Noto Sans" panose="020B0502040504020204" pitchFamily="34"/>
                <a:cs typeface="Noto Sans" panose="020B0502040504020204" pitchFamily="34"/>
              </a:rPr>
              <a:t>Öğrencinin </a:t>
            </a:r>
            <a:r>
              <a:rPr lang="tr-TR" sz="3200" dirty="0">
                <a:solidFill>
                  <a:schemeClr val="bg1"/>
                </a:solidFill>
                <a:latin typeface="Trebuchet MS" panose="020B0603020202020204" pitchFamily="34" charset="0"/>
                <a:ea typeface="Noto Sans" panose="020B0502040504020204" pitchFamily="34"/>
                <a:cs typeface="Noto Sans" panose="020B0502040504020204" pitchFamily="34"/>
              </a:rPr>
              <a:t>bir eğitim programındaki her ders veya modül için tek tek ne kadar emek </a:t>
            </a:r>
            <a:r>
              <a:rPr lang="tr-TR" sz="3200" dirty="0" smtClean="0">
                <a:solidFill>
                  <a:schemeClr val="bg1"/>
                </a:solidFill>
                <a:latin typeface="Trebuchet MS" panose="020B0603020202020204" pitchFamily="34" charset="0"/>
                <a:ea typeface="Noto Sans" panose="020B0502040504020204" pitchFamily="34"/>
                <a:cs typeface="Noto Sans" panose="020B0502040504020204" pitchFamily="34"/>
              </a:rPr>
              <a:t>(zaman</a:t>
            </a:r>
            <a:r>
              <a:rPr lang="tr-TR" sz="3200" dirty="0">
                <a:solidFill>
                  <a:schemeClr val="bg1"/>
                </a:solidFill>
                <a:latin typeface="Trebuchet MS" panose="020B0603020202020204" pitchFamily="34" charset="0"/>
                <a:ea typeface="Noto Sans" panose="020B0502040504020204" pitchFamily="34"/>
                <a:cs typeface="Noto Sans" panose="020B0502040504020204" pitchFamily="34"/>
              </a:rPr>
              <a:t>) harcadığını </a:t>
            </a:r>
            <a:r>
              <a:rPr lang="tr-TR" sz="3200" dirty="0" smtClean="0">
                <a:solidFill>
                  <a:schemeClr val="bg1"/>
                </a:solidFill>
                <a:latin typeface="Trebuchet MS" panose="020B0603020202020204" pitchFamily="34" charset="0"/>
                <a:ea typeface="Noto Sans" panose="020B0502040504020204" pitchFamily="34"/>
                <a:cs typeface="Noto Sans" panose="020B0502040504020204" pitchFamily="34"/>
              </a:rPr>
              <a:t>veya bir öğretim programı için toplam ne kadar emek (zaman) harcadığını bu </a:t>
            </a:r>
            <a:r>
              <a:rPr lang="tr-TR" sz="3200" dirty="0">
                <a:solidFill>
                  <a:schemeClr val="bg1"/>
                </a:solidFill>
                <a:latin typeface="Trebuchet MS" panose="020B0603020202020204" pitchFamily="34" charset="0"/>
                <a:ea typeface="Noto Sans" panose="020B0502040504020204" pitchFamily="34"/>
                <a:cs typeface="Noto Sans" panose="020B0502040504020204" pitchFamily="34"/>
              </a:rPr>
              <a:t>emek/zamana denk düşen </a:t>
            </a:r>
            <a:r>
              <a:rPr lang="tr-TR" sz="3200" dirty="0" smtClean="0">
                <a:solidFill>
                  <a:schemeClr val="bg1"/>
                </a:solidFill>
                <a:latin typeface="Trebuchet MS" panose="020B0603020202020204" pitchFamily="34" charset="0"/>
                <a:ea typeface="Noto Sans" panose="020B0502040504020204" pitchFamily="34"/>
                <a:cs typeface="Noto Sans" panose="020B0502040504020204" pitchFamily="34"/>
              </a:rPr>
              <a:t>kredilerle gösteren </a:t>
            </a:r>
            <a:r>
              <a:rPr lang="tr-TR" sz="3200" dirty="0">
                <a:solidFill>
                  <a:schemeClr val="bg1"/>
                </a:solidFill>
                <a:latin typeface="Trebuchet MS" panose="020B0603020202020204" pitchFamily="34" charset="0"/>
                <a:ea typeface="Noto Sans" panose="020B0502040504020204" pitchFamily="34"/>
                <a:cs typeface="Noto Sans" panose="020B0502040504020204" pitchFamily="34"/>
              </a:rPr>
              <a:t>bir değerlendirme sistemidir.</a:t>
            </a:r>
          </a:p>
          <a:p>
            <a:pPr marL="457200" indent="-457200" algn="just">
              <a:buFont typeface="Wingdings" panose="05000000000000000000" pitchFamily="2" charset="2"/>
              <a:buChar char="Ø"/>
              <a:defRPr/>
            </a:pPr>
            <a:endParaRPr lang="tr-TR" sz="32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55248"/>
            <a:ext cx="464862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3600" b="1" noProof="0" dirty="0" smtClean="0">
                <a:solidFill>
                  <a:srgbClr val="FFFFFF"/>
                </a:solidFill>
                <a:latin typeface="Trebuchet MS" panose="020B0603020202020204" pitchFamily="34" charset="0"/>
              </a:rPr>
              <a:t>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36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33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609967" y="1791165"/>
            <a:ext cx="10898542" cy="3539430"/>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3200" dirty="0">
                <a:solidFill>
                  <a:schemeClr val="bg1"/>
                </a:solidFill>
                <a:latin typeface="Trebuchet MS" panose="020B0603020202020204" pitchFamily="34" charset="0"/>
                <a:ea typeface="Noto Sans" panose="020B0502040504020204" pitchFamily="34"/>
                <a:cs typeface="Noto Sans" panose="020B0502040504020204" pitchFamily="34"/>
              </a:rPr>
              <a:t>Öğrencinin harcadığı zamana/emeğe öğrencinin </a:t>
            </a:r>
            <a:r>
              <a:rPr lang="tr-TR" sz="3200" b="1" dirty="0">
                <a:solidFill>
                  <a:srgbClr val="FFFF00"/>
                </a:solidFill>
                <a:latin typeface="Trebuchet MS" panose="020B0603020202020204" pitchFamily="34" charset="0"/>
                <a:ea typeface="Noto Sans" panose="020B0502040504020204" pitchFamily="34"/>
                <a:cs typeface="Noto Sans" panose="020B0502040504020204" pitchFamily="34"/>
              </a:rPr>
              <a:t>iş yükü </a:t>
            </a:r>
            <a:r>
              <a:rPr lang="tr-TR" sz="3200" dirty="0">
                <a:solidFill>
                  <a:schemeClr val="bg1"/>
                </a:solidFill>
                <a:latin typeface="Trebuchet MS" panose="020B0603020202020204" pitchFamily="34" charset="0"/>
                <a:ea typeface="Noto Sans" panose="020B0502040504020204" pitchFamily="34"/>
                <a:cs typeface="Noto Sans" panose="020B0502040504020204" pitchFamily="34"/>
              </a:rPr>
              <a:t>denir. Bu yük ortalama bir öğrenci göz önüne alınarak öğretim elemanı tarafından hesaplanır. Hesaplamaya öğrenci görüşlerinin de katılması, uygulamanın kalite güvencesini ve kabul edilebilirliğini </a:t>
            </a:r>
            <a:r>
              <a:rPr lang="tr-TR" sz="3200" dirty="0" smtClean="0">
                <a:solidFill>
                  <a:schemeClr val="bg1"/>
                </a:solidFill>
                <a:latin typeface="Trebuchet MS" panose="020B0603020202020204" pitchFamily="34" charset="0"/>
                <a:ea typeface="Noto Sans" panose="020B0502040504020204" pitchFamily="34"/>
                <a:cs typeface="Noto Sans" panose="020B0502040504020204" pitchFamily="34"/>
              </a:rPr>
              <a:t>arttırır.</a:t>
            </a:r>
          </a:p>
          <a:p>
            <a:pPr algn="just">
              <a:defRPr/>
            </a:pPr>
            <a:endParaRPr lang="tr-TR" sz="32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algn="just">
              <a:defRPr/>
            </a:pPr>
            <a:endParaRPr lang="tr-TR" sz="32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28920"/>
            <a:ext cx="464862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3600" b="1" noProof="0" dirty="0" smtClean="0">
                <a:solidFill>
                  <a:srgbClr val="FFFFFF"/>
                </a:solidFill>
                <a:latin typeface="Trebuchet MS" panose="020B0603020202020204" pitchFamily="34" charset="0"/>
              </a:rPr>
              <a:t>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36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15191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754329" y="1800402"/>
            <a:ext cx="10473223" cy="3539430"/>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Bir öğretim programı çerçevesinde öğrencinin aldığı dersler, notlar ve AKTS kredileri; program içeriğine ve yükseköğretim sistemine ilişkin diğer bilgilerle birlikte mezun olduğunda öğrenciye verilen İngilizce </a:t>
            </a:r>
            <a:r>
              <a:rPr lang="tr-TR" sz="2800" b="1" dirty="0">
                <a:solidFill>
                  <a:srgbClr val="FFFF00"/>
                </a:solidFill>
                <a:latin typeface="Trebuchet MS" panose="020B0603020202020204" pitchFamily="34" charset="0"/>
                <a:ea typeface="Noto Sans" panose="020B0502040504020204" pitchFamily="34"/>
                <a:cs typeface="Noto Sans" panose="020B0502040504020204" pitchFamily="34"/>
              </a:rPr>
              <a:t>Diploma Eki </a:t>
            </a: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içerisinde </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ifade edilir. Böylece mezun, kendisini AKTS sistemi ile değerlendirilmiş diğer mezunlarla karşılaştıran bir </a:t>
            </a:r>
            <a:r>
              <a:rPr lang="tr-TR" sz="2800" u="sng" dirty="0">
                <a:solidFill>
                  <a:schemeClr val="bg1"/>
                </a:solidFill>
                <a:latin typeface="Trebuchet MS" panose="020B0603020202020204" pitchFamily="34" charset="0"/>
                <a:ea typeface="Noto Sans" panose="020B0502040504020204" pitchFamily="34"/>
                <a:cs typeface="Noto Sans" panose="020B0502040504020204" pitchFamily="34"/>
              </a:rPr>
              <a:t>tanınırlık belgesi</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 elde etmiş olur.</a:t>
            </a: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56964"/>
            <a:ext cx="464862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3600" b="1" noProof="0" dirty="0" smtClean="0">
                <a:solidFill>
                  <a:srgbClr val="FFFFFF"/>
                </a:solidFill>
                <a:latin typeface="Trebuchet MS" panose="020B0603020202020204" pitchFamily="34" charset="0"/>
              </a:rPr>
              <a:t>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36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63074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859388" y="1754220"/>
            <a:ext cx="10473223" cy="3970318"/>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İş yükü ve öğrenme çıktıları açısından karşılaştırılabilir öğrencilerin hareketliliği artar. Örneğin bu öğrenciler </a:t>
            </a:r>
            <a:r>
              <a:rPr lang="tr-TR" sz="2800" dirty="0" err="1">
                <a:solidFill>
                  <a:schemeClr val="bg1"/>
                </a:solidFill>
                <a:latin typeface="Trebuchet MS" panose="020B0603020202020204" pitchFamily="34" charset="0"/>
                <a:ea typeface="Noto Sans" panose="020B0502040504020204" pitchFamily="34"/>
                <a:cs typeface="Noto Sans" panose="020B0502040504020204" pitchFamily="34"/>
              </a:rPr>
              <a:t>Erasmus</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 değişim programına katılabilirler</a:t>
            </a: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a:t>
            </a:r>
          </a:p>
          <a:p>
            <a:pPr marL="457200" indent="-457200" algn="just">
              <a:buFont typeface="Wingdings" panose="05000000000000000000" pitchFamily="2" charset="2"/>
              <a:buChar char="Ø"/>
              <a:defRPr/>
            </a:pPr>
            <a:endPar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Mezunların ulusal ve küresel iş pazarlarında tanınırlığı ve hareketliliği artar. Bu onların iş bulmasını kolaylaştırır, istihdam edilebilirliğine katkı sağlar.</a:t>
            </a:r>
          </a:p>
          <a:p>
            <a:pPr marL="457200" indent="-457200" algn="just">
              <a:buFont typeface="Wingdings" panose="05000000000000000000" pitchFamily="2" charset="2"/>
              <a:buChar char="Ø"/>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28920"/>
            <a:ext cx="464862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3600" b="1" noProof="0" dirty="0" smtClean="0">
                <a:solidFill>
                  <a:srgbClr val="FFFFFF"/>
                </a:solidFill>
                <a:latin typeface="Trebuchet MS" panose="020B0603020202020204" pitchFamily="34" charset="0"/>
              </a:rPr>
              <a:t>AKTS</a:t>
            </a:r>
            <a:r>
              <a:rPr kumimoji="0" lang="tr-TR" sz="36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36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36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pic>
        <p:nvPicPr>
          <p:cNvPr id="2" name="Resim 1"/>
          <p:cNvPicPr>
            <a:picLocks noChangeAspect="1"/>
          </p:cNvPicPr>
          <p:nvPr/>
        </p:nvPicPr>
        <p:blipFill>
          <a:blip r:embed="rId2"/>
          <a:stretch>
            <a:fillRect/>
          </a:stretch>
        </p:blipFill>
        <p:spPr>
          <a:xfrm>
            <a:off x="6746586" y="744653"/>
            <a:ext cx="3533486" cy="1009567"/>
          </a:xfrm>
          <a:prstGeom prst="rect">
            <a:avLst/>
          </a:prstGeom>
          <a:ln>
            <a:noFill/>
          </a:ln>
          <a:effectLst>
            <a:softEdge rad="112500"/>
          </a:effectLst>
        </p:spPr>
      </p:pic>
      <p:pic>
        <p:nvPicPr>
          <p:cNvPr id="3" name="Resim 2"/>
          <p:cNvPicPr>
            <a:picLocks noChangeAspect="1"/>
          </p:cNvPicPr>
          <p:nvPr/>
        </p:nvPicPr>
        <p:blipFill>
          <a:blip r:embed="rId3"/>
          <a:stretch>
            <a:fillRect/>
          </a:stretch>
        </p:blipFill>
        <p:spPr>
          <a:xfrm>
            <a:off x="7498484" y="4403869"/>
            <a:ext cx="2533650" cy="1800225"/>
          </a:xfrm>
          <a:prstGeom prst="rect">
            <a:avLst/>
          </a:prstGeom>
          <a:ln>
            <a:noFill/>
          </a:ln>
          <a:effectLst>
            <a:softEdge rad="112500"/>
          </a:effectLst>
        </p:spPr>
      </p:pic>
    </p:spTree>
    <p:extLst>
      <p:ext uri="{BB962C8B-B14F-4D97-AF65-F5344CB8AC3E}">
        <p14:creationId xmlns:p14="http://schemas.microsoft.com/office/powerpoint/2010/main" val="19331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15016</TotalTime>
  <Words>733</Words>
  <Application>Microsoft Office PowerPoint</Application>
  <PresentationFormat>Geniş ekran</PresentationFormat>
  <Paragraphs>111</Paragraphs>
  <Slides>23</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23</vt:i4>
      </vt:variant>
    </vt:vector>
  </HeadingPairs>
  <TitlesOfParts>
    <vt:vector size="31" baseType="lpstr">
      <vt:lpstr>Arial</vt:lpstr>
      <vt:lpstr>Calibri</vt:lpstr>
      <vt:lpstr>Century Gothic</vt:lpstr>
      <vt:lpstr>Noto Sans</vt:lpstr>
      <vt:lpstr>Trebuchet MS</vt:lpstr>
      <vt:lpstr>Wingdings</vt:lpstr>
      <vt:lpstr>Wingdings 3</vt:lpstr>
      <vt:lpstr>İyon Toplantı Odası</vt:lpstr>
      <vt:lpstr>PowerPoint Sunusu</vt:lpstr>
      <vt:lpstr>PowerPoint Sunusu</vt:lpstr>
      <vt:lpstr>PowerPoint Sunusu</vt:lpstr>
      <vt:lpstr>AKTS’nin Amacı   1. Öğrenci hareketliliğini kolaylaştırmak,  2. Öğrencilerin yurtdışında gördükleri eğitimlerinin kendi ülkelerinde tanınmasını garanti altına almak,  3. Avrupa’da yükseköğretim kurumları arasında işbirliğinin sağlam ve şeffaf temellere oturtulmasını sağlamak,  </vt:lpstr>
      <vt:lpstr>  4. Farklı ülkelerin eğitim kurumlarında öğrenim gören değişim öğrencilerinin aldıkları derslerin sonuçlarının olabildiğince adil bir biçimde ilgili kurumlarca karşılıklı olarak tanınmasını sağlamak,  5. Kredi ve notlandırma konularında Avrupa çapında standartlaşmayı sağlamak, böylelikle Avrupa bütünleşmesinin eğitim boyutunu güçlendirmek.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dc:creator>
  <cp:lastModifiedBy>Windows User</cp:lastModifiedBy>
  <cp:revision>1165</cp:revision>
  <dcterms:created xsi:type="dcterms:W3CDTF">2017-12-05T16:25:52Z</dcterms:created>
  <dcterms:modified xsi:type="dcterms:W3CDTF">2023-12-19T19:40:43Z</dcterms:modified>
</cp:coreProperties>
</file>