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sldIdLst>
    <p:sldId id="256" r:id="rId2"/>
    <p:sldId id="262" r:id="rId3"/>
    <p:sldId id="263" r:id="rId4"/>
    <p:sldId id="265" r:id="rId5"/>
    <p:sldId id="266" r:id="rId6"/>
    <p:sldId id="281" r:id="rId7"/>
    <p:sldId id="275" r:id="rId8"/>
    <p:sldId id="270" r:id="rId9"/>
    <p:sldId id="271" r:id="rId10"/>
    <p:sldId id="272" r:id="rId11"/>
    <p:sldId id="276" r:id="rId12"/>
    <p:sldId id="258" r:id="rId13"/>
    <p:sldId id="259" r:id="rId14"/>
    <p:sldId id="278" r:id="rId15"/>
    <p:sldId id="260" r:id="rId16"/>
    <p:sldId id="261" r:id="rId1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5"/>
    <p:restoredTop sz="94663"/>
  </p:normalViewPr>
  <p:slideViewPr>
    <p:cSldViewPr snapToGrid="0" snapToObjects="1">
      <p:cViewPr varScale="1">
        <p:scale>
          <a:sx n="117" d="100"/>
          <a:sy n="117" d="100"/>
        </p:scale>
        <p:origin x="4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Kitap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Kitap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Kitap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5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500" b="1" dirty="0" err="1">
                <a:solidFill>
                  <a:schemeClr val="tx1"/>
                </a:solidFill>
              </a:rPr>
              <a:t>Konu</a:t>
            </a:r>
            <a:r>
              <a:rPr lang="en-US" sz="2500" b="1" dirty="0">
                <a:solidFill>
                  <a:schemeClr val="tx1"/>
                </a:solidFill>
              </a:rPr>
              <a:t> </a:t>
            </a:r>
            <a:r>
              <a:rPr lang="en-US" sz="2500" b="1" dirty="0" err="1">
                <a:solidFill>
                  <a:schemeClr val="tx1"/>
                </a:solidFill>
              </a:rPr>
              <a:t>Alanına</a:t>
            </a:r>
            <a:r>
              <a:rPr lang="en-US" sz="2500" b="1" dirty="0">
                <a:solidFill>
                  <a:schemeClr val="tx1"/>
                </a:solidFill>
              </a:rPr>
              <a:t> </a:t>
            </a:r>
            <a:r>
              <a:rPr lang="en-US" sz="2500" b="1" dirty="0" err="1">
                <a:solidFill>
                  <a:schemeClr val="tx1"/>
                </a:solidFill>
              </a:rPr>
              <a:t>Göre</a:t>
            </a:r>
            <a:r>
              <a:rPr lang="en-US" sz="2500" b="1" dirty="0">
                <a:solidFill>
                  <a:schemeClr val="tx1"/>
                </a:solidFill>
              </a:rPr>
              <a:t> </a:t>
            </a:r>
            <a:r>
              <a:rPr lang="en-US" sz="2500" b="1" dirty="0" err="1">
                <a:solidFill>
                  <a:schemeClr val="tx1"/>
                </a:solidFill>
              </a:rPr>
              <a:t>Bildiri</a:t>
            </a:r>
            <a:r>
              <a:rPr lang="en-US" sz="2500" b="1" dirty="0">
                <a:solidFill>
                  <a:schemeClr val="tx1"/>
                </a:solidFill>
              </a:rPr>
              <a:t> </a:t>
            </a:r>
            <a:r>
              <a:rPr lang="en-US" sz="2500" b="1" dirty="0" err="1">
                <a:solidFill>
                  <a:schemeClr val="tx1"/>
                </a:solidFill>
              </a:rPr>
              <a:t>Dağılımı</a:t>
            </a:r>
            <a:endParaRPr lang="en-US" sz="25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7753447692034589"/>
          <c:y val="0.132669983416252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5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Sayfa1!$G$5</c:f>
              <c:strCache>
                <c:ptCount val="1"/>
                <c:pt idx="0">
                  <c:v>Bildiri sayısı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Sayfa1!$F$6:$F$17</c:f>
              <c:strCache>
                <c:ptCount val="12"/>
                <c:pt idx="0">
                  <c:v>Okul öncesi</c:v>
                </c:pt>
                <c:pt idx="1">
                  <c:v>İlkokul</c:v>
                </c:pt>
                <c:pt idx="2">
                  <c:v>Ortaokul</c:v>
                </c:pt>
                <c:pt idx="3">
                  <c:v>Lise</c:v>
                </c:pt>
                <c:pt idx="4">
                  <c:v>Yüksek öğretim</c:v>
                </c:pt>
                <c:pt idx="5">
                  <c:v>Yaşam boyu</c:v>
                </c:pt>
                <c:pt idx="6">
                  <c:v>Pandemi</c:v>
                </c:pt>
                <c:pt idx="7">
                  <c:v>Uzaktan eğitim</c:v>
                </c:pt>
                <c:pt idx="8">
                  <c:v>Program</c:v>
                </c:pt>
                <c:pt idx="9">
                  <c:v>Öğretmen</c:v>
                </c:pt>
                <c:pt idx="10">
                  <c:v>Eğitim-öğretim</c:v>
                </c:pt>
                <c:pt idx="11">
                  <c:v>Toplam</c:v>
                </c:pt>
              </c:strCache>
            </c:strRef>
          </c:cat>
          <c:val>
            <c:numRef>
              <c:f>Sayfa1!$G$6:$G$17</c:f>
              <c:numCache>
                <c:formatCode>General</c:formatCode>
                <c:ptCount val="12"/>
                <c:pt idx="0">
                  <c:v>5</c:v>
                </c:pt>
                <c:pt idx="1">
                  <c:v>7</c:v>
                </c:pt>
                <c:pt idx="2">
                  <c:v>7</c:v>
                </c:pt>
                <c:pt idx="3">
                  <c:v>7</c:v>
                </c:pt>
                <c:pt idx="4">
                  <c:v>7</c:v>
                </c:pt>
                <c:pt idx="5">
                  <c:v>14</c:v>
                </c:pt>
                <c:pt idx="6">
                  <c:v>16</c:v>
                </c:pt>
                <c:pt idx="7">
                  <c:v>26</c:v>
                </c:pt>
                <c:pt idx="8">
                  <c:v>32</c:v>
                </c:pt>
                <c:pt idx="9">
                  <c:v>40</c:v>
                </c:pt>
                <c:pt idx="10">
                  <c:v>55</c:v>
                </c:pt>
                <c:pt idx="11">
                  <c:v>216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10-ED48-996A-4F18CE7532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42612639"/>
        <c:axId val="1742614287"/>
      </c:barChart>
      <c:catAx>
        <c:axId val="17426126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742614287"/>
        <c:crosses val="autoZero"/>
        <c:auto val="1"/>
        <c:lblAlgn val="ctr"/>
        <c:lblOffset val="100"/>
        <c:noMultiLvlLbl val="0"/>
      </c:catAx>
      <c:valAx>
        <c:axId val="17426142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742612639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5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tr-TR" sz="2400" b="1"/>
              <a:t>Yazar Sayısına Göre Bildiri Dağılımı</a:t>
            </a:r>
          </a:p>
        </c:rich>
      </c:tx>
      <c:layout>
        <c:manualLayout>
          <c:xMode val="edge"/>
          <c:yMode val="edge"/>
          <c:x val="0.31552831832139822"/>
          <c:y val="9.34182590233545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Sayfa1!$C$22</c:f>
              <c:strCache>
                <c:ptCount val="1"/>
                <c:pt idx="0">
                  <c:v>f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Sayfa1!$B$23:$B$30</c:f>
              <c:strCache>
                <c:ptCount val="8"/>
                <c:pt idx="0">
                  <c:v>Tek yazarlı bildiri </c:v>
                </c:pt>
                <c:pt idx="1">
                  <c:v>İki yazarlı bildiri</c:v>
                </c:pt>
                <c:pt idx="2">
                  <c:v>Üç yazarlı bildiri</c:v>
                </c:pt>
                <c:pt idx="3">
                  <c:v>Dört yazarlı bildiri</c:v>
                </c:pt>
                <c:pt idx="4">
                  <c:v>Beş yazarlı bildiri</c:v>
                </c:pt>
                <c:pt idx="5">
                  <c:v>Altı yazarlı bildiri</c:v>
                </c:pt>
                <c:pt idx="6">
                  <c:v>Yedi yazarlı bildiri</c:v>
                </c:pt>
                <c:pt idx="7">
                  <c:v>Toplam</c:v>
                </c:pt>
              </c:strCache>
            </c:strRef>
          </c:cat>
          <c:val>
            <c:numRef>
              <c:f>Sayfa1!$C$23:$C$30</c:f>
              <c:numCache>
                <c:formatCode>General</c:formatCode>
                <c:ptCount val="8"/>
                <c:pt idx="0">
                  <c:v>62</c:v>
                </c:pt>
                <c:pt idx="1">
                  <c:v>116</c:v>
                </c:pt>
                <c:pt idx="2">
                  <c:v>24</c:v>
                </c:pt>
                <c:pt idx="3">
                  <c:v>9</c:v>
                </c:pt>
                <c:pt idx="4">
                  <c:v>2</c:v>
                </c:pt>
                <c:pt idx="5">
                  <c:v>1</c:v>
                </c:pt>
                <c:pt idx="6">
                  <c:v>2</c:v>
                </c:pt>
                <c:pt idx="7">
                  <c:v>216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6C-094B-BAD3-72F327519341}"/>
            </c:ext>
          </c:extLst>
        </c:ser>
        <c:ser>
          <c:idx val="1"/>
          <c:order val="1"/>
          <c:tx>
            <c:strRef>
              <c:f>Sayfa1!$D$22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Sayfa1!$B$23:$B$30</c:f>
              <c:strCache>
                <c:ptCount val="8"/>
                <c:pt idx="0">
                  <c:v>Tek yazarlı bildiri </c:v>
                </c:pt>
                <c:pt idx="1">
                  <c:v>İki yazarlı bildiri</c:v>
                </c:pt>
                <c:pt idx="2">
                  <c:v>Üç yazarlı bildiri</c:v>
                </c:pt>
                <c:pt idx="3">
                  <c:v>Dört yazarlı bildiri</c:v>
                </c:pt>
                <c:pt idx="4">
                  <c:v>Beş yazarlı bildiri</c:v>
                </c:pt>
                <c:pt idx="5">
                  <c:v>Altı yazarlı bildiri</c:v>
                </c:pt>
                <c:pt idx="6">
                  <c:v>Yedi yazarlı bildiri</c:v>
                </c:pt>
                <c:pt idx="7">
                  <c:v>Toplam</c:v>
                </c:pt>
              </c:strCache>
            </c:strRef>
          </c:cat>
          <c:val>
            <c:numRef>
              <c:f>Sayfa1!$D$23:$D$30</c:f>
              <c:numCache>
                <c:formatCode>General</c:formatCode>
                <c:ptCount val="8"/>
                <c:pt idx="0">
                  <c:v>29</c:v>
                </c:pt>
                <c:pt idx="1">
                  <c:v>54</c:v>
                </c:pt>
                <c:pt idx="2">
                  <c:v>11</c:v>
                </c:pt>
                <c:pt idx="3">
                  <c:v>4</c:v>
                </c:pt>
                <c:pt idx="4">
                  <c:v>1</c:v>
                </c:pt>
                <c:pt idx="5">
                  <c:v>0.4</c:v>
                </c:pt>
                <c:pt idx="6">
                  <c:v>1</c:v>
                </c:pt>
                <c:pt idx="7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6C-094B-BAD3-72F3275193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41766223"/>
        <c:axId val="1741686015"/>
      </c:barChart>
      <c:catAx>
        <c:axId val="17417662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741686015"/>
        <c:crosses val="autoZero"/>
        <c:auto val="1"/>
        <c:lblAlgn val="ctr"/>
        <c:lblOffset val="100"/>
        <c:noMultiLvlLbl val="0"/>
      </c:catAx>
      <c:valAx>
        <c:axId val="17416860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741766223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tr-T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tr-TR" b="1"/>
              <a:t>Katılımcı Dağılımı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Sayfa1!$C$38</c:f>
              <c:strCache>
                <c:ptCount val="1"/>
                <c:pt idx="0">
                  <c:v>f</c:v>
                </c:pt>
              </c:strCache>
            </c:strRef>
          </c:tx>
          <c:spPr>
            <a:solidFill>
              <a:schemeClr val="accent2"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strRef>
              <c:f>Sayfa1!$B$39:$B$41</c:f>
              <c:strCache>
                <c:ptCount val="3"/>
                <c:pt idx="0">
                  <c:v>Tek tek isimler dikkate alındığında</c:v>
                </c:pt>
                <c:pt idx="1">
                  <c:v>Birden fazla özette yer alan</c:v>
                </c:pt>
                <c:pt idx="2">
                  <c:v>Toplam</c:v>
                </c:pt>
              </c:strCache>
            </c:strRef>
          </c:cat>
          <c:val>
            <c:numRef>
              <c:f>Sayfa1!$C$39:$C$41</c:f>
              <c:numCache>
                <c:formatCode>General</c:formatCode>
                <c:ptCount val="3"/>
                <c:pt idx="0">
                  <c:v>356</c:v>
                </c:pt>
                <c:pt idx="1">
                  <c:v>76</c:v>
                </c:pt>
                <c:pt idx="2">
                  <c:v>432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DC-EA4F-9F55-6EFDE571BCA7}"/>
            </c:ext>
          </c:extLst>
        </c:ser>
        <c:ser>
          <c:idx val="1"/>
          <c:order val="1"/>
          <c:tx>
            <c:strRef>
              <c:f>Sayfa1!$D$38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2">
                <a:tint val="77000"/>
              </a:schemeClr>
            </a:solidFill>
            <a:ln>
              <a:noFill/>
            </a:ln>
            <a:effectLst/>
          </c:spPr>
          <c:invertIfNegative val="0"/>
          <c:cat>
            <c:strRef>
              <c:f>Sayfa1!$B$39:$B$41</c:f>
              <c:strCache>
                <c:ptCount val="3"/>
                <c:pt idx="0">
                  <c:v>Tek tek isimler dikkate alındığında</c:v>
                </c:pt>
                <c:pt idx="1">
                  <c:v>Birden fazla özette yer alan</c:v>
                </c:pt>
                <c:pt idx="2">
                  <c:v>Toplam</c:v>
                </c:pt>
              </c:strCache>
            </c:strRef>
          </c:cat>
          <c:val>
            <c:numRef>
              <c:f>Sayfa1!$D$39:$D$41</c:f>
              <c:numCache>
                <c:formatCode>General</c:formatCode>
                <c:ptCount val="3"/>
                <c:pt idx="0">
                  <c:v>83</c:v>
                </c:pt>
                <c:pt idx="1">
                  <c:v>17</c:v>
                </c:pt>
                <c:pt idx="2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DC-EA4F-9F55-6EFDE571BC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63809999"/>
        <c:axId val="1763811647"/>
      </c:barChart>
      <c:catAx>
        <c:axId val="17638099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763811647"/>
        <c:crosses val="autoZero"/>
        <c:auto val="1"/>
        <c:lblAlgn val="ctr"/>
        <c:lblOffset val="100"/>
        <c:noMultiLvlLbl val="0"/>
      </c:catAx>
      <c:valAx>
        <c:axId val="17638116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763809999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tr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FE370C3-B93D-ED46-AE35-DB3BBC4104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FBF5BF89-8B66-DF48-B729-36B8D93526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054DD4D-E06A-0142-8D9B-96C4FBD6F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08E72-0A6F-8C4B-B22B-94F268D6ADD1}" type="datetimeFigureOut">
              <a:rPr lang="tr-TR" smtClean="0"/>
              <a:t>29.03.2021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4DA5837-CF81-0241-95CE-B696A8100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4349494-6F22-F44D-9DAA-CB2FB30B2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6DE0A-1AB3-334E-96C9-C502A328F6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1423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7D759AA-FA50-8248-9063-6E5C5499D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8A290EB8-C100-394B-9BCD-EC84DA7902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501B71C-1264-624C-A814-E4CC95761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08E72-0A6F-8C4B-B22B-94F268D6ADD1}" type="datetimeFigureOut">
              <a:rPr lang="tr-TR" smtClean="0"/>
              <a:t>29.03.2021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03C4794-4733-7742-80C9-DC73FFFC5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FE2CD21-9B1B-934D-8901-B54B46C9F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6DE0A-1AB3-334E-96C9-C502A328F6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2874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EB5B6EC9-56B8-C446-A5E6-52CFD6F143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FFCB5317-8846-CD43-A070-7C661B4A62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8D1BB7D-E13A-E04C-B67B-BD5925838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08E72-0A6F-8C4B-B22B-94F268D6ADD1}" type="datetimeFigureOut">
              <a:rPr lang="tr-TR" smtClean="0"/>
              <a:t>29.03.2021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DC774EB-B73D-A047-A395-6E4CB10B4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CCB7B7A-17D6-BC4C-8452-6D1813761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6DE0A-1AB3-334E-96C9-C502A328F6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8017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4F6E0DE-451C-D442-A763-C593E6B57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017982D-788D-9C4E-8A20-376F943BF5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7479461-4917-4A4B-A699-7FD2A895B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08E72-0A6F-8C4B-B22B-94F268D6ADD1}" type="datetimeFigureOut">
              <a:rPr lang="tr-TR" smtClean="0"/>
              <a:t>29.03.2021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3019E20-F666-624C-8EF9-8580F5348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461274A-E7B7-4641-84D6-B834EDD4C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6DE0A-1AB3-334E-96C9-C502A328F6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04569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D8FEADC-A886-774E-961D-7CB69848A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387B602-DD7A-3544-B522-F02E65DA9E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CAB6634-FB09-114E-AF7E-B1380928B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08E72-0A6F-8C4B-B22B-94F268D6ADD1}" type="datetimeFigureOut">
              <a:rPr lang="tr-TR" smtClean="0"/>
              <a:t>29.03.2021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45DCBDE-5C77-1F47-8242-CC8A8706F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FE01535-120C-8A4D-8C46-5E16EA32F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6DE0A-1AB3-334E-96C9-C502A328F6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351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57214E5-D23A-AE4A-8ACC-A373B7222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C5D27FD-D03A-7944-9F68-E63466DB3A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07F8F9DD-857F-4F4F-AE95-54D1F3916B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8C753A8-9F45-8E42-B519-6CED776D5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08E72-0A6F-8C4B-B22B-94F268D6ADD1}" type="datetimeFigureOut">
              <a:rPr lang="tr-TR" smtClean="0"/>
              <a:t>29.03.2021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4121179-41DA-C241-884B-C156EC0DB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4092625-2CCC-C64B-BBFD-F38785747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6DE0A-1AB3-334E-96C9-C502A328F6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3397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40C56CE-F883-CC4F-A982-2577F89D5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349A24A-B233-DB4E-AD9B-4CFA2D6D20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D368DB5D-F9B6-804C-8020-FFE7BF5F93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1B64870F-B96A-6344-B944-B86A4833D5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4F1225FD-4F05-3C40-935D-A262F3E50F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A42EA6A4-1153-3B4B-ABE0-EC9C29525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08E72-0A6F-8C4B-B22B-94F268D6ADD1}" type="datetimeFigureOut">
              <a:rPr lang="tr-TR" smtClean="0"/>
              <a:t>29.03.2021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E641CA90-B6F3-8B4F-B520-747658143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91AA4EC2-5E8C-7C4A-87F7-DF848BF43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6DE0A-1AB3-334E-96C9-C502A328F6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020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1282F36-D824-8649-904F-54458A954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E6B2752B-2D15-1B4C-8D79-095BD904A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08E72-0A6F-8C4B-B22B-94F268D6ADD1}" type="datetimeFigureOut">
              <a:rPr lang="tr-TR" smtClean="0"/>
              <a:t>29.03.2021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E08802C2-3A04-2641-B9D5-4746AE617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B5A90581-AA8A-534B-8A08-8E85A137B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6DE0A-1AB3-334E-96C9-C502A328F6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4444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4366971C-0A57-1040-B48A-D7552A42F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08E72-0A6F-8C4B-B22B-94F268D6ADD1}" type="datetimeFigureOut">
              <a:rPr lang="tr-TR" smtClean="0"/>
              <a:t>29.03.2021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AD99A6CC-9BF2-7844-800E-A643E2D24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B5AE26D6-5A51-2142-A742-DEFBFEA11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6DE0A-1AB3-334E-96C9-C502A328F6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1060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483996B-F397-2B4A-889C-820BBB514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9234BA2-989B-CE43-9D19-DB2D9C87C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90800930-ADAD-F540-9052-2C4AB6D9C2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BB5F278-98D3-1848-8D42-A12A9DBDD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08E72-0A6F-8C4B-B22B-94F268D6ADD1}" type="datetimeFigureOut">
              <a:rPr lang="tr-TR" smtClean="0"/>
              <a:t>29.03.2021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74F9CF80-33A7-5049-B725-5DBE3C238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7F38104-7A1F-B445-8B29-5D2D82D88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6DE0A-1AB3-334E-96C9-C502A328F6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4893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AB598C9-4831-A94D-A47C-863DD0105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B76A5B08-67A2-DB4F-B56D-F5557B6444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3B6BBE2F-B013-104C-B617-47E398887F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43C83C63-EB97-BF47-9128-AABE16B5B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08E72-0A6F-8C4B-B22B-94F268D6ADD1}" type="datetimeFigureOut">
              <a:rPr lang="tr-TR" smtClean="0"/>
              <a:t>29.03.2021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4F58888-5258-1944-8EEE-6D627BCDF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3830224-5E07-7949-92B7-46F324938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6DE0A-1AB3-334E-96C9-C502A328F6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8942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DAA43DB1-97AC-CC4F-BE0A-FB54D23A7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C4D62E8-4F7C-AE46-A3D6-0F5B172C72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64A7B2F-A92A-0A46-81A8-330FD03ACE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08E72-0A6F-8C4B-B22B-94F268D6ADD1}" type="datetimeFigureOut">
              <a:rPr lang="tr-TR" smtClean="0"/>
              <a:t>29.03.2021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F969932-69C4-5641-A728-45AD3EB842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A6C07D0-5CE9-634A-BBB3-2D0135D08D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6DE0A-1AB3-334E-96C9-C502A328F6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9134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9343E07-2309-2249-9254-F6E0746C38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1099" y="2570919"/>
            <a:ext cx="10536195" cy="1919403"/>
          </a:xfrm>
        </p:spPr>
        <p:txBody>
          <a:bodyPr>
            <a:normAutofit fontScale="90000"/>
          </a:bodyPr>
          <a:lstStyle/>
          <a:p>
            <a:r>
              <a:rPr lang="tr-TR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ULUSLARARASI </a:t>
            </a:r>
            <a:br>
              <a:rPr lang="tr-TR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EĞİTİM PROGRAMLARI VE ÖĞRETİM </a:t>
            </a:r>
            <a:br>
              <a:rPr lang="tr-TR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KONGRESİ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C7A9F104-882D-E644-BA77-B3D9354DFC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57116" y="4821020"/>
            <a:ext cx="9144000" cy="841375"/>
          </a:xfrm>
        </p:spPr>
        <p:txBody>
          <a:bodyPr>
            <a:normAutofit/>
          </a:bodyPr>
          <a:lstStyle/>
          <a:p>
            <a:r>
              <a:rPr lang="tr-TR" sz="3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25-27 MART 2021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71F0BE92-E03D-0943-AE4F-E10766FE4089}"/>
              </a:ext>
            </a:extLst>
          </p:cNvPr>
          <p:cNvSpPr/>
          <p:nvPr/>
        </p:nvSpPr>
        <p:spPr>
          <a:xfrm>
            <a:off x="1181099" y="1286114"/>
            <a:ext cx="104960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dirty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Burdur Mehmet Akif Ersoy Üniversitesi Eğitim Fakültesi sahipliği ve EPÖDER işbirliğiyle</a:t>
            </a:r>
          </a:p>
        </p:txBody>
      </p:sp>
    </p:spTree>
    <p:extLst>
      <p:ext uri="{BB962C8B-B14F-4D97-AF65-F5344CB8AC3E}">
        <p14:creationId xmlns:p14="http://schemas.microsoft.com/office/powerpoint/2010/main" val="146134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E62D11E-39B4-DB4E-948A-562200736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9222" y="655637"/>
            <a:ext cx="3783227" cy="1325563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Gün</a:t>
            </a:r>
            <a:br>
              <a:rPr lang="tr-T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 Mart 2021</a:t>
            </a:r>
          </a:p>
        </p:txBody>
      </p:sp>
      <p:graphicFrame>
        <p:nvGraphicFramePr>
          <p:cNvPr id="4" name="Tablo 4">
            <a:extLst>
              <a:ext uri="{FF2B5EF4-FFF2-40B4-BE49-F238E27FC236}">
                <a16:creationId xmlns:a16="http://schemas.microsoft.com/office/drawing/2014/main" id="{4ADB9CC9-FDDF-0144-B57D-D44F950D92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891475"/>
              </p:ext>
            </p:extLst>
          </p:nvPr>
        </p:nvGraphicFramePr>
        <p:xfrm>
          <a:off x="566057" y="1981200"/>
          <a:ext cx="11172568" cy="256384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71552">
                  <a:extLst>
                    <a:ext uri="{9D8B030D-6E8A-4147-A177-3AD203B41FA5}">
                      <a16:colId xmlns:a16="http://schemas.microsoft.com/office/drawing/2014/main" val="1439903837"/>
                    </a:ext>
                  </a:extLst>
                </a:gridCol>
                <a:gridCol w="1180514">
                  <a:extLst>
                    <a:ext uri="{9D8B030D-6E8A-4147-A177-3AD203B41FA5}">
                      <a16:colId xmlns:a16="http://schemas.microsoft.com/office/drawing/2014/main" val="2074182122"/>
                    </a:ext>
                  </a:extLst>
                </a:gridCol>
                <a:gridCol w="5837608">
                  <a:extLst>
                    <a:ext uri="{9D8B030D-6E8A-4147-A177-3AD203B41FA5}">
                      <a16:colId xmlns:a16="http://schemas.microsoft.com/office/drawing/2014/main" val="3887153304"/>
                    </a:ext>
                  </a:extLst>
                </a:gridCol>
                <a:gridCol w="768742">
                  <a:extLst>
                    <a:ext uri="{9D8B030D-6E8A-4147-A177-3AD203B41FA5}">
                      <a16:colId xmlns:a16="http://schemas.microsoft.com/office/drawing/2014/main" val="3825770116"/>
                    </a:ext>
                  </a:extLst>
                </a:gridCol>
                <a:gridCol w="1087395">
                  <a:extLst>
                    <a:ext uri="{9D8B030D-6E8A-4147-A177-3AD203B41FA5}">
                      <a16:colId xmlns:a16="http://schemas.microsoft.com/office/drawing/2014/main" val="3802181524"/>
                    </a:ext>
                  </a:extLst>
                </a:gridCol>
                <a:gridCol w="926757">
                  <a:extLst>
                    <a:ext uri="{9D8B030D-6E8A-4147-A177-3AD203B41FA5}">
                      <a16:colId xmlns:a16="http://schemas.microsoft.com/office/drawing/2014/main" val="1848584206"/>
                    </a:ext>
                  </a:extLst>
                </a:gridCol>
              </a:tblGrid>
              <a:tr h="384605">
                <a:tc rowSpan="2">
                  <a:txBody>
                    <a:bodyPr/>
                    <a:lstStyle/>
                    <a:p>
                      <a:pPr algn="ctr"/>
                      <a:r>
                        <a:rPr lang="tr-TR" sz="18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Saat</a:t>
                      </a:r>
                    </a:p>
                  </a:txBody>
                  <a:tcPr anchor="b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8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Etkinlik</a:t>
                      </a:r>
                    </a:p>
                  </a:txBody>
                  <a:tcPr anchor="b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8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Konuşmacı(</a:t>
                      </a:r>
                      <a:r>
                        <a:rPr lang="tr-TR" sz="180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lar</a:t>
                      </a:r>
                      <a:r>
                        <a:rPr lang="tr-TR" sz="18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)</a:t>
                      </a:r>
                    </a:p>
                  </a:txBody>
                  <a:tcPr anchor="b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r-TR" sz="18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Katılımcı sayısı</a:t>
                      </a:r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1366497"/>
                  </a:ext>
                </a:extLst>
              </a:tr>
              <a:tr h="377395">
                <a:tc vMerge="1"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None/>
                      </a:pPr>
                      <a:endParaRPr lang="tr-TR" sz="15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tr-TR" sz="15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Zoom</a:t>
                      </a:r>
                      <a:endParaRPr lang="tr-TR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YouTube</a:t>
                      </a:r>
                      <a:endParaRPr lang="tr-TR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Toplam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40124866"/>
                  </a:ext>
                </a:extLst>
              </a:tr>
              <a:tr h="1801848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None/>
                      </a:pPr>
                      <a:r>
                        <a:rPr lang="tr-TR" sz="1800" b="1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18.00-20.00</a:t>
                      </a:r>
                      <a:endParaRPr lang="tr-TR" sz="1800" b="1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800" b="1" kern="1200" dirty="0" err="1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Çalıştay</a:t>
                      </a:r>
                      <a:endParaRPr lang="tr-TR" sz="1800" b="1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800" b="1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Doç. Dr. Pervin Oya TANERİ, 	</a:t>
                      </a:r>
                      <a:r>
                        <a:rPr lang="tr-TR" sz="1800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Orta Doğu Teknik Üniversitesi - TÜRKİYE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800" b="1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Nalan AKDUMAN, </a:t>
                      </a:r>
                      <a:r>
                        <a:rPr lang="tr-TR" sz="1800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Sanatla Terapi Uzmanı &amp; Yaratıcı Drama Lideri- TÜRKİYE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800" b="1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Doç. Dr. Özlem Yeşim ÖZBEK, </a:t>
                      </a:r>
                      <a:r>
                        <a:rPr lang="tr-TR" sz="1800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Çankırı Karatekin Üniversitesi - TÜRKİYE</a:t>
                      </a:r>
                      <a:r>
                        <a:rPr lang="tr-TR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261828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3459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B836DEE1-B58E-BB40-87C6-D9DBC155F15C}"/>
              </a:ext>
            </a:extLst>
          </p:cNvPr>
          <p:cNvSpPr/>
          <p:nvPr/>
        </p:nvSpPr>
        <p:spPr>
          <a:xfrm>
            <a:off x="2419349" y="2579112"/>
            <a:ext cx="7096125" cy="1318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Bildirilerimizin Konu Alanı ve Yazar Sayısına Göre Dağılımı Nasıldı?..</a:t>
            </a:r>
          </a:p>
        </p:txBody>
      </p:sp>
      <p:sp>
        <p:nvSpPr>
          <p:cNvPr id="5" name="Başlık 1">
            <a:extLst>
              <a:ext uri="{FF2B5EF4-FFF2-40B4-BE49-F238E27FC236}">
                <a16:creationId xmlns:a16="http://schemas.microsoft.com/office/drawing/2014/main" id="{4F58B19F-3385-3743-8977-D625F8D07371}"/>
              </a:ext>
            </a:extLst>
          </p:cNvPr>
          <p:cNvSpPr txBox="1">
            <a:spLocks/>
          </p:cNvSpPr>
          <p:nvPr/>
        </p:nvSpPr>
        <p:spPr>
          <a:xfrm>
            <a:off x="1061778" y="1173434"/>
            <a:ext cx="10479431" cy="14056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8. ULUSLARARASI EĞİTİM PROGRAMLARI VE ÖĞRETİM KONGRESİ</a:t>
            </a:r>
          </a:p>
        </p:txBody>
      </p:sp>
    </p:spTree>
    <p:extLst>
      <p:ext uri="{BB962C8B-B14F-4D97-AF65-F5344CB8AC3E}">
        <p14:creationId xmlns:p14="http://schemas.microsoft.com/office/powerpoint/2010/main" val="2229182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afik 6">
            <a:extLst>
              <a:ext uri="{FF2B5EF4-FFF2-40B4-BE49-F238E27FC236}">
                <a16:creationId xmlns:a16="http://schemas.microsoft.com/office/drawing/2014/main" id="{C977DE78-177E-EC4C-B4FA-8E62FD3E59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0132932"/>
              </p:ext>
            </p:extLst>
          </p:nvPr>
        </p:nvGraphicFramePr>
        <p:xfrm>
          <a:off x="310753" y="569569"/>
          <a:ext cx="11570494" cy="5743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Yuvarlatılmış Dikdörtgen Belirtme Çizgisi 4">
            <a:extLst>
              <a:ext uri="{FF2B5EF4-FFF2-40B4-BE49-F238E27FC236}">
                <a16:creationId xmlns:a16="http://schemas.microsoft.com/office/drawing/2014/main" id="{45425AC3-5EBF-9C4B-9655-5FC177F61752}"/>
              </a:ext>
            </a:extLst>
          </p:cNvPr>
          <p:cNvSpPr/>
          <p:nvPr/>
        </p:nvSpPr>
        <p:spPr>
          <a:xfrm>
            <a:off x="8232303" y="220105"/>
            <a:ext cx="3648944" cy="1094731"/>
          </a:xfrm>
          <a:prstGeom prst="wedgeRoundRectCallout">
            <a:avLst>
              <a:gd name="adj1" fmla="val -56270"/>
              <a:gd name="adj2" fmla="val -3274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85725" indent="-85725" algn="ctr">
              <a:buFont typeface="Arial" panose="020B0604020202020204" pitchFamily="34" charset="0"/>
              <a:buChar char="•"/>
            </a:pPr>
            <a:r>
              <a:rPr lang="tr-TR" sz="1500" dirty="0">
                <a:solidFill>
                  <a:srgbClr val="0070C0"/>
                </a:solidFill>
              </a:rPr>
              <a:t> 3 gün boyunca 6 odada 9’ar oturum olmak üzere toplam 54 oturum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tr-TR" sz="1500" dirty="0">
                <a:solidFill>
                  <a:srgbClr val="0070C0"/>
                </a:solidFill>
              </a:rPr>
              <a:t>Her oturum 1 saat 15 dk-1,5 saat arasında sürmüştür</a:t>
            </a:r>
            <a:r>
              <a:rPr lang="tr-TR" sz="1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8695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k 3">
            <a:extLst>
              <a:ext uri="{FF2B5EF4-FFF2-40B4-BE49-F238E27FC236}">
                <a16:creationId xmlns:a16="http://schemas.microsoft.com/office/drawing/2014/main" id="{F2A4C269-DC23-4444-9315-444153AD36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0692093"/>
              </p:ext>
            </p:extLst>
          </p:nvPr>
        </p:nvGraphicFramePr>
        <p:xfrm>
          <a:off x="1014413" y="1145703"/>
          <a:ext cx="10501311" cy="4486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51589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B836DEE1-B58E-BB40-87C6-D9DBC155F15C}"/>
              </a:ext>
            </a:extLst>
          </p:cNvPr>
          <p:cNvSpPr/>
          <p:nvPr/>
        </p:nvSpPr>
        <p:spPr>
          <a:xfrm>
            <a:off x="2263731" y="2669637"/>
            <a:ext cx="7096125" cy="609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2500" b="1" dirty="0">
                <a:ln w="0"/>
                <a:solidFill>
                  <a:schemeClr val="accent1"/>
                </a:solidFill>
              </a:rPr>
              <a:t>Katılımcı Dağılımı Nasıldı?..</a:t>
            </a:r>
          </a:p>
        </p:txBody>
      </p:sp>
      <p:sp>
        <p:nvSpPr>
          <p:cNvPr id="5" name="Başlık 1">
            <a:extLst>
              <a:ext uri="{FF2B5EF4-FFF2-40B4-BE49-F238E27FC236}">
                <a16:creationId xmlns:a16="http://schemas.microsoft.com/office/drawing/2014/main" id="{4F58B19F-3385-3743-8977-D625F8D07371}"/>
              </a:ext>
            </a:extLst>
          </p:cNvPr>
          <p:cNvSpPr txBox="1">
            <a:spLocks/>
          </p:cNvSpPr>
          <p:nvPr/>
        </p:nvSpPr>
        <p:spPr>
          <a:xfrm>
            <a:off x="1395412" y="1263959"/>
            <a:ext cx="9144000" cy="14056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ULUSLARARASI EĞİTİM PROGRAMLARI VE ÖĞRETİM KONGRESİ</a:t>
            </a:r>
          </a:p>
        </p:txBody>
      </p:sp>
    </p:spTree>
    <p:extLst>
      <p:ext uri="{BB962C8B-B14F-4D97-AF65-F5344CB8AC3E}">
        <p14:creationId xmlns:p14="http://schemas.microsoft.com/office/powerpoint/2010/main" val="2887936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k 3">
            <a:extLst>
              <a:ext uri="{FF2B5EF4-FFF2-40B4-BE49-F238E27FC236}">
                <a16:creationId xmlns:a16="http://schemas.microsoft.com/office/drawing/2014/main" id="{45E608EE-DAB8-9B42-8CEA-7793482602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1356531"/>
              </p:ext>
            </p:extLst>
          </p:nvPr>
        </p:nvGraphicFramePr>
        <p:xfrm>
          <a:off x="1149178" y="1643063"/>
          <a:ext cx="8325816" cy="37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Yuvarlatılmış Dikdörtgen Belirtme Çizgisi 6">
            <a:extLst>
              <a:ext uri="{FF2B5EF4-FFF2-40B4-BE49-F238E27FC236}">
                <a16:creationId xmlns:a16="http://schemas.microsoft.com/office/drawing/2014/main" id="{62A2C47F-B18A-724B-9E2B-2DE649552C59}"/>
              </a:ext>
            </a:extLst>
          </p:cNvPr>
          <p:cNvSpPr/>
          <p:nvPr/>
        </p:nvSpPr>
        <p:spPr>
          <a:xfrm>
            <a:off x="8516509" y="1064418"/>
            <a:ext cx="2357437" cy="1023873"/>
          </a:xfrm>
          <a:prstGeom prst="wedgeRoundRectCallout">
            <a:avLst>
              <a:gd name="adj1" fmla="val -44883"/>
              <a:gd name="adj2" fmla="val 74908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265 kadın</a:t>
            </a:r>
          </a:p>
          <a:p>
            <a:pPr algn="ctr"/>
            <a:r>
              <a:rPr lang="tr-TR" dirty="0"/>
              <a:t>167 erkek</a:t>
            </a:r>
          </a:p>
        </p:txBody>
      </p:sp>
      <p:sp>
        <p:nvSpPr>
          <p:cNvPr id="5" name="Yuvarlatılmış Dikdörtgen Belirtme Çizgisi 6">
            <a:extLst>
              <a:ext uri="{FF2B5EF4-FFF2-40B4-BE49-F238E27FC236}">
                <a16:creationId xmlns:a16="http://schemas.microsoft.com/office/drawing/2014/main" id="{62A2C47F-B18A-724B-9E2B-2DE649552C59}"/>
              </a:ext>
            </a:extLst>
          </p:cNvPr>
          <p:cNvSpPr/>
          <p:nvPr/>
        </p:nvSpPr>
        <p:spPr>
          <a:xfrm>
            <a:off x="8961383" y="4890514"/>
            <a:ext cx="2703396" cy="781237"/>
          </a:xfrm>
          <a:prstGeom prst="wedgeRoundRectCallout">
            <a:avLst>
              <a:gd name="adj1" fmla="val -36239"/>
              <a:gd name="adj2" fmla="val -130884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+ Dinleyici-İzleyici  44</a:t>
            </a:r>
          </a:p>
        </p:txBody>
      </p:sp>
    </p:spTree>
    <p:extLst>
      <p:ext uri="{BB962C8B-B14F-4D97-AF65-F5344CB8AC3E}">
        <p14:creationId xmlns:p14="http://schemas.microsoft.com/office/powerpoint/2010/main" val="380503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şağı Şerit 3">
            <a:extLst>
              <a:ext uri="{FF2B5EF4-FFF2-40B4-BE49-F238E27FC236}">
                <a16:creationId xmlns:a16="http://schemas.microsoft.com/office/drawing/2014/main" id="{23E25748-D186-F84F-B70E-99D8211D7B40}"/>
              </a:ext>
            </a:extLst>
          </p:cNvPr>
          <p:cNvSpPr/>
          <p:nvPr/>
        </p:nvSpPr>
        <p:spPr>
          <a:xfrm>
            <a:off x="864972" y="2457450"/>
            <a:ext cx="10466173" cy="2671762"/>
          </a:xfrm>
          <a:prstGeom prst="ribbon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Bir sonraki kongremizde görüşmek dileğiyle…</a:t>
            </a:r>
          </a:p>
        </p:txBody>
      </p:sp>
    </p:spTree>
    <p:extLst>
      <p:ext uri="{BB962C8B-B14F-4D97-AF65-F5344CB8AC3E}">
        <p14:creationId xmlns:p14="http://schemas.microsoft.com/office/powerpoint/2010/main" val="3518963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>
            <a:extLst>
              <a:ext uri="{FF2B5EF4-FFF2-40B4-BE49-F238E27FC236}">
                <a16:creationId xmlns:a16="http://schemas.microsoft.com/office/drawing/2014/main" id="{A51B27D3-5945-3E46-B364-56C57CE03B94}"/>
              </a:ext>
            </a:extLst>
          </p:cNvPr>
          <p:cNvSpPr txBox="1"/>
          <p:nvPr/>
        </p:nvSpPr>
        <p:spPr>
          <a:xfrm>
            <a:off x="762388" y="1760010"/>
            <a:ext cx="1850988" cy="3734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902030302020204" pitchFamily="66" charset="0"/>
              </a:rPr>
              <a:t>8. Uluslararası Eğitim Programları ve Öğretim Kongresine Yolculuğumuz Nasıldı?</a:t>
            </a:r>
          </a:p>
        </p:txBody>
      </p:sp>
      <p:sp>
        <p:nvSpPr>
          <p:cNvPr id="8" name="Sağ Küme Ayracı 7">
            <a:extLst>
              <a:ext uri="{FF2B5EF4-FFF2-40B4-BE49-F238E27FC236}">
                <a16:creationId xmlns:a16="http://schemas.microsoft.com/office/drawing/2014/main" id="{F0809BFC-2430-D54C-BBAE-7EE239652EEA}"/>
              </a:ext>
            </a:extLst>
          </p:cNvPr>
          <p:cNvSpPr/>
          <p:nvPr/>
        </p:nvSpPr>
        <p:spPr>
          <a:xfrm>
            <a:off x="2816634" y="1633416"/>
            <a:ext cx="228600" cy="3987800"/>
          </a:xfrm>
          <a:prstGeom prst="rightBrace">
            <a:avLst>
              <a:gd name="adj1" fmla="val 52671"/>
              <a:gd name="adj2" fmla="val 50000"/>
            </a:avLst>
          </a:prstGeom>
          <a:solidFill>
            <a:schemeClr val="accent2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Resim 2" descr="tablo içeren bir resim&#10;&#10;Açıklama otomatik olarak oluşturuldu">
            <a:extLst>
              <a:ext uri="{FF2B5EF4-FFF2-40B4-BE49-F238E27FC236}">
                <a16:creationId xmlns:a16="http://schemas.microsoft.com/office/drawing/2014/main" id="{F39FE4EA-D6A8-BD4A-93F2-CD4522FBC0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8492" y="1533188"/>
            <a:ext cx="7625454" cy="4638142"/>
          </a:xfrm>
          <a:prstGeom prst="rect">
            <a:avLst/>
          </a:prstGeom>
        </p:spPr>
      </p:pic>
      <p:sp>
        <p:nvSpPr>
          <p:cNvPr id="4" name="Yuvarlatılmış Dikdörtgen Belirtme Çizgisi 3">
            <a:extLst>
              <a:ext uri="{FF2B5EF4-FFF2-40B4-BE49-F238E27FC236}">
                <a16:creationId xmlns:a16="http://schemas.microsoft.com/office/drawing/2014/main" id="{FB33081C-1639-924A-8EA7-93B91C8842E2}"/>
              </a:ext>
            </a:extLst>
          </p:cNvPr>
          <p:cNvSpPr/>
          <p:nvPr/>
        </p:nvSpPr>
        <p:spPr>
          <a:xfrm>
            <a:off x="6146233" y="527657"/>
            <a:ext cx="3170762" cy="695977"/>
          </a:xfrm>
          <a:prstGeom prst="wedgeRoundRectCallout">
            <a:avLst>
              <a:gd name="adj1" fmla="val -32723"/>
              <a:gd name="adj2" fmla="val 83888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200" dirty="0">
                <a:latin typeface="Comic Sans MS" panose="030F0902030302020204" pitchFamily="66" charset="0"/>
              </a:rPr>
              <a:t>Kongreyi yüz yüze yapma girişimleri</a:t>
            </a:r>
          </a:p>
        </p:txBody>
      </p:sp>
    </p:spTree>
    <p:extLst>
      <p:ext uri="{BB962C8B-B14F-4D97-AF65-F5344CB8AC3E}">
        <p14:creationId xmlns:p14="http://schemas.microsoft.com/office/powerpoint/2010/main" val="2323023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51A70D7F-CADC-CC4E-8E46-AD937D8708EF}"/>
              </a:ext>
            </a:extLst>
          </p:cNvPr>
          <p:cNvSpPr txBox="1"/>
          <p:nvPr/>
        </p:nvSpPr>
        <p:spPr>
          <a:xfrm>
            <a:off x="572672" y="1760225"/>
            <a:ext cx="1850988" cy="3734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902030302020204" pitchFamily="66" charset="0"/>
              </a:rPr>
              <a:t>8. Uluslararası Eğitim Programları ve Öğretim Kongresine Yolculuğumuz Nasıldı?</a:t>
            </a:r>
          </a:p>
        </p:txBody>
      </p:sp>
      <p:sp>
        <p:nvSpPr>
          <p:cNvPr id="6" name="Sağ Küme Ayracı 5">
            <a:extLst>
              <a:ext uri="{FF2B5EF4-FFF2-40B4-BE49-F238E27FC236}">
                <a16:creationId xmlns:a16="http://schemas.microsoft.com/office/drawing/2014/main" id="{814D5F2A-4561-2943-9D76-1C2ACEF60E08}"/>
              </a:ext>
            </a:extLst>
          </p:cNvPr>
          <p:cNvSpPr/>
          <p:nvPr/>
        </p:nvSpPr>
        <p:spPr>
          <a:xfrm>
            <a:off x="2615611" y="1845290"/>
            <a:ext cx="204694" cy="3556000"/>
          </a:xfrm>
          <a:prstGeom prst="rightBrace">
            <a:avLst>
              <a:gd name="adj1" fmla="val 52671"/>
              <a:gd name="adj2" fmla="val 50000"/>
            </a:avLst>
          </a:prstGeom>
          <a:solidFill>
            <a:schemeClr val="accent2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Resim 2" descr="tablo içeren bir resim&#10;&#10;Açıklama otomatik olarak oluşturuldu">
            <a:extLst>
              <a:ext uri="{FF2B5EF4-FFF2-40B4-BE49-F238E27FC236}">
                <a16:creationId xmlns:a16="http://schemas.microsoft.com/office/drawing/2014/main" id="{FB065814-EA8E-E44D-8501-2CFCF2FD3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064" y="1845289"/>
            <a:ext cx="6629400" cy="3556000"/>
          </a:xfrm>
          <a:prstGeom prst="rect">
            <a:avLst/>
          </a:prstGeom>
        </p:spPr>
      </p:pic>
      <p:sp>
        <p:nvSpPr>
          <p:cNvPr id="7" name="Yuvarlatılmış Dikdörtgen Belirtme Çizgisi 6">
            <a:extLst>
              <a:ext uri="{FF2B5EF4-FFF2-40B4-BE49-F238E27FC236}">
                <a16:creationId xmlns:a16="http://schemas.microsoft.com/office/drawing/2014/main" id="{00535902-2648-8746-8957-C0EED5F20AD9}"/>
              </a:ext>
            </a:extLst>
          </p:cNvPr>
          <p:cNvSpPr/>
          <p:nvPr/>
        </p:nvSpPr>
        <p:spPr>
          <a:xfrm>
            <a:off x="7792144" y="813851"/>
            <a:ext cx="2146320" cy="695977"/>
          </a:xfrm>
          <a:prstGeom prst="wedgeRoundRectCallout">
            <a:avLst>
              <a:gd name="adj1" fmla="val -32723"/>
              <a:gd name="adj2" fmla="val 83888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200" dirty="0">
                <a:latin typeface="Comic Sans MS" panose="030F0902030302020204" pitchFamily="66" charset="0"/>
              </a:rPr>
              <a:t>Online kongreye geçiş süreci</a:t>
            </a:r>
          </a:p>
        </p:txBody>
      </p:sp>
    </p:spTree>
    <p:extLst>
      <p:ext uri="{BB962C8B-B14F-4D97-AF65-F5344CB8AC3E}">
        <p14:creationId xmlns:p14="http://schemas.microsoft.com/office/powerpoint/2010/main" val="3480563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258C600A-6569-2848-8DE1-B8015C537874}"/>
              </a:ext>
            </a:extLst>
          </p:cNvPr>
          <p:cNvSpPr txBox="1"/>
          <p:nvPr/>
        </p:nvSpPr>
        <p:spPr>
          <a:xfrm>
            <a:off x="478926" y="1947287"/>
            <a:ext cx="1850988" cy="3734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902030302020204" pitchFamily="66" charset="0"/>
              </a:rPr>
              <a:t>8. Uluslararası Eğitim Programları ve Öğretim Kongresine Yolculuğumuz Nasıldı?</a:t>
            </a:r>
          </a:p>
        </p:txBody>
      </p:sp>
      <p:sp>
        <p:nvSpPr>
          <p:cNvPr id="6" name="Sağ Küme Ayracı 5">
            <a:extLst>
              <a:ext uri="{FF2B5EF4-FFF2-40B4-BE49-F238E27FC236}">
                <a16:creationId xmlns:a16="http://schemas.microsoft.com/office/drawing/2014/main" id="{EBFE95F5-DDB6-3646-A24E-47C53C244452}"/>
              </a:ext>
            </a:extLst>
          </p:cNvPr>
          <p:cNvSpPr/>
          <p:nvPr/>
        </p:nvSpPr>
        <p:spPr>
          <a:xfrm>
            <a:off x="2466753" y="1440914"/>
            <a:ext cx="268490" cy="4885457"/>
          </a:xfrm>
          <a:prstGeom prst="rightBrace">
            <a:avLst>
              <a:gd name="adj1" fmla="val 52671"/>
              <a:gd name="adj2" fmla="val 50000"/>
            </a:avLst>
          </a:prstGeom>
          <a:solidFill>
            <a:schemeClr val="accent2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Yuvarlatılmış Dikdörtgen Belirtme Çizgisi 6">
            <a:extLst>
              <a:ext uri="{FF2B5EF4-FFF2-40B4-BE49-F238E27FC236}">
                <a16:creationId xmlns:a16="http://schemas.microsoft.com/office/drawing/2014/main" id="{DB3C9C32-2BAD-F948-AB67-87168C4B86D9}"/>
              </a:ext>
            </a:extLst>
          </p:cNvPr>
          <p:cNvSpPr/>
          <p:nvPr/>
        </p:nvSpPr>
        <p:spPr>
          <a:xfrm>
            <a:off x="9206271" y="356651"/>
            <a:ext cx="2146320" cy="695977"/>
          </a:xfrm>
          <a:prstGeom prst="wedgeRoundRectCallout">
            <a:avLst>
              <a:gd name="adj1" fmla="val -32723"/>
              <a:gd name="adj2" fmla="val 83888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400" dirty="0">
                <a:solidFill>
                  <a:schemeClr val="tx1"/>
                </a:solidFill>
                <a:latin typeface="Comic Sans MS" panose="030F0902030302020204" pitchFamily="66" charset="0"/>
              </a:rPr>
              <a:t>Bildirilerin değerlendirilmesi ve organizasyon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5DAC145C-1093-8544-9E43-3E3878BCA7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7117" y="1440915"/>
            <a:ext cx="7608185" cy="497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53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55F839F2-3A15-414E-8497-76B70B5C1DE6}"/>
              </a:ext>
            </a:extLst>
          </p:cNvPr>
          <p:cNvSpPr txBox="1"/>
          <p:nvPr/>
        </p:nvSpPr>
        <p:spPr>
          <a:xfrm>
            <a:off x="453739" y="1891305"/>
            <a:ext cx="1850988" cy="3734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902030302020204" pitchFamily="66" charset="0"/>
              </a:rPr>
              <a:t>8. Uluslararası Eğitim Programları ve Öğretim Kongresine Yolculuğumuz Nasıldı?</a:t>
            </a:r>
          </a:p>
        </p:txBody>
      </p:sp>
      <p:sp>
        <p:nvSpPr>
          <p:cNvPr id="6" name="Sağ Küme Ayracı 5">
            <a:extLst>
              <a:ext uri="{FF2B5EF4-FFF2-40B4-BE49-F238E27FC236}">
                <a16:creationId xmlns:a16="http://schemas.microsoft.com/office/drawing/2014/main" id="{3BE3E320-76DE-E944-BB93-6FBDA40FB0BB}"/>
              </a:ext>
            </a:extLst>
          </p:cNvPr>
          <p:cNvSpPr/>
          <p:nvPr/>
        </p:nvSpPr>
        <p:spPr>
          <a:xfrm>
            <a:off x="2557462" y="1409904"/>
            <a:ext cx="175105" cy="4608126"/>
          </a:xfrm>
          <a:prstGeom prst="rightBrace">
            <a:avLst>
              <a:gd name="adj1" fmla="val 52671"/>
              <a:gd name="adj2" fmla="val 50000"/>
            </a:avLst>
          </a:prstGeom>
          <a:solidFill>
            <a:schemeClr val="accent2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7" name="Resim 6" descr="tablo içeren bir resim&#10;&#10;Açıklama otomatik olarak oluşturuldu">
            <a:extLst>
              <a:ext uri="{FF2B5EF4-FFF2-40B4-BE49-F238E27FC236}">
                <a16:creationId xmlns:a16="http://schemas.microsoft.com/office/drawing/2014/main" id="{6EDCB08D-6EF2-5A45-8E14-F63003B38E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715" y="1409904"/>
            <a:ext cx="6667500" cy="4711700"/>
          </a:xfrm>
          <a:prstGeom prst="rect">
            <a:avLst/>
          </a:prstGeom>
        </p:spPr>
      </p:pic>
      <p:sp>
        <p:nvSpPr>
          <p:cNvPr id="9" name="Yuvarlatılmış Dikdörtgen Belirtme Çizgisi 8">
            <a:extLst>
              <a:ext uri="{FF2B5EF4-FFF2-40B4-BE49-F238E27FC236}">
                <a16:creationId xmlns:a16="http://schemas.microsoft.com/office/drawing/2014/main" id="{DF4F666E-BF42-C34C-A87E-46A6E0867E08}"/>
              </a:ext>
            </a:extLst>
          </p:cNvPr>
          <p:cNvSpPr/>
          <p:nvPr/>
        </p:nvSpPr>
        <p:spPr>
          <a:xfrm>
            <a:off x="8806985" y="595424"/>
            <a:ext cx="2670294" cy="574158"/>
          </a:xfrm>
          <a:prstGeom prst="wedgeRoundRectCallout">
            <a:avLst>
              <a:gd name="adj1" fmla="val -32723"/>
              <a:gd name="adj2" fmla="val 83888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200" dirty="0">
                <a:latin typeface="Comic Sans MS" panose="030F0902030302020204" pitchFamily="66" charset="0"/>
              </a:rPr>
              <a:t>Bildirilerin kabulü, son hallerinin verilmesi  ve programın ilanı</a:t>
            </a:r>
          </a:p>
        </p:txBody>
      </p:sp>
    </p:spTree>
    <p:extLst>
      <p:ext uri="{BB962C8B-B14F-4D97-AF65-F5344CB8AC3E}">
        <p14:creationId xmlns:p14="http://schemas.microsoft.com/office/powerpoint/2010/main" val="2770007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55F839F2-3A15-414E-8497-76B70B5C1DE6}"/>
              </a:ext>
            </a:extLst>
          </p:cNvPr>
          <p:cNvSpPr txBox="1"/>
          <p:nvPr/>
        </p:nvSpPr>
        <p:spPr>
          <a:xfrm>
            <a:off x="443106" y="1795610"/>
            <a:ext cx="1850988" cy="2954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902030302020204" pitchFamily="66" charset="0"/>
              </a:rPr>
              <a:t>8. Uluslararası Eğitim Programları ve Öğretim Kongresine Yolculuğumuz Nasıldı?</a:t>
            </a:r>
          </a:p>
        </p:txBody>
      </p:sp>
      <p:sp>
        <p:nvSpPr>
          <p:cNvPr id="6" name="Sağ Küme Ayracı 5">
            <a:extLst>
              <a:ext uri="{FF2B5EF4-FFF2-40B4-BE49-F238E27FC236}">
                <a16:creationId xmlns:a16="http://schemas.microsoft.com/office/drawing/2014/main" id="{3BE3E320-76DE-E944-BB93-6FBDA40FB0BB}"/>
              </a:ext>
            </a:extLst>
          </p:cNvPr>
          <p:cNvSpPr/>
          <p:nvPr/>
        </p:nvSpPr>
        <p:spPr>
          <a:xfrm>
            <a:off x="2530549" y="1892300"/>
            <a:ext cx="202018" cy="3073400"/>
          </a:xfrm>
          <a:prstGeom prst="rightBrace">
            <a:avLst>
              <a:gd name="adj1" fmla="val 52671"/>
              <a:gd name="adj2" fmla="val 50000"/>
            </a:avLst>
          </a:prstGeom>
          <a:solidFill>
            <a:schemeClr val="accent2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Yuvarlatılmış Dikdörtgen Belirtme Çizgisi 8">
            <a:extLst>
              <a:ext uri="{FF2B5EF4-FFF2-40B4-BE49-F238E27FC236}">
                <a16:creationId xmlns:a16="http://schemas.microsoft.com/office/drawing/2014/main" id="{DF4F666E-BF42-C34C-A87E-46A6E0867E08}"/>
              </a:ext>
            </a:extLst>
          </p:cNvPr>
          <p:cNvSpPr/>
          <p:nvPr/>
        </p:nvSpPr>
        <p:spPr>
          <a:xfrm>
            <a:off x="9147226" y="1063255"/>
            <a:ext cx="1368374" cy="574158"/>
          </a:xfrm>
          <a:prstGeom prst="wedgeRoundRectCallout">
            <a:avLst>
              <a:gd name="adj1" fmla="val -32723"/>
              <a:gd name="adj2" fmla="val 83888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200" dirty="0">
                <a:latin typeface="Comic Sans MS" panose="030F0902030302020204" pitchFamily="66" charset="0"/>
              </a:rPr>
              <a:t>Ve kongremiz…</a:t>
            </a:r>
          </a:p>
        </p:txBody>
      </p:sp>
      <p:pic>
        <p:nvPicPr>
          <p:cNvPr id="8" name="Resim 7" descr="tablo içeren bir resim&#10;&#10;Açıklama otomatik olarak oluşturuldu">
            <a:extLst>
              <a:ext uri="{FF2B5EF4-FFF2-40B4-BE49-F238E27FC236}">
                <a16:creationId xmlns:a16="http://schemas.microsoft.com/office/drawing/2014/main" id="{4156E69A-2083-7040-B314-EA455B02E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5057" y="1892300"/>
            <a:ext cx="6667500" cy="313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872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92B31608-C94C-E542-9C1F-7454A091EECD}"/>
              </a:ext>
            </a:extLst>
          </p:cNvPr>
          <p:cNvSpPr/>
          <p:nvPr/>
        </p:nvSpPr>
        <p:spPr>
          <a:xfrm>
            <a:off x="2032814" y="2637035"/>
            <a:ext cx="786919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Açılış, Davetli Konuşmalar, Paneller ve </a:t>
            </a:r>
            <a:r>
              <a:rPr lang="tr-TR" sz="28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Çalıştaya</a:t>
            </a:r>
            <a:r>
              <a:rPr lang="tr-TR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Katılım Sayılarımız Nasıldı?..</a:t>
            </a:r>
          </a:p>
        </p:txBody>
      </p:sp>
      <p:sp>
        <p:nvSpPr>
          <p:cNvPr id="5" name="Başlık 1">
            <a:extLst>
              <a:ext uri="{FF2B5EF4-FFF2-40B4-BE49-F238E27FC236}">
                <a16:creationId xmlns:a16="http://schemas.microsoft.com/office/drawing/2014/main" id="{6CA61A2F-6015-7C46-9203-274B5553ECBD}"/>
              </a:ext>
            </a:extLst>
          </p:cNvPr>
          <p:cNvSpPr txBox="1">
            <a:spLocks/>
          </p:cNvSpPr>
          <p:nvPr/>
        </p:nvSpPr>
        <p:spPr>
          <a:xfrm>
            <a:off x="1395412" y="737447"/>
            <a:ext cx="9144000" cy="14056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8. ULUSLARARASI EĞİTİM PROGRAMLARI VE ÖĞRETİM KONGRESİ</a:t>
            </a:r>
          </a:p>
        </p:txBody>
      </p:sp>
    </p:spTree>
    <p:extLst>
      <p:ext uri="{BB962C8B-B14F-4D97-AF65-F5344CB8AC3E}">
        <p14:creationId xmlns:p14="http://schemas.microsoft.com/office/powerpoint/2010/main" val="2662185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E62D11E-39B4-DB4E-948A-562200736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0791" y="0"/>
            <a:ext cx="5450020" cy="132556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tr-T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Gün</a:t>
            </a:r>
            <a:br>
              <a:rPr lang="tr-T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 Mart 2021</a:t>
            </a:r>
          </a:p>
        </p:txBody>
      </p:sp>
      <p:graphicFrame>
        <p:nvGraphicFramePr>
          <p:cNvPr id="4" name="Tablo 4">
            <a:extLst>
              <a:ext uri="{FF2B5EF4-FFF2-40B4-BE49-F238E27FC236}">
                <a16:creationId xmlns:a16="http://schemas.microsoft.com/office/drawing/2014/main" id="{4ADB9CC9-FDDF-0144-B57D-D44F950D92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009172"/>
              </p:ext>
            </p:extLst>
          </p:nvPr>
        </p:nvGraphicFramePr>
        <p:xfrm>
          <a:off x="603422" y="1223797"/>
          <a:ext cx="11172569" cy="508336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85429">
                  <a:extLst>
                    <a:ext uri="{9D8B030D-6E8A-4147-A177-3AD203B41FA5}">
                      <a16:colId xmlns:a16="http://schemas.microsoft.com/office/drawing/2014/main" val="1439903837"/>
                    </a:ext>
                  </a:extLst>
                </a:gridCol>
                <a:gridCol w="3178565">
                  <a:extLst>
                    <a:ext uri="{9D8B030D-6E8A-4147-A177-3AD203B41FA5}">
                      <a16:colId xmlns:a16="http://schemas.microsoft.com/office/drawing/2014/main" val="2074182122"/>
                    </a:ext>
                  </a:extLst>
                </a:gridCol>
                <a:gridCol w="4547287">
                  <a:extLst>
                    <a:ext uri="{9D8B030D-6E8A-4147-A177-3AD203B41FA5}">
                      <a16:colId xmlns:a16="http://schemas.microsoft.com/office/drawing/2014/main" val="3887153304"/>
                    </a:ext>
                  </a:extLst>
                </a:gridCol>
                <a:gridCol w="605481">
                  <a:extLst>
                    <a:ext uri="{9D8B030D-6E8A-4147-A177-3AD203B41FA5}">
                      <a16:colId xmlns:a16="http://schemas.microsoft.com/office/drawing/2014/main" val="3825770116"/>
                    </a:ext>
                  </a:extLst>
                </a:gridCol>
                <a:gridCol w="852616">
                  <a:extLst>
                    <a:ext uri="{9D8B030D-6E8A-4147-A177-3AD203B41FA5}">
                      <a16:colId xmlns:a16="http://schemas.microsoft.com/office/drawing/2014/main" val="3802181524"/>
                    </a:ext>
                  </a:extLst>
                </a:gridCol>
                <a:gridCol w="803191">
                  <a:extLst>
                    <a:ext uri="{9D8B030D-6E8A-4147-A177-3AD203B41FA5}">
                      <a16:colId xmlns:a16="http://schemas.microsoft.com/office/drawing/2014/main" val="2135869300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500" b="1" dirty="0">
                          <a:solidFill>
                            <a:schemeClr val="tx1"/>
                          </a:solidFill>
                        </a:rPr>
                        <a:t>Saat</a:t>
                      </a:r>
                    </a:p>
                  </a:txBody>
                  <a:tcPr anchor="b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500" b="1" dirty="0">
                          <a:solidFill>
                            <a:schemeClr val="tx1"/>
                          </a:solidFill>
                        </a:rPr>
                        <a:t>Etkinlik</a:t>
                      </a:r>
                    </a:p>
                  </a:txBody>
                  <a:tcPr anchor="b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500" b="1" dirty="0">
                          <a:solidFill>
                            <a:schemeClr val="tx1"/>
                          </a:solidFill>
                        </a:rPr>
                        <a:t>Konuşmacı(</a:t>
                      </a:r>
                      <a:r>
                        <a:rPr lang="tr-TR" sz="1500" b="1" dirty="0" err="1">
                          <a:solidFill>
                            <a:schemeClr val="tx1"/>
                          </a:solidFill>
                        </a:rPr>
                        <a:t>lar</a:t>
                      </a:r>
                      <a:r>
                        <a:rPr lang="tr-TR" sz="1500" b="1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anchor="b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500" b="1" dirty="0">
                          <a:solidFill>
                            <a:schemeClr val="tx1"/>
                          </a:solidFill>
                        </a:rPr>
                        <a:t>Katılımcı sayısı</a:t>
                      </a:r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136649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None/>
                      </a:pPr>
                      <a:endParaRPr lang="tr-TR" sz="15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tr-TR" sz="15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1" dirty="0" err="1">
                          <a:solidFill>
                            <a:schemeClr val="tx1"/>
                          </a:solidFill>
                        </a:rPr>
                        <a:t>Zoom</a:t>
                      </a:r>
                      <a:endParaRPr lang="tr-TR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1" dirty="0" err="1">
                          <a:solidFill>
                            <a:schemeClr val="tx1"/>
                          </a:solidFill>
                        </a:rPr>
                        <a:t>YouTube</a:t>
                      </a:r>
                      <a:endParaRPr lang="tr-TR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chemeClr val="tx1"/>
                          </a:solidFill>
                        </a:rPr>
                        <a:t>Toplam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40124866"/>
                  </a:ext>
                </a:extLst>
              </a:tr>
              <a:tr h="1288606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5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09.30-11.30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tr-TR" sz="15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Açılış Töreni, </a:t>
                      </a:r>
                    </a:p>
                    <a:p>
                      <a:pPr marL="285750" indent="-2857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tr-TR" sz="15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Saygı Duruşu ve İstiklal Marşı, </a:t>
                      </a:r>
                    </a:p>
                    <a:p>
                      <a:pPr marL="285750" indent="-2857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tr-TR" sz="15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Armağan Kitapların Taktim Töreni, </a:t>
                      </a:r>
                    </a:p>
                    <a:p>
                      <a:pPr marL="285750" indent="-2857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tr-TR" sz="15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Müzik Dinletisi ve Mehmet Akif Ersoy Üniversitesi Video Gösterisi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r-TR" sz="1500" b="1" dirty="0"/>
                        <a:t>Prof. Dr. Sibel KARAKELLE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tr-TR" sz="1500" b="1" dirty="0"/>
                        <a:t>Prof. Dr. Özcan DEMİREL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tr-TR" sz="1500" b="1" dirty="0"/>
                        <a:t>Prof. Dr. Adem KORKMAZ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tr-TR" sz="1500" b="1" dirty="0"/>
                        <a:t>Prof. Dr. Adil TÜRKOĞLU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tr-TR" sz="1500" b="1" dirty="0"/>
                        <a:t>Prof. Dr. Bekir ÖZER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500" dirty="0"/>
                        <a:t>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500" dirty="0"/>
                        <a:t>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500" b="1" dirty="0"/>
                        <a:t>60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26182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500" b="1" dirty="0"/>
                        <a:t>12.00-13.00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500" b="0" kern="1200" dirty="0">
                          <a:solidFill>
                            <a:schemeClr val="dk1"/>
                          </a:solidFill>
                          <a:effectLst/>
                        </a:rPr>
                        <a:t>Açılış Konuşması</a:t>
                      </a:r>
                      <a:endParaRPr lang="tr-TR" sz="15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tr-TR" sz="15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Prof. Michael OSBORNE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500" dirty="0"/>
                        <a:t>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500" dirty="0"/>
                        <a:t>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500" b="1" dirty="0"/>
                        <a:t>72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64901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500" b="1" dirty="0"/>
                        <a:t>16.00-18.00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500" b="0" kern="1200" dirty="0">
                          <a:solidFill>
                            <a:schemeClr val="dk1"/>
                          </a:solidFill>
                          <a:effectLst/>
                        </a:rPr>
                        <a:t>Panel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r-TR" sz="1500" b="0" kern="12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500" b="0" kern="1200" dirty="0">
                          <a:solidFill>
                            <a:schemeClr val="dk1"/>
                          </a:solidFill>
                          <a:effectLst/>
                        </a:rPr>
                        <a:t>Uzaktan Öğretmen Eğitimi: Zorluklar ve İyi Uygulamalar</a:t>
                      </a:r>
                      <a:r>
                        <a:rPr lang="tr-TR" sz="1500" b="0" dirty="0">
                          <a:effectLst/>
                        </a:rPr>
                        <a:t> </a:t>
                      </a:r>
                      <a:endParaRPr lang="tr-TR" sz="15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tr-TR" sz="1500" b="1" kern="1200" dirty="0">
                          <a:solidFill>
                            <a:schemeClr val="dk1"/>
                          </a:solidFill>
                          <a:effectLst/>
                        </a:rPr>
                        <a:t>Prof. Dr. Ali YILDIRIM,</a:t>
                      </a:r>
                      <a:r>
                        <a:rPr lang="tr-TR" sz="1500" kern="1200" dirty="0">
                          <a:solidFill>
                            <a:schemeClr val="dk1"/>
                          </a:solidFill>
                          <a:effectLst/>
                        </a:rPr>
                        <a:t> (Oturum Başkanı) Göteborg Üniversitesi - SWEDEN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tr-TR" sz="1500" b="1" kern="1200" dirty="0" err="1">
                          <a:solidFill>
                            <a:schemeClr val="dk1"/>
                          </a:solidFill>
                          <a:effectLst/>
                        </a:rPr>
                        <a:t>Assoc</a:t>
                      </a:r>
                      <a:r>
                        <a:rPr lang="tr-TR" sz="1500" b="1" kern="1200" dirty="0">
                          <a:solidFill>
                            <a:schemeClr val="dk1"/>
                          </a:solidFill>
                          <a:effectLst/>
                        </a:rPr>
                        <a:t>. Prof. </a:t>
                      </a:r>
                      <a:r>
                        <a:rPr lang="tr-TR" sz="1500" b="1" kern="1200" dirty="0" err="1">
                          <a:solidFill>
                            <a:schemeClr val="dk1"/>
                          </a:solidFill>
                          <a:effectLst/>
                        </a:rPr>
                        <a:t>Dawn</a:t>
                      </a:r>
                      <a:r>
                        <a:rPr lang="tr-TR" sz="1500" b="1" kern="1200" dirty="0">
                          <a:solidFill>
                            <a:schemeClr val="dk1"/>
                          </a:solidFill>
                          <a:effectLst/>
                        </a:rPr>
                        <a:t> SANDERS, </a:t>
                      </a:r>
                      <a:r>
                        <a:rPr lang="tr-TR" sz="1500" kern="1200" dirty="0">
                          <a:solidFill>
                            <a:schemeClr val="dk1"/>
                          </a:solidFill>
                          <a:effectLst/>
                        </a:rPr>
                        <a:t>Göteborg Üniversitesi - SWEDEN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tr-TR" sz="1500" b="1" kern="1200" dirty="0" err="1">
                          <a:solidFill>
                            <a:schemeClr val="dk1"/>
                          </a:solidFill>
                          <a:effectLst/>
                        </a:rPr>
                        <a:t>Assoc</a:t>
                      </a:r>
                      <a:r>
                        <a:rPr lang="tr-TR" sz="1500" b="1" kern="1200" dirty="0">
                          <a:solidFill>
                            <a:schemeClr val="dk1"/>
                          </a:solidFill>
                          <a:effectLst/>
                        </a:rPr>
                        <a:t>. Prof. Paul ASUNDA, </a:t>
                      </a:r>
                      <a:r>
                        <a:rPr lang="tr-TR" sz="1500" kern="1200" dirty="0" err="1">
                          <a:solidFill>
                            <a:schemeClr val="dk1"/>
                          </a:solidFill>
                          <a:effectLst/>
                        </a:rPr>
                        <a:t>Purdue</a:t>
                      </a:r>
                      <a:r>
                        <a:rPr lang="tr-TR" sz="1500" kern="1200" dirty="0">
                          <a:solidFill>
                            <a:schemeClr val="dk1"/>
                          </a:solidFill>
                          <a:effectLst/>
                        </a:rPr>
                        <a:t> Üniversitesi - USA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tr-TR" sz="1500" b="1" kern="1200" dirty="0" err="1">
                          <a:solidFill>
                            <a:schemeClr val="dk1"/>
                          </a:solidFill>
                          <a:effectLst/>
                        </a:rPr>
                        <a:t>Assoc</a:t>
                      </a:r>
                      <a:r>
                        <a:rPr lang="tr-TR" sz="1500" b="1" kern="1200" dirty="0">
                          <a:solidFill>
                            <a:schemeClr val="dk1"/>
                          </a:solidFill>
                          <a:effectLst/>
                        </a:rPr>
                        <a:t>. Prof. Dr. Evrim BARAN,</a:t>
                      </a:r>
                      <a:r>
                        <a:rPr lang="tr-TR" sz="1500" kern="1200" dirty="0">
                          <a:solidFill>
                            <a:schemeClr val="dk1"/>
                          </a:solidFill>
                          <a:effectLst/>
                        </a:rPr>
                        <a:t> Iowa </a:t>
                      </a:r>
                      <a:r>
                        <a:rPr lang="tr-TR" sz="1500" kern="1200" dirty="0" err="1">
                          <a:solidFill>
                            <a:schemeClr val="dk1"/>
                          </a:solidFill>
                          <a:effectLst/>
                        </a:rPr>
                        <a:t>State</a:t>
                      </a:r>
                      <a:r>
                        <a:rPr lang="tr-TR" sz="1500" kern="1200" dirty="0">
                          <a:solidFill>
                            <a:schemeClr val="dk1"/>
                          </a:solidFill>
                          <a:effectLst/>
                        </a:rPr>
                        <a:t> Üniversitesi - USA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tr-TR" sz="1500" b="1" kern="1200" dirty="0">
                          <a:solidFill>
                            <a:schemeClr val="dk1"/>
                          </a:solidFill>
                          <a:effectLst/>
                        </a:rPr>
                        <a:t>Prof. Dr. Arif ALTUN, </a:t>
                      </a:r>
                      <a:r>
                        <a:rPr lang="tr-TR" sz="1500" kern="1200" dirty="0">
                          <a:solidFill>
                            <a:schemeClr val="dk1"/>
                          </a:solidFill>
                          <a:effectLst/>
                        </a:rPr>
                        <a:t>Hacettepe Üniversitesi - TÜRKIYE</a:t>
                      </a:r>
                      <a:r>
                        <a:rPr lang="tr-TR" sz="1500" dirty="0">
                          <a:effectLst/>
                        </a:rPr>
                        <a:t> </a:t>
                      </a:r>
                      <a:endParaRPr lang="tr-T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500" dirty="0"/>
                        <a:t>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500" dirty="0"/>
                        <a:t>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500" b="1" dirty="0"/>
                        <a:t>87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615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500" b="1" dirty="0"/>
                        <a:t>18.00-19.00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500" b="0" dirty="0"/>
                        <a:t>Onur Konuğu Konuşması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tr-TR" sz="1500" b="1" dirty="0"/>
                        <a:t>Prof. </a:t>
                      </a:r>
                      <a:r>
                        <a:rPr lang="tr-TR" sz="1500" b="1" dirty="0" err="1"/>
                        <a:t>Micheal</a:t>
                      </a:r>
                      <a:r>
                        <a:rPr lang="tr-TR" sz="1500" b="1" dirty="0"/>
                        <a:t> APPLE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500" dirty="0"/>
                        <a:t>58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500" dirty="0"/>
                        <a:t>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500" b="1" dirty="0"/>
                        <a:t>89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33924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2524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E62D11E-39B4-DB4E-948A-562200736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7011" y="202511"/>
            <a:ext cx="3214816" cy="1325563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Gün</a:t>
            </a:r>
            <a:br>
              <a:rPr lang="tr-T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 Mart 2021</a:t>
            </a:r>
          </a:p>
        </p:txBody>
      </p:sp>
      <p:graphicFrame>
        <p:nvGraphicFramePr>
          <p:cNvPr id="4" name="Tablo 4">
            <a:extLst>
              <a:ext uri="{FF2B5EF4-FFF2-40B4-BE49-F238E27FC236}">
                <a16:creationId xmlns:a16="http://schemas.microsoft.com/office/drawing/2014/main" id="{4ADB9CC9-FDDF-0144-B57D-D44F950D92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8292252"/>
              </p:ext>
            </p:extLst>
          </p:nvPr>
        </p:nvGraphicFramePr>
        <p:xfrm>
          <a:off x="838200" y="1385371"/>
          <a:ext cx="10752438" cy="51257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62449">
                  <a:extLst>
                    <a:ext uri="{9D8B030D-6E8A-4147-A177-3AD203B41FA5}">
                      <a16:colId xmlns:a16="http://schemas.microsoft.com/office/drawing/2014/main" val="1439903837"/>
                    </a:ext>
                  </a:extLst>
                </a:gridCol>
                <a:gridCol w="1705232">
                  <a:extLst>
                    <a:ext uri="{9D8B030D-6E8A-4147-A177-3AD203B41FA5}">
                      <a16:colId xmlns:a16="http://schemas.microsoft.com/office/drawing/2014/main" val="2074182122"/>
                    </a:ext>
                  </a:extLst>
                </a:gridCol>
                <a:gridCol w="5006836">
                  <a:extLst>
                    <a:ext uri="{9D8B030D-6E8A-4147-A177-3AD203B41FA5}">
                      <a16:colId xmlns:a16="http://schemas.microsoft.com/office/drawing/2014/main" val="3887153304"/>
                    </a:ext>
                  </a:extLst>
                </a:gridCol>
                <a:gridCol w="735597">
                  <a:extLst>
                    <a:ext uri="{9D8B030D-6E8A-4147-A177-3AD203B41FA5}">
                      <a16:colId xmlns:a16="http://schemas.microsoft.com/office/drawing/2014/main" val="3825770116"/>
                    </a:ext>
                  </a:extLst>
                </a:gridCol>
                <a:gridCol w="1115567">
                  <a:extLst>
                    <a:ext uri="{9D8B030D-6E8A-4147-A177-3AD203B41FA5}">
                      <a16:colId xmlns:a16="http://schemas.microsoft.com/office/drawing/2014/main" val="3802181524"/>
                    </a:ext>
                  </a:extLst>
                </a:gridCol>
                <a:gridCol w="926757">
                  <a:extLst>
                    <a:ext uri="{9D8B030D-6E8A-4147-A177-3AD203B41FA5}">
                      <a16:colId xmlns:a16="http://schemas.microsoft.com/office/drawing/2014/main" val="1418731912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solidFill>
                            <a:schemeClr val="tx1"/>
                          </a:solidFill>
                        </a:rPr>
                        <a:t>Saat</a:t>
                      </a:r>
                    </a:p>
                  </a:txBody>
                  <a:tcPr anchor="b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solidFill>
                            <a:schemeClr val="tx1"/>
                          </a:solidFill>
                        </a:rPr>
                        <a:t>Etkinlik</a:t>
                      </a:r>
                    </a:p>
                  </a:txBody>
                  <a:tcPr anchor="b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solidFill>
                            <a:schemeClr val="tx1"/>
                          </a:solidFill>
                        </a:rPr>
                        <a:t>Konuşmacı(</a:t>
                      </a:r>
                      <a:r>
                        <a:rPr lang="tr-TR" sz="1600" dirty="0" err="1">
                          <a:solidFill>
                            <a:schemeClr val="tx1"/>
                          </a:solidFill>
                        </a:rPr>
                        <a:t>lar</a:t>
                      </a:r>
                      <a:r>
                        <a:rPr lang="tr-TR" sz="16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anchor="b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r-TR" sz="1600" dirty="0"/>
                        <a:t>Katılımcı sayısı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1366497"/>
                  </a:ext>
                </a:extLst>
              </a:tr>
              <a:tr h="122016">
                <a:tc vMerge="1"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None/>
                      </a:pPr>
                      <a:endParaRPr lang="tr-TR" sz="15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tr-TR" sz="15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err="1"/>
                        <a:t>Zoom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err="1"/>
                        <a:t>YouTube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/>
                        <a:t>Toplam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24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None/>
                      </a:pPr>
                      <a:r>
                        <a:rPr lang="tr-TR" sz="1600" b="1" kern="1200" dirty="0">
                          <a:solidFill>
                            <a:schemeClr val="dk1"/>
                          </a:solidFill>
                          <a:effectLst/>
                        </a:rPr>
                        <a:t>09.00-10.00</a:t>
                      </a:r>
                      <a:endParaRPr lang="tr-TR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r-TR" sz="1600" b="0" kern="1200" dirty="0">
                          <a:solidFill>
                            <a:schemeClr val="dk1"/>
                          </a:solidFill>
                          <a:effectLst/>
                        </a:rPr>
                        <a:t>Çağrılı Konuşma</a:t>
                      </a:r>
                      <a:endParaRPr lang="tr-TR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sz="1600" b="1" kern="1200" dirty="0">
                          <a:solidFill>
                            <a:schemeClr val="dk1"/>
                          </a:solidFill>
                          <a:effectLst/>
                        </a:rPr>
                        <a:t>Prof. Dr. Melek DEMİREL, </a:t>
                      </a:r>
                      <a:r>
                        <a:rPr lang="tr-TR" sz="1600" b="0" kern="1200" dirty="0">
                          <a:solidFill>
                            <a:schemeClr val="dk1"/>
                          </a:solidFill>
                          <a:effectLst/>
                        </a:rPr>
                        <a:t>Hacettepe Üniversitesi, Ankara-Türkiye</a:t>
                      </a:r>
                      <a:r>
                        <a:rPr lang="tr-TR" sz="1600" b="0" dirty="0">
                          <a:effectLst/>
                        </a:rPr>
                        <a:t> </a:t>
                      </a:r>
                      <a:endParaRPr lang="tr-TR" sz="1600" b="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600" dirty="0"/>
                        <a:t>35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600" dirty="0"/>
                        <a:t>30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600" b="1" dirty="0"/>
                        <a:t>65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26182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None/>
                      </a:pPr>
                      <a:r>
                        <a:rPr lang="tr-TR" sz="1600" b="1" kern="1200" dirty="0">
                          <a:solidFill>
                            <a:schemeClr val="dk1"/>
                          </a:solidFill>
                          <a:effectLst/>
                        </a:rPr>
                        <a:t>10.00-11.00</a:t>
                      </a:r>
                      <a:endParaRPr lang="tr-TR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r-TR" sz="1600" b="0" kern="1200" dirty="0">
                          <a:solidFill>
                            <a:schemeClr val="dk1"/>
                          </a:solidFill>
                          <a:effectLst/>
                        </a:rPr>
                        <a:t>Çağrılı Konuşma</a:t>
                      </a:r>
                      <a:endParaRPr lang="tr-TR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tr-TR" sz="1600" b="1" kern="1200" dirty="0">
                          <a:solidFill>
                            <a:schemeClr val="dk1"/>
                          </a:solidFill>
                          <a:effectLst/>
                        </a:rPr>
                        <a:t>Prof. Dr. İsmail TUFAN,  </a:t>
                      </a:r>
                      <a:r>
                        <a:rPr lang="tr-TR" sz="1600" b="0" kern="1200" dirty="0">
                          <a:solidFill>
                            <a:schemeClr val="dk1"/>
                          </a:solidFill>
                          <a:effectLst/>
                        </a:rPr>
                        <a:t>Akdeniz Üniversitesi, Antalya-Türkiye</a:t>
                      </a:r>
                      <a:r>
                        <a:rPr lang="tr-TR" sz="1600" b="0" dirty="0">
                          <a:effectLst/>
                        </a:rPr>
                        <a:t> </a:t>
                      </a:r>
                      <a:endParaRPr lang="tr-TR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r>
                        <a:rPr lang="tr-TR" sz="1400" dirty="0"/>
                        <a:t>35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r>
                        <a:rPr lang="tr-TR" sz="1400" dirty="0"/>
                        <a:t>30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r>
                        <a:rPr lang="tr-TR" sz="1400" dirty="0"/>
                        <a:t>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64901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b="1" dirty="0"/>
                        <a:t>11.00-13.00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sz="1600" b="1" kern="1200" dirty="0">
                          <a:solidFill>
                            <a:schemeClr val="dk1"/>
                          </a:solidFill>
                          <a:effectLst/>
                        </a:rPr>
                        <a:t>Panel</a:t>
                      </a:r>
                    </a:p>
                    <a:p>
                      <a:endParaRPr lang="tr-TR" sz="1600" b="0" kern="12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r>
                        <a:rPr lang="tr-TR" sz="1600" b="0" kern="1200" dirty="0">
                          <a:solidFill>
                            <a:schemeClr val="dk1"/>
                          </a:solidFill>
                          <a:effectLst/>
                        </a:rPr>
                        <a:t>Üniversiteler ve Kentsel Gelişime Katkıları </a:t>
                      </a:r>
                      <a:endParaRPr lang="tr-T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85738" indent="-185738">
                        <a:buFont typeface="Arial" panose="020B0604020202020204" pitchFamily="34" charset="0"/>
                        <a:buChar char="•"/>
                      </a:pPr>
                      <a:r>
                        <a:rPr lang="tr-TR" sz="1600" b="1" kern="1200" dirty="0">
                          <a:solidFill>
                            <a:schemeClr val="dk1"/>
                          </a:solidFill>
                          <a:effectLst/>
                        </a:rPr>
                        <a:t>Prof. Dr. İsmail TUFAN </a:t>
                      </a:r>
                      <a:r>
                        <a:rPr lang="tr-TR" sz="1600" kern="1200" dirty="0">
                          <a:solidFill>
                            <a:schemeClr val="dk1"/>
                          </a:solidFill>
                          <a:effectLst/>
                        </a:rPr>
                        <a:t>(Oturum Başkanı)</a:t>
                      </a:r>
                    </a:p>
                    <a:p>
                      <a:pPr marL="185738" indent="-185738">
                        <a:buFont typeface="Arial" panose="020B0604020202020204" pitchFamily="34" charset="0"/>
                        <a:buChar char="•"/>
                      </a:pPr>
                      <a:r>
                        <a:rPr lang="tr-TR" sz="1600" b="1" kern="1200" dirty="0">
                          <a:solidFill>
                            <a:schemeClr val="dk1"/>
                          </a:solidFill>
                          <a:effectLst/>
                        </a:rPr>
                        <a:t>Prof. Dr. </a:t>
                      </a:r>
                      <a:r>
                        <a:rPr lang="tr-TR" sz="1600" b="1" kern="1200" dirty="0" err="1">
                          <a:solidFill>
                            <a:schemeClr val="dk1"/>
                          </a:solidFill>
                          <a:effectLst/>
                        </a:rPr>
                        <a:t>Esmahan</a:t>
                      </a:r>
                      <a:r>
                        <a:rPr lang="tr-TR" sz="1600" b="1" kern="1200" dirty="0">
                          <a:solidFill>
                            <a:schemeClr val="dk1"/>
                          </a:solidFill>
                          <a:effectLst/>
                        </a:rPr>
                        <a:t> AĞAOĞLU, </a:t>
                      </a:r>
                      <a:r>
                        <a:rPr lang="tr-TR" sz="1600" kern="1200" dirty="0">
                          <a:solidFill>
                            <a:schemeClr val="dk1"/>
                          </a:solidFill>
                          <a:effectLst/>
                        </a:rPr>
                        <a:t>Eskişehir Anadolu Üniversitesi-</a:t>
                      </a:r>
                      <a:r>
                        <a:rPr lang="tr-TR" sz="1600" b="1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tr-TR" sz="1600" kern="1200" dirty="0">
                          <a:solidFill>
                            <a:schemeClr val="dk1"/>
                          </a:solidFill>
                          <a:effectLst/>
                        </a:rPr>
                        <a:t>TÜRKİYE</a:t>
                      </a:r>
                      <a:r>
                        <a:rPr lang="tr-TR" sz="1600" b="1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endParaRPr lang="tr-TR" sz="1600" kern="12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pPr marL="185738" indent="-185738">
                        <a:buFont typeface="Arial" panose="020B0604020202020204" pitchFamily="34" charset="0"/>
                        <a:buChar char="•"/>
                      </a:pPr>
                      <a:r>
                        <a:rPr lang="tr-TR" sz="1600" b="1" kern="1200" dirty="0">
                          <a:solidFill>
                            <a:schemeClr val="dk1"/>
                          </a:solidFill>
                          <a:effectLst/>
                        </a:rPr>
                        <a:t>Prof. Dr. Muammer TUNA, </a:t>
                      </a:r>
                      <a:r>
                        <a:rPr lang="tr-TR" sz="1600" kern="1200" dirty="0">
                          <a:solidFill>
                            <a:schemeClr val="dk1"/>
                          </a:solidFill>
                          <a:effectLst/>
                        </a:rPr>
                        <a:t>Muğla Sıtkı Koçman Üniversitesi-</a:t>
                      </a:r>
                      <a:r>
                        <a:rPr lang="tr-TR" sz="1600" b="1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tr-TR" sz="1600" kern="1200" dirty="0">
                          <a:solidFill>
                            <a:schemeClr val="dk1"/>
                          </a:solidFill>
                          <a:effectLst/>
                        </a:rPr>
                        <a:t>TÜRKİYE</a:t>
                      </a:r>
                      <a:r>
                        <a:rPr lang="tr-TR" sz="1600" b="1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</a:p>
                    <a:p>
                      <a:pPr marL="185738" indent="-185738">
                        <a:buFont typeface="Arial" panose="020B0604020202020204" pitchFamily="34" charset="0"/>
                        <a:buChar char="•"/>
                      </a:pPr>
                      <a:r>
                        <a:rPr lang="tr-TR" sz="1600" b="1" kern="1200" dirty="0" err="1">
                          <a:solidFill>
                            <a:schemeClr val="dk1"/>
                          </a:solidFill>
                          <a:effectLst/>
                        </a:rPr>
                        <a:t>Assoc</a:t>
                      </a:r>
                      <a:r>
                        <a:rPr lang="tr-TR" sz="1600" b="1" kern="1200" dirty="0">
                          <a:solidFill>
                            <a:schemeClr val="dk1"/>
                          </a:solidFill>
                          <a:effectLst/>
                        </a:rPr>
                        <a:t>. Prof. Dr. </a:t>
                      </a:r>
                      <a:r>
                        <a:rPr lang="tr-TR" sz="1600" b="1" kern="1200" dirty="0" err="1">
                          <a:solidFill>
                            <a:schemeClr val="dk1"/>
                          </a:solidFill>
                          <a:effectLst/>
                        </a:rPr>
                        <a:t>Sevnaz</a:t>
                      </a:r>
                      <a:r>
                        <a:rPr lang="tr-TR" sz="1600" b="1" kern="1200" dirty="0">
                          <a:solidFill>
                            <a:schemeClr val="dk1"/>
                          </a:solidFill>
                          <a:effectLst/>
                        </a:rPr>
                        <a:t> ŞAHİN, </a:t>
                      </a:r>
                      <a:r>
                        <a:rPr lang="tr-TR" sz="1600" kern="1200" dirty="0">
                          <a:solidFill>
                            <a:schemeClr val="dk1"/>
                          </a:solidFill>
                          <a:effectLst/>
                        </a:rPr>
                        <a:t>İzmir Ege Üniversitesi- TÜRKİYE</a:t>
                      </a:r>
                      <a:r>
                        <a:rPr lang="tr-TR" sz="1600" b="1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endParaRPr lang="tr-TR" sz="1600" kern="12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pPr marL="185738" indent="-185738">
                        <a:buFont typeface="Arial" panose="020B0604020202020204" pitchFamily="34" charset="0"/>
                        <a:buChar char="•"/>
                      </a:pPr>
                      <a:r>
                        <a:rPr lang="tr-TR" sz="1600" b="1" kern="1200" dirty="0">
                          <a:solidFill>
                            <a:schemeClr val="dk1"/>
                          </a:solidFill>
                          <a:effectLst/>
                        </a:rPr>
                        <a:t>Dr. Ayşe DERİCİOĞULLARI ERGÜN, </a:t>
                      </a:r>
                      <a:r>
                        <a:rPr lang="tr-TR" sz="1600" kern="1200" dirty="0">
                          <a:solidFill>
                            <a:schemeClr val="dk1"/>
                          </a:solidFill>
                          <a:effectLst/>
                        </a:rPr>
                        <a:t>Mehmet Akif Ersoy Üniversitesi- TÜRKİYE</a:t>
                      </a:r>
                    </a:p>
                    <a:p>
                      <a:pPr marL="185738" indent="-185738">
                        <a:buFont typeface="Arial" panose="020B0604020202020204" pitchFamily="34" charset="0"/>
                        <a:buChar char="•"/>
                      </a:pPr>
                      <a:r>
                        <a:rPr lang="tr-TR" sz="1600" b="1" kern="1200" dirty="0">
                          <a:solidFill>
                            <a:schemeClr val="dk1"/>
                          </a:solidFill>
                          <a:effectLst/>
                        </a:rPr>
                        <a:t>Dr. Emre BİRİNCİ, </a:t>
                      </a:r>
                      <a:r>
                        <a:rPr lang="tr-TR" sz="1600" kern="1200" dirty="0">
                          <a:solidFill>
                            <a:schemeClr val="dk1"/>
                          </a:solidFill>
                          <a:effectLst/>
                        </a:rPr>
                        <a:t>Eskişehir Anadolu Üniversitesi-</a:t>
                      </a:r>
                      <a:r>
                        <a:rPr lang="tr-TR" sz="1600" b="1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tr-TR" sz="1600" kern="1200" dirty="0">
                          <a:solidFill>
                            <a:schemeClr val="dk1"/>
                          </a:solidFill>
                          <a:effectLst/>
                        </a:rPr>
                        <a:t>TÜRKİYE</a:t>
                      </a:r>
                      <a:r>
                        <a:rPr lang="tr-TR" sz="1600" b="1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endParaRPr lang="tr-TR" sz="1600" kern="12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pPr marL="185738" indent="-185738">
                        <a:buFont typeface="Arial" panose="020B0604020202020204" pitchFamily="34" charset="0"/>
                        <a:buChar char="•"/>
                      </a:pPr>
                      <a:r>
                        <a:rPr lang="tr-TR" sz="1600" b="1" kern="1200" dirty="0">
                          <a:solidFill>
                            <a:schemeClr val="dk1"/>
                          </a:solidFill>
                          <a:effectLst/>
                        </a:rPr>
                        <a:t>Cemil YAVUZ , </a:t>
                      </a:r>
                      <a:r>
                        <a:rPr lang="tr-TR" sz="1600" kern="1200" dirty="0">
                          <a:solidFill>
                            <a:schemeClr val="dk1"/>
                          </a:solidFill>
                          <a:effectLst/>
                        </a:rPr>
                        <a:t>Muğla Sıtkı Koçman Üniversitesi-</a:t>
                      </a:r>
                      <a:r>
                        <a:rPr lang="tr-TR" sz="1600" b="1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tr-TR" sz="1600" kern="1200" dirty="0">
                          <a:solidFill>
                            <a:schemeClr val="dk1"/>
                          </a:solidFill>
                          <a:effectLst/>
                        </a:rPr>
                        <a:t>TÜRKİYE</a:t>
                      </a:r>
                      <a:r>
                        <a:rPr lang="tr-TR" sz="1600" dirty="0">
                          <a:effectLst/>
                        </a:rPr>
                        <a:t> 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/>
                        <a:t>39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/>
                        <a:t>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/>
                        <a:t>65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6159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26047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4661</TotalTime>
  <Words>568</Words>
  <Application>Microsoft Macintosh PowerPoint</Application>
  <PresentationFormat>Geniş ekran</PresentationFormat>
  <Paragraphs>120</Paragraphs>
  <Slides>16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Comic Sans MS</vt:lpstr>
      <vt:lpstr>Office Teması</vt:lpstr>
      <vt:lpstr>8. ULUSLARARASI  EĞİTİM PROGRAMLARI VE ÖĞRETİM  KONGRESİ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1. Gün 25 Mart 2021</vt:lpstr>
      <vt:lpstr>2. Gün 26 Mart 2021</vt:lpstr>
      <vt:lpstr>2. Gün 26 Mart 2021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Microsoft Office Kullanıcısı</dc:creator>
  <cp:lastModifiedBy>Microsoft Office Kullanıcısı</cp:lastModifiedBy>
  <cp:revision>64</cp:revision>
  <dcterms:created xsi:type="dcterms:W3CDTF">2021-03-22T21:48:45Z</dcterms:created>
  <dcterms:modified xsi:type="dcterms:W3CDTF">2021-03-29T08:50:50Z</dcterms:modified>
</cp:coreProperties>
</file>