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59" r:id="rId4"/>
    <p:sldId id="261" r:id="rId5"/>
    <p:sldId id="262" r:id="rId6"/>
    <p:sldId id="263" r:id="rId7"/>
    <p:sldId id="264" r:id="rId8"/>
    <p:sldId id="271" r:id="rId9"/>
    <p:sldId id="265" r:id="rId10"/>
    <p:sldId id="272" r:id="rId11"/>
    <p:sldId id="266" r:id="rId12"/>
    <p:sldId id="284" r:id="rId13"/>
    <p:sldId id="285" r:id="rId14"/>
    <p:sldId id="286" r:id="rId15"/>
    <p:sldId id="270" r:id="rId16"/>
    <p:sldId id="283" r:id="rId17"/>
    <p:sldId id="275" r:id="rId18"/>
    <p:sldId id="276" r:id="rId19"/>
    <p:sldId id="288" r:id="rId20"/>
    <p:sldId id="277" r:id="rId21"/>
    <p:sldId id="281" r:id="rId22"/>
    <p:sldId id="278" r:id="rId23"/>
    <p:sldId id="282" r:id="rId24"/>
    <p:sldId id="287"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56"/>
  </p:normalViewPr>
  <p:slideViewPr>
    <p:cSldViewPr snapToGrid="0">
      <p:cViewPr varScale="1">
        <p:scale>
          <a:sx n="54" d="100"/>
          <a:sy n="54" d="100"/>
        </p:scale>
        <p:origin x="80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C25524-6002-490A-BA2F-BFD4110771F6}" type="datetimeFigureOut">
              <a:rPr lang="tr-TR" smtClean="0"/>
              <a:t>25.02.2021</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ED873C-3CAD-4346-852A-B81C764DAAFA}" type="slidenum">
              <a:rPr lang="tr-TR" smtClean="0"/>
              <a:t>‹#›</a:t>
            </a:fld>
            <a:endParaRPr lang="tr-TR"/>
          </a:p>
        </p:txBody>
      </p:sp>
    </p:spTree>
    <p:extLst>
      <p:ext uri="{BB962C8B-B14F-4D97-AF65-F5344CB8AC3E}">
        <p14:creationId xmlns:p14="http://schemas.microsoft.com/office/powerpoint/2010/main" val="2031305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17EC24-632E-4039-87CD-C21732A1B426}"/>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2019C09-E314-4284-94C6-FEE7BCB261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85322F40-C721-4479-A93C-F20A2F1E64A7}"/>
              </a:ext>
            </a:extLst>
          </p:cNvPr>
          <p:cNvSpPr>
            <a:spLocks noGrp="1"/>
          </p:cNvSpPr>
          <p:nvPr>
            <p:ph type="dt" sz="half" idx="10"/>
          </p:nvPr>
        </p:nvSpPr>
        <p:spPr/>
        <p:txBody>
          <a:bodyPr/>
          <a:lstStyle/>
          <a:p>
            <a:fld id="{CF73125D-25EA-4A2A-96BF-417141DCA40F}" type="datetime1">
              <a:rPr lang="tr-TR" smtClean="0"/>
              <a:t>25.02.2021</a:t>
            </a:fld>
            <a:endParaRPr lang="tr-TR"/>
          </a:p>
        </p:txBody>
      </p:sp>
      <p:sp>
        <p:nvSpPr>
          <p:cNvPr id="5" name="Alt Bilgi Yer Tutucusu 4">
            <a:extLst>
              <a:ext uri="{FF2B5EF4-FFF2-40B4-BE49-F238E27FC236}">
                <a16:creationId xmlns:a16="http://schemas.microsoft.com/office/drawing/2014/main" id="{CDA86546-EFD4-43ED-958A-5EB1CA89B49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109117B-0EA2-4F25-B2C8-C8F6373908E2}"/>
              </a:ext>
            </a:extLst>
          </p:cNvPr>
          <p:cNvSpPr>
            <a:spLocks noGrp="1"/>
          </p:cNvSpPr>
          <p:nvPr>
            <p:ph type="sldNum" sz="quarter" idx="12"/>
          </p:nvPr>
        </p:nvSpPr>
        <p:spPr/>
        <p:txBody>
          <a:bodyPr/>
          <a:lstStyle/>
          <a:p>
            <a:fld id="{E98E4916-E689-4903-B57F-692FDB8143AD}" type="slidenum">
              <a:rPr lang="tr-TR" smtClean="0"/>
              <a:t>‹#›</a:t>
            </a:fld>
            <a:endParaRPr lang="tr-TR"/>
          </a:p>
        </p:txBody>
      </p:sp>
    </p:spTree>
    <p:extLst>
      <p:ext uri="{BB962C8B-B14F-4D97-AF65-F5344CB8AC3E}">
        <p14:creationId xmlns:p14="http://schemas.microsoft.com/office/powerpoint/2010/main" val="674394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CD37D1F-0D75-43BE-A5B4-BBAE27889DE3}"/>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7F768275-0696-4E74-8549-EDEB95BAB711}"/>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A3213C6-E519-489E-812E-3E282C14F3E0}"/>
              </a:ext>
            </a:extLst>
          </p:cNvPr>
          <p:cNvSpPr>
            <a:spLocks noGrp="1"/>
          </p:cNvSpPr>
          <p:nvPr>
            <p:ph type="dt" sz="half" idx="10"/>
          </p:nvPr>
        </p:nvSpPr>
        <p:spPr/>
        <p:txBody>
          <a:bodyPr/>
          <a:lstStyle/>
          <a:p>
            <a:fld id="{6D2C27DE-0FC8-474B-AE46-9FEC0B5A784D}" type="datetime1">
              <a:rPr lang="tr-TR" smtClean="0"/>
              <a:t>25.02.2021</a:t>
            </a:fld>
            <a:endParaRPr lang="tr-TR"/>
          </a:p>
        </p:txBody>
      </p:sp>
      <p:sp>
        <p:nvSpPr>
          <p:cNvPr id="5" name="Alt Bilgi Yer Tutucusu 4">
            <a:extLst>
              <a:ext uri="{FF2B5EF4-FFF2-40B4-BE49-F238E27FC236}">
                <a16:creationId xmlns:a16="http://schemas.microsoft.com/office/drawing/2014/main" id="{1DC0BBB8-8303-47AD-B280-766FE39F81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6CD484E-8D72-4CCE-8D01-80C69A9B07E7}"/>
              </a:ext>
            </a:extLst>
          </p:cNvPr>
          <p:cNvSpPr>
            <a:spLocks noGrp="1"/>
          </p:cNvSpPr>
          <p:nvPr>
            <p:ph type="sldNum" sz="quarter" idx="12"/>
          </p:nvPr>
        </p:nvSpPr>
        <p:spPr/>
        <p:txBody>
          <a:bodyPr/>
          <a:lstStyle/>
          <a:p>
            <a:fld id="{E98E4916-E689-4903-B57F-692FDB8143AD}" type="slidenum">
              <a:rPr lang="tr-TR" smtClean="0"/>
              <a:t>‹#›</a:t>
            </a:fld>
            <a:endParaRPr lang="tr-TR"/>
          </a:p>
        </p:txBody>
      </p:sp>
    </p:spTree>
    <p:extLst>
      <p:ext uri="{BB962C8B-B14F-4D97-AF65-F5344CB8AC3E}">
        <p14:creationId xmlns:p14="http://schemas.microsoft.com/office/powerpoint/2010/main" val="3694143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0810F314-30C3-43C0-97D3-6D725F9D3CE6}"/>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505766B5-3F95-49C6-9AEB-93C5918E16D6}"/>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F209A02-2264-42BC-85F0-801511BFF320}"/>
              </a:ext>
            </a:extLst>
          </p:cNvPr>
          <p:cNvSpPr>
            <a:spLocks noGrp="1"/>
          </p:cNvSpPr>
          <p:nvPr>
            <p:ph type="dt" sz="half" idx="10"/>
          </p:nvPr>
        </p:nvSpPr>
        <p:spPr/>
        <p:txBody>
          <a:bodyPr/>
          <a:lstStyle/>
          <a:p>
            <a:fld id="{DB99E854-91FE-4BE3-9537-8D0BEEA423B1}" type="datetime1">
              <a:rPr lang="tr-TR" smtClean="0"/>
              <a:t>25.02.2021</a:t>
            </a:fld>
            <a:endParaRPr lang="tr-TR"/>
          </a:p>
        </p:txBody>
      </p:sp>
      <p:sp>
        <p:nvSpPr>
          <p:cNvPr id="5" name="Alt Bilgi Yer Tutucusu 4">
            <a:extLst>
              <a:ext uri="{FF2B5EF4-FFF2-40B4-BE49-F238E27FC236}">
                <a16:creationId xmlns:a16="http://schemas.microsoft.com/office/drawing/2014/main" id="{0C56D00A-4A1C-4854-B1B4-22AE20C6B1C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C952BF8-3D0F-47F5-90AD-1B68A2DD6DDC}"/>
              </a:ext>
            </a:extLst>
          </p:cNvPr>
          <p:cNvSpPr>
            <a:spLocks noGrp="1"/>
          </p:cNvSpPr>
          <p:nvPr>
            <p:ph type="sldNum" sz="quarter" idx="12"/>
          </p:nvPr>
        </p:nvSpPr>
        <p:spPr/>
        <p:txBody>
          <a:bodyPr/>
          <a:lstStyle/>
          <a:p>
            <a:fld id="{E98E4916-E689-4903-B57F-692FDB8143AD}" type="slidenum">
              <a:rPr lang="tr-TR" smtClean="0"/>
              <a:t>‹#›</a:t>
            </a:fld>
            <a:endParaRPr lang="tr-TR"/>
          </a:p>
        </p:txBody>
      </p:sp>
    </p:spTree>
    <p:extLst>
      <p:ext uri="{BB962C8B-B14F-4D97-AF65-F5344CB8AC3E}">
        <p14:creationId xmlns:p14="http://schemas.microsoft.com/office/powerpoint/2010/main" val="3201057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90657D-DA94-40BF-ADDD-81B65C23C64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D34D3BC-F332-4CB9-AC9A-B0831E1ECE74}"/>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992A33A-D9A4-4544-9624-B60CDC4F3EF3}"/>
              </a:ext>
            </a:extLst>
          </p:cNvPr>
          <p:cNvSpPr>
            <a:spLocks noGrp="1"/>
          </p:cNvSpPr>
          <p:nvPr>
            <p:ph type="dt" sz="half" idx="10"/>
          </p:nvPr>
        </p:nvSpPr>
        <p:spPr/>
        <p:txBody>
          <a:bodyPr/>
          <a:lstStyle/>
          <a:p>
            <a:fld id="{799A0160-387E-4F9D-A35A-60183C4644CF}" type="datetime1">
              <a:rPr lang="tr-TR" smtClean="0"/>
              <a:t>25.02.2021</a:t>
            </a:fld>
            <a:endParaRPr lang="tr-TR"/>
          </a:p>
        </p:txBody>
      </p:sp>
      <p:sp>
        <p:nvSpPr>
          <p:cNvPr id="5" name="Alt Bilgi Yer Tutucusu 4">
            <a:extLst>
              <a:ext uri="{FF2B5EF4-FFF2-40B4-BE49-F238E27FC236}">
                <a16:creationId xmlns:a16="http://schemas.microsoft.com/office/drawing/2014/main" id="{FA3166DC-E43F-4BB4-B466-ACE035BF939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107E82B-E656-4D4C-9848-F7E062A8EBF3}"/>
              </a:ext>
            </a:extLst>
          </p:cNvPr>
          <p:cNvSpPr>
            <a:spLocks noGrp="1"/>
          </p:cNvSpPr>
          <p:nvPr>
            <p:ph type="sldNum" sz="quarter" idx="12"/>
          </p:nvPr>
        </p:nvSpPr>
        <p:spPr/>
        <p:txBody>
          <a:bodyPr/>
          <a:lstStyle/>
          <a:p>
            <a:fld id="{E98E4916-E689-4903-B57F-692FDB8143AD}" type="slidenum">
              <a:rPr lang="tr-TR" smtClean="0"/>
              <a:t>‹#›</a:t>
            </a:fld>
            <a:endParaRPr lang="tr-TR"/>
          </a:p>
        </p:txBody>
      </p:sp>
    </p:spTree>
    <p:extLst>
      <p:ext uri="{BB962C8B-B14F-4D97-AF65-F5344CB8AC3E}">
        <p14:creationId xmlns:p14="http://schemas.microsoft.com/office/powerpoint/2010/main" val="2739082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585A85-E6B7-4098-9C58-2AEB084BDAE9}"/>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691C18D6-A069-455B-A12B-1749805B87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E714D221-530E-4BAC-AFAB-228B0F0D3EFD}"/>
              </a:ext>
            </a:extLst>
          </p:cNvPr>
          <p:cNvSpPr>
            <a:spLocks noGrp="1"/>
          </p:cNvSpPr>
          <p:nvPr>
            <p:ph type="dt" sz="half" idx="10"/>
          </p:nvPr>
        </p:nvSpPr>
        <p:spPr/>
        <p:txBody>
          <a:bodyPr/>
          <a:lstStyle/>
          <a:p>
            <a:fld id="{01167DC9-6900-4802-89DB-BF936C186714}" type="datetime1">
              <a:rPr lang="tr-TR" smtClean="0"/>
              <a:t>25.02.2021</a:t>
            </a:fld>
            <a:endParaRPr lang="tr-TR"/>
          </a:p>
        </p:txBody>
      </p:sp>
      <p:sp>
        <p:nvSpPr>
          <p:cNvPr id="5" name="Alt Bilgi Yer Tutucusu 4">
            <a:extLst>
              <a:ext uri="{FF2B5EF4-FFF2-40B4-BE49-F238E27FC236}">
                <a16:creationId xmlns:a16="http://schemas.microsoft.com/office/drawing/2014/main" id="{3BA5F646-E2AB-4A98-B1E5-6B91F2F74AA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A610F88-A35D-46EB-85E0-B38F66E7E8D6}"/>
              </a:ext>
            </a:extLst>
          </p:cNvPr>
          <p:cNvSpPr>
            <a:spLocks noGrp="1"/>
          </p:cNvSpPr>
          <p:nvPr>
            <p:ph type="sldNum" sz="quarter" idx="12"/>
          </p:nvPr>
        </p:nvSpPr>
        <p:spPr/>
        <p:txBody>
          <a:bodyPr/>
          <a:lstStyle/>
          <a:p>
            <a:fld id="{E98E4916-E689-4903-B57F-692FDB8143AD}" type="slidenum">
              <a:rPr lang="tr-TR" smtClean="0"/>
              <a:t>‹#›</a:t>
            </a:fld>
            <a:endParaRPr lang="tr-TR"/>
          </a:p>
        </p:txBody>
      </p:sp>
    </p:spTree>
    <p:extLst>
      <p:ext uri="{BB962C8B-B14F-4D97-AF65-F5344CB8AC3E}">
        <p14:creationId xmlns:p14="http://schemas.microsoft.com/office/powerpoint/2010/main" val="462967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03F106F-D675-4596-A145-38F66218661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8493455-F1FA-4A50-9E66-96E5CF36DA3A}"/>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27F8A56C-E0B4-42A1-92BC-52C883C1F5AD}"/>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93836826-3CBB-462F-8E65-673A7A56B66B}"/>
              </a:ext>
            </a:extLst>
          </p:cNvPr>
          <p:cNvSpPr>
            <a:spLocks noGrp="1"/>
          </p:cNvSpPr>
          <p:nvPr>
            <p:ph type="dt" sz="half" idx="10"/>
          </p:nvPr>
        </p:nvSpPr>
        <p:spPr/>
        <p:txBody>
          <a:bodyPr/>
          <a:lstStyle/>
          <a:p>
            <a:fld id="{B899C9A3-9E6A-42A1-BF83-3244CD523906}" type="datetime1">
              <a:rPr lang="tr-TR" smtClean="0"/>
              <a:t>25.02.2021</a:t>
            </a:fld>
            <a:endParaRPr lang="tr-TR"/>
          </a:p>
        </p:txBody>
      </p:sp>
      <p:sp>
        <p:nvSpPr>
          <p:cNvPr id="6" name="Alt Bilgi Yer Tutucusu 5">
            <a:extLst>
              <a:ext uri="{FF2B5EF4-FFF2-40B4-BE49-F238E27FC236}">
                <a16:creationId xmlns:a16="http://schemas.microsoft.com/office/drawing/2014/main" id="{6E3A975A-1295-4814-9AD0-AA51A3F1446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E7A6EB0-8CEB-4184-B28B-490DE5D1E113}"/>
              </a:ext>
            </a:extLst>
          </p:cNvPr>
          <p:cNvSpPr>
            <a:spLocks noGrp="1"/>
          </p:cNvSpPr>
          <p:nvPr>
            <p:ph type="sldNum" sz="quarter" idx="12"/>
          </p:nvPr>
        </p:nvSpPr>
        <p:spPr/>
        <p:txBody>
          <a:bodyPr/>
          <a:lstStyle/>
          <a:p>
            <a:fld id="{E98E4916-E689-4903-B57F-692FDB8143AD}" type="slidenum">
              <a:rPr lang="tr-TR" smtClean="0"/>
              <a:t>‹#›</a:t>
            </a:fld>
            <a:endParaRPr lang="tr-TR"/>
          </a:p>
        </p:txBody>
      </p:sp>
    </p:spTree>
    <p:extLst>
      <p:ext uri="{BB962C8B-B14F-4D97-AF65-F5344CB8AC3E}">
        <p14:creationId xmlns:p14="http://schemas.microsoft.com/office/powerpoint/2010/main" val="966043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342D38B-2348-45AC-A4AB-803B1BE37D7C}"/>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2B4FA63-07E9-4147-A824-6E609E733BF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0BCFBB80-9E71-4CB1-B3FD-B025FEB56D4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5F5B9244-7A5E-48D9-838E-280FD3165F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6B2BD388-FFAA-41F5-991D-7445A9837C9A}"/>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191F4D7-8AA3-47B6-BBE4-FCFD35E5CFD9}"/>
              </a:ext>
            </a:extLst>
          </p:cNvPr>
          <p:cNvSpPr>
            <a:spLocks noGrp="1"/>
          </p:cNvSpPr>
          <p:nvPr>
            <p:ph type="dt" sz="half" idx="10"/>
          </p:nvPr>
        </p:nvSpPr>
        <p:spPr/>
        <p:txBody>
          <a:bodyPr/>
          <a:lstStyle/>
          <a:p>
            <a:fld id="{7E382203-A383-4717-BA0C-9CB9308859B3}" type="datetime1">
              <a:rPr lang="tr-TR" smtClean="0"/>
              <a:t>25.02.2021</a:t>
            </a:fld>
            <a:endParaRPr lang="tr-TR"/>
          </a:p>
        </p:txBody>
      </p:sp>
      <p:sp>
        <p:nvSpPr>
          <p:cNvPr id="8" name="Alt Bilgi Yer Tutucusu 7">
            <a:extLst>
              <a:ext uri="{FF2B5EF4-FFF2-40B4-BE49-F238E27FC236}">
                <a16:creationId xmlns:a16="http://schemas.microsoft.com/office/drawing/2014/main" id="{90877285-48DB-4D31-ACB9-406D5D794CD7}"/>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06237870-2314-48F2-94BB-5E2572418305}"/>
              </a:ext>
            </a:extLst>
          </p:cNvPr>
          <p:cNvSpPr>
            <a:spLocks noGrp="1"/>
          </p:cNvSpPr>
          <p:nvPr>
            <p:ph type="sldNum" sz="quarter" idx="12"/>
          </p:nvPr>
        </p:nvSpPr>
        <p:spPr/>
        <p:txBody>
          <a:bodyPr/>
          <a:lstStyle/>
          <a:p>
            <a:fld id="{E98E4916-E689-4903-B57F-692FDB8143AD}" type="slidenum">
              <a:rPr lang="tr-TR" smtClean="0"/>
              <a:t>‹#›</a:t>
            </a:fld>
            <a:endParaRPr lang="tr-TR"/>
          </a:p>
        </p:txBody>
      </p:sp>
    </p:spTree>
    <p:extLst>
      <p:ext uri="{BB962C8B-B14F-4D97-AF65-F5344CB8AC3E}">
        <p14:creationId xmlns:p14="http://schemas.microsoft.com/office/powerpoint/2010/main" val="1850454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C1897E-FB29-4387-A874-DF653FA6E41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7349DDBB-6EC6-4D1E-AD64-62CFFE491568}"/>
              </a:ext>
            </a:extLst>
          </p:cNvPr>
          <p:cNvSpPr>
            <a:spLocks noGrp="1"/>
          </p:cNvSpPr>
          <p:nvPr>
            <p:ph type="dt" sz="half" idx="10"/>
          </p:nvPr>
        </p:nvSpPr>
        <p:spPr/>
        <p:txBody>
          <a:bodyPr/>
          <a:lstStyle/>
          <a:p>
            <a:fld id="{7263D0C2-607B-492E-A37E-D0C8328630EC}" type="datetime1">
              <a:rPr lang="tr-TR" smtClean="0"/>
              <a:t>25.02.2021</a:t>
            </a:fld>
            <a:endParaRPr lang="tr-TR"/>
          </a:p>
        </p:txBody>
      </p:sp>
      <p:sp>
        <p:nvSpPr>
          <p:cNvPr id="4" name="Alt Bilgi Yer Tutucusu 3">
            <a:extLst>
              <a:ext uri="{FF2B5EF4-FFF2-40B4-BE49-F238E27FC236}">
                <a16:creationId xmlns:a16="http://schemas.microsoft.com/office/drawing/2014/main" id="{7C1AF210-1EB0-423B-A35C-2449F1DED65E}"/>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56DF451E-6FA7-4AED-BF1D-9D355E9C7848}"/>
              </a:ext>
            </a:extLst>
          </p:cNvPr>
          <p:cNvSpPr>
            <a:spLocks noGrp="1"/>
          </p:cNvSpPr>
          <p:nvPr>
            <p:ph type="sldNum" sz="quarter" idx="12"/>
          </p:nvPr>
        </p:nvSpPr>
        <p:spPr/>
        <p:txBody>
          <a:bodyPr/>
          <a:lstStyle/>
          <a:p>
            <a:fld id="{E98E4916-E689-4903-B57F-692FDB8143AD}" type="slidenum">
              <a:rPr lang="tr-TR" smtClean="0"/>
              <a:t>‹#›</a:t>
            </a:fld>
            <a:endParaRPr lang="tr-TR"/>
          </a:p>
        </p:txBody>
      </p:sp>
    </p:spTree>
    <p:extLst>
      <p:ext uri="{BB962C8B-B14F-4D97-AF65-F5344CB8AC3E}">
        <p14:creationId xmlns:p14="http://schemas.microsoft.com/office/powerpoint/2010/main" val="487226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D1927B7F-88A9-4FD8-AF11-B00597B9A809}"/>
              </a:ext>
            </a:extLst>
          </p:cNvPr>
          <p:cNvSpPr>
            <a:spLocks noGrp="1"/>
          </p:cNvSpPr>
          <p:nvPr>
            <p:ph type="dt" sz="half" idx="10"/>
          </p:nvPr>
        </p:nvSpPr>
        <p:spPr/>
        <p:txBody>
          <a:bodyPr/>
          <a:lstStyle/>
          <a:p>
            <a:fld id="{C8EE5CFC-5C78-4738-AC87-CB5CC777909B}" type="datetime1">
              <a:rPr lang="tr-TR" smtClean="0"/>
              <a:t>25.02.2021</a:t>
            </a:fld>
            <a:endParaRPr lang="tr-TR"/>
          </a:p>
        </p:txBody>
      </p:sp>
      <p:sp>
        <p:nvSpPr>
          <p:cNvPr id="3" name="Alt Bilgi Yer Tutucusu 2">
            <a:extLst>
              <a:ext uri="{FF2B5EF4-FFF2-40B4-BE49-F238E27FC236}">
                <a16:creationId xmlns:a16="http://schemas.microsoft.com/office/drawing/2014/main" id="{A4DA095A-AD4C-4E4C-B2C9-E470938C65F0}"/>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06E12B45-455B-4121-8AC0-BAF43DA7C576}"/>
              </a:ext>
            </a:extLst>
          </p:cNvPr>
          <p:cNvSpPr>
            <a:spLocks noGrp="1"/>
          </p:cNvSpPr>
          <p:nvPr>
            <p:ph type="sldNum" sz="quarter" idx="12"/>
          </p:nvPr>
        </p:nvSpPr>
        <p:spPr/>
        <p:txBody>
          <a:bodyPr/>
          <a:lstStyle/>
          <a:p>
            <a:fld id="{E98E4916-E689-4903-B57F-692FDB8143AD}" type="slidenum">
              <a:rPr lang="tr-TR" smtClean="0"/>
              <a:t>‹#›</a:t>
            </a:fld>
            <a:endParaRPr lang="tr-TR"/>
          </a:p>
        </p:txBody>
      </p:sp>
    </p:spTree>
    <p:extLst>
      <p:ext uri="{BB962C8B-B14F-4D97-AF65-F5344CB8AC3E}">
        <p14:creationId xmlns:p14="http://schemas.microsoft.com/office/powerpoint/2010/main" val="2771481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DA654D-A304-40AC-AA03-CBCA2C63083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2F501D42-DE50-4927-B5CB-9907624FC70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55ACF3A5-E811-47C4-9185-9094F1CAF0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A10098F-887A-4C4C-A167-C22DD2FF967B}"/>
              </a:ext>
            </a:extLst>
          </p:cNvPr>
          <p:cNvSpPr>
            <a:spLocks noGrp="1"/>
          </p:cNvSpPr>
          <p:nvPr>
            <p:ph type="dt" sz="half" idx="10"/>
          </p:nvPr>
        </p:nvSpPr>
        <p:spPr/>
        <p:txBody>
          <a:bodyPr/>
          <a:lstStyle/>
          <a:p>
            <a:fld id="{AEF76397-1C67-4690-88C0-2B5DA0E85E27}" type="datetime1">
              <a:rPr lang="tr-TR" smtClean="0"/>
              <a:t>25.02.2021</a:t>
            </a:fld>
            <a:endParaRPr lang="tr-TR"/>
          </a:p>
        </p:txBody>
      </p:sp>
      <p:sp>
        <p:nvSpPr>
          <p:cNvPr id="6" name="Alt Bilgi Yer Tutucusu 5">
            <a:extLst>
              <a:ext uri="{FF2B5EF4-FFF2-40B4-BE49-F238E27FC236}">
                <a16:creationId xmlns:a16="http://schemas.microsoft.com/office/drawing/2014/main" id="{B70C3465-7D0F-4472-AAB4-7300FB5C054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A821901-E6A4-4D0A-966A-17017F8BDCA5}"/>
              </a:ext>
            </a:extLst>
          </p:cNvPr>
          <p:cNvSpPr>
            <a:spLocks noGrp="1"/>
          </p:cNvSpPr>
          <p:nvPr>
            <p:ph type="sldNum" sz="quarter" idx="12"/>
          </p:nvPr>
        </p:nvSpPr>
        <p:spPr/>
        <p:txBody>
          <a:bodyPr/>
          <a:lstStyle/>
          <a:p>
            <a:fld id="{E98E4916-E689-4903-B57F-692FDB8143AD}" type="slidenum">
              <a:rPr lang="tr-TR" smtClean="0"/>
              <a:t>‹#›</a:t>
            </a:fld>
            <a:endParaRPr lang="tr-TR"/>
          </a:p>
        </p:txBody>
      </p:sp>
    </p:spTree>
    <p:extLst>
      <p:ext uri="{BB962C8B-B14F-4D97-AF65-F5344CB8AC3E}">
        <p14:creationId xmlns:p14="http://schemas.microsoft.com/office/powerpoint/2010/main" val="2457969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F36E826-6709-4A99-B510-8ADB50B5615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6A9ACD9-22C7-4338-84DF-09F58BAD67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5D0ABA98-1350-4381-B27E-3201585FFE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A57EB63-855C-4E88-BF57-F8D9348CAAAF}"/>
              </a:ext>
            </a:extLst>
          </p:cNvPr>
          <p:cNvSpPr>
            <a:spLocks noGrp="1"/>
          </p:cNvSpPr>
          <p:nvPr>
            <p:ph type="dt" sz="half" idx="10"/>
          </p:nvPr>
        </p:nvSpPr>
        <p:spPr/>
        <p:txBody>
          <a:bodyPr/>
          <a:lstStyle/>
          <a:p>
            <a:fld id="{AABDDFCC-0252-4E41-B8EE-72DE0F438FB2}" type="datetime1">
              <a:rPr lang="tr-TR" smtClean="0"/>
              <a:t>25.02.2021</a:t>
            </a:fld>
            <a:endParaRPr lang="tr-TR"/>
          </a:p>
        </p:txBody>
      </p:sp>
      <p:sp>
        <p:nvSpPr>
          <p:cNvPr id="6" name="Alt Bilgi Yer Tutucusu 5">
            <a:extLst>
              <a:ext uri="{FF2B5EF4-FFF2-40B4-BE49-F238E27FC236}">
                <a16:creationId xmlns:a16="http://schemas.microsoft.com/office/drawing/2014/main" id="{C983B2D1-D476-470D-AEF0-641F6F3AA19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8508C5E-9F98-4C58-A351-528AC08DF282}"/>
              </a:ext>
            </a:extLst>
          </p:cNvPr>
          <p:cNvSpPr>
            <a:spLocks noGrp="1"/>
          </p:cNvSpPr>
          <p:nvPr>
            <p:ph type="sldNum" sz="quarter" idx="12"/>
          </p:nvPr>
        </p:nvSpPr>
        <p:spPr/>
        <p:txBody>
          <a:bodyPr/>
          <a:lstStyle/>
          <a:p>
            <a:fld id="{E98E4916-E689-4903-B57F-692FDB8143AD}" type="slidenum">
              <a:rPr lang="tr-TR" smtClean="0"/>
              <a:t>‹#›</a:t>
            </a:fld>
            <a:endParaRPr lang="tr-TR"/>
          </a:p>
        </p:txBody>
      </p:sp>
    </p:spTree>
    <p:extLst>
      <p:ext uri="{BB962C8B-B14F-4D97-AF65-F5344CB8AC3E}">
        <p14:creationId xmlns:p14="http://schemas.microsoft.com/office/powerpoint/2010/main" val="3682768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32F43C87-D9E0-46CD-813A-CE15E20D0BF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248B669-8F3A-4B66-A165-F1FF4DCB94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16C9095-3A1E-48CF-9366-6934C9EE3E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8C5D72-9C87-46D6-83EE-5E8C6ACDDCDB}" type="datetime1">
              <a:rPr lang="tr-TR" smtClean="0"/>
              <a:t>25.02.2021</a:t>
            </a:fld>
            <a:endParaRPr lang="tr-TR"/>
          </a:p>
        </p:txBody>
      </p:sp>
      <p:sp>
        <p:nvSpPr>
          <p:cNvPr id="5" name="Alt Bilgi Yer Tutucusu 4">
            <a:extLst>
              <a:ext uri="{FF2B5EF4-FFF2-40B4-BE49-F238E27FC236}">
                <a16:creationId xmlns:a16="http://schemas.microsoft.com/office/drawing/2014/main" id="{88B26AF6-EE2E-499D-8212-1F9134A585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920D84EA-F400-4F49-B21E-34AC463BA0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8E4916-E689-4903-B57F-692FDB8143AD}" type="slidenum">
              <a:rPr lang="tr-TR" smtClean="0"/>
              <a:t>‹#›</a:t>
            </a:fld>
            <a:endParaRPr lang="tr-TR"/>
          </a:p>
        </p:txBody>
      </p:sp>
    </p:spTree>
    <p:extLst>
      <p:ext uri="{BB962C8B-B14F-4D97-AF65-F5344CB8AC3E}">
        <p14:creationId xmlns:p14="http://schemas.microsoft.com/office/powerpoint/2010/main" val="7273925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8DB9CD9-59B1-4D73-BC4C-98796A48EF9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874A6A9-41FF-4E33-AFA8-F9F81436A59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721D730E-1F97-4071-B143-B05E6D2599B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5" name="Freeform: Shape 14">
              <a:extLst>
                <a:ext uri="{FF2B5EF4-FFF2-40B4-BE49-F238E27FC236}">
                  <a16:creationId xmlns:a16="http://schemas.microsoft.com/office/drawing/2014/main" id="{B3849C6A-9EE5-4604-8EAE-DD4796B79D8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308677BE-069B-4A4D-8732-E26B6EF567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9A9A575B-DD07-4388-963B-0AF3FDDCF3C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Shape 17">
              <a:extLst>
                <a:ext uri="{FF2B5EF4-FFF2-40B4-BE49-F238E27FC236}">
                  <a16:creationId xmlns:a16="http://schemas.microsoft.com/office/drawing/2014/main" id="{D55285E4-21EB-4EC1-AB8E-36E881E8992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6A0C77B5-3FAA-4D4F-9555-89D75160887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20" name="Freeform: Shape 19">
              <a:extLst>
                <a:ext uri="{FF2B5EF4-FFF2-40B4-BE49-F238E27FC236}">
                  <a16:creationId xmlns:a16="http://schemas.microsoft.com/office/drawing/2014/main" id="{5F0C96D1-A8B7-4C8E-9997-D823FD1591F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Shape 20">
              <a:extLst>
                <a:ext uri="{FF2B5EF4-FFF2-40B4-BE49-F238E27FC236}">
                  <a16:creationId xmlns:a16="http://schemas.microsoft.com/office/drawing/2014/main" id="{DA46556D-445B-4CD0-87A0-02A30BD1B15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Başlık 1">
            <a:extLst>
              <a:ext uri="{FF2B5EF4-FFF2-40B4-BE49-F238E27FC236}">
                <a16:creationId xmlns:a16="http://schemas.microsoft.com/office/drawing/2014/main" id="{7D2613AD-FAEB-42AF-8E19-DE890E77527B}"/>
              </a:ext>
            </a:extLst>
          </p:cNvPr>
          <p:cNvSpPr>
            <a:spLocks noGrp="1"/>
          </p:cNvSpPr>
          <p:nvPr>
            <p:ph type="ctrTitle"/>
          </p:nvPr>
        </p:nvSpPr>
        <p:spPr>
          <a:xfrm>
            <a:off x="3215729" y="1764407"/>
            <a:ext cx="5760846" cy="2310312"/>
          </a:xfrm>
        </p:spPr>
        <p:txBody>
          <a:bodyPr>
            <a:normAutofit/>
          </a:bodyPr>
          <a:lstStyle/>
          <a:p>
            <a:r>
              <a:rPr lang="tr-TR" sz="4000">
                <a:solidFill>
                  <a:schemeClr val="tx2"/>
                </a:solidFill>
                <a:latin typeface="Times New Roman" panose="02020603050405020304" pitchFamily="18" charset="0"/>
                <a:cs typeface="Times New Roman" panose="02020603050405020304" pitchFamily="18" charset="0"/>
              </a:rPr>
              <a:t>Koronavirüs Küresel Salgınında Yükseköğretim Kurulu ve Üniversiteler</a:t>
            </a:r>
          </a:p>
        </p:txBody>
      </p:sp>
      <p:sp>
        <p:nvSpPr>
          <p:cNvPr id="3" name="Alt Başlık 2">
            <a:extLst>
              <a:ext uri="{FF2B5EF4-FFF2-40B4-BE49-F238E27FC236}">
                <a16:creationId xmlns:a16="http://schemas.microsoft.com/office/drawing/2014/main" id="{27C32E7B-78BA-4D00-B0DE-67605B6F9BBC}"/>
              </a:ext>
            </a:extLst>
          </p:cNvPr>
          <p:cNvSpPr>
            <a:spLocks noGrp="1"/>
          </p:cNvSpPr>
          <p:nvPr>
            <p:ph type="subTitle" idx="1"/>
          </p:nvPr>
        </p:nvSpPr>
        <p:spPr>
          <a:xfrm>
            <a:off x="3215729" y="4165152"/>
            <a:ext cx="5760846" cy="682079"/>
          </a:xfrm>
        </p:spPr>
        <p:txBody>
          <a:bodyPr>
            <a:normAutofit/>
          </a:bodyPr>
          <a:lstStyle/>
          <a:p>
            <a:r>
              <a:rPr lang="tr-TR" dirty="0">
                <a:solidFill>
                  <a:schemeClr val="tx2"/>
                </a:solidFill>
                <a:latin typeface="Times New Roman" panose="02020603050405020304" pitchFamily="18" charset="0"/>
                <a:cs typeface="Times New Roman" panose="02020603050405020304" pitchFamily="18" charset="0"/>
              </a:rPr>
              <a:t>Doç. Dr. Mümin POLAT</a:t>
            </a:r>
          </a:p>
        </p:txBody>
      </p:sp>
      <p:sp>
        <p:nvSpPr>
          <p:cNvPr id="4" name="Veri Yer Tutucusu 3">
            <a:extLst>
              <a:ext uri="{FF2B5EF4-FFF2-40B4-BE49-F238E27FC236}">
                <a16:creationId xmlns:a16="http://schemas.microsoft.com/office/drawing/2014/main" id="{B77E5B89-D3A2-4873-B880-D0CCA3CA2C81}"/>
              </a:ext>
            </a:extLst>
          </p:cNvPr>
          <p:cNvSpPr>
            <a:spLocks noGrp="1"/>
          </p:cNvSpPr>
          <p:nvPr>
            <p:ph type="dt" sz="half" idx="10"/>
          </p:nvPr>
        </p:nvSpPr>
        <p:spPr>
          <a:xfrm>
            <a:off x="804672" y="6356350"/>
            <a:ext cx="2743200" cy="365125"/>
          </a:xfrm>
        </p:spPr>
        <p:txBody>
          <a:bodyPr>
            <a:normAutofit/>
          </a:bodyPr>
          <a:lstStyle/>
          <a:p>
            <a:pPr>
              <a:spcAft>
                <a:spcPts val="600"/>
              </a:spcAft>
            </a:pPr>
            <a:fld id="{48DE3C3E-C6E2-4D76-A046-01A24B577098}" type="datetime1">
              <a:rPr lang="tr-TR" smtClean="0"/>
              <a:pPr>
                <a:spcAft>
                  <a:spcPts val="600"/>
                </a:spcAft>
              </a:pPr>
              <a:t>25.02.2021</a:t>
            </a:fld>
            <a:endParaRPr lang="tr-TR"/>
          </a:p>
        </p:txBody>
      </p:sp>
      <p:sp>
        <p:nvSpPr>
          <p:cNvPr id="5" name="Slayt Numarası Yer Tutucusu 4">
            <a:extLst>
              <a:ext uri="{FF2B5EF4-FFF2-40B4-BE49-F238E27FC236}">
                <a16:creationId xmlns:a16="http://schemas.microsoft.com/office/drawing/2014/main" id="{73695F50-957B-47C1-91F2-4B0E87CF834B}"/>
              </a:ext>
            </a:extLst>
          </p:cNvPr>
          <p:cNvSpPr>
            <a:spLocks noGrp="1"/>
          </p:cNvSpPr>
          <p:nvPr>
            <p:ph type="sldNum" sz="quarter" idx="12"/>
          </p:nvPr>
        </p:nvSpPr>
        <p:spPr>
          <a:xfrm>
            <a:off x="8610600" y="6356350"/>
            <a:ext cx="2743200" cy="365125"/>
          </a:xfrm>
        </p:spPr>
        <p:txBody>
          <a:bodyPr>
            <a:normAutofit/>
          </a:bodyPr>
          <a:lstStyle/>
          <a:p>
            <a:pPr>
              <a:spcAft>
                <a:spcPts val="600"/>
              </a:spcAft>
            </a:pPr>
            <a:fld id="{E98E4916-E689-4903-B57F-692FDB8143AD}" type="slidenum">
              <a:rPr lang="tr-TR" smtClean="0"/>
              <a:pPr>
                <a:spcAft>
                  <a:spcPts val="600"/>
                </a:spcAft>
              </a:pPr>
              <a:t>1</a:t>
            </a:fld>
            <a:endParaRPr lang="tr-TR"/>
          </a:p>
        </p:txBody>
      </p:sp>
    </p:spTree>
    <p:extLst>
      <p:ext uri="{BB962C8B-B14F-4D97-AF65-F5344CB8AC3E}">
        <p14:creationId xmlns:p14="http://schemas.microsoft.com/office/powerpoint/2010/main" val="9121548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508CB76-BED7-4C88-8DF4-888DEBB139CC}"/>
              </a:ext>
            </a:extLst>
          </p:cNvPr>
          <p:cNvSpPr>
            <a:spLocks noGrp="1"/>
          </p:cNvSpPr>
          <p:nvPr>
            <p:ph idx="1"/>
          </p:nvPr>
        </p:nvSpPr>
        <p:spPr>
          <a:xfrm>
            <a:off x="772160" y="944880"/>
            <a:ext cx="10581640" cy="5232083"/>
          </a:xfrm>
        </p:spPr>
        <p:style>
          <a:lnRef idx="1">
            <a:schemeClr val="accent5"/>
          </a:lnRef>
          <a:fillRef idx="2">
            <a:schemeClr val="accent5"/>
          </a:fillRef>
          <a:effectRef idx="1">
            <a:schemeClr val="accent5"/>
          </a:effectRef>
          <a:fontRef idx="minor">
            <a:schemeClr val="dk1"/>
          </a:fontRef>
        </p:style>
        <p:txBody>
          <a:bodyPr/>
          <a:lstStyle/>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Bu nedenle gün içinde çok sayıda farklı kişi ile yakın mesafede muhatap olanlar (güvenlik, danışma, öğrenci işleri gibi), 15 dakikadan uzun süre kapalı ortamda (bilgisayar laboratuvarı vb.) başkalarıyla bire bir/yüz yüze çalışması gereken kişiler ya da kişilere ait atıkları temizleyen kişilerin maske üzerine gözlük ya da yüz koruyucu da kullanması sağlanmalıdır. </a:t>
            </a:r>
          </a:p>
          <a:p>
            <a:pPr algn="just"/>
            <a:r>
              <a:rPr lang="tr-TR" dirty="0">
                <a:latin typeface="Times New Roman" panose="02020603050405020304" pitchFamily="18" charset="0"/>
                <a:cs typeface="Times New Roman" panose="02020603050405020304" pitchFamily="18" charset="0"/>
              </a:rPr>
              <a:t>Maske takılmasına engel durumda siperlik tek olarak kullanılabilse de, maske için alternatif değildir; öksürme, aksırma vb. hasta kişi sıvılarına karşı maske kadar korumayacaktır.</a:t>
            </a:r>
          </a:p>
        </p:txBody>
      </p:sp>
      <p:sp>
        <p:nvSpPr>
          <p:cNvPr id="4" name="Veri Yer Tutucusu 3">
            <a:extLst>
              <a:ext uri="{FF2B5EF4-FFF2-40B4-BE49-F238E27FC236}">
                <a16:creationId xmlns:a16="http://schemas.microsoft.com/office/drawing/2014/main" id="{05242982-456A-43F4-A97C-2918082EFA18}"/>
              </a:ext>
            </a:extLst>
          </p:cNvPr>
          <p:cNvSpPr>
            <a:spLocks noGrp="1"/>
          </p:cNvSpPr>
          <p:nvPr>
            <p:ph type="dt" sz="half" idx="10"/>
          </p:nvPr>
        </p:nvSpPr>
        <p:spPr/>
        <p:txBody>
          <a:bodyPr/>
          <a:lstStyle/>
          <a:p>
            <a:fld id="{D397C742-58F3-41C2-AB69-0DF4F338EBDA}" type="datetime1">
              <a:rPr lang="tr-TR" smtClean="0"/>
              <a:t>25.02.2021</a:t>
            </a:fld>
            <a:endParaRPr lang="tr-TR"/>
          </a:p>
        </p:txBody>
      </p:sp>
      <p:sp>
        <p:nvSpPr>
          <p:cNvPr id="5" name="Slayt Numarası Yer Tutucusu 4">
            <a:extLst>
              <a:ext uri="{FF2B5EF4-FFF2-40B4-BE49-F238E27FC236}">
                <a16:creationId xmlns:a16="http://schemas.microsoft.com/office/drawing/2014/main" id="{022C1219-EAA7-415C-AE02-0343DED1BA00}"/>
              </a:ext>
            </a:extLst>
          </p:cNvPr>
          <p:cNvSpPr>
            <a:spLocks noGrp="1"/>
          </p:cNvSpPr>
          <p:nvPr>
            <p:ph type="sldNum" sz="quarter" idx="12"/>
          </p:nvPr>
        </p:nvSpPr>
        <p:spPr/>
        <p:txBody>
          <a:bodyPr/>
          <a:lstStyle/>
          <a:p>
            <a:fld id="{E98E4916-E689-4903-B57F-692FDB8143AD}" type="slidenum">
              <a:rPr lang="tr-TR" smtClean="0"/>
              <a:t>10</a:t>
            </a:fld>
            <a:endParaRPr lang="tr-TR"/>
          </a:p>
        </p:txBody>
      </p:sp>
    </p:spTree>
    <p:extLst>
      <p:ext uri="{BB962C8B-B14F-4D97-AF65-F5344CB8AC3E}">
        <p14:creationId xmlns:p14="http://schemas.microsoft.com/office/powerpoint/2010/main" val="3878940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Başlık 1">
            <a:extLst>
              <a:ext uri="{FF2B5EF4-FFF2-40B4-BE49-F238E27FC236}">
                <a16:creationId xmlns:a16="http://schemas.microsoft.com/office/drawing/2014/main" id="{AC78FBA7-861D-4E67-A609-856437367180}"/>
              </a:ext>
            </a:extLst>
          </p:cNvPr>
          <p:cNvSpPr>
            <a:spLocks noGrp="1"/>
          </p:cNvSpPr>
          <p:nvPr>
            <p:ph type="title"/>
          </p:nvPr>
        </p:nvSpPr>
        <p:spPr>
          <a:xfrm>
            <a:off x="958506" y="800392"/>
            <a:ext cx="10264697" cy="1212102"/>
          </a:xfrm>
        </p:spPr>
        <p:txBody>
          <a:bodyPr>
            <a:normAutofit/>
          </a:bodyPr>
          <a:lstStyle/>
          <a:p>
            <a:r>
              <a:rPr lang="tr-TR" sz="4000">
                <a:solidFill>
                  <a:srgbClr val="FFFFFF"/>
                </a:solidFill>
                <a:latin typeface="Times New Roman" panose="02020603050405020304" pitchFamily="18" charset="0"/>
                <a:cs typeface="Times New Roman" panose="02020603050405020304" pitchFamily="18" charset="0"/>
              </a:rPr>
              <a:t>Eldiven</a:t>
            </a:r>
          </a:p>
        </p:txBody>
      </p:sp>
      <p:sp>
        <p:nvSpPr>
          <p:cNvPr id="3" name="İçerik Yer Tutucusu 2">
            <a:extLst>
              <a:ext uri="{FF2B5EF4-FFF2-40B4-BE49-F238E27FC236}">
                <a16:creationId xmlns:a16="http://schemas.microsoft.com/office/drawing/2014/main" id="{26BFC181-67F3-45E8-A11E-E9895E396028}"/>
              </a:ext>
            </a:extLst>
          </p:cNvPr>
          <p:cNvSpPr>
            <a:spLocks noGrp="1"/>
          </p:cNvSpPr>
          <p:nvPr>
            <p:ph idx="1"/>
          </p:nvPr>
        </p:nvSpPr>
        <p:spPr>
          <a:xfrm>
            <a:off x="1367624" y="2490436"/>
            <a:ext cx="9708995" cy="3567173"/>
          </a:xfrm>
        </p:spPr>
        <p:txBody>
          <a:bodyPr anchor="ctr">
            <a:normAutofit lnSpcReduction="10000"/>
          </a:bodyPr>
          <a:lstStyle/>
          <a:p>
            <a:pPr algn="just"/>
            <a:r>
              <a:rPr lang="tr-TR" dirty="0">
                <a:latin typeface="Times New Roman" panose="02020603050405020304" pitchFamily="18" charset="0"/>
                <a:cs typeface="Times New Roman" panose="02020603050405020304" pitchFamily="18" charset="0"/>
              </a:rPr>
              <a:t>Yapılan iş, eldiven kullanımını gerektirmiyorsa, COVID-19’dan korunmak amacıyla eldiven kullanılmamalıdır. Eldiven kullanımı gereksiz bir güven hissi oluşturarak el yıkama sıklığını azaltabilir ve çok fazla yere dokunmak suretiyle ellerle bulaş riskini de arttırabilir. </a:t>
            </a:r>
          </a:p>
          <a:p>
            <a:pPr algn="just"/>
            <a:r>
              <a:rPr lang="tr-TR" dirty="0">
                <a:latin typeface="Times New Roman" panose="02020603050405020304" pitchFamily="18" charset="0"/>
                <a:cs typeface="Times New Roman" panose="02020603050405020304" pitchFamily="18" charset="0"/>
              </a:rPr>
              <a:t>Üniversitelerde kantin, yemekhane vb. yerlerde çalışanlar yiyecek hazırlık ve sunumunda tek kullanımlık eldiven kullanmalıdır. Benzer şekilde, çöp, kullanılmış maske, yiyecek atıkların toplanmasında da eldiven kullanılmalıdır.</a:t>
            </a:r>
          </a:p>
        </p:txBody>
      </p:sp>
      <p:sp>
        <p:nvSpPr>
          <p:cNvPr id="4" name="Veri Yer Tutucusu 3">
            <a:extLst>
              <a:ext uri="{FF2B5EF4-FFF2-40B4-BE49-F238E27FC236}">
                <a16:creationId xmlns:a16="http://schemas.microsoft.com/office/drawing/2014/main" id="{A33E8369-3E26-491C-9BDF-91DB14476918}"/>
              </a:ext>
            </a:extLst>
          </p:cNvPr>
          <p:cNvSpPr>
            <a:spLocks noGrp="1"/>
          </p:cNvSpPr>
          <p:nvPr>
            <p:ph type="dt" sz="half" idx="10"/>
          </p:nvPr>
        </p:nvSpPr>
        <p:spPr/>
        <p:txBody>
          <a:bodyPr/>
          <a:lstStyle/>
          <a:p>
            <a:fld id="{EF9B7710-9354-418D-B7B3-0FABD2E78186}" type="datetime1">
              <a:rPr lang="tr-TR" smtClean="0"/>
              <a:t>25.02.2021</a:t>
            </a:fld>
            <a:endParaRPr lang="tr-TR"/>
          </a:p>
        </p:txBody>
      </p:sp>
      <p:sp>
        <p:nvSpPr>
          <p:cNvPr id="5" name="Slayt Numarası Yer Tutucusu 4">
            <a:extLst>
              <a:ext uri="{FF2B5EF4-FFF2-40B4-BE49-F238E27FC236}">
                <a16:creationId xmlns:a16="http://schemas.microsoft.com/office/drawing/2014/main" id="{ED86700E-7E57-449C-9A80-1C61C4F8A564}"/>
              </a:ext>
            </a:extLst>
          </p:cNvPr>
          <p:cNvSpPr>
            <a:spLocks noGrp="1"/>
          </p:cNvSpPr>
          <p:nvPr>
            <p:ph type="sldNum" sz="quarter" idx="12"/>
          </p:nvPr>
        </p:nvSpPr>
        <p:spPr/>
        <p:txBody>
          <a:bodyPr/>
          <a:lstStyle/>
          <a:p>
            <a:fld id="{E98E4916-E689-4903-B57F-692FDB8143AD}" type="slidenum">
              <a:rPr lang="tr-TR" smtClean="0"/>
              <a:t>11</a:t>
            </a:fld>
            <a:endParaRPr lang="tr-TR"/>
          </a:p>
        </p:txBody>
      </p:sp>
    </p:spTree>
    <p:extLst>
      <p:ext uri="{BB962C8B-B14F-4D97-AF65-F5344CB8AC3E}">
        <p14:creationId xmlns:p14="http://schemas.microsoft.com/office/powerpoint/2010/main" val="1743657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8BF0C67-DF85-430A-B677-74D9594394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0"/>
            <a:ext cx="12191996" cy="6858000"/>
          </a:xfrm>
          <a:prstGeom prst="rect">
            <a:avLst/>
          </a:prstGeom>
          <a:solidFill>
            <a:srgbClr val="FFFFFF"/>
          </a:solidFill>
          <a:ln w="0">
            <a:noFill/>
            <a:prstDash val="solid"/>
            <a:round/>
            <a:headEnd/>
            <a:tailEnd/>
          </a:ln>
        </p:spPr>
        <p:txBody>
          <a:bodyPr rtlCol="0" anchor="ctr"/>
          <a:lstStyle/>
          <a:p>
            <a:pPr algn="ctr" defTabSz="457200"/>
            <a:endParaRPr lang="en-US">
              <a:solidFill>
                <a:schemeClr val="tx1"/>
              </a:solidFill>
            </a:endParaRPr>
          </a:p>
        </p:txBody>
      </p:sp>
      <p:sp>
        <p:nvSpPr>
          <p:cNvPr id="12" name="Rectangle 11">
            <a:extLst>
              <a:ext uri="{FF2B5EF4-FFF2-40B4-BE49-F238E27FC236}">
                <a16:creationId xmlns:a16="http://schemas.microsoft.com/office/drawing/2014/main" id="{751BAC80-2398-422A-9AA2-2489F01EF9F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0"/>
            <a:ext cx="12191996" cy="6858000"/>
          </a:xfrm>
          <a:prstGeom prst="rect">
            <a:avLst/>
          </a:prstGeom>
          <a:solidFill>
            <a:schemeClr val="accent1">
              <a:lumMod val="50000"/>
              <a:alpha val="25000"/>
            </a:schemeClr>
          </a:solidFill>
          <a:ln w="0">
            <a:noFill/>
            <a:prstDash val="solid"/>
            <a:round/>
            <a:headEnd/>
            <a:tailEnd/>
          </a:ln>
        </p:spPr>
        <p:txBody>
          <a:bodyPr wrap="square" rtlCol="0" anchor="ctr">
            <a:noAutofit/>
          </a:bodyPr>
          <a:lstStyle/>
          <a:p>
            <a:pPr algn="ctr"/>
            <a:endParaRPr lang="en-US" dirty="0"/>
          </a:p>
        </p:txBody>
      </p:sp>
      <p:sp useBgFill="1">
        <p:nvSpPr>
          <p:cNvPr id="14" name="Freeform: Shape 13">
            <a:extLst>
              <a:ext uri="{FF2B5EF4-FFF2-40B4-BE49-F238E27FC236}">
                <a16:creationId xmlns:a16="http://schemas.microsoft.com/office/drawing/2014/main" id="{34A3EF12-7620-4D66-ACFC-B9F71BAD878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96401" y="0"/>
            <a:ext cx="10095599" cy="6858000"/>
          </a:xfrm>
          <a:custGeom>
            <a:avLst/>
            <a:gdLst>
              <a:gd name="connsiteX0" fmla="*/ 0 w 10095599"/>
              <a:gd name="connsiteY0" fmla="*/ 0 h 6858000"/>
              <a:gd name="connsiteX1" fmla="*/ 7448352 w 10095599"/>
              <a:gd name="connsiteY1" fmla="*/ 0 h 6858000"/>
              <a:gd name="connsiteX2" fmla="*/ 9446485 w 10095599"/>
              <a:gd name="connsiteY2" fmla="*/ 0 h 6858000"/>
              <a:gd name="connsiteX3" fmla="*/ 10095599 w 10095599"/>
              <a:gd name="connsiteY3" fmla="*/ 0 h 6858000"/>
              <a:gd name="connsiteX4" fmla="*/ 10095599 w 10095599"/>
              <a:gd name="connsiteY4" fmla="*/ 6858000 h 6858000"/>
              <a:gd name="connsiteX5" fmla="*/ 9446485 w 10095599"/>
              <a:gd name="connsiteY5" fmla="*/ 6858000 h 6858000"/>
              <a:gd name="connsiteX6" fmla="*/ 7448352 w 10095599"/>
              <a:gd name="connsiteY6" fmla="*/ 6858000 h 6858000"/>
              <a:gd name="connsiteX7" fmla="*/ 0 w 10095599"/>
              <a:gd name="connsiteY7" fmla="*/ 6858000 h 6858000"/>
              <a:gd name="connsiteX8" fmla="*/ 1587 w 10095599"/>
              <a:gd name="connsiteY8" fmla="*/ 6789738 h 6858000"/>
              <a:gd name="connsiteX9" fmla="*/ 9525 w 10095599"/>
              <a:gd name="connsiteY9" fmla="*/ 6729413 h 6858000"/>
              <a:gd name="connsiteX10" fmla="*/ 20637 w 10095599"/>
              <a:gd name="connsiteY10" fmla="*/ 6677025 h 6858000"/>
              <a:gd name="connsiteX11" fmla="*/ 34925 w 10095599"/>
              <a:gd name="connsiteY11" fmla="*/ 6630988 h 6858000"/>
              <a:gd name="connsiteX12" fmla="*/ 50800 w 10095599"/>
              <a:gd name="connsiteY12" fmla="*/ 6589713 h 6858000"/>
              <a:gd name="connsiteX13" fmla="*/ 69850 w 10095599"/>
              <a:gd name="connsiteY13" fmla="*/ 6553200 h 6858000"/>
              <a:gd name="connsiteX14" fmla="*/ 88900 w 10095599"/>
              <a:gd name="connsiteY14" fmla="*/ 6515100 h 6858000"/>
              <a:gd name="connsiteX15" fmla="*/ 107950 w 10095599"/>
              <a:gd name="connsiteY15" fmla="*/ 6477000 h 6858000"/>
              <a:gd name="connsiteX16" fmla="*/ 123825 w 10095599"/>
              <a:gd name="connsiteY16" fmla="*/ 6440488 h 6858000"/>
              <a:gd name="connsiteX17" fmla="*/ 139700 w 10095599"/>
              <a:gd name="connsiteY17" fmla="*/ 6399213 h 6858000"/>
              <a:gd name="connsiteX18" fmla="*/ 155575 w 10095599"/>
              <a:gd name="connsiteY18" fmla="*/ 6353175 h 6858000"/>
              <a:gd name="connsiteX19" fmla="*/ 166687 w 10095599"/>
              <a:gd name="connsiteY19" fmla="*/ 6300788 h 6858000"/>
              <a:gd name="connsiteX20" fmla="*/ 173037 w 10095599"/>
              <a:gd name="connsiteY20" fmla="*/ 6240463 h 6858000"/>
              <a:gd name="connsiteX21" fmla="*/ 176212 w 10095599"/>
              <a:gd name="connsiteY21" fmla="*/ 6172200 h 6858000"/>
              <a:gd name="connsiteX22" fmla="*/ 173037 w 10095599"/>
              <a:gd name="connsiteY22" fmla="*/ 6103938 h 6858000"/>
              <a:gd name="connsiteX23" fmla="*/ 166687 w 10095599"/>
              <a:gd name="connsiteY23" fmla="*/ 6043613 h 6858000"/>
              <a:gd name="connsiteX24" fmla="*/ 155575 w 10095599"/>
              <a:gd name="connsiteY24" fmla="*/ 5991225 h 6858000"/>
              <a:gd name="connsiteX25" fmla="*/ 139700 w 10095599"/>
              <a:gd name="connsiteY25" fmla="*/ 5945188 h 6858000"/>
              <a:gd name="connsiteX26" fmla="*/ 123825 w 10095599"/>
              <a:gd name="connsiteY26" fmla="*/ 5903913 h 6858000"/>
              <a:gd name="connsiteX27" fmla="*/ 107950 w 10095599"/>
              <a:gd name="connsiteY27" fmla="*/ 5867400 h 6858000"/>
              <a:gd name="connsiteX28" fmla="*/ 88900 w 10095599"/>
              <a:gd name="connsiteY28" fmla="*/ 5829300 h 6858000"/>
              <a:gd name="connsiteX29" fmla="*/ 69850 w 10095599"/>
              <a:gd name="connsiteY29" fmla="*/ 5791200 h 6858000"/>
              <a:gd name="connsiteX30" fmla="*/ 50800 w 10095599"/>
              <a:gd name="connsiteY30" fmla="*/ 5754688 h 6858000"/>
              <a:gd name="connsiteX31" fmla="*/ 34925 w 10095599"/>
              <a:gd name="connsiteY31" fmla="*/ 5713413 h 6858000"/>
              <a:gd name="connsiteX32" fmla="*/ 20637 w 10095599"/>
              <a:gd name="connsiteY32" fmla="*/ 5667375 h 6858000"/>
              <a:gd name="connsiteX33" fmla="*/ 9525 w 10095599"/>
              <a:gd name="connsiteY33" fmla="*/ 5614988 h 6858000"/>
              <a:gd name="connsiteX34" fmla="*/ 1587 w 10095599"/>
              <a:gd name="connsiteY34" fmla="*/ 5554663 h 6858000"/>
              <a:gd name="connsiteX35" fmla="*/ 0 w 10095599"/>
              <a:gd name="connsiteY35" fmla="*/ 5486400 h 6858000"/>
              <a:gd name="connsiteX36" fmla="*/ 1587 w 10095599"/>
              <a:gd name="connsiteY36" fmla="*/ 5418138 h 6858000"/>
              <a:gd name="connsiteX37" fmla="*/ 9525 w 10095599"/>
              <a:gd name="connsiteY37" fmla="*/ 5357813 h 6858000"/>
              <a:gd name="connsiteX38" fmla="*/ 20637 w 10095599"/>
              <a:gd name="connsiteY38" fmla="*/ 5305425 h 6858000"/>
              <a:gd name="connsiteX39" fmla="*/ 34925 w 10095599"/>
              <a:gd name="connsiteY39" fmla="*/ 5259388 h 6858000"/>
              <a:gd name="connsiteX40" fmla="*/ 50800 w 10095599"/>
              <a:gd name="connsiteY40" fmla="*/ 5218113 h 6858000"/>
              <a:gd name="connsiteX41" fmla="*/ 69850 w 10095599"/>
              <a:gd name="connsiteY41" fmla="*/ 5181600 h 6858000"/>
              <a:gd name="connsiteX42" fmla="*/ 88900 w 10095599"/>
              <a:gd name="connsiteY42" fmla="*/ 5143500 h 6858000"/>
              <a:gd name="connsiteX43" fmla="*/ 107950 w 10095599"/>
              <a:gd name="connsiteY43" fmla="*/ 5105400 h 6858000"/>
              <a:gd name="connsiteX44" fmla="*/ 123825 w 10095599"/>
              <a:gd name="connsiteY44" fmla="*/ 5068888 h 6858000"/>
              <a:gd name="connsiteX45" fmla="*/ 139700 w 10095599"/>
              <a:gd name="connsiteY45" fmla="*/ 5027613 h 6858000"/>
              <a:gd name="connsiteX46" fmla="*/ 155575 w 10095599"/>
              <a:gd name="connsiteY46" fmla="*/ 4981575 h 6858000"/>
              <a:gd name="connsiteX47" fmla="*/ 166687 w 10095599"/>
              <a:gd name="connsiteY47" fmla="*/ 4929188 h 6858000"/>
              <a:gd name="connsiteX48" fmla="*/ 173037 w 10095599"/>
              <a:gd name="connsiteY48" fmla="*/ 4868863 h 6858000"/>
              <a:gd name="connsiteX49" fmla="*/ 176212 w 10095599"/>
              <a:gd name="connsiteY49" fmla="*/ 4800600 h 6858000"/>
              <a:gd name="connsiteX50" fmla="*/ 173037 w 10095599"/>
              <a:gd name="connsiteY50" fmla="*/ 4732338 h 6858000"/>
              <a:gd name="connsiteX51" fmla="*/ 166687 w 10095599"/>
              <a:gd name="connsiteY51" fmla="*/ 4672013 h 6858000"/>
              <a:gd name="connsiteX52" fmla="*/ 155575 w 10095599"/>
              <a:gd name="connsiteY52" fmla="*/ 4619625 h 6858000"/>
              <a:gd name="connsiteX53" fmla="*/ 139700 w 10095599"/>
              <a:gd name="connsiteY53" fmla="*/ 4573588 h 6858000"/>
              <a:gd name="connsiteX54" fmla="*/ 123825 w 10095599"/>
              <a:gd name="connsiteY54" fmla="*/ 4532313 h 6858000"/>
              <a:gd name="connsiteX55" fmla="*/ 107950 w 10095599"/>
              <a:gd name="connsiteY55" fmla="*/ 4495800 h 6858000"/>
              <a:gd name="connsiteX56" fmla="*/ 69850 w 10095599"/>
              <a:gd name="connsiteY56" fmla="*/ 4419600 h 6858000"/>
              <a:gd name="connsiteX57" fmla="*/ 50800 w 10095599"/>
              <a:gd name="connsiteY57" fmla="*/ 4383088 h 6858000"/>
              <a:gd name="connsiteX58" fmla="*/ 34925 w 10095599"/>
              <a:gd name="connsiteY58" fmla="*/ 4341813 h 6858000"/>
              <a:gd name="connsiteX59" fmla="*/ 20637 w 10095599"/>
              <a:gd name="connsiteY59" fmla="*/ 4295775 h 6858000"/>
              <a:gd name="connsiteX60" fmla="*/ 9525 w 10095599"/>
              <a:gd name="connsiteY60" fmla="*/ 4243388 h 6858000"/>
              <a:gd name="connsiteX61" fmla="*/ 1587 w 10095599"/>
              <a:gd name="connsiteY61" fmla="*/ 4183063 h 6858000"/>
              <a:gd name="connsiteX62" fmla="*/ 0 w 10095599"/>
              <a:gd name="connsiteY62" fmla="*/ 4114800 h 6858000"/>
              <a:gd name="connsiteX63" fmla="*/ 1587 w 10095599"/>
              <a:gd name="connsiteY63" fmla="*/ 4046538 h 6858000"/>
              <a:gd name="connsiteX64" fmla="*/ 9525 w 10095599"/>
              <a:gd name="connsiteY64" fmla="*/ 3986213 h 6858000"/>
              <a:gd name="connsiteX65" fmla="*/ 20637 w 10095599"/>
              <a:gd name="connsiteY65" fmla="*/ 3933825 h 6858000"/>
              <a:gd name="connsiteX66" fmla="*/ 34925 w 10095599"/>
              <a:gd name="connsiteY66" fmla="*/ 3887788 h 6858000"/>
              <a:gd name="connsiteX67" fmla="*/ 50800 w 10095599"/>
              <a:gd name="connsiteY67" fmla="*/ 3846513 h 6858000"/>
              <a:gd name="connsiteX68" fmla="*/ 69850 w 10095599"/>
              <a:gd name="connsiteY68" fmla="*/ 3810000 h 6858000"/>
              <a:gd name="connsiteX69" fmla="*/ 88900 w 10095599"/>
              <a:gd name="connsiteY69" fmla="*/ 3771900 h 6858000"/>
              <a:gd name="connsiteX70" fmla="*/ 107950 w 10095599"/>
              <a:gd name="connsiteY70" fmla="*/ 3733800 h 6858000"/>
              <a:gd name="connsiteX71" fmla="*/ 123825 w 10095599"/>
              <a:gd name="connsiteY71" fmla="*/ 3697288 h 6858000"/>
              <a:gd name="connsiteX72" fmla="*/ 139700 w 10095599"/>
              <a:gd name="connsiteY72" fmla="*/ 3656013 h 6858000"/>
              <a:gd name="connsiteX73" fmla="*/ 155575 w 10095599"/>
              <a:gd name="connsiteY73" fmla="*/ 3609975 h 6858000"/>
              <a:gd name="connsiteX74" fmla="*/ 166687 w 10095599"/>
              <a:gd name="connsiteY74" fmla="*/ 3557588 h 6858000"/>
              <a:gd name="connsiteX75" fmla="*/ 173037 w 10095599"/>
              <a:gd name="connsiteY75" fmla="*/ 3497263 h 6858000"/>
              <a:gd name="connsiteX76" fmla="*/ 176212 w 10095599"/>
              <a:gd name="connsiteY76" fmla="*/ 3427413 h 6858000"/>
              <a:gd name="connsiteX77" fmla="*/ 173037 w 10095599"/>
              <a:gd name="connsiteY77" fmla="*/ 3360738 h 6858000"/>
              <a:gd name="connsiteX78" fmla="*/ 166687 w 10095599"/>
              <a:gd name="connsiteY78" fmla="*/ 3300413 h 6858000"/>
              <a:gd name="connsiteX79" fmla="*/ 155575 w 10095599"/>
              <a:gd name="connsiteY79" fmla="*/ 3248025 h 6858000"/>
              <a:gd name="connsiteX80" fmla="*/ 139700 w 10095599"/>
              <a:gd name="connsiteY80" fmla="*/ 3201988 h 6858000"/>
              <a:gd name="connsiteX81" fmla="*/ 123825 w 10095599"/>
              <a:gd name="connsiteY81" fmla="*/ 3160713 h 6858000"/>
              <a:gd name="connsiteX82" fmla="*/ 107950 w 10095599"/>
              <a:gd name="connsiteY82" fmla="*/ 3124200 h 6858000"/>
              <a:gd name="connsiteX83" fmla="*/ 88900 w 10095599"/>
              <a:gd name="connsiteY83" fmla="*/ 3086100 h 6858000"/>
              <a:gd name="connsiteX84" fmla="*/ 69850 w 10095599"/>
              <a:gd name="connsiteY84" fmla="*/ 3048000 h 6858000"/>
              <a:gd name="connsiteX85" fmla="*/ 50800 w 10095599"/>
              <a:gd name="connsiteY85" fmla="*/ 3011488 h 6858000"/>
              <a:gd name="connsiteX86" fmla="*/ 34925 w 10095599"/>
              <a:gd name="connsiteY86" fmla="*/ 2970213 h 6858000"/>
              <a:gd name="connsiteX87" fmla="*/ 20637 w 10095599"/>
              <a:gd name="connsiteY87" fmla="*/ 2924175 h 6858000"/>
              <a:gd name="connsiteX88" fmla="*/ 9525 w 10095599"/>
              <a:gd name="connsiteY88" fmla="*/ 2871788 h 6858000"/>
              <a:gd name="connsiteX89" fmla="*/ 1587 w 10095599"/>
              <a:gd name="connsiteY89" fmla="*/ 2811463 h 6858000"/>
              <a:gd name="connsiteX90" fmla="*/ 0 w 10095599"/>
              <a:gd name="connsiteY90" fmla="*/ 2743200 h 6858000"/>
              <a:gd name="connsiteX91" fmla="*/ 1587 w 10095599"/>
              <a:gd name="connsiteY91" fmla="*/ 2674938 h 6858000"/>
              <a:gd name="connsiteX92" fmla="*/ 9525 w 10095599"/>
              <a:gd name="connsiteY92" fmla="*/ 2614613 h 6858000"/>
              <a:gd name="connsiteX93" fmla="*/ 20637 w 10095599"/>
              <a:gd name="connsiteY93" fmla="*/ 2562225 h 6858000"/>
              <a:gd name="connsiteX94" fmla="*/ 34925 w 10095599"/>
              <a:gd name="connsiteY94" fmla="*/ 2516188 h 6858000"/>
              <a:gd name="connsiteX95" fmla="*/ 50800 w 10095599"/>
              <a:gd name="connsiteY95" fmla="*/ 2474913 h 6858000"/>
              <a:gd name="connsiteX96" fmla="*/ 69850 w 10095599"/>
              <a:gd name="connsiteY96" fmla="*/ 2438400 h 6858000"/>
              <a:gd name="connsiteX97" fmla="*/ 88900 w 10095599"/>
              <a:gd name="connsiteY97" fmla="*/ 2400300 h 6858000"/>
              <a:gd name="connsiteX98" fmla="*/ 107950 w 10095599"/>
              <a:gd name="connsiteY98" fmla="*/ 2362200 h 6858000"/>
              <a:gd name="connsiteX99" fmla="*/ 123825 w 10095599"/>
              <a:gd name="connsiteY99" fmla="*/ 2325688 h 6858000"/>
              <a:gd name="connsiteX100" fmla="*/ 139700 w 10095599"/>
              <a:gd name="connsiteY100" fmla="*/ 2284413 h 6858000"/>
              <a:gd name="connsiteX101" fmla="*/ 155575 w 10095599"/>
              <a:gd name="connsiteY101" fmla="*/ 2238375 h 6858000"/>
              <a:gd name="connsiteX102" fmla="*/ 166687 w 10095599"/>
              <a:gd name="connsiteY102" fmla="*/ 2185988 h 6858000"/>
              <a:gd name="connsiteX103" fmla="*/ 173037 w 10095599"/>
              <a:gd name="connsiteY103" fmla="*/ 2125663 h 6858000"/>
              <a:gd name="connsiteX104" fmla="*/ 176212 w 10095599"/>
              <a:gd name="connsiteY104" fmla="*/ 2057400 h 6858000"/>
              <a:gd name="connsiteX105" fmla="*/ 173037 w 10095599"/>
              <a:gd name="connsiteY105" fmla="*/ 1989138 h 6858000"/>
              <a:gd name="connsiteX106" fmla="*/ 166687 w 10095599"/>
              <a:gd name="connsiteY106" fmla="*/ 1928813 h 6858000"/>
              <a:gd name="connsiteX107" fmla="*/ 155575 w 10095599"/>
              <a:gd name="connsiteY107" fmla="*/ 1876425 h 6858000"/>
              <a:gd name="connsiteX108" fmla="*/ 139700 w 10095599"/>
              <a:gd name="connsiteY108" fmla="*/ 1830388 h 6858000"/>
              <a:gd name="connsiteX109" fmla="*/ 123825 w 10095599"/>
              <a:gd name="connsiteY109" fmla="*/ 1789113 h 6858000"/>
              <a:gd name="connsiteX110" fmla="*/ 107950 w 10095599"/>
              <a:gd name="connsiteY110" fmla="*/ 1752600 h 6858000"/>
              <a:gd name="connsiteX111" fmla="*/ 88900 w 10095599"/>
              <a:gd name="connsiteY111" fmla="*/ 1714500 h 6858000"/>
              <a:gd name="connsiteX112" fmla="*/ 69850 w 10095599"/>
              <a:gd name="connsiteY112" fmla="*/ 1676400 h 6858000"/>
              <a:gd name="connsiteX113" fmla="*/ 50800 w 10095599"/>
              <a:gd name="connsiteY113" fmla="*/ 1639888 h 6858000"/>
              <a:gd name="connsiteX114" fmla="*/ 34925 w 10095599"/>
              <a:gd name="connsiteY114" fmla="*/ 1598613 h 6858000"/>
              <a:gd name="connsiteX115" fmla="*/ 20637 w 10095599"/>
              <a:gd name="connsiteY115" fmla="*/ 1552575 h 6858000"/>
              <a:gd name="connsiteX116" fmla="*/ 9525 w 10095599"/>
              <a:gd name="connsiteY116" fmla="*/ 1500188 h 6858000"/>
              <a:gd name="connsiteX117" fmla="*/ 1587 w 10095599"/>
              <a:gd name="connsiteY117" fmla="*/ 1439863 h 6858000"/>
              <a:gd name="connsiteX118" fmla="*/ 0 w 10095599"/>
              <a:gd name="connsiteY118" fmla="*/ 1371600 h 6858000"/>
              <a:gd name="connsiteX119" fmla="*/ 1587 w 10095599"/>
              <a:gd name="connsiteY119" fmla="*/ 1303338 h 6858000"/>
              <a:gd name="connsiteX120" fmla="*/ 9525 w 10095599"/>
              <a:gd name="connsiteY120" fmla="*/ 1243013 h 6858000"/>
              <a:gd name="connsiteX121" fmla="*/ 20637 w 10095599"/>
              <a:gd name="connsiteY121" fmla="*/ 1190625 h 6858000"/>
              <a:gd name="connsiteX122" fmla="*/ 34925 w 10095599"/>
              <a:gd name="connsiteY122" fmla="*/ 1144588 h 6858000"/>
              <a:gd name="connsiteX123" fmla="*/ 50800 w 10095599"/>
              <a:gd name="connsiteY123" fmla="*/ 1103313 h 6858000"/>
              <a:gd name="connsiteX124" fmla="*/ 69850 w 10095599"/>
              <a:gd name="connsiteY124" fmla="*/ 1066800 h 6858000"/>
              <a:gd name="connsiteX125" fmla="*/ 88900 w 10095599"/>
              <a:gd name="connsiteY125" fmla="*/ 1028700 h 6858000"/>
              <a:gd name="connsiteX126" fmla="*/ 107950 w 10095599"/>
              <a:gd name="connsiteY126" fmla="*/ 990600 h 6858000"/>
              <a:gd name="connsiteX127" fmla="*/ 123825 w 10095599"/>
              <a:gd name="connsiteY127" fmla="*/ 954088 h 6858000"/>
              <a:gd name="connsiteX128" fmla="*/ 139700 w 10095599"/>
              <a:gd name="connsiteY128" fmla="*/ 912813 h 6858000"/>
              <a:gd name="connsiteX129" fmla="*/ 155575 w 10095599"/>
              <a:gd name="connsiteY129" fmla="*/ 866775 h 6858000"/>
              <a:gd name="connsiteX130" fmla="*/ 166687 w 10095599"/>
              <a:gd name="connsiteY130" fmla="*/ 814388 h 6858000"/>
              <a:gd name="connsiteX131" fmla="*/ 173037 w 10095599"/>
              <a:gd name="connsiteY131" fmla="*/ 754063 h 6858000"/>
              <a:gd name="connsiteX132" fmla="*/ 176212 w 10095599"/>
              <a:gd name="connsiteY132" fmla="*/ 685800 h 6858000"/>
              <a:gd name="connsiteX133" fmla="*/ 173037 w 10095599"/>
              <a:gd name="connsiteY133" fmla="*/ 617538 h 6858000"/>
              <a:gd name="connsiteX134" fmla="*/ 166687 w 10095599"/>
              <a:gd name="connsiteY134" fmla="*/ 557213 h 6858000"/>
              <a:gd name="connsiteX135" fmla="*/ 155575 w 10095599"/>
              <a:gd name="connsiteY135" fmla="*/ 504825 h 6858000"/>
              <a:gd name="connsiteX136" fmla="*/ 139700 w 10095599"/>
              <a:gd name="connsiteY136" fmla="*/ 458788 h 6858000"/>
              <a:gd name="connsiteX137" fmla="*/ 123825 w 10095599"/>
              <a:gd name="connsiteY137" fmla="*/ 417513 h 6858000"/>
              <a:gd name="connsiteX138" fmla="*/ 107950 w 10095599"/>
              <a:gd name="connsiteY138" fmla="*/ 381000 h 6858000"/>
              <a:gd name="connsiteX139" fmla="*/ 88900 w 10095599"/>
              <a:gd name="connsiteY139" fmla="*/ 342900 h 6858000"/>
              <a:gd name="connsiteX140" fmla="*/ 69850 w 10095599"/>
              <a:gd name="connsiteY140" fmla="*/ 304800 h 6858000"/>
              <a:gd name="connsiteX141" fmla="*/ 50800 w 10095599"/>
              <a:gd name="connsiteY141" fmla="*/ 268288 h 6858000"/>
              <a:gd name="connsiteX142" fmla="*/ 34925 w 10095599"/>
              <a:gd name="connsiteY142" fmla="*/ 227013 h 6858000"/>
              <a:gd name="connsiteX143" fmla="*/ 20637 w 10095599"/>
              <a:gd name="connsiteY143" fmla="*/ 180975 h 6858000"/>
              <a:gd name="connsiteX144" fmla="*/ 9525 w 10095599"/>
              <a:gd name="connsiteY144" fmla="*/ 128588 h 6858000"/>
              <a:gd name="connsiteX145" fmla="*/ 1587 w 10095599"/>
              <a:gd name="connsiteY145" fmla="*/ 6826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10095599" h="6858000">
                <a:moveTo>
                  <a:pt x="0" y="0"/>
                </a:moveTo>
                <a:lnTo>
                  <a:pt x="7448352" y="0"/>
                </a:lnTo>
                <a:lnTo>
                  <a:pt x="9446485" y="0"/>
                </a:lnTo>
                <a:lnTo>
                  <a:pt x="10095599" y="0"/>
                </a:lnTo>
                <a:lnTo>
                  <a:pt x="10095599" y="6858000"/>
                </a:lnTo>
                <a:lnTo>
                  <a:pt x="9446485" y="6858000"/>
                </a:lnTo>
                <a:lnTo>
                  <a:pt x="7448352" y="6858000"/>
                </a:lnTo>
                <a:lnTo>
                  <a:pt x="0" y="6858000"/>
                </a:lnTo>
                <a:lnTo>
                  <a:pt x="1587" y="6789738"/>
                </a:lnTo>
                <a:lnTo>
                  <a:pt x="9525" y="6729413"/>
                </a:lnTo>
                <a:lnTo>
                  <a:pt x="20637" y="6677025"/>
                </a:lnTo>
                <a:lnTo>
                  <a:pt x="34925" y="6630988"/>
                </a:lnTo>
                <a:lnTo>
                  <a:pt x="50800" y="6589713"/>
                </a:lnTo>
                <a:lnTo>
                  <a:pt x="69850" y="6553200"/>
                </a:lnTo>
                <a:lnTo>
                  <a:pt x="88900" y="6515100"/>
                </a:lnTo>
                <a:lnTo>
                  <a:pt x="107950" y="6477000"/>
                </a:lnTo>
                <a:lnTo>
                  <a:pt x="123825" y="6440488"/>
                </a:lnTo>
                <a:lnTo>
                  <a:pt x="139700" y="6399213"/>
                </a:lnTo>
                <a:lnTo>
                  <a:pt x="155575" y="6353175"/>
                </a:lnTo>
                <a:lnTo>
                  <a:pt x="166687" y="6300788"/>
                </a:lnTo>
                <a:lnTo>
                  <a:pt x="173037" y="6240463"/>
                </a:lnTo>
                <a:lnTo>
                  <a:pt x="176212" y="6172200"/>
                </a:lnTo>
                <a:lnTo>
                  <a:pt x="173037" y="6103938"/>
                </a:lnTo>
                <a:lnTo>
                  <a:pt x="166687" y="6043613"/>
                </a:lnTo>
                <a:lnTo>
                  <a:pt x="155575" y="5991225"/>
                </a:lnTo>
                <a:lnTo>
                  <a:pt x="139700" y="5945188"/>
                </a:lnTo>
                <a:lnTo>
                  <a:pt x="123825" y="5903913"/>
                </a:lnTo>
                <a:lnTo>
                  <a:pt x="107950" y="5867400"/>
                </a:lnTo>
                <a:lnTo>
                  <a:pt x="88900" y="5829300"/>
                </a:lnTo>
                <a:lnTo>
                  <a:pt x="69850" y="5791200"/>
                </a:lnTo>
                <a:lnTo>
                  <a:pt x="50800" y="5754688"/>
                </a:lnTo>
                <a:lnTo>
                  <a:pt x="34925" y="5713413"/>
                </a:lnTo>
                <a:lnTo>
                  <a:pt x="20637" y="5667375"/>
                </a:lnTo>
                <a:lnTo>
                  <a:pt x="9525" y="5614988"/>
                </a:lnTo>
                <a:lnTo>
                  <a:pt x="1587" y="5554663"/>
                </a:lnTo>
                <a:lnTo>
                  <a:pt x="0" y="5486400"/>
                </a:lnTo>
                <a:lnTo>
                  <a:pt x="1587" y="5418138"/>
                </a:lnTo>
                <a:lnTo>
                  <a:pt x="9525" y="5357813"/>
                </a:lnTo>
                <a:lnTo>
                  <a:pt x="20637" y="5305425"/>
                </a:lnTo>
                <a:lnTo>
                  <a:pt x="34925" y="5259388"/>
                </a:lnTo>
                <a:lnTo>
                  <a:pt x="50800" y="5218113"/>
                </a:lnTo>
                <a:lnTo>
                  <a:pt x="69850" y="5181600"/>
                </a:lnTo>
                <a:lnTo>
                  <a:pt x="88900" y="5143500"/>
                </a:lnTo>
                <a:lnTo>
                  <a:pt x="107950" y="5105400"/>
                </a:lnTo>
                <a:lnTo>
                  <a:pt x="123825" y="5068888"/>
                </a:lnTo>
                <a:lnTo>
                  <a:pt x="139700" y="5027613"/>
                </a:lnTo>
                <a:lnTo>
                  <a:pt x="155575" y="4981575"/>
                </a:lnTo>
                <a:lnTo>
                  <a:pt x="166687" y="4929188"/>
                </a:lnTo>
                <a:lnTo>
                  <a:pt x="173037" y="4868863"/>
                </a:lnTo>
                <a:lnTo>
                  <a:pt x="176212" y="4800600"/>
                </a:lnTo>
                <a:lnTo>
                  <a:pt x="173037" y="4732338"/>
                </a:lnTo>
                <a:lnTo>
                  <a:pt x="166687" y="4672013"/>
                </a:lnTo>
                <a:lnTo>
                  <a:pt x="155575" y="4619625"/>
                </a:lnTo>
                <a:lnTo>
                  <a:pt x="139700" y="4573588"/>
                </a:lnTo>
                <a:lnTo>
                  <a:pt x="123825" y="4532313"/>
                </a:lnTo>
                <a:lnTo>
                  <a:pt x="107950" y="4495800"/>
                </a:lnTo>
                <a:lnTo>
                  <a:pt x="69850" y="4419600"/>
                </a:lnTo>
                <a:lnTo>
                  <a:pt x="50800" y="4383088"/>
                </a:lnTo>
                <a:lnTo>
                  <a:pt x="34925" y="4341813"/>
                </a:lnTo>
                <a:lnTo>
                  <a:pt x="20637" y="4295775"/>
                </a:lnTo>
                <a:lnTo>
                  <a:pt x="9525" y="4243388"/>
                </a:lnTo>
                <a:lnTo>
                  <a:pt x="1587" y="4183063"/>
                </a:lnTo>
                <a:lnTo>
                  <a:pt x="0" y="4114800"/>
                </a:lnTo>
                <a:lnTo>
                  <a:pt x="1587" y="4046538"/>
                </a:lnTo>
                <a:lnTo>
                  <a:pt x="9525" y="3986213"/>
                </a:lnTo>
                <a:lnTo>
                  <a:pt x="20637" y="3933825"/>
                </a:lnTo>
                <a:lnTo>
                  <a:pt x="34925" y="3887788"/>
                </a:lnTo>
                <a:lnTo>
                  <a:pt x="50800" y="3846513"/>
                </a:lnTo>
                <a:lnTo>
                  <a:pt x="69850" y="3810000"/>
                </a:lnTo>
                <a:lnTo>
                  <a:pt x="88900" y="3771900"/>
                </a:lnTo>
                <a:lnTo>
                  <a:pt x="107950" y="3733800"/>
                </a:lnTo>
                <a:lnTo>
                  <a:pt x="123825" y="3697288"/>
                </a:lnTo>
                <a:lnTo>
                  <a:pt x="139700" y="3656013"/>
                </a:lnTo>
                <a:lnTo>
                  <a:pt x="155575" y="3609975"/>
                </a:lnTo>
                <a:lnTo>
                  <a:pt x="166687" y="3557588"/>
                </a:lnTo>
                <a:lnTo>
                  <a:pt x="173037" y="3497263"/>
                </a:lnTo>
                <a:lnTo>
                  <a:pt x="176212" y="3427413"/>
                </a:lnTo>
                <a:lnTo>
                  <a:pt x="173037" y="3360738"/>
                </a:lnTo>
                <a:lnTo>
                  <a:pt x="166687" y="3300413"/>
                </a:lnTo>
                <a:lnTo>
                  <a:pt x="155575" y="3248025"/>
                </a:lnTo>
                <a:lnTo>
                  <a:pt x="139700" y="3201988"/>
                </a:lnTo>
                <a:lnTo>
                  <a:pt x="123825" y="3160713"/>
                </a:lnTo>
                <a:lnTo>
                  <a:pt x="107950" y="3124200"/>
                </a:lnTo>
                <a:lnTo>
                  <a:pt x="88900" y="3086100"/>
                </a:lnTo>
                <a:lnTo>
                  <a:pt x="69850" y="3048000"/>
                </a:lnTo>
                <a:lnTo>
                  <a:pt x="50800" y="3011488"/>
                </a:lnTo>
                <a:lnTo>
                  <a:pt x="34925" y="2970213"/>
                </a:lnTo>
                <a:lnTo>
                  <a:pt x="20637" y="2924175"/>
                </a:lnTo>
                <a:lnTo>
                  <a:pt x="9525" y="2871788"/>
                </a:lnTo>
                <a:lnTo>
                  <a:pt x="1587" y="2811463"/>
                </a:lnTo>
                <a:lnTo>
                  <a:pt x="0" y="2743200"/>
                </a:lnTo>
                <a:lnTo>
                  <a:pt x="1587" y="2674938"/>
                </a:lnTo>
                <a:lnTo>
                  <a:pt x="9525" y="2614613"/>
                </a:lnTo>
                <a:lnTo>
                  <a:pt x="20637" y="2562225"/>
                </a:lnTo>
                <a:lnTo>
                  <a:pt x="34925" y="2516188"/>
                </a:lnTo>
                <a:lnTo>
                  <a:pt x="50800" y="2474913"/>
                </a:lnTo>
                <a:lnTo>
                  <a:pt x="69850" y="2438400"/>
                </a:lnTo>
                <a:lnTo>
                  <a:pt x="88900" y="2400300"/>
                </a:lnTo>
                <a:lnTo>
                  <a:pt x="107950" y="2362200"/>
                </a:lnTo>
                <a:lnTo>
                  <a:pt x="123825" y="2325688"/>
                </a:lnTo>
                <a:lnTo>
                  <a:pt x="139700" y="2284413"/>
                </a:lnTo>
                <a:lnTo>
                  <a:pt x="155575" y="2238375"/>
                </a:lnTo>
                <a:lnTo>
                  <a:pt x="166687" y="2185988"/>
                </a:lnTo>
                <a:lnTo>
                  <a:pt x="173037" y="2125663"/>
                </a:lnTo>
                <a:lnTo>
                  <a:pt x="176212" y="2057400"/>
                </a:lnTo>
                <a:lnTo>
                  <a:pt x="173037" y="1989138"/>
                </a:lnTo>
                <a:lnTo>
                  <a:pt x="166687" y="1928813"/>
                </a:lnTo>
                <a:lnTo>
                  <a:pt x="155575" y="1876425"/>
                </a:lnTo>
                <a:lnTo>
                  <a:pt x="139700" y="1830388"/>
                </a:lnTo>
                <a:lnTo>
                  <a:pt x="123825" y="1789113"/>
                </a:lnTo>
                <a:lnTo>
                  <a:pt x="107950" y="1752600"/>
                </a:lnTo>
                <a:lnTo>
                  <a:pt x="88900" y="1714500"/>
                </a:lnTo>
                <a:lnTo>
                  <a:pt x="69850" y="1676400"/>
                </a:lnTo>
                <a:lnTo>
                  <a:pt x="50800" y="1639888"/>
                </a:lnTo>
                <a:lnTo>
                  <a:pt x="34925" y="1598613"/>
                </a:lnTo>
                <a:lnTo>
                  <a:pt x="20637" y="1552575"/>
                </a:lnTo>
                <a:lnTo>
                  <a:pt x="9525" y="1500188"/>
                </a:lnTo>
                <a:lnTo>
                  <a:pt x="1587" y="1439863"/>
                </a:lnTo>
                <a:lnTo>
                  <a:pt x="0" y="1371600"/>
                </a:lnTo>
                <a:lnTo>
                  <a:pt x="1587" y="1303338"/>
                </a:lnTo>
                <a:lnTo>
                  <a:pt x="9525" y="1243013"/>
                </a:lnTo>
                <a:lnTo>
                  <a:pt x="20637" y="1190625"/>
                </a:lnTo>
                <a:lnTo>
                  <a:pt x="34925" y="1144588"/>
                </a:lnTo>
                <a:lnTo>
                  <a:pt x="50800" y="1103313"/>
                </a:lnTo>
                <a:lnTo>
                  <a:pt x="69850" y="1066800"/>
                </a:lnTo>
                <a:lnTo>
                  <a:pt x="88900" y="1028700"/>
                </a:lnTo>
                <a:lnTo>
                  <a:pt x="107950" y="990600"/>
                </a:lnTo>
                <a:lnTo>
                  <a:pt x="123825" y="954088"/>
                </a:lnTo>
                <a:lnTo>
                  <a:pt x="139700" y="912813"/>
                </a:lnTo>
                <a:lnTo>
                  <a:pt x="155575" y="866775"/>
                </a:lnTo>
                <a:lnTo>
                  <a:pt x="166687" y="814388"/>
                </a:lnTo>
                <a:lnTo>
                  <a:pt x="173037" y="754063"/>
                </a:lnTo>
                <a:lnTo>
                  <a:pt x="176212" y="685800"/>
                </a:lnTo>
                <a:lnTo>
                  <a:pt x="173037" y="617538"/>
                </a:lnTo>
                <a:lnTo>
                  <a:pt x="166687" y="557213"/>
                </a:lnTo>
                <a:lnTo>
                  <a:pt x="155575" y="504825"/>
                </a:lnTo>
                <a:lnTo>
                  <a:pt x="139700" y="458788"/>
                </a:lnTo>
                <a:lnTo>
                  <a:pt x="123825" y="417513"/>
                </a:lnTo>
                <a:lnTo>
                  <a:pt x="107950" y="381000"/>
                </a:lnTo>
                <a:lnTo>
                  <a:pt x="88900" y="342900"/>
                </a:lnTo>
                <a:lnTo>
                  <a:pt x="69850" y="304800"/>
                </a:lnTo>
                <a:lnTo>
                  <a:pt x="50800" y="268288"/>
                </a:lnTo>
                <a:lnTo>
                  <a:pt x="34925" y="227013"/>
                </a:lnTo>
                <a:lnTo>
                  <a:pt x="20637" y="180975"/>
                </a:lnTo>
                <a:lnTo>
                  <a:pt x="9525" y="128588"/>
                </a:lnTo>
                <a:lnTo>
                  <a:pt x="1587" y="68263"/>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Başlık 1">
            <a:extLst>
              <a:ext uri="{FF2B5EF4-FFF2-40B4-BE49-F238E27FC236}">
                <a16:creationId xmlns:a16="http://schemas.microsoft.com/office/drawing/2014/main" id="{E5FD7269-AAE6-402B-808B-872F99BA75C6}"/>
              </a:ext>
            </a:extLst>
          </p:cNvPr>
          <p:cNvSpPr>
            <a:spLocks noGrp="1"/>
          </p:cNvSpPr>
          <p:nvPr>
            <p:ph type="title"/>
          </p:nvPr>
        </p:nvSpPr>
        <p:spPr>
          <a:xfrm>
            <a:off x="2797628" y="662400"/>
            <a:ext cx="8632372" cy="1113295"/>
          </a:xfrm>
        </p:spPr>
        <p:txBody>
          <a:bodyPr anchor="t">
            <a:normAutofit/>
          </a:bodyPr>
          <a:lstStyle/>
          <a:p>
            <a:pPr algn="ctr"/>
            <a:r>
              <a:rPr lang="tr-TR" sz="3700">
                <a:latin typeface="Times New Roman" panose="02020603050405020304" pitchFamily="18" charset="0"/>
                <a:cs typeface="Times New Roman" panose="02020603050405020304" pitchFamily="18" charset="0"/>
              </a:rPr>
              <a:t>Kişilerin virüs ile karşılaşma riski en aza indirilmesi için;</a:t>
            </a:r>
          </a:p>
        </p:txBody>
      </p:sp>
      <p:sp>
        <p:nvSpPr>
          <p:cNvPr id="3" name="İçerik Yer Tutucusu 2">
            <a:extLst>
              <a:ext uri="{FF2B5EF4-FFF2-40B4-BE49-F238E27FC236}">
                <a16:creationId xmlns:a16="http://schemas.microsoft.com/office/drawing/2014/main" id="{7CCEECC5-14AF-42AE-8132-FED0D265D73E}"/>
              </a:ext>
            </a:extLst>
          </p:cNvPr>
          <p:cNvSpPr>
            <a:spLocks noGrp="1"/>
          </p:cNvSpPr>
          <p:nvPr>
            <p:ph idx="1"/>
          </p:nvPr>
        </p:nvSpPr>
        <p:spPr>
          <a:xfrm>
            <a:off x="2797628" y="2286000"/>
            <a:ext cx="8632372" cy="3909600"/>
          </a:xfrm>
        </p:spPr>
        <p:txBody>
          <a:bodyPr>
            <a:normAutofit fontScale="92500"/>
          </a:bodyPr>
          <a:lstStyle/>
          <a:p>
            <a:pPr algn="just"/>
            <a:r>
              <a:rPr lang="tr-TR" sz="2400" dirty="0">
                <a:solidFill>
                  <a:schemeClr val="bg2">
                    <a:lumMod val="10000"/>
                    <a:alpha val="60000"/>
                  </a:schemeClr>
                </a:solidFill>
                <a:latin typeface="Times New Roman" panose="02020603050405020304" pitchFamily="18" charset="0"/>
                <a:cs typeface="Times New Roman" panose="02020603050405020304" pitchFamily="18" charset="0"/>
              </a:rPr>
              <a:t>Kampüs içinde derslik, kütüphane, laboratuvarlar, yemekhane, spor tesisleri gibi ortak kullanım alanları periyodik olarak temizlenmelidir.</a:t>
            </a:r>
          </a:p>
          <a:p>
            <a:pPr algn="just"/>
            <a:r>
              <a:rPr lang="tr-TR" sz="2400" dirty="0">
                <a:solidFill>
                  <a:schemeClr val="bg2">
                    <a:lumMod val="10000"/>
                    <a:alpha val="60000"/>
                  </a:schemeClr>
                </a:solidFill>
                <a:latin typeface="Times New Roman" panose="02020603050405020304" pitchFamily="18" charset="0"/>
                <a:cs typeface="Times New Roman" panose="02020603050405020304" pitchFamily="18" charset="0"/>
              </a:rPr>
              <a:t>Ortak kullanılan mekanlarda kişi sayısı azaltılmalıdır; mekanların kapasitesine ve salgının bölgesel ve yerel seyrine göre gerekirse toplantılar ve sosyal aktiviteler açık havada veya online sürdürülmelidir.</a:t>
            </a:r>
          </a:p>
          <a:p>
            <a:pPr algn="just"/>
            <a:r>
              <a:rPr lang="tr-TR" sz="2400" dirty="0">
                <a:solidFill>
                  <a:schemeClr val="bg2">
                    <a:lumMod val="10000"/>
                    <a:alpha val="60000"/>
                  </a:schemeClr>
                </a:solidFill>
                <a:latin typeface="Times New Roman" panose="02020603050405020304" pitchFamily="18" charset="0"/>
                <a:cs typeface="Times New Roman" panose="02020603050405020304" pitchFamily="18" charset="0"/>
              </a:rPr>
              <a:t>Kişilerin ve özellikle gençlerin </a:t>
            </a:r>
            <a:r>
              <a:rPr lang="tr-TR" sz="2400" dirty="0" err="1">
                <a:solidFill>
                  <a:schemeClr val="bg2">
                    <a:lumMod val="10000"/>
                    <a:alpha val="60000"/>
                  </a:schemeClr>
                </a:solidFill>
                <a:latin typeface="Times New Roman" panose="02020603050405020304" pitchFamily="18" charset="0"/>
                <a:cs typeface="Times New Roman" panose="02020603050405020304" pitchFamily="18" charset="0"/>
              </a:rPr>
              <a:t>asemptomatik</a:t>
            </a:r>
            <a:r>
              <a:rPr lang="tr-TR" sz="2400" dirty="0">
                <a:solidFill>
                  <a:schemeClr val="bg2">
                    <a:lumMod val="10000"/>
                    <a:alpha val="60000"/>
                  </a:schemeClr>
                </a:solidFill>
                <a:latin typeface="Times New Roman" panose="02020603050405020304" pitchFamily="18" charset="0"/>
                <a:cs typeface="Times New Roman" panose="02020603050405020304" pitchFamily="18" charset="0"/>
              </a:rPr>
              <a:t> olabileceği düşünülerek, sınıf ve dersliklerde kalabalık grup çalışmalarından kaçınılması, 4 metrekareye bir kişi düşecek şekilde sınıf ve dersliklerin kapasitesinin belirlenmesi, oturma düzeninde kişiler arası en az 1 metre mesafenin korunması gereklidir.</a:t>
            </a:r>
          </a:p>
          <a:p>
            <a:pPr algn="just"/>
            <a:r>
              <a:rPr lang="tr-TR" sz="2400" dirty="0">
                <a:solidFill>
                  <a:schemeClr val="bg2">
                    <a:lumMod val="10000"/>
                    <a:alpha val="60000"/>
                  </a:schemeClr>
                </a:solidFill>
                <a:latin typeface="Times New Roman" panose="02020603050405020304" pitchFamily="18" charset="0"/>
                <a:cs typeface="Times New Roman" panose="02020603050405020304" pitchFamily="18" charset="0"/>
              </a:rPr>
              <a:t>Kapalı alanlarda sürekli maske kullanımı sağlanmalıdır.</a:t>
            </a:r>
          </a:p>
        </p:txBody>
      </p:sp>
      <p:sp>
        <p:nvSpPr>
          <p:cNvPr id="4" name="Veri Yer Tutucusu 3">
            <a:extLst>
              <a:ext uri="{FF2B5EF4-FFF2-40B4-BE49-F238E27FC236}">
                <a16:creationId xmlns:a16="http://schemas.microsoft.com/office/drawing/2014/main" id="{0A0C7B6F-E3EB-45E8-9089-046B5226CEFE}"/>
              </a:ext>
            </a:extLst>
          </p:cNvPr>
          <p:cNvSpPr>
            <a:spLocks noGrp="1"/>
          </p:cNvSpPr>
          <p:nvPr>
            <p:ph type="dt" sz="half" idx="10"/>
          </p:nvPr>
        </p:nvSpPr>
        <p:spPr>
          <a:xfrm>
            <a:off x="2797628" y="6375679"/>
            <a:ext cx="2166257" cy="348462"/>
          </a:xfrm>
        </p:spPr>
        <p:txBody>
          <a:bodyPr>
            <a:normAutofit/>
          </a:bodyPr>
          <a:lstStyle/>
          <a:p>
            <a:pPr>
              <a:spcAft>
                <a:spcPts val="600"/>
              </a:spcAft>
            </a:pPr>
            <a:fld id="{799A0160-387E-4F9D-A35A-60183C4644CF}" type="datetime1">
              <a:rPr lang="tr-TR">
                <a:solidFill>
                  <a:schemeClr val="tx1">
                    <a:alpha val="60000"/>
                  </a:schemeClr>
                </a:solidFill>
              </a:rPr>
              <a:pPr>
                <a:spcAft>
                  <a:spcPts val="600"/>
                </a:spcAft>
              </a:pPr>
              <a:t>25.02.2021</a:t>
            </a:fld>
            <a:endParaRPr lang="tr-TR">
              <a:solidFill>
                <a:schemeClr val="tx1">
                  <a:alpha val="60000"/>
                </a:schemeClr>
              </a:solidFill>
            </a:endParaRPr>
          </a:p>
        </p:txBody>
      </p:sp>
      <p:sp>
        <p:nvSpPr>
          <p:cNvPr id="5" name="Slayt Numarası Yer Tutucusu 4">
            <a:extLst>
              <a:ext uri="{FF2B5EF4-FFF2-40B4-BE49-F238E27FC236}">
                <a16:creationId xmlns:a16="http://schemas.microsoft.com/office/drawing/2014/main" id="{779E071C-4298-4957-87C5-159070BC8101}"/>
              </a:ext>
            </a:extLst>
          </p:cNvPr>
          <p:cNvSpPr>
            <a:spLocks noGrp="1"/>
          </p:cNvSpPr>
          <p:nvPr>
            <p:ph type="sldNum" sz="quarter" idx="12"/>
          </p:nvPr>
        </p:nvSpPr>
        <p:spPr>
          <a:xfrm>
            <a:off x="10047514" y="6375679"/>
            <a:ext cx="1382486" cy="345796"/>
          </a:xfrm>
        </p:spPr>
        <p:txBody>
          <a:bodyPr>
            <a:normAutofit/>
          </a:bodyPr>
          <a:lstStyle/>
          <a:p>
            <a:pPr>
              <a:spcAft>
                <a:spcPts val="600"/>
              </a:spcAft>
            </a:pPr>
            <a:fld id="{E98E4916-E689-4903-B57F-692FDB8143AD}" type="slidenum">
              <a:rPr lang="tr-TR">
                <a:solidFill>
                  <a:schemeClr val="tx1">
                    <a:alpha val="60000"/>
                  </a:schemeClr>
                </a:solidFill>
              </a:rPr>
              <a:pPr>
                <a:spcAft>
                  <a:spcPts val="600"/>
                </a:spcAft>
              </a:pPr>
              <a:t>12</a:t>
            </a:fld>
            <a:endParaRPr lang="tr-TR">
              <a:solidFill>
                <a:schemeClr val="tx1">
                  <a:alpha val="60000"/>
                </a:schemeClr>
              </a:solidFill>
            </a:endParaRPr>
          </a:p>
        </p:txBody>
      </p:sp>
    </p:spTree>
    <p:extLst>
      <p:ext uri="{BB962C8B-B14F-4D97-AF65-F5344CB8AC3E}">
        <p14:creationId xmlns:p14="http://schemas.microsoft.com/office/powerpoint/2010/main" val="29803000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6D714D97-46F4-473C-B060-2D3B1CCA2860}"/>
              </a:ext>
            </a:extLst>
          </p:cNvPr>
          <p:cNvSpPr>
            <a:spLocks noGrp="1"/>
          </p:cNvSpPr>
          <p:nvPr>
            <p:ph idx="1"/>
          </p:nvPr>
        </p:nvSpPr>
        <p:spPr>
          <a:xfrm>
            <a:off x="838200" y="1929384"/>
            <a:ext cx="10515600" cy="4251960"/>
          </a:xfrm>
        </p:spPr>
        <p:txBody>
          <a:bodyPr>
            <a:normAutofit/>
          </a:bodyPr>
          <a:lstStyle/>
          <a:p>
            <a:pPr algn="just"/>
            <a:r>
              <a:rPr lang="tr-TR" dirty="0">
                <a:latin typeface="Times New Roman" panose="02020603050405020304" pitchFamily="18" charset="0"/>
                <a:cs typeface="Times New Roman" panose="02020603050405020304" pitchFamily="18" charset="0"/>
              </a:rPr>
              <a:t>Birlikte yapılan aktivitelerde maske (yakın temasta ayrıca yüz siperliği) kullanılmalıdır; çalışma saatleri düzenlenmelidir.</a:t>
            </a:r>
          </a:p>
          <a:p>
            <a:pPr algn="just"/>
            <a:r>
              <a:rPr lang="tr-TR" dirty="0">
                <a:latin typeface="Times New Roman" panose="02020603050405020304" pitchFamily="18" charset="0"/>
                <a:cs typeface="Times New Roman" panose="02020603050405020304" pitchFamily="18" charset="0"/>
              </a:rPr>
              <a:t>Ortak kullanılan mekanlarda klima veya vantilatör kullanılmamalı, ortamlar sık havalandırılmalıdır.</a:t>
            </a:r>
          </a:p>
          <a:p>
            <a:pPr algn="just"/>
            <a:r>
              <a:rPr lang="tr-TR" dirty="0">
                <a:latin typeface="Times New Roman" panose="02020603050405020304" pitchFamily="18" charset="0"/>
                <a:cs typeface="Times New Roman" panose="02020603050405020304" pitchFamily="18" charset="0"/>
              </a:rPr>
              <a:t>Mikroskop, bilgisayar ve T-cetveli gibi ortak kullanılan aletler, kullanım bittikten hemen sonra zarflı virüslere etkili, materyal uyumu olan dezenfektanlar ile temizlenmeli ve temiz olarak saklanmalıdır.</a:t>
            </a:r>
          </a:p>
          <a:p>
            <a:pPr algn="just"/>
            <a:r>
              <a:rPr lang="tr-TR" dirty="0">
                <a:latin typeface="Times New Roman" panose="02020603050405020304" pitchFamily="18" charset="0"/>
                <a:cs typeface="Times New Roman" panose="02020603050405020304" pitchFamily="18" charset="0"/>
              </a:rPr>
              <a:t>Öğrenciler ve öğretim elemanları yanlarında el dezenfektanı bulundurmalıdır.</a:t>
            </a:r>
          </a:p>
          <a:p>
            <a:endParaRPr lang="tr-TR" sz="2200" dirty="0">
              <a:latin typeface="Times New Roman" panose="02020603050405020304" pitchFamily="18" charset="0"/>
              <a:cs typeface="Times New Roman" panose="02020603050405020304" pitchFamily="18" charset="0"/>
            </a:endParaRPr>
          </a:p>
        </p:txBody>
      </p:sp>
      <p:sp>
        <p:nvSpPr>
          <p:cNvPr id="4" name="Veri Yer Tutucusu 3">
            <a:extLst>
              <a:ext uri="{FF2B5EF4-FFF2-40B4-BE49-F238E27FC236}">
                <a16:creationId xmlns:a16="http://schemas.microsoft.com/office/drawing/2014/main" id="{DCA67D4B-008A-489A-A00B-52DB58C263BA}"/>
              </a:ext>
            </a:extLst>
          </p:cNvPr>
          <p:cNvSpPr>
            <a:spLocks noGrp="1"/>
          </p:cNvSpPr>
          <p:nvPr>
            <p:ph type="dt" sz="half" idx="10"/>
          </p:nvPr>
        </p:nvSpPr>
        <p:spPr>
          <a:xfrm>
            <a:off x="838200" y="6356350"/>
            <a:ext cx="2743200" cy="365125"/>
          </a:xfrm>
        </p:spPr>
        <p:txBody>
          <a:bodyPr>
            <a:normAutofit/>
          </a:bodyPr>
          <a:lstStyle/>
          <a:p>
            <a:pPr>
              <a:spcAft>
                <a:spcPts val="600"/>
              </a:spcAft>
            </a:pPr>
            <a:fld id="{799A0160-387E-4F9D-A35A-60183C4644CF}" type="datetime1">
              <a:rPr lang="tr-TR" smtClean="0"/>
              <a:pPr>
                <a:spcAft>
                  <a:spcPts val="600"/>
                </a:spcAft>
              </a:pPr>
              <a:t>25.02.2021</a:t>
            </a:fld>
            <a:endParaRPr lang="tr-TR"/>
          </a:p>
        </p:txBody>
      </p:sp>
      <p:sp>
        <p:nvSpPr>
          <p:cNvPr id="5" name="Slayt Numarası Yer Tutucusu 4">
            <a:extLst>
              <a:ext uri="{FF2B5EF4-FFF2-40B4-BE49-F238E27FC236}">
                <a16:creationId xmlns:a16="http://schemas.microsoft.com/office/drawing/2014/main" id="{DA924D62-AB3B-4834-9F70-ADCDE389EB36}"/>
              </a:ext>
            </a:extLst>
          </p:cNvPr>
          <p:cNvSpPr>
            <a:spLocks noGrp="1"/>
          </p:cNvSpPr>
          <p:nvPr>
            <p:ph type="sldNum" sz="quarter" idx="12"/>
          </p:nvPr>
        </p:nvSpPr>
        <p:spPr>
          <a:xfrm>
            <a:off x="8610600" y="6356350"/>
            <a:ext cx="2743200" cy="365125"/>
          </a:xfrm>
        </p:spPr>
        <p:txBody>
          <a:bodyPr>
            <a:normAutofit/>
          </a:bodyPr>
          <a:lstStyle/>
          <a:p>
            <a:pPr>
              <a:spcAft>
                <a:spcPts val="600"/>
              </a:spcAft>
            </a:pPr>
            <a:fld id="{E98E4916-E689-4903-B57F-692FDB8143AD}" type="slidenum">
              <a:rPr lang="tr-TR" smtClean="0"/>
              <a:pPr>
                <a:spcAft>
                  <a:spcPts val="600"/>
                </a:spcAft>
              </a:pPr>
              <a:t>13</a:t>
            </a:fld>
            <a:endParaRPr lang="tr-TR"/>
          </a:p>
        </p:txBody>
      </p:sp>
    </p:spTree>
    <p:extLst>
      <p:ext uri="{BB962C8B-B14F-4D97-AF65-F5344CB8AC3E}">
        <p14:creationId xmlns:p14="http://schemas.microsoft.com/office/powerpoint/2010/main" val="8935008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FFF5FD2-3164-45D5-9FA6-B31B68ED7173}"/>
              </a:ext>
            </a:extLst>
          </p:cNvPr>
          <p:cNvSpPr>
            <a:spLocks noGrp="1"/>
          </p:cNvSpPr>
          <p:nvPr>
            <p:ph idx="1"/>
          </p:nvPr>
        </p:nvSpPr>
        <p:spPr/>
        <p:txBody>
          <a:bodyPr>
            <a:normAutofit fontScale="92500" lnSpcReduction="10000"/>
          </a:bodyPr>
          <a:lstStyle/>
          <a:p>
            <a:pPr algn="just"/>
            <a:r>
              <a:rPr lang="tr-TR" dirty="0">
                <a:latin typeface="Times New Roman" panose="02020603050405020304" pitchFamily="18" charset="0"/>
                <a:cs typeface="Times New Roman" panose="02020603050405020304" pitchFamily="18" charset="0"/>
              </a:rPr>
              <a:t>Kampüse gidiş ve gelişlerde toplu taşıma veya servis otobüsü kullanımında maske kullanımı ile biniş ve inişlerde el hijyeni sağlanmalıdır.</a:t>
            </a:r>
          </a:p>
          <a:p>
            <a:pPr algn="just"/>
            <a:r>
              <a:rPr lang="tr-TR" dirty="0">
                <a:latin typeface="Times New Roman" panose="02020603050405020304" pitchFamily="18" charset="0"/>
                <a:cs typeface="Times New Roman" panose="02020603050405020304" pitchFamily="18" charset="0"/>
              </a:rPr>
              <a:t>Öğrencilere ve tüm personele birbirlerinin eşya ve giysilerini kullanmamaları; bilgisayar, laboratuvar cihazları, telefon ve masa benzeri ortak kullanımı zorunlu cihazları kullanmadan önce ve sonra dezenfekte etmeleri gerektiğini hatırlatıcı afişler hazırlanarak uygun yerlere asılmalıdır.</a:t>
            </a:r>
          </a:p>
          <a:p>
            <a:pPr algn="just"/>
            <a:r>
              <a:rPr lang="tr-TR" dirty="0">
                <a:latin typeface="Times New Roman" panose="02020603050405020304" pitchFamily="18" charset="0"/>
                <a:cs typeface="Times New Roman" panose="02020603050405020304" pitchFamily="18" charset="0"/>
              </a:rPr>
              <a:t>Tuvaletlerde mümkün mertebe sıvı sabun ve fotoselli batarya kullanımı yaygınlaştırılmalıdır.</a:t>
            </a:r>
          </a:p>
          <a:p>
            <a:pPr algn="just"/>
            <a:r>
              <a:rPr lang="tr-TR" dirty="0">
                <a:latin typeface="Times New Roman" panose="02020603050405020304" pitchFamily="18" charset="0"/>
                <a:cs typeface="Times New Roman" panose="02020603050405020304" pitchFamily="18" charset="0"/>
              </a:rPr>
              <a:t>Sigara içen kişiler için ayrılan alanlarda; sigara içen kişilerin maskelerini çıkarmaları ve sigara dumanını üflemeleri nedeniyle kişiler arası mesafenin </a:t>
            </a:r>
            <a:r>
              <a:rPr lang="es-ES" dirty="0">
                <a:latin typeface="Times New Roman" panose="02020603050405020304" pitchFamily="18" charset="0"/>
                <a:cs typeface="Times New Roman" panose="02020603050405020304" pitchFamily="18" charset="0"/>
              </a:rPr>
              <a:t>en az 2 metreye çıkarılması önerilmelidir.</a:t>
            </a:r>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
        <p:nvSpPr>
          <p:cNvPr id="4" name="Veri Yer Tutucusu 3">
            <a:extLst>
              <a:ext uri="{FF2B5EF4-FFF2-40B4-BE49-F238E27FC236}">
                <a16:creationId xmlns:a16="http://schemas.microsoft.com/office/drawing/2014/main" id="{90F39E53-DA85-40B2-BA21-BE0B10957276}"/>
              </a:ext>
            </a:extLst>
          </p:cNvPr>
          <p:cNvSpPr>
            <a:spLocks noGrp="1"/>
          </p:cNvSpPr>
          <p:nvPr>
            <p:ph type="dt" sz="half" idx="10"/>
          </p:nvPr>
        </p:nvSpPr>
        <p:spPr/>
        <p:txBody>
          <a:bodyPr/>
          <a:lstStyle/>
          <a:p>
            <a:fld id="{799A0160-387E-4F9D-A35A-60183C4644CF}" type="datetime1">
              <a:rPr lang="tr-TR" smtClean="0"/>
              <a:t>25.02.2021</a:t>
            </a:fld>
            <a:endParaRPr lang="tr-TR"/>
          </a:p>
        </p:txBody>
      </p:sp>
      <p:sp>
        <p:nvSpPr>
          <p:cNvPr id="5" name="Slayt Numarası Yer Tutucusu 4">
            <a:extLst>
              <a:ext uri="{FF2B5EF4-FFF2-40B4-BE49-F238E27FC236}">
                <a16:creationId xmlns:a16="http://schemas.microsoft.com/office/drawing/2014/main" id="{5A7A7018-7B17-4DF6-A232-059C919E2F6E}"/>
              </a:ext>
            </a:extLst>
          </p:cNvPr>
          <p:cNvSpPr>
            <a:spLocks noGrp="1"/>
          </p:cNvSpPr>
          <p:nvPr>
            <p:ph type="sldNum" sz="quarter" idx="12"/>
          </p:nvPr>
        </p:nvSpPr>
        <p:spPr/>
        <p:txBody>
          <a:bodyPr/>
          <a:lstStyle/>
          <a:p>
            <a:fld id="{E98E4916-E689-4903-B57F-692FDB8143AD}" type="slidenum">
              <a:rPr lang="tr-TR" smtClean="0"/>
              <a:t>14</a:t>
            </a:fld>
            <a:endParaRPr lang="tr-TR"/>
          </a:p>
        </p:txBody>
      </p:sp>
    </p:spTree>
    <p:extLst>
      <p:ext uri="{BB962C8B-B14F-4D97-AF65-F5344CB8AC3E}">
        <p14:creationId xmlns:p14="http://schemas.microsoft.com/office/powerpoint/2010/main" val="30832504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27D73B4-9F5C-4A64-A179-51B9500CB8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C1F06963-6374-4B48-844F-071A9BAAAE0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AE4A02DF-47A2-4567-8519-093FA4A6E588}"/>
              </a:ext>
            </a:extLst>
          </p:cNvPr>
          <p:cNvSpPr>
            <a:spLocks noGrp="1"/>
          </p:cNvSpPr>
          <p:nvPr>
            <p:ph type="title"/>
          </p:nvPr>
        </p:nvSpPr>
        <p:spPr>
          <a:xfrm>
            <a:off x="1245072" y="1289765"/>
            <a:ext cx="3651101" cy="4270963"/>
          </a:xfrm>
        </p:spPr>
        <p:txBody>
          <a:bodyPr anchor="ctr">
            <a:normAutofit/>
          </a:bodyPr>
          <a:lstStyle/>
          <a:p>
            <a:pPr algn="ctr"/>
            <a:r>
              <a:rPr lang="tr-TR" sz="5600">
                <a:solidFill>
                  <a:srgbClr val="FFFFFF"/>
                </a:solidFill>
                <a:latin typeface="Times New Roman" panose="02020603050405020304" pitchFamily="18" charset="0"/>
                <a:cs typeface="Times New Roman" panose="02020603050405020304" pitchFamily="18" charset="0"/>
              </a:rPr>
              <a:t>Vaka Yönetimi </a:t>
            </a:r>
          </a:p>
        </p:txBody>
      </p:sp>
      <p:sp>
        <p:nvSpPr>
          <p:cNvPr id="14"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6"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4" name="Veri Yer Tutucusu 3">
            <a:extLst>
              <a:ext uri="{FF2B5EF4-FFF2-40B4-BE49-F238E27FC236}">
                <a16:creationId xmlns:a16="http://schemas.microsoft.com/office/drawing/2014/main" id="{E86D16A3-2099-424B-8A92-4D88280B9FF7}"/>
              </a:ext>
            </a:extLst>
          </p:cNvPr>
          <p:cNvSpPr>
            <a:spLocks noGrp="1"/>
          </p:cNvSpPr>
          <p:nvPr>
            <p:ph type="dt" sz="half" idx="10"/>
          </p:nvPr>
        </p:nvSpPr>
        <p:spPr>
          <a:xfrm>
            <a:off x="838200" y="6356350"/>
            <a:ext cx="2743200" cy="365125"/>
          </a:xfrm>
        </p:spPr>
        <p:txBody>
          <a:bodyPr>
            <a:normAutofit/>
          </a:bodyPr>
          <a:lstStyle/>
          <a:p>
            <a:pPr>
              <a:spcAft>
                <a:spcPts val="600"/>
              </a:spcAft>
            </a:pPr>
            <a:fld id="{DE8A8685-32A4-4CB0-B552-56B4F4011EB9}" type="datetime1">
              <a:rPr lang="tr-TR">
                <a:solidFill>
                  <a:schemeClr val="tx1">
                    <a:alpha val="60000"/>
                  </a:schemeClr>
                </a:solidFill>
              </a:rPr>
              <a:pPr>
                <a:spcAft>
                  <a:spcPts val="600"/>
                </a:spcAft>
              </a:pPr>
              <a:t>25.02.2021</a:t>
            </a:fld>
            <a:endParaRPr lang="tr-TR">
              <a:solidFill>
                <a:schemeClr val="tx1">
                  <a:alpha val="60000"/>
                </a:schemeClr>
              </a:solidFill>
            </a:endParaRPr>
          </a:p>
        </p:txBody>
      </p:sp>
      <p:sp>
        <p:nvSpPr>
          <p:cNvPr id="3" name="İçerik Yer Tutucusu 2">
            <a:extLst>
              <a:ext uri="{FF2B5EF4-FFF2-40B4-BE49-F238E27FC236}">
                <a16:creationId xmlns:a16="http://schemas.microsoft.com/office/drawing/2014/main" id="{EBABE8EB-C58B-4BE7-BB03-549AAC75BDA4}"/>
              </a:ext>
            </a:extLst>
          </p:cNvPr>
          <p:cNvSpPr>
            <a:spLocks noGrp="1"/>
          </p:cNvSpPr>
          <p:nvPr>
            <p:ph idx="1"/>
          </p:nvPr>
        </p:nvSpPr>
        <p:spPr>
          <a:xfrm>
            <a:off x="6297233" y="518400"/>
            <a:ext cx="4771607" cy="5837949"/>
          </a:xfrm>
        </p:spPr>
        <p:txBody>
          <a:bodyPr anchor="ctr">
            <a:normAutofit lnSpcReduction="10000"/>
          </a:bodyPr>
          <a:lstStyle/>
          <a:p>
            <a:pPr marL="0" indent="0" algn="just">
              <a:buNone/>
            </a:pPr>
            <a:r>
              <a:rPr lang="tr-TR" dirty="0">
                <a:solidFill>
                  <a:schemeClr val="tx1">
                    <a:alpha val="80000"/>
                  </a:schemeClr>
                </a:solidFill>
                <a:latin typeface="Times New Roman" panose="02020603050405020304" pitchFamily="18" charset="0"/>
                <a:cs typeface="Times New Roman" panose="02020603050405020304" pitchFamily="18" charset="0"/>
              </a:rPr>
              <a:t>COVID-19 olgularına yönelik vaka tanımları birkaç kez değişiklik göstermiştir. Güncel vaka tanımlarının takibi yapılarak ateş, boğaz ağrısı, baş ağrısı, öksürük, solunum sıkıntısı, ishal gibi bulguları olan akademik, idari ve diğer personel ile öğrenciler için ilgili sağlık merkezi aranmalı veya en yakın sağlık kuruluşuna yönlendirilmelidirler. Kişiler yönlendirilirken mutlaka maske takması sağlanmalıdır.</a:t>
            </a:r>
          </a:p>
          <a:p>
            <a:pPr algn="just"/>
            <a:r>
              <a:rPr lang="tr-TR" dirty="0">
                <a:solidFill>
                  <a:schemeClr val="tx1">
                    <a:alpha val="80000"/>
                  </a:schemeClr>
                </a:solidFill>
                <a:latin typeface="Times New Roman" panose="02020603050405020304" pitchFamily="18" charset="0"/>
                <a:cs typeface="Times New Roman" panose="02020603050405020304" pitchFamily="18" charset="0"/>
              </a:rPr>
              <a:t> </a:t>
            </a:r>
          </a:p>
        </p:txBody>
      </p:sp>
      <p:sp>
        <p:nvSpPr>
          <p:cNvPr id="18"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sp>
        <p:nvSpPr>
          <p:cNvPr id="5" name="Slayt Numarası Yer Tutucusu 4">
            <a:extLst>
              <a:ext uri="{FF2B5EF4-FFF2-40B4-BE49-F238E27FC236}">
                <a16:creationId xmlns:a16="http://schemas.microsoft.com/office/drawing/2014/main" id="{5B843E4C-3AC6-48AE-83AE-8EEBCE1E25FC}"/>
              </a:ext>
            </a:extLst>
          </p:cNvPr>
          <p:cNvSpPr>
            <a:spLocks noGrp="1"/>
          </p:cNvSpPr>
          <p:nvPr>
            <p:ph type="sldNum" sz="quarter" idx="12"/>
          </p:nvPr>
        </p:nvSpPr>
        <p:spPr>
          <a:xfrm>
            <a:off x="8610600" y="6356350"/>
            <a:ext cx="2743200" cy="365125"/>
          </a:xfrm>
        </p:spPr>
        <p:txBody>
          <a:bodyPr>
            <a:normAutofit/>
          </a:bodyPr>
          <a:lstStyle/>
          <a:p>
            <a:pPr>
              <a:spcAft>
                <a:spcPts val="600"/>
              </a:spcAft>
            </a:pPr>
            <a:fld id="{E98E4916-E689-4903-B57F-692FDB8143AD}" type="slidenum">
              <a:rPr lang="tr-TR">
                <a:solidFill>
                  <a:schemeClr val="tx1">
                    <a:alpha val="60000"/>
                  </a:schemeClr>
                </a:solidFill>
              </a:rPr>
              <a:pPr>
                <a:spcAft>
                  <a:spcPts val="600"/>
                </a:spcAft>
              </a:pPr>
              <a:t>15</a:t>
            </a:fld>
            <a:endParaRPr lang="tr-TR">
              <a:solidFill>
                <a:schemeClr val="tx1">
                  <a:alpha val="60000"/>
                </a:schemeClr>
              </a:solidFill>
            </a:endParaRPr>
          </a:p>
        </p:txBody>
      </p:sp>
      <p:cxnSp>
        <p:nvCxnSpPr>
          <p:cNvPr id="20" name="Straight Connector 19">
            <a:extLst>
              <a:ext uri="{FF2B5EF4-FFF2-40B4-BE49-F238E27FC236}">
                <a16:creationId xmlns:a16="http://schemas.microsoft.com/office/drawing/2014/main" id="{C49DA8F6-BCC1-4447-B54C-57856834B94B}"/>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5606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70C65634-5B2B-45DB-A216-F01E4DE92D70}"/>
              </a:ext>
            </a:extLst>
          </p:cNvPr>
          <p:cNvSpPr>
            <a:spLocks noGrp="1"/>
          </p:cNvSpPr>
          <p:nvPr>
            <p:ph idx="1"/>
          </p:nvPr>
        </p:nvSpPr>
        <p:spPr>
          <a:xfrm>
            <a:off x="643467" y="1782981"/>
            <a:ext cx="10905066" cy="4393982"/>
          </a:xfrm>
        </p:spPr>
        <p:txBody>
          <a:bodyPr>
            <a:normAutofit/>
          </a:bodyPr>
          <a:lstStyle/>
          <a:p>
            <a:pPr algn="just"/>
            <a:r>
              <a:rPr lang="tr-TR" dirty="0">
                <a:latin typeface="Times New Roman" panose="02020603050405020304" pitchFamily="18" charset="0"/>
                <a:cs typeface="Times New Roman" panose="02020603050405020304" pitchFamily="18" charset="0"/>
              </a:rPr>
              <a:t>Kampüs içinde yaşayan ya da çalışan kişiler arasında temas sonrası ve/veya belirtileri nedeniyle olası vaka kabul edilenler olursa bu kişiler olası vakaların takibi algoritmasına göre izlenmesi önerilir. </a:t>
            </a:r>
          </a:p>
          <a:p>
            <a:pPr algn="just"/>
            <a:r>
              <a:rPr lang="tr-TR" dirty="0">
                <a:latin typeface="Times New Roman" panose="02020603050405020304" pitchFamily="18" charset="0"/>
                <a:cs typeface="Times New Roman" panose="02020603050405020304" pitchFamily="18" charset="0"/>
              </a:rPr>
              <a:t>Bu nedenle, kampüs içi değerlendirme ve müdahalelerde, kampüsün bulunduğu ilin salgın boyutu ve vaka sayıları mutlaka dikkate alınmalı, yerel otoritelerle düzenli aralıklarla bir araya gelinerek alınacak tedbirler görüşülmelidir. İl ve ilçelerdeki vaka sayılarındaki değişim durumuna göre, kampüs ve yerleşkelerdeki tedbirler değişebilir.</a:t>
            </a:r>
          </a:p>
        </p:txBody>
      </p:sp>
      <p:sp>
        <p:nvSpPr>
          <p:cNvPr id="27" name="Rectangle 26">
            <a:extLst>
              <a:ext uri="{FF2B5EF4-FFF2-40B4-BE49-F238E27FC236}">
                <a16:creationId xmlns:a16="http://schemas.microsoft.com/office/drawing/2014/main"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Veri Yer Tutucusu 3">
            <a:extLst>
              <a:ext uri="{FF2B5EF4-FFF2-40B4-BE49-F238E27FC236}">
                <a16:creationId xmlns:a16="http://schemas.microsoft.com/office/drawing/2014/main" id="{D93E1B94-BC3F-4B51-8B1A-BA49425D010E}"/>
              </a:ext>
            </a:extLst>
          </p:cNvPr>
          <p:cNvSpPr>
            <a:spLocks noGrp="1"/>
          </p:cNvSpPr>
          <p:nvPr>
            <p:ph type="dt" sz="half" idx="10"/>
          </p:nvPr>
        </p:nvSpPr>
        <p:spPr>
          <a:xfrm>
            <a:off x="643467" y="6356350"/>
            <a:ext cx="2743200" cy="365125"/>
          </a:xfrm>
        </p:spPr>
        <p:txBody>
          <a:bodyPr>
            <a:normAutofit/>
          </a:bodyPr>
          <a:lstStyle/>
          <a:p>
            <a:pPr>
              <a:spcAft>
                <a:spcPts val="600"/>
              </a:spcAft>
            </a:pPr>
            <a:fld id="{799A0160-387E-4F9D-A35A-60183C4644CF}" type="datetime1">
              <a:rPr lang="tr-TR"/>
              <a:pPr>
                <a:spcAft>
                  <a:spcPts val="600"/>
                </a:spcAft>
              </a:pPr>
              <a:t>25.02.2021</a:t>
            </a:fld>
            <a:endParaRPr lang="tr-TR"/>
          </a:p>
        </p:txBody>
      </p:sp>
      <p:sp>
        <p:nvSpPr>
          <p:cNvPr id="31" name="Isosceles Triangle 30">
            <a:extLst>
              <a:ext uri="{FF2B5EF4-FFF2-40B4-BE49-F238E27FC236}">
                <a16:creationId xmlns:a16="http://schemas.microsoft.com/office/drawing/2014/main"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Rectangle 32">
            <a:extLst>
              <a:ext uri="{FF2B5EF4-FFF2-40B4-BE49-F238E27FC236}">
                <a16:creationId xmlns:a16="http://schemas.microsoft.com/office/drawing/2014/main"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Slayt Numarası Yer Tutucusu 4">
            <a:extLst>
              <a:ext uri="{FF2B5EF4-FFF2-40B4-BE49-F238E27FC236}">
                <a16:creationId xmlns:a16="http://schemas.microsoft.com/office/drawing/2014/main" id="{38466ABA-9CA5-4618-BF4E-26BDB1F91EBA}"/>
              </a:ext>
            </a:extLst>
          </p:cNvPr>
          <p:cNvSpPr>
            <a:spLocks noGrp="1"/>
          </p:cNvSpPr>
          <p:nvPr>
            <p:ph type="sldNum" sz="quarter" idx="12"/>
          </p:nvPr>
        </p:nvSpPr>
        <p:spPr>
          <a:xfrm>
            <a:off x="8805333" y="6356350"/>
            <a:ext cx="2743200" cy="365125"/>
          </a:xfrm>
        </p:spPr>
        <p:txBody>
          <a:bodyPr>
            <a:normAutofit/>
          </a:bodyPr>
          <a:lstStyle/>
          <a:p>
            <a:pPr>
              <a:spcAft>
                <a:spcPts val="600"/>
              </a:spcAft>
            </a:pPr>
            <a:fld id="{E98E4916-E689-4903-B57F-692FDB8143AD}" type="slidenum">
              <a:rPr lang="tr-TR"/>
              <a:pPr>
                <a:spcAft>
                  <a:spcPts val="600"/>
                </a:spcAft>
              </a:pPr>
              <a:t>16</a:t>
            </a:fld>
            <a:endParaRPr lang="tr-TR"/>
          </a:p>
        </p:txBody>
      </p:sp>
    </p:spTree>
    <p:extLst>
      <p:ext uri="{BB962C8B-B14F-4D97-AF65-F5344CB8AC3E}">
        <p14:creationId xmlns:p14="http://schemas.microsoft.com/office/powerpoint/2010/main" val="40891074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Başlık 1">
            <a:extLst>
              <a:ext uri="{FF2B5EF4-FFF2-40B4-BE49-F238E27FC236}">
                <a16:creationId xmlns:a16="http://schemas.microsoft.com/office/drawing/2014/main" id="{F872F8A0-5DC7-4A51-8494-4B67456A1A1B}"/>
              </a:ext>
            </a:extLst>
          </p:cNvPr>
          <p:cNvSpPr>
            <a:spLocks noGrp="1"/>
          </p:cNvSpPr>
          <p:nvPr>
            <p:ph type="title"/>
          </p:nvPr>
        </p:nvSpPr>
        <p:spPr>
          <a:xfrm>
            <a:off x="958506" y="800392"/>
            <a:ext cx="10264697" cy="1212102"/>
          </a:xfrm>
        </p:spPr>
        <p:txBody>
          <a:bodyPr>
            <a:normAutofit/>
          </a:bodyPr>
          <a:lstStyle/>
          <a:p>
            <a:r>
              <a:rPr lang="tr-TR" sz="4000" dirty="0">
                <a:solidFill>
                  <a:srgbClr val="FFFFFF"/>
                </a:solidFill>
                <a:latin typeface="Times New Roman" panose="02020603050405020304" pitchFamily="18" charset="0"/>
                <a:cs typeface="Times New Roman" panose="02020603050405020304" pitchFamily="18" charset="0"/>
              </a:rPr>
              <a:t>Derslikler ve Etüt Salonları</a:t>
            </a:r>
          </a:p>
        </p:txBody>
      </p:sp>
      <p:sp>
        <p:nvSpPr>
          <p:cNvPr id="3" name="İçerik Yer Tutucusu 2">
            <a:extLst>
              <a:ext uri="{FF2B5EF4-FFF2-40B4-BE49-F238E27FC236}">
                <a16:creationId xmlns:a16="http://schemas.microsoft.com/office/drawing/2014/main" id="{365AC666-BE19-4CBC-9BB6-2A9C418F7AA4}"/>
              </a:ext>
            </a:extLst>
          </p:cNvPr>
          <p:cNvSpPr>
            <a:spLocks noGrp="1"/>
          </p:cNvSpPr>
          <p:nvPr>
            <p:ph idx="1"/>
          </p:nvPr>
        </p:nvSpPr>
        <p:spPr>
          <a:xfrm>
            <a:off x="1367624" y="2490436"/>
            <a:ext cx="9708995" cy="3567173"/>
          </a:xfrm>
        </p:spPr>
        <p:txBody>
          <a:bodyPr anchor="ctr">
            <a:normAutofit/>
          </a:bodyPr>
          <a:lstStyle/>
          <a:p>
            <a:pPr algn="just"/>
            <a:r>
              <a:rPr lang="tr-TR" dirty="0">
                <a:latin typeface="Times New Roman" panose="02020603050405020304" pitchFamily="18" charset="0"/>
                <a:cs typeface="Times New Roman" panose="02020603050405020304" pitchFamily="18" charset="0"/>
              </a:rPr>
              <a:t>Dersler mümkün olan en az kişi sayısı ile yapılmalıdır.</a:t>
            </a:r>
          </a:p>
          <a:p>
            <a:pPr algn="just"/>
            <a:r>
              <a:rPr lang="tr-TR" dirty="0">
                <a:latin typeface="Times New Roman" panose="02020603050405020304" pitchFamily="18" charset="0"/>
                <a:cs typeface="Times New Roman" panose="02020603050405020304" pitchFamily="18" charset="0"/>
              </a:rPr>
              <a:t>Etüt salonları ve sınıflarda en az 4 metrekareye bir kişi düşecek şekilde planlama yapılmalıdır.</a:t>
            </a:r>
          </a:p>
          <a:p>
            <a:pPr algn="just"/>
            <a:r>
              <a:rPr lang="tr-TR" dirty="0">
                <a:latin typeface="Times New Roman" panose="02020603050405020304" pitchFamily="18" charset="0"/>
                <a:cs typeface="Times New Roman" panose="02020603050405020304" pitchFamily="18" charset="0"/>
              </a:rPr>
              <a:t>Oturma düzeni fiziksel mesafe en az 1 metre olacak şekilde olmalıdır. Ancak dersin niteliğine göre öğrencilerin yüksek sesle konuşma, şarkı söyleme gibi faaliyetlerinin de olduğu durumlarda fiziki mesafe düzenlemesinin en az 1,5- 2 metre olacak şekilde uygulanması daha uygun olacaktır.</a:t>
            </a:r>
          </a:p>
        </p:txBody>
      </p:sp>
      <p:sp>
        <p:nvSpPr>
          <p:cNvPr id="4" name="Veri Yer Tutucusu 3">
            <a:extLst>
              <a:ext uri="{FF2B5EF4-FFF2-40B4-BE49-F238E27FC236}">
                <a16:creationId xmlns:a16="http://schemas.microsoft.com/office/drawing/2014/main" id="{EF8D5AD3-2E6E-4312-915F-C485ED0DE239}"/>
              </a:ext>
            </a:extLst>
          </p:cNvPr>
          <p:cNvSpPr>
            <a:spLocks noGrp="1"/>
          </p:cNvSpPr>
          <p:nvPr>
            <p:ph type="dt" sz="half" idx="10"/>
          </p:nvPr>
        </p:nvSpPr>
        <p:spPr/>
        <p:txBody>
          <a:bodyPr/>
          <a:lstStyle/>
          <a:p>
            <a:fld id="{4CAB99B7-9552-49C1-B98E-FA6B84769DDD}" type="datetime1">
              <a:rPr lang="tr-TR" smtClean="0"/>
              <a:t>25.02.2021</a:t>
            </a:fld>
            <a:endParaRPr lang="tr-TR"/>
          </a:p>
        </p:txBody>
      </p:sp>
      <p:sp>
        <p:nvSpPr>
          <p:cNvPr id="5" name="Slayt Numarası Yer Tutucusu 4">
            <a:extLst>
              <a:ext uri="{FF2B5EF4-FFF2-40B4-BE49-F238E27FC236}">
                <a16:creationId xmlns:a16="http://schemas.microsoft.com/office/drawing/2014/main" id="{355EFFEE-6880-4565-B2D3-2B706A0FEE1D}"/>
              </a:ext>
            </a:extLst>
          </p:cNvPr>
          <p:cNvSpPr>
            <a:spLocks noGrp="1"/>
          </p:cNvSpPr>
          <p:nvPr>
            <p:ph type="sldNum" sz="quarter" idx="12"/>
          </p:nvPr>
        </p:nvSpPr>
        <p:spPr/>
        <p:txBody>
          <a:bodyPr/>
          <a:lstStyle/>
          <a:p>
            <a:fld id="{E98E4916-E689-4903-B57F-692FDB8143AD}" type="slidenum">
              <a:rPr lang="tr-TR" smtClean="0"/>
              <a:t>17</a:t>
            </a:fld>
            <a:endParaRPr lang="tr-TR"/>
          </a:p>
        </p:txBody>
      </p:sp>
    </p:spTree>
    <p:extLst>
      <p:ext uri="{BB962C8B-B14F-4D97-AF65-F5344CB8AC3E}">
        <p14:creationId xmlns:p14="http://schemas.microsoft.com/office/powerpoint/2010/main" val="27068394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151A5B96-6E5A-48EA-ADAE-E05FBCC0DCE0}"/>
              </a:ext>
            </a:extLst>
          </p:cNvPr>
          <p:cNvSpPr>
            <a:spLocks noGrp="1"/>
          </p:cNvSpPr>
          <p:nvPr>
            <p:ph idx="1"/>
          </p:nvPr>
        </p:nvSpPr>
        <p:spPr>
          <a:xfrm>
            <a:off x="838200" y="985520"/>
            <a:ext cx="10515600" cy="5191443"/>
          </a:xfrm>
        </p:spPr>
        <p:txBody>
          <a:bodyPr>
            <a:normAutofit/>
          </a:bodyPr>
          <a:lstStyle/>
          <a:p>
            <a:pPr algn="just"/>
            <a:r>
              <a:rPr lang="tr-TR" dirty="0">
                <a:latin typeface="Times New Roman" panose="02020603050405020304" pitchFamily="18" charset="0"/>
                <a:cs typeface="Times New Roman" panose="02020603050405020304" pitchFamily="18" charset="0"/>
              </a:rPr>
              <a:t>Damlacık oluşturması nedeniyle şarkı söyleme koro çalışması, tiyatro provaları gibi yüksek sesle yapılan aktiviteler için küçük derslikler ve sınıflar yerine büyük salonlar tercih edilmelidir.</a:t>
            </a:r>
          </a:p>
          <a:p>
            <a:pPr algn="just"/>
            <a:r>
              <a:rPr lang="tr-TR" dirty="0">
                <a:latin typeface="Times New Roman" panose="02020603050405020304" pitchFamily="18" charset="0"/>
                <a:cs typeface="Times New Roman" panose="02020603050405020304" pitchFamily="18" charset="0"/>
              </a:rPr>
              <a:t>Ders esnasında öğrenciler tarafından kullanılacak eğitim malzemeleri mümkün mertebe kişiye özel olmalıdır.</a:t>
            </a:r>
          </a:p>
          <a:p>
            <a:pPr algn="just"/>
            <a:r>
              <a:rPr lang="tr-TR" dirty="0">
                <a:latin typeface="Times New Roman" panose="02020603050405020304" pitchFamily="18" charset="0"/>
                <a:cs typeface="Times New Roman" panose="02020603050405020304" pitchFamily="18" charset="0"/>
              </a:rPr>
              <a:t>Sınıflar pencereler açılarak düzenli bir şekilde sık sık havalandırılmalıdır.</a:t>
            </a:r>
          </a:p>
          <a:p>
            <a:pPr algn="just"/>
            <a:r>
              <a:rPr lang="tr-TR" dirty="0">
                <a:latin typeface="Times New Roman" panose="02020603050405020304" pitchFamily="18" charset="0"/>
                <a:cs typeface="Times New Roman" panose="02020603050405020304" pitchFamily="18" charset="0"/>
              </a:rPr>
              <a:t>Damlacıkların yayılmasına yol açabileceği için mümkün mertebe içerde kişiler olduğunda klima ve vantilatör kapalı olmalıdır.</a:t>
            </a:r>
          </a:p>
        </p:txBody>
      </p:sp>
      <p:sp>
        <p:nvSpPr>
          <p:cNvPr id="4" name="Veri Yer Tutucusu 3">
            <a:extLst>
              <a:ext uri="{FF2B5EF4-FFF2-40B4-BE49-F238E27FC236}">
                <a16:creationId xmlns:a16="http://schemas.microsoft.com/office/drawing/2014/main" id="{84F394EF-52AA-4B0C-A7E3-8C9BA48581AE}"/>
              </a:ext>
            </a:extLst>
          </p:cNvPr>
          <p:cNvSpPr>
            <a:spLocks noGrp="1"/>
          </p:cNvSpPr>
          <p:nvPr>
            <p:ph type="dt" sz="half" idx="10"/>
          </p:nvPr>
        </p:nvSpPr>
        <p:spPr/>
        <p:txBody>
          <a:bodyPr/>
          <a:lstStyle/>
          <a:p>
            <a:fld id="{9EE52F29-E34E-4552-AB9A-CACFC9455001}" type="datetime1">
              <a:rPr lang="tr-TR" smtClean="0"/>
              <a:t>25.02.2021</a:t>
            </a:fld>
            <a:endParaRPr lang="tr-TR"/>
          </a:p>
        </p:txBody>
      </p:sp>
      <p:sp>
        <p:nvSpPr>
          <p:cNvPr id="5" name="Slayt Numarası Yer Tutucusu 4">
            <a:extLst>
              <a:ext uri="{FF2B5EF4-FFF2-40B4-BE49-F238E27FC236}">
                <a16:creationId xmlns:a16="http://schemas.microsoft.com/office/drawing/2014/main" id="{CA734A87-A078-46CD-AD7F-5FBAA66C337A}"/>
              </a:ext>
            </a:extLst>
          </p:cNvPr>
          <p:cNvSpPr>
            <a:spLocks noGrp="1"/>
          </p:cNvSpPr>
          <p:nvPr>
            <p:ph type="sldNum" sz="quarter" idx="12"/>
          </p:nvPr>
        </p:nvSpPr>
        <p:spPr/>
        <p:txBody>
          <a:bodyPr/>
          <a:lstStyle/>
          <a:p>
            <a:fld id="{E98E4916-E689-4903-B57F-692FDB8143AD}" type="slidenum">
              <a:rPr lang="tr-TR" smtClean="0"/>
              <a:t>18</a:t>
            </a:fld>
            <a:endParaRPr lang="tr-TR"/>
          </a:p>
        </p:txBody>
      </p:sp>
    </p:spTree>
    <p:extLst>
      <p:ext uri="{BB962C8B-B14F-4D97-AF65-F5344CB8AC3E}">
        <p14:creationId xmlns:p14="http://schemas.microsoft.com/office/powerpoint/2010/main" val="18027363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D7B6173-1D58-48E2-83CF-37350F315F7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E4CBDBB-4FBD-4B9E-BD01-054A81D431C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B01A6F03-171F-40B2-8B2C-A061B89241F6}"/>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16" name="Rectangle 15">
            <a:extLst>
              <a:ext uri="{FF2B5EF4-FFF2-40B4-BE49-F238E27FC236}">
                <a16:creationId xmlns:a16="http://schemas.microsoft.com/office/drawing/2014/main" id="{72C4834C-B602-4125-8264-BD0D55A5885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53172EE5-132F-4DD4-8855-4DBBD9C3465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95844" y="1110000"/>
            <a:ext cx="10195740" cy="4629235"/>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n w="22225">
                <a:solidFill>
                  <a:schemeClr val="accent2"/>
                </a:solidFill>
                <a:prstDash val="solid"/>
              </a:ln>
              <a:solidFill>
                <a:schemeClr val="accent2">
                  <a:lumMod val="40000"/>
                  <a:lumOff val="60000"/>
                </a:schemeClr>
              </a:solidFill>
            </a:endParaRPr>
          </a:p>
        </p:txBody>
      </p:sp>
      <p:sp>
        <p:nvSpPr>
          <p:cNvPr id="5" name="Slayt Numarası Yer Tutucusu 4">
            <a:extLst>
              <a:ext uri="{FF2B5EF4-FFF2-40B4-BE49-F238E27FC236}">
                <a16:creationId xmlns:a16="http://schemas.microsoft.com/office/drawing/2014/main" id="{7113F954-1904-49EC-9050-623D04F507E3}"/>
              </a:ext>
            </a:extLst>
          </p:cNvPr>
          <p:cNvSpPr>
            <a:spLocks noGrp="1"/>
          </p:cNvSpPr>
          <p:nvPr>
            <p:ph type="sldNum" sz="quarter" idx="12"/>
          </p:nvPr>
        </p:nvSpPr>
        <p:spPr>
          <a:xfrm>
            <a:off x="11722608" y="18288"/>
            <a:ext cx="475488" cy="475488"/>
          </a:xfrm>
        </p:spPr>
        <p:txBody>
          <a:bodyPr>
            <a:normAutofit/>
          </a:bodyPr>
          <a:lstStyle/>
          <a:p>
            <a:pPr algn="ctr">
              <a:spcAft>
                <a:spcPts val="600"/>
              </a:spcAft>
            </a:pPr>
            <a:fld id="{E98E4916-E689-4903-B57F-692FDB8143AD}" type="slidenum">
              <a:rPr lang="tr-TR" sz="900">
                <a:solidFill>
                  <a:schemeClr val="tx1">
                    <a:alpha val="70000"/>
                  </a:schemeClr>
                </a:solidFill>
              </a:rPr>
              <a:pPr algn="ctr">
                <a:spcAft>
                  <a:spcPts val="600"/>
                </a:spcAft>
              </a:pPr>
              <a:t>19</a:t>
            </a:fld>
            <a:endParaRPr lang="tr-TR" sz="900">
              <a:solidFill>
                <a:schemeClr val="tx1">
                  <a:alpha val="70000"/>
                </a:schemeClr>
              </a:solidFill>
            </a:endParaRPr>
          </a:p>
        </p:txBody>
      </p:sp>
      <p:sp>
        <p:nvSpPr>
          <p:cNvPr id="4" name="Veri Yer Tutucusu 3">
            <a:extLst>
              <a:ext uri="{FF2B5EF4-FFF2-40B4-BE49-F238E27FC236}">
                <a16:creationId xmlns:a16="http://schemas.microsoft.com/office/drawing/2014/main" id="{BF0A075E-C0A7-4764-8D4E-5AB77B5EB422}"/>
              </a:ext>
            </a:extLst>
          </p:cNvPr>
          <p:cNvSpPr>
            <a:spLocks noGrp="1"/>
          </p:cNvSpPr>
          <p:nvPr>
            <p:ph type="dt" sz="half" idx="10"/>
          </p:nvPr>
        </p:nvSpPr>
        <p:spPr>
          <a:xfrm rot="16200000">
            <a:off x="-1554480" y="3246438"/>
            <a:ext cx="3474720" cy="365125"/>
          </a:xfrm>
        </p:spPr>
        <p:txBody>
          <a:bodyPr>
            <a:normAutofit/>
          </a:bodyPr>
          <a:lstStyle/>
          <a:p>
            <a:pPr algn="ctr">
              <a:spcAft>
                <a:spcPts val="600"/>
              </a:spcAft>
            </a:pPr>
            <a:fld id="{799A0160-387E-4F9D-A35A-60183C4644CF}" type="datetime1">
              <a:rPr lang="tr-TR" sz="900">
                <a:solidFill>
                  <a:schemeClr val="tx1">
                    <a:alpha val="70000"/>
                  </a:schemeClr>
                </a:solidFill>
              </a:rPr>
              <a:pPr algn="ctr">
                <a:spcAft>
                  <a:spcPts val="600"/>
                </a:spcAft>
              </a:pPr>
              <a:t>25.02.2021</a:t>
            </a:fld>
            <a:endParaRPr lang="tr-TR" sz="900">
              <a:solidFill>
                <a:schemeClr val="tx1">
                  <a:alpha val="70000"/>
                </a:schemeClr>
              </a:solidFill>
            </a:endParaRPr>
          </a:p>
        </p:txBody>
      </p:sp>
      <p:sp>
        <p:nvSpPr>
          <p:cNvPr id="3" name="İçerik Yer Tutucusu 2">
            <a:extLst>
              <a:ext uri="{FF2B5EF4-FFF2-40B4-BE49-F238E27FC236}">
                <a16:creationId xmlns:a16="http://schemas.microsoft.com/office/drawing/2014/main" id="{EBE9A308-22AA-469C-93B2-A71434DB6283}"/>
              </a:ext>
            </a:extLst>
          </p:cNvPr>
          <p:cNvSpPr>
            <a:spLocks noGrp="1"/>
          </p:cNvSpPr>
          <p:nvPr>
            <p:ph idx="1"/>
          </p:nvPr>
        </p:nvSpPr>
        <p:spPr>
          <a:xfrm>
            <a:off x="1993641" y="1513840"/>
            <a:ext cx="8206999" cy="4062442"/>
          </a:xfrm>
        </p:spPr>
        <p:txBody>
          <a:bodyPr anchor="t">
            <a:normAutofit/>
          </a:bodyPr>
          <a:lstStyle/>
          <a:p>
            <a:pPr algn="just"/>
            <a:r>
              <a:rPr lang="tr-TR" dirty="0">
                <a:latin typeface="Times New Roman" panose="02020603050405020304" pitchFamily="18" charset="0"/>
                <a:cs typeface="Times New Roman" panose="02020603050405020304" pitchFamily="18" charset="0"/>
              </a:rPr>
              <a:t>Korunma ve tedbirlere yönelik afiş-poster vb. bilgilendirici materyallere uygun yerlerde yer verilmelidir.</a:t>
            </a:r>
          </a:p>
          <a:p>
            <a:pPr algn="just"/>
            <a:r>
              <a:rPr lang="tr-TR" dirty="0">
                <a:latin typeface="Times New Roman" panose="02020603050405020304" pitchFamily="18" charset="0"/>
                <a:cs typeface="Times New Roman" panose="02020603050405020304" pitchFamily="18" charset="0"/>
              </a:rPr>
              <a:t>Masa yüzeyi, kapı kolu gibi birden çok kişinin temas ettiği alanların temizliğine özellikle dikkat edilmelidir.</a:t>
            </a:r>
          </a:p>
          <a:p>
            <a:pPr algn="just"/>
            <a:r>
              <a:rPr lang="tr-TR" dirty="0">
                <a:latin typeface="Times New Roman" panose="02020603050405020304" pitchFamily="18" charset="0"/>
                <a:cs typeface="Times New Roman" panose="02020603050405020304" pitchFamily="18" charset="0"/>
              </a:rPr>
              <a:t>Derslik girişinde o dersliğin maksimum öğrenci kapasitesini belirten uyarı içeren görsel materyallere yer verilmelidir, oturma düzeni ve mesafeleri de önceden ayarlanmış olmalıdır.</a:t>
            </a:r>
          </a:p>
          <a:p>
            <a:pPr algn="ctr"/>
            <a:endParaRPr lang="tr-TR" sz="1700" dirty="0"/>
          </a:p>
        </p:txBody>
      </p:sp>
    </p:spTree>
    <p:extLst>
      <p:ext uri="{BB962C8B-B14F-4D97-AF65-F5344CB8AC3E}">
        <p14:creationId xmlns:p14="http://schemas.microsoft.com/office/powerpoint/2010/main" val="716581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descr="Koronavirüs diğer virüslerden neden farklı ve neden bu kadar öldürücü? -  BBC News Türkçe">
            <a:extLst>
              <a:ext uri="{FF2B5EF4-FFF2-40B4-BE49-F238E27FC236}">
                <a16:creationId xmlns:a16="http://schemas.microsoft.com/office/drawing/2014/main" id="{C3EF2EC4-4ADD-4CF9-B0F5-43D592AF1158}"/>
              </a:ext>
            </a:extLst>
          </p:cNvPr>
          <p:cNvPicPr>
            <a:picLocks noChangeAspect="1" noChangeArrowheads="1"/>
          </p:cNvPicPr>
          <p:nvPr/>
        </p:nvPicPr>
        <p:blipFill rotWithShape="1">
          <a:blip r:embed="rId2">
            <a:alphaModFix/>
            <a:extLst>
              <a:ext uri="{28A0092B-C50C-407E-A947-70E740481C1C}">
                <a14:useLocalDpi xmlns:a14="http://schemas.microsoft.com/office/drawing/2010/main" val="0"/>
              </a:ext>
            </a:extLst>
          </a:blip>
          <a:srcRect l="19676" r="27878"/>
          <a:stretch/>
        </p:blipFill>
        <p:spPr bwMode="auto">
          <a:xfrm>
            <a:off x="5797543" y="10"/>
            <a:ext cx="6394152" cy="6857990"/>
          </a:xfrm>
          <a:prstGeom prst="rect">
            <a:avLst/>
          </a:prstGeom>
          <a:noFill/>
          <a:extLst>
            <a:ext uri="{909E8E84-426E-40DD-AFC4-6F175D3DCCD1}">
              <a14:hiddenFill xmlns:a14="http://schemas.microsoft.com/office/drawing/2010/main">
                <a:solidFill>
                  <a:srgbClr val="FFFFFF"/>
                </a:solidFill>
              </a14:hiddenFill>
            </a:ext>
          </a:extLst>
        </p:spPr>
      </p:pic>
      <p:pic>
        <p:nvPicPr>
          <p:cNvPr id="71" name="Picture 70">
            <a:extLst>
              <a:ext uri="{FF2B5EF4-FFF2-40B4-BE49-F238E27FC236}">
                <a16:creationId xmlns:a16="http://schemas.microsoft.com/office/drawing/2014/main" id="{54DDEBDD-D8BD-41A6-8A0D-B00E3768B0F9}"/>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2" name="Başlık 1">
            <a:extLst>
              <a:ext uri="{FF2B5EF4-FFF2-40B4-BE49-F238E27FC236}">
                <a16:creationId xmlns:a16="http://schemas.microsoft.com/office/drawing/2014/main" id="{C2EE9B8E-5231-475E-960D-D3D76A9F9D10}"/>
              </a:ext>
            </a:extLst>
          </p:cNvPr>
          <p:cNvSpPr>
            <a:spLocks noGrp="1"/>
          </p:cNvSpPr>
          <p:nvPr>
            <p:ph type="title"/>
          </p:nvPr>
        </p:nvSpPr>
        <p:spPr>
          <a:xfrm>
            <a:off x="804998" y="798445"/>
            <a:ext cx="4803636" cy="1311664"/>
          </a:xfrm>
        </p:spPr>
        <p:txBody>
          <a:bodyPr>
            <a:normAutofit/>
          </a:bodyPr>
          <a:lstStyle/>
          <a:p>
            <a:r>
              <a:rPr lang="tr-TR">
                <a:solidFill>
                  <a:srgbClr val="000000"/>
                </a:solidFill>
                <a:latin typeface="Times New Roman" panose="02020603050405020304" pitchFamily="18" charset="0"/>
                <a:ea typeface="Tahoma" panose="020B0604030504040204" pitchFamily="34" charset="0"/>
                <a:cs typeface="Times New Roman" panose="02020603050405020304" pitchFamily="18" charset="0"/>
              </a:rPr>
              <a:t>Koronavirüs</a:t>
            </a:r>
          </a:p>
        </p:txBody>
      </p:sp>
      <p:sp>
        <p:nvSpPr>
          <p:cNvPr id="3" name="İçerik Yer Tutucusu 2">
            <a:extLst>
              <a:ext uri="{FF2B5EF4-FFF2-40B4-BE49-F238E27FC236}">
                <a16:creationId xmlns:a16="http://schemas.microsoft.com/office/drawing/2014/main" id="{53EFED53-C7ED-4277-B01F-7ED797584C47}"/>
              </a:ext>
            </a:extLst>
          </p:cNvPr>
          <p:cNvSpPr>
            <a:spLocks noGrp="1"/>
          </p:cNvSpPr>
          <p:nvPr>
            <p:ph idx="1"/>
          </p:nvPr>
        </p:nvSpPr>
        <p:spPr>
          <a:xfrm>
            <a:off x="804997" y="2272143"/>
            <a:ext cx="4706803" cy="3788830"/>
          </a:xfrm>
        </p:spPr>
        <p:txBody>
          <a:bodyPr anchor="ctr">
            <a:normAutofit lnSpcReduction="10000"/>
          </a:bodyPr>
          <a:lstStyle/>
          <a:p>
            <a:pPr marL="0" indent="0" algn="just">
              <a:buNone/>
            </a:pPr>
            <a:r>
              <a:rPr lang="tr-TR" sz="2400" dirty="0">
                <a:solidFill>
                  <a:srgbClr val="000000"/>
                </a:solidFill>
                <a:latin typeface="Times New Roman" panose="02020603050405020304" pitchFamily="18" charset="0"/>
                <a:cs typeface="Times New Roman" panose="02020603050405020304" pitchFamily="18" charset="0"/>
              </a:rPr>
              <a:t>Çin’in </a:t>
            </a:r>
            <a:r>
              <a:rPr lang="tr-TR" sz="2400" dirty="0" err="1">
                <a:solidFill>
                  <a:srgbClr val="000000"/>
                </a:solidFill>
                <a:latin typeface="Times New Roman" panose="02020603050405020304" pitchFamily="18" charset="0"/>
                <a:cs typeface="Times New Roman" panose="02020603050405020304" pitchFamily="18" charset="0"/>
              </a:rPr>
              <a:t>Wuhan</a:t>
            </a:r>
            <a:r>
              <a:rPr lang="tr-TR" sz="2400" dirty="0">
                <a:solidFill>
                  <a:srgbClr val="000000"/>
                </a:solidFill>
                <a:latin typeface="Times New Roman" panose="02020603050405020304" pitchFamily="18" charset="0"/>
                <a:cs typeface="Times New Roman" panose="02020603050405020304" pitchFamily="18" charset="0"/>
              </a:rPr>
              <a:t> kentinde başlayan Yeni </a:t>
            </a:r>
            <a:r>
              <a:rPr lang="tr-TR" sz="2400" dirty="0" err="1">
                <a:solidFill>
                  <a:srgbClr val="000000"/>
                </a:solidFill>
                <a:latin typeface="Times New Roman" panose="02020603050405020304" pitchFamily="18" charset="0"/>
                <a:cs typeface="Times New Roman" panose="02020603050405020304" pitchFamily="18" charset="0"/>
              </a:rPr>
              <a:t>Koronavirüs</a:t>
            </a:r>
            <a:r>
              <a:rPr lang="tr-TR" sz="2400" dirty="0">
                <a:solidFill>
                  <a:srgbClr val="000000"/>
                </a:solidFill>
                <a:latin typeface="Times New Roman" panose="02020603050405020304" pitchFamily="18" charset="0"/>
                <a:cs typeface="Times New Roman" panose="02020603050405020304" pitchFamily="18" charset="0"/>
              </a:rPr>
              <a:t> Hastalığı (COVID-19) dalgalar şeklinde tüm dünyaya yayılmış, Dünya Sağlık Örgütü tarafından 30 Ocak 2020 tarihinde</a:t>
            </a:r>
            <a:r>
              <a:rPr lang="tr-TR" sz="2400" i="1" dirty="0">
                <a:solidFill>
                  <a:srgbClr val="000000"/>
                </a:solidFill>
                <a:latin typeface="Times New Roman" panose="02020603050405020304" pitchFamily="18" charset="0"/>
                <a:cs typeface="Times New Roman" panose="02020603050405020304" pitchFamily="18" charset="0"/>
              </a:rPr>
              <a:t> </a:t>
            </a:r>
            <a:r>
              <a:rPr lang="tr-TR" sz="2400" i="1" dirty="0">
                <a:solidFill>
                  <a:schemeClr val="accent1">
                    <a:lumMod val="75000"/>
                  </a:schemeClr>
                </a:solidFill>
                <a:latin typeface="Times New Roman" panose="02020603050405020304" pitchFamily="18" charset="0"/>
                <a:cs typeface="Times New Roman" panose="02020603050405020304" pitchFamily="18" charset="0"/>
              </a:rPr>
              <a:t>“uluslararası halk sağlığı acil durumu” </a:t>
            </a:r>
            <a:r>
              <a:rPr lang="tr-TR" sz="2400" dirty="0">
                <a:solidFill>
                  <a:srgbClr val="000000"/>
                </a:solidFill>
                <a:latin typeface="Times New Roman" panose="02020603050405020304" pitchFamily="18" charset="0"/>
                <a:cs typeface="Times New Roman" panose="02020603050405020304" pitchFamily="18" charset="0"/>
              </a:rPr>
              <a:t>olarak nitelenmiş, ülkemizde resmi olarak ilk açıklanan vakanın görüldüğü tarihe isabet eden 11 Mart 2020’de ise “</a:t>
            </a:r>
            <a:r>
              <a:rPr lang="tr-TR" sz="2400" dirty="0" err="1">
                <a:solidFill>
                  <a:srgbClr val="000000"/>
                </a:solidFill>
                <a:latin typeface="Times New Roman" panose="02020603050405020304" pitchFamily="18" charset="0"/>
                <a:cs typeface="Times New Roman" panose="02020603050405020304" pitchFamily="18" charset="0"/>
              </a:rPr>
              <a:t>Pandemi</a:t>
            </a:r>
            <a:r>
              <a:rPr lang="tr-TR" sz="2400" dirty="0">
                <a:solidFill>
                  <a:srgbClr val="000000"/>
                </a:solidFill>
                <a:latin typeface="Times New Roman" panose="02020603050405020304" pitchFamily="18" charset="0"/>
                <a:cs typeface="Times New Roman" panose="02020603050405020304" pitchFamily="18" charset="0"/>
              </a:rPr>
              <a:t>” yani </a:t>
            </a:r>
            <a:r>
              <a:rPr lang="tr-TR" sz="2400" i="1" dirty="0">
                <a:solidFill>
                  <a:schemeClr val="accent1">
                    <a:lumMod val="75000"/>
                  </a:schemeClr>
                </a:solidFill>
                <a:latin typeface="Times New Roman" panose="02020603050405020304" pitchFamily="18" charset="0"/>
                <a:cs typeface="Times New Roman" panose="02020603050405020304" pitchFamily="18" charset="0"/>
              </a:rPr>
              <a:t>“Küresel Salgın” </a:t>
            </a:r>
            <a:r>
              <a:rPr lang="tr-TR" sz="2400" dirty="0">
                <a:solidFill>
                  <a:srgbClr val="000000"/>
                </a:solidFill>
                <a:latin typeface="Times New Roman" panose="02020603050405020304" pitchFamily="18" charset="0"/>
                <a:cs typeface="Times New Roman" panose="02020603050405020304" pitchFamily="18" charset="0"/>
              </a:rPr>
              <a:t>olarak ilan edilmiştir. </a:t>
            </a:r>
          </a:p>
        </p:txBody>
      </p:sp>
      <p:sp>
        <p:nvSpPr>
          <p:cNvPr id="4" name="Veri Yer Tutucusu 3">
            <a:extLst>
              <a:ext uri="{FF2B5EF4-FFF2-40B4-BE49-F238E27FC236}">
                <a16:creationId xmlns:a16="http://schemas.microsoft.com/office/drawing/2014/main" id="{92CCD924-EBFF-41F7-8641-6ECEFC79B5BA}"/>
              </a:ext>
            </a:extLst>
          </p:cNvPr>
          <p:cNvSpPr>
            <a:spLocks noGrp="1"/>
          </p:cNvSpPr>
          <p:nvPr>
            <p:ph type="dt" sz="half" idx="10"/>
          </p:nvPr>
        </p:nvSpPr>
        <p:spPr>
          <a:xfrm>
            <a:off x="7554138" y="6223702"/>
            <a:ext cx="3108065" cy="314067"/>
          </a:xfrm>
        </p:spPr>
        <p:txBody>
          <a:bodyPr>
            <a:normAutofit/>
          </a:bodyPr>
          <a:lstStyle/>
          <a:p>
            <a:pPr algn="r">
              <a:spcAft>
                <a:spcPts val="600"/>
              </a:spcAft>
            </a:pPr>
            <a:fld id="{E4F043CF-0BF3-445C-8CAD-4F56201F7DD7}" type="datetime1">
              <a:rPr lang="tr-TR" sz="1100">
                <a:solidFill>
                  <a:srgbClr val="FFFFFF"/>
                </a:solidFill>
              </a:rPr>
              <a:pPr algn="r">
                <a:spcAft>
                  <a:spcPts val="600"/>
                </a:spcAft>
              </a:pPr>
              <a:t>25.02.2021</a:t>
            </a:fld>
            <a:endParaRPr lang="tr-TR" sz="1100">
              <a:solidFill>
                <a:srgbClr val="FFFFFF"/>
              </a:solidFill>
            </a:endParaRPr>
          </a:p>
        </p:txBody>
      </p:sp>
      <p:sp>
        <p:nvSpPr>
          <p:cNvPr id="5" name="Slayt Numarası Yer Tutucusu 4">
            <a:extLst>
              <a:ext uri="{FF2B5EF4-FFF2-40B4-BE49-F238E27FC236}">
                <a16:creationId xmlns:a16="http://schemas.microsoft.com/office/drawing/2014/main" id="{D12CFFD0-D7FC-4D55-848F-8099D7DFE982}"/>
              </a:ext>
            </a:extLst>
          </p:cNvPr>
          <p:cNvSpPr>
            <a:spLocks noGrp="1"/>
          </p:cNvSpPr>
          <p:nvPr>
            <p:ph type="sldNum" sz="quarter" idx="12"/>
          </p:nvPr>
        </p:nvSpPr>
        <p:spPr>
          <a:xfrm>
            <a:off x="10825930" y="6223702"/>
            <a:ext cx="570728" cy="314067"/>
          </a:xfrm>
        </p:spPr>
        <p:txBody>
          <a:bodyPr>
            <a:normAutofit/>
          </a:bodyPr>
          <a:lstStyle/>
          <a:p>
            <a:pPr>
              <a:spcAft>
                <a:spcPts val="600"/>
              </a:spcAft>
            </a:pPr>
            <a:fld id="{E98E4916-E689-4903-B57F-692FDB8143AD}" type="slidenum">
              <a:rPr lang="tr-TR" sz="1100">
                <a:solidFill>
                  <a:srgbClr val="FFFFFF"/>
                </a:solidFill>
              </a:rPr>
              <a:pPr>
                <a:spcAft>
                  <a:spcPts val="600"/>
                </a:spcAft>
              </a:pPr>
              <a:t>2</a:t>
            </a:fld>
            <a:endParaRPr lang="tr-TR" sz="1100">
              <a:solidFill>
                <a:srgbClr val="FFFFFF"/>
              </a:solidFill>
            </a:endParaRPr>
          </a:p>
        </p:txBody>
      </p:sp>
    </p:spTree>
    <p:extLst>
      <p:ext uri="{BB962C8B-B14F-4D97-AF65-F5344CB8AC3E}">
        <p14:creationId xmlns:p14="http://schemas.microsoft.com/office/powerpoint/2010/main" val="18074597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45D37F4E-DDB4-456B-97E0-9937730A039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7E505EA9-BD36-4004-8869-24CA52EF2775}"/>
              </a:ext>
            </a:extLst>
          </p:cNvPr>
          <p:cNvSpPr>
            <a:spLocks noGrp="1"/>
          </p:cNvSpPr>
          <p:nvPr>
            <p:ph type="title"/>
          </p:nvPr>
        </p:nvSpPr>
        <p:spPr>
          <a:xfrm>
            <a:off x="572493" y="238539"/>
            <a:ext cx="11018520" cy="1434415"/>
          </a:xfrm>
        </p:spPr>
        <p:txBody>
          <a:bodyPr anchor="b">
            <a:normAutofit/>
          </a:bodyPr>
          <a:lstStyle/>
          <a:p>
            <a:r>
              <a:rPr lang="tr-TR" sz="4600">
                <a:latin typeface="Times New Roman" panose="02020603050405020304" pitchFamily="18" charset="0"/>
                <a:cs typeface="Times New Roman" panose="02020603050405020304" pitchFamily="18" charset="0"/>
              </a:rPr>
              <a:t>Toplantı/Konferans Salonları/Çok Amaçlı Salonlar</a:t>
            </a:r>
          </a:p>
        </p:txBody>
      </p:sp>
      <p:sp>
        <p:nvSpPr>
          <p:cNvPr id="73"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B67C7014-253D-4CF8-8E88-A5D623E47363}"/>
              </a:ext>
            </a:extLst>
          </p:cNvPr>
          <p:cNvSpPr>
            <a:spLocks noGrp="1"/>
          </p:cNvSpPr>
          <p:nvPr>
            <p:ph idx="1"/>
          </p:nvPr>
        </p:nvSpPr>
        <p:spPr>
          <a:xfrm>
            <a:off x="572493" y="2071316"/>
            <a:ext cx="6713552" cy="4119172"/>
          </a:xfrm>
        </p:spPr>
        <p:txBody>
          <a:bodyPr anchor="t">
            <a:normAutofit/>
          </a:bodyPr>
          <a:lstStyle/>
          <a:p>
            <a:r>
              <a:rPr lang="tr-TR" sz="2200">
                <a:latin typeface="Times New Roman" panose="02020603050405020304" pitchFamily="18" charset="0"/>
                <a:cs typeface="Times New Roman" panose="02020603050405020304" pitchFamily="18" charset="0"/>
              </a:rPr>
              <a:t>Pencereleri açılarak düzenli bir şekilde sık sık havalandırılmalıdır.</a:t>
            </a:r>
          </a:p>
          <a:p>
            <a:r>
              <a:rPr lang="tr-TR" sz="2200">
                <a:latin typeface="Times New Roman" panose="02020603050405020304" pitchFamily="18" charset="0"/>
                <a:cs typeface="Times New Roman" panose="02020603050405020304" pitchFamily="18" charset="0"/>
              </a:rPr>
              <a:t>Damlacıkların yayılmasına yol açacağı için mümkün mertebe içerde kişiler olduğunda klima ve vantilatör kapalı olmalıdır.</a:t>
            </a:r>
          </a:p>
          <a:p>
            <a:r>
              <a:rPr lang="tr-TR" sz="2200">
                <a:latin typeface="Times New Roman" panose="02020603050405020304" pitchFamily="18" charset="0"/>
                <a:cs typeface="Times New Roman" panose="02020603050405020304" pitchFamily="18" charset="0"/>
              </a:rPr>
              <a:t>Salonlara giren herkesin uygun şekilde maske (tıbbi veya bez) takmış olması sağlanmalıdır.</a:t>
            </a:r>
          </a:p>
          <a:p>
            <a:r>
              <a:rPr lang="tr-TR" sz="2200">
                <a:latin typeface="Times New Roman" panose="02020603050405020304" pitchFamily="18" charset="0"/>
                <a:cs typeface="Times New Roman" panose="02020603050405020304" pitchFamily="18" charset="0"/>
              </a:rPr>
              <a:t>Oturma düzeni fiziksel mesafe en az 1 metre olacak şekilde olmalıdır.</a:t>
            </a:r>
          </a:p>
        </p:txBody>
      </p:sp>
      <p:pic>
        <p:nvPicPr>
          <p:cNvPr id="4098" name="Picture 2" descr="Sosyal Mesafe Uyarı Zemin Sticker 40 Ø">
            <a:extLst>
              <a:ext uri="{FF2B5EF4-FFF2-40B4-BE49-F238E27FC236}">
                <a16:creationId xmlns:a16="http://schemas.microsoft.com/office/drawing/2014/main" id="{1E606993-6ADE-43C9-BC04-560613375B6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05" r="-2" b="8843"/>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sp>
        <p:nvSpPr>
          <p:cNvPr id="4" name="Veri Yer Tutucusu 3">
            <a:extLst>
              <a:ext uri="{FF2B5EF4-FFF2-40B4-BE49-F238E27FC236}">
                <a16:creationId xmlns:a16="http://schemas.microsoft.com/office/drawing/2014/main" id="{028E4FB7-DFBB-46EC-948A-5F26163C0393}"/>
              </a:ext>
            </a:extLst>
          </p:cNvPr>
          <p:cNvSpPr>
            <a:spLocks noGrp="1"/>
          </p:cNvSpPr>
          <p:nvPr>
            <p:ph type="dt" sz="half" idx="10"/>
          </p:nvPr>
        </p:nvSpPr>
        <p:spPr>
          <a:xfrm>
            <a:off x="838200" y="6356350"/>
            <a:ext cx="2743200" cy="365125"/>
          </a:xfrm>
        </p:spPr>
        <p:txBody>
          <a:bodyPr>
            <a:normAutofit/>
          </a:bodyPr>
          <a:lstStyle/>
          <a:p>
            <a:pPr>
              <a:spcAft>
                <a:spcPts val="600"/>
              </a:spcAft>
            </a:pPr>
            <a:fld id="{799A0160-387E-4F9D-A35A-60183C4644CF}" type="datetime1">
              <a:rPr lang="tr-TR"/>
              <a:pPr>
                <a:spcAft>
                  <a:spcPts val="600"/>
                </a:spcAft>
              </a:pPr>
              <a:t>25.02.2021</a:t>
            </a:fld>
            <a:endParaRPr lang="tr-TR"/>
          </a:p>
        </p:txBody>
      </p:sp>
      <p:sp>
        <p:nvSpPr>
          <p:cNvPr id="5" name="Slayt Numarası Yer Tutucusu 4">
            <a:extLst>
              <a:ext uri="{FF2B5EF4-FFF2-40B4-BE49-F238E27FC236}">
                <a16:creationId xmlns:a16="http://schemas.microsoft.com/office/drawing/2014/main" id="{F4BD1514-E251-4E25-9122-67BEB5B0A9E5}"/>
              </a:ext>
            </a:extLst>
          </p:cNvPr>
          <p:cNvSpPr>
            <a:spLocks noGrp="1"/>
          </p:cNvSpPr>
          <p:nvPr>
            <p:ph type="sldNum" sz="quarter" idx="12"/>
          </p:nvPr>
        </p:nvSpPr>
        <p:spPr>
          <a:xfrm>
            <a:off x="8610600" y="6356350"/>
            <a:ext cx="2743200" cy="365125"/>
          </a:xfrm>
        </p:spPr>
        <p:txBody>
          <a:bodyPr>
            <a:normAutofit/>
          </a:bodyPr>
          <a:lstStyle/>
          <a:p>
            <a:pPr>
              <a:spcAft>
                <a:spcPts val="600"/>
              </a:spcAft>
            </a:pPr>
            <a:fld id="{E98E4916-E689-4903-B57F-692FDB8143AD}" type="slidenum">
              <a:rPr lang="tr-TR"/>
              <a:pPr>
                <a:spcAft>
                  <a:spcPts val="600"/>
                </a:spcAft>
              </a:pPr>
              <a:t>20</a:t>
            </a:fld>
            <a:endParaRPr lang="tr-TR"/>
          </a:p>
        </p:txBody>
      </p:sp>
    </p:spTree>
    <p:extLst>
      <p:ext uri="{BB962C8B-B14F-4D97-AF65-F5344CB8AC3E}">
        <p14:creationId xmlns:p14="http://schemas.microsoft.com/office/powerpoint/2010/main" val="8578604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9A8246A-780A-47BF-A727-A11DE152005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6BCFD59-A728-4E35-91C4-6D5D75F9544D}"/>
              </a:ext>
            </a:extLst>
          </p:cNvPr>
          <p:cNvSpPr>
            <a:spLocks noGrp="1"/>
          </p:cNvSpPr>
          <p:nvPr>
            <p:ph idx="1"/>
          </p:nvPr>
        </p:nvSpPr>
        <p:spPr>
          <a:xfrm>
            <a:off x="838200" y="1825625"/>
            <a:ext cx="10515600" cy="3538855"/>
          </a:xfrm>
        </p:spPr>
        <p:style>
          <a:lnRef idx="1">
            <a:schemeClr val="accent4"/>
          </a:lnRef>
          <a:fillRef idx="2">
            <a:schemeClr val="accent4"/>
          </a:fillRef>
          <a:effectRef idx="1">
            <a:schemeClr val="accent4"/>
          </a:effectRef>
          <a:fontRef idx="minor">
            <a:schemeClr val="dk1"/>
          </a:fontRef>
        </p:style>
        <p:txBody>
          <a:bodyPr/>
          <a:lstStyle/>
          <a:p>
            <a:pPr algn="just"/>
            <a:r>
              <a:rPr lang="tr-TR" dirty="0">
                <a:latin typeface="Times New Roman" panose="02020603050405020304" pitchFamily="18" charset="0"/>
                <a:cs typeface="Times New Roman" panose="02020603050405020304" pitchFamily="18" charset="0"/>
              </a:rPr>
              <a:t>En az 4 metrekareye bir kişi düşecek şekilde planlama yapılmalıdır.</a:t>
            </a:r>
          </a:p>
          <a:p>
            <a:pPr algn="just"/>
            <a:r>
              <a:rPr lang="tr-TR" dirty="0">
                <a:latin typeface="Times New Roman" panose="02020603050405020304" pitchFamily="18" charset="0"/>
                <a:cs typeface="Times New Roman" panose="02020603050405020304" pitchFamily="18" charset="0"/>
              </a:rPr>
              <a:t>Etkinlikler en az sayıda katılımcıyla en kısa sürede gerçekleştirilmelidir.</a:t>
            </a:r>
          </a:p>
          <a:p>
            <a:pPr algn="just"/>
            <a:r>
              <a:rPr lang="tr-TR" dirty="0">
                <a:latin typeface="Times New Roman" panose="02020603050405020304" pitchFamily="18" charset="0"/>
                <a:cs typeface="Times New Roman" panose="02020603050405020304" pitchFamily="18" charset="0"/>
              </a:rPr>
              <a:t>Girişe el antiseptiği yerleştirilmelidir.</a:t>
            </a:r>
          </a:p>
          <a:p>
            <a:pPr algn="just"/>
            <a:r>
              <a:rPr lang="tr-TR" dirty="0">
                <a:latin typeface="Times New Roman" panose="02020603050405020304" pitchFamily="18" charset="0"/>
                <a:cs typeface="Times New Roman" panose="02020603050405020304" pitchFamily="18" charset="0"/>
              </a:rPr>
              <a:t>Masalarda kitap dergi vb. gibi farklı kişilerin elle temasına açık materyaller bulundurulmamalıdır</a:t>
            </a:r>
          </a:p>
          <a:p>
            <a:endParaRPr lang="tr-TR" dirty="0"/>
          </a:p>
        </p:txBody>
      </p:sp>
      <p:sp>
        <p:nvSpPr>
          <p:cNvPr id="4" name="Veri Yer Tutucusu 3">
            <a:extLst>
              <a:ext uri="{FF2B5EF4-FFF2-40B4-BE49-F238E27FC236}">
                <a16:creationId xmlns:a16="http://schemas.microsoft.com/office/drawing/2014/main" id="{13739D95-89A8-4AC6-9601-A31B5DFB55FC}"/>
              </a:ext>
            </a:extLst>
          </p:cNvPr>
          <p:cNvSpPr>
            <a:spLocks noGrp="1"/>
          </p:cNvSpPr>
          <p:nvPr>
            <p:ph type="dt" sz="half" idx="10"/>
          </p:nvPr>
        </p:nvSpPr>
        <p:spPr/>
        <p:txBody>
          <a:bodyPr/>
          <a:lstStyle/>
          <a:p>
            <a:fld id="{799A0160-387E-4F9D-A35A-60183C4644CF}" type="datetime1">
              <a:rPr lang="tr-TR" smtClean="0"/>
              <a:t>25.02.2021</a:t>
            </a:fld>
            <a:endParaRPr lang="tr-TR"/>
          </a:p>
        </p:txBody>
      </p:sp>
      <p:sp>
        <p:nvSpPr>
          <p:cNvPr id="5" name="Slayt Numarası Yer Tutucusu 4">
            <a:extLst>
              <a:ext uri="{FF2B5EF4-FFF2-40B4-BE49-F238E27FC236}">
                <a16:creationId xmlns:a16="http://schemas.microsoft.com/office/drawing/2014/main" id="{CA17555F-EDC1-4483-B135-431AA37E51F9}"/>
              </a:ext>
            </a:extLst>
          </p:cNvPr>
          <p:cNvSpPr>
            <a:spLocks noGrp="1"/>
          </p:cNvSpPr>
          <p:nvPr>
            <p:ph type="sldNum" sz="quarter" idx="12"/>
          </p:nvPr>
        </p:nvSpPr>
        <p:spPr/>
        <p:txBody>
          <a:bodyPr/>
          <a:lstStyle/>
          <a:p>
            <a:fld id="{E98E4916-E689-4903-B57F-692FDB8143AD}" type="slidenum">
              <a:rPr lang="tr-TR" smtClean="0"/>
              <a:t>21</a:t>
            </a:fld>
            <a:endParaRPr lang="tr-TR"/>
          </a:p>
        </p:txBody>
      </p:sp>
    </p:spTree>
    <p:extLst>
      <p:ext uri="{BB962C8B-B14F-4D97-AF65-F5344CB8AC3E}">
        <p14:creationId xmlns:p14="http://schemas.microsoft.com/office/powerpoint/2010/main" val="31541365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1F648624-C886-48E4-8229-C38ACDAE14BE}"/>
              </a:ext>
            </a:extLst>
          </p:cNvPr>
          <p:cNvSpPr>
            <a:spLocks noGrp="1"/>
          </p:cNvSpPr>
          <p:nvPr>
            <p:ph type="title"/>
          </p:nvPr>
        </p:nvSpPr>
        <p:spPr>
          <a:xfrm>
            <a:off x="1371599" y="294538"/>
            <a:ext cx="9895951" cy="1033669"/>
          </a:xfrm>
        </p:spPr>
        <p:txBody>
          <a:bodyPr>
            <a:normAutofit/>
          </a:bodyPr>
          <a:lstStyle/>
          <a:p>
            <a:r>
              <a:rPr lang="tr-TR" sz="4000">
                <a:solidFill>
                  <a:srgbClr val="FFFFFF"/>
                </a:solidFill>
                <a:latin typeface="Times New Roman" panose="02020603050405020304" pitchFamily="18" charset="0"/>
                <a:cs typeface="Times New Roman" panose="02020603050405020304" pitchFamily="18" charset="0"/>
              </a:rPr>
              <a:t>Laboratuvarlar</a:t>
            </a:r>
          </a:p>
        </p:txBody>
      </p:sp>
      <p:sp>
        <p:nvSpPr>
          <p:cNvPr id="3" name="İçerik Yer Tutucusu 2">
            <a:extLst>
              <a:ext uri="{FF2B5EF4-FFF2-40B4-BE49-F238E27FC236}">
                <a16:creationId xmlns:a16="http://schemas.microsoft.com/office/drawing/2014/main" id="{B2D53EE9-3B5E-4DD2-832A-A87FDE852CF5}"/>
              </a:ext>
            </a:extLst>
          </p:cNvPr>
          <p:cNvSpPr>
            <a:spLocks noGrp="1"/>
          </p:cNvSpPr>
          <p:nvPr>
            <p:ph idx="1"/>
          </p:nvPr>
        </p:nvSpPr>
        <p:spPr>
          <a:xfrm>
            <a:off x="609600" y="1891970"/>
            <a:ext cx="11103863" cy="4526017"/>
          </a:xfrm>
        </p:spPr>
        <p:txBody>
          <a:bodyPr anchor="ctr">
            <a:normAutofit/>
          </a:bodyPr>
          <a:lstStyle/>
          <a:p>
            <a:r>
              <a:rPr lang="tr-TR" dirty="0">
                <a:latin typeface="Times New Roman" panose="02020603050405020304" pitchFamily="18" charset="0"/>
                <a:cs typeface="Times New Roman" panose="02020603050405020304" pitchFamily="18" charset="0"/>
              </a:rPr>
              <a:t>Pencereleri açılarak düzenli bir şekilde sık sık havalandırılmalıdır.</a:t>
            </a:r>
          </a:p>
          <a:p>
            <a:r>
              <a:rPr lang="tr-TR" dirty="0">
                <a:latin typeface="Times New Roman" panose="02020603050405020304" pitchFamily="18" charset="0"/>
                <a:cs typeface="Times New Roman" panose="02020603050405020304" pitchFamily="18" charset="0"/>
              </a:rPr>
              <a:t>Damlacıkların yayılmasına yol açacağı için mümkün mertebe içerde kişiler olduğunda klima ve vantilatör kapalı olmalıdır.</a:t>
            </a:r>
          </a:p>
          <a:p>
            <a:r>
              <a:rPr lang="tr-TR" dirty="0">
                <a:latin typeface="Times New Roman" panose="02020603050405020304" pitchFamily="18" charset="0"/>
                <a:cs typeface="Times New Roman" panose="02020603050405020304" pitchFamily="18" charset="0"/>
              </a:rPr>
              <a:t>Oturma düzeni fiziksel mesafe en az 1 metre olacak şekilde olmalıdır.</a:t>
            </a:r>
          </a:p>
          <a:p>
            <a:r>
              <a:rPr lang="tr-TR" dirty="0">
                <a:latin typeface="Times New Roman" panose="02020603050405020304" pitchFamily="18" charset="0"/>
                <a:cs typeface="Times New Roman" panose="02020603050405020304" pitchFamily="18" charset="0"/>
              </a:rPr>
              <a:t>En az 4 metrekareye bir kişi düşecek şekilde planlama yapılmalıdır.</a:t>
            </a:r>
          </a:p>
        </p:txBody>
      </p:sp>
      <p:sp>
        <p:nvSpPr>
          <p:cNvPr id="4" name="Veri Yer Tutucusu 3">
            <a:extLst>
              <a:ext uri="{FF2B5EF4-FFF2-40B4-BE49-F238E27FC236}">
                <a16:creationId xmlns:a16="http://schemas.microsoft.com/office/drawing/2014/main" id="{36ADFDD5-E211-4DAA-981A-3DA1DF57986C}"/>
              </a:ext>
            </a:extLst>
          </p:cNvPr>
          <p:cNvSpPr>
            <a:spLocks noGrp="1"/>
          </p:cNvSpPr>
          <p:nvPr>
            <p:ph type="dt" sz="half" idx="10"/>
          </p:nvPr>
        </p:nvSpPr>
        <p:spPr>
          <a:xfrm>
            <a:off x="8970264" y="6455431"/>
            <a:ext cx="2743200" cy="365125"/>
          </a:xfrm>
        </p:spPr>
        <p:txBody>
          <a:bodyPr>
            <a:normAutofit/>
          </a:bodyPr>
          <a:lstStyle/>
          <a:p>
            <a:pPr algn="r">
              <a:spcAft>
                <a:spcPts val="600"/>
              </a:spcAft>
            </a:pPr>
            <a:fld id="{799A0160-387E-4F9D-A35A-60183C4644CF}" type="datetime1">
              <a:rPr lang="tr-TR" sz="1100">
                <a:solidFill>
                  <a:schemeClr val="tx1">
                    <a:lumMod val="50000"/>
                    <a:lumOff val="50000"/>
                  </a:schemeClr>
                </a:solidFill>
              </a:rPr>
              <a:pPr algn="r">
                <a:spcAft>
                  <a:spcPts val="600"/>
                </a:spcAft>
              </a:pPr>
              <a:t>25.02.2021</a:t>
            </a:fld>
            <a:endParaRPr lang="tr-TR" sz="1100">
              <a:solidFill>
                <a:schemeClr val="tx1">
                  <a:lumMod val="50000"/>
                  <a:lumOff val="50000"/>
                </a:schemeClr>
              </a:solidFill>
            </a:endParaRPr>
          </a:p>
        </p:txBody>
      </p:sp>
      <p:sp>
        <p:nvSpPr>
          <p:cNvPr id="5" name="Slayt Numarası Yer Tutucusu 4">
            <a:extLst>
              <a:ext uri="{FF2B5EF4-FFF2-40B4-BE49-F238E27FC236}">
                <a16:creationId xmlns:a16="http://schemas.microsoft.com/office/drawing/2014/main" id="{C79F3373-D5A2-45AD-8010-23EA01B956AC}"/>
              </a:ext>
            </a:extLst>
          </p:cNvPr>
          <p:cNvSpPr>
            <a:spLocks noGrp="1"/>
          </p:cNvSpPr>
          <p:nvPr>
            <p:ph type="sldNum" sz="quarter" idx="12"/>
          </p:nvPr>
        </p:nvSpPr>
        <p:spPr>
          <a:xfrm>
            <a:off x="11704320" y="6455431"/>
            <a:ext cx="445913" cy="365125"/>
          </a:xfrm>
        </p:spPr>
        <p:txBody>
          <a:bodyPr>
            <a:normAutofit/>
          </a:bodyPr>
          <a:lstStyle/>
          <a:p>
            <a:pPr>
              <a:spcAft>
                <a:spcPts val="600"/>
              </a:spcAft>
            </a:pPr>
            <a:fld id="{E98E4916-E689-4903-B57F-692FDB8143AD}" type="slidenum">
              <a:rPr lang="tr-TR" sz="1100">
                <a:solidFill>
                  <a:schemeClr val="tx1">
                    <a:lumMod val="50000"/>
                    <a:lumOff val="50000"/>
                  </a:schemeClr>
                </a:solidFill>
              </a:rPr>
              <a:pPr>
                <a:spcAft>
                  <a:spcPts val="600"/>
                </a:spcAft>
              </a:pPr>
              <a:t>22</a:t>
            </a:fld>
            <a:endParaRPr lang="tr-TR" sz="1100">
              <a:solidFill>
                <a:schemeClr val="tx1">
                  <a:lumMod val="50000"/>
                  <a:lumOff val="50000"/>
                </a:schemeClr>
              </a:solidFill>
            </a:endParaRPr>
          </a:p>
        </p:txBody>
      </p:sp>
    </p:spTree>
    <p:extLst>
      <p:ext uri="{BB962C8B-B14F-4D97-AF65-F5344CB8AC3E}">
        <p14:creationId xmlns:p14="http://schemas.microsoft.com/office/powerpoint/2010/main" val="1938417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CC2286-A5DC-46BA-9EB2-47AECE0C9AF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BE90703-E09E-41BE-9894-00BD246E28B2}"/>
              </a:ext>
            </a:extLst>
          </p:cNvPr>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lstStyle/>
          <a:p>
            <a:r>
              <a:rPr lang="tr-TR" dirty="0">
                <a:latin typeface="Times New Roman" panose="02020603050405020304" pitchFamily="18" charset="0"/>
                <a:cs typeface="Times New Roman" panose="02020603050405020304" pitchFamily="18" charset="0"/>
              </a:rPr>
              <a:t>Girişe el antiseptiği yerleştirilmelidir.</a:t>
            </a:r>
          </a:p>
          <a:p>
            <a:r>
              <a:rPr lang="tr-TR" dirty="0">
                <a:latin typeface="Times New Roman" panose="02020603050405020304" pitchFamily="18" charset="0"/>
                <a:cs typeface="Times New Roman" panose="02020603050405020304" pitchFamily="18" charset="0"/>
              </a:rPr>
              <a:t>Birden fazla kişinin kullanımına açık eğitim materyali bulunmamasına dikkat edilmeli, zorunlu durumlarda farklı kullanıcılar arasında gerekli hijyen önlemleri alınmalıdır.</a:t>
            </a:r>
          </a:p>
          <a:p>
            <a:r>
              <a:rPr lang="tr-TR" dirty="0">
                <a:latin typeface="Times New Roman" panose="02020603050405020304" pitchFamily="18" charset="0"/>
                <a:cs typeface="Times New Roman" panose="02020603050405020304" pitchFamily="18" charset="0"/>
              </a:rPr>
              <a:t>Afiş-poster vb. bilgilendirici materyallere yer verilmelidir.</a:t>
            </a:r>
          </a:p>
          <a:p>
            <a:r>
              <a:rPr lang="tr-TR" dirty="0">
                <a:latin typeface="Times New Roman" panose="02020603050405020304" pitchFamily="18" charset="0"/>
                <a:cs typeface="Times New Roman" panose="02020603050405020304" pitchFamily="18" charset="0"/>
              </a:rPr>
              <a:t>Lavabo ve evyeler kişisel hijyen amaçlı kullanılmamalıdır.</a:t>
            </a:r>
          </a:p>
          <a:p>
            <a:r>
              <a:rPr lang="tr-TR" dirty="0">
                <a:latin typeface="Times New Roman" panose="02020603050405020304" pitchFamily="18" charset="0"/>
                <a:cs typeface="Times New Roman" panose="02020603050405020304" pitchFamily="18" charset="0"/>
              </a:rPr>
              <a:t>Mikroskop vb. gibi birden çok kişinin kullanımına açık cihazlar her kullanımdan sonra uygun şekilde temizlenmelidir.</a:t>
            </a:r>
          </a:p>
          <a:p>
            <a:endParaRPr lang="tr-TR" dirty="0"/>
          </a:p>
        </p:txBody>
      </p:sp>
      <p:sp>
        <p:nvSpPr>
          <p:cNvPr id="4" name="Veri Yer Tutucusu 3">
            <a:extLst>
              <a:ext uri="{FF2B5EF4-FFF2-40B4-BE49-F238E27FC236}">
                <a16:creationId xmlns:a16="http://schemas.microsoft.com/office/drawing/2014/main" id="{B257D55A-D982-4EC3-B8E0-66685029E7CD}"/>
              </a:ext>
            </a:extLst>
          </p:cNvPr>
          <p:cNvSpPr>
            <a:spLocks noGrp="1"/>
          </p:cNvSpPr>
          <p:nvPr>
            <p:ph type="dt" sz="half" idx="10"/>
          </p:nvPr>
        </p:nvSpPr>
        <p:spPr/>
        <p:txBody>
          <a:bodyPr/>
          <a:lstStyle/>
          <a:p>
            <a:fld id="{799A0160-387E-4F9D-A35A-60183C4644CF}" type="datetime1">
              <a:rPr lang="tr-TR" smtClean="0"/>
              <a:t>25.02.2021</a:t>
            </a:fld>
            <a:endParaRPr lang="tr-TR"/>
          </a:p>
        </p:txBody>
      </p:sp>
      <p:sp>
        <p:nvSpPr>
          <p:cNvPr id="5" name="Slayt Numarası Yer Tutucusu 4">
            <a:extLst>
              <a:ext uri="{FF2B5EF4-FFF2-40B4-BE49-F238E27FC236}">
                <a16:creationId xmlns:a16="http://schemas.microsoft.com/office/drawing/2014/main" id="{B92B3CC3-DC63-4853-BC10-7F51182C3179}"/>
              </a:ext>
            </a:extLst>
          </p:cNvPr>
          <p:cNvSpPr>
            <a:spLocks noGrp="1"/>
          </p:cNvSpPr>
          <p:nvPr>
            <p:ph type="sldNum" sz="quarter" idx="12"/>
          </p:nvPr>
        </p:nvSpPr>
        <p:spPr/>
        <p:txBody>
          <a:bodyPr/>
          <a:lstStyle/>
          <a:p>
            <a:fld id="{E98E4916-E689-4903-B57F-692FDB8143AD}" type="slidenum">
              <a:rPr lang="tr-TR" smtClean="0"/>
              <a:t>23</a:t>
            </a:fld>
            <a:endParaRPr lang="tr-TR"/>
          </a:p>
        </p:txBody>
      </p:sp>
    </p:spTree>
    <p:extLst>
      <p:ext uri="{BB962C8B-B14F-4D97-AF65-F5344CB8AC3E}">
        <p14:creationId xmlns:p14="http://schemas.microsoft.com/office/powerpoint/2010/main" val="18140559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C1DD1A8A-57D5-4A81-AD04-532B043C561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Net arka plan üzerinde bir büyüteç">
            <a:extLst>
              <a:ext uri="{FF2B5EF4-FFF2-40B4-BE49-F238E27FC236}">
                <a16:creationId xmlns:a16="http://schemas.microsoft.com/office/drawing/2014/main" id="{F433EB10-2B87-4EC6-9837-110D4FDDC020}"/>
              </a:ext>
            </a:extLst>
          </p:cNvPr>
          <p:cNvPicPr>
            <a:picLocks noChangeAspect="1"/>
          </p:cNvPicPr>
          <p:nvPr/>
        </p:nvPicPr>
        <p:blipFill rotWithShape="1">
          <a:blip r:embed="rId2"/>
          <a:srcRect b="15730"/>
          <a:stretch/>
        </p:blipFill>
        <p:spPr>
          <a:xfrm>
            <a:off x="-82408" y="-132070"/>
            <a:ext cx="12426808" cy="6990070"/>
          </a:xfrm>
          <a:prstGeom prst="rect">
            <a:avLst/>
          </a:prstGeom>
        </p:spPr>
      </p:pic>
      <p:sp>
        <p:nvSpPr>
          <p:cNvPr id="13" name="Rectangle 12">
            <a:extLst>
              <a:ext uri="{FF2B5EF4-FFF2-40B4-BE49-F238E27FC236}">
                <a16:creationId xmlns:a16="http://schemas.microsoft.com/office/drawing/2014/main" id="{007891EC-4501-44ED-A8C8-B11B6DB767A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ECEBB1DD-B6A4-4037-B8AE-39C15351F325}"/>
              </a:ext>
            </a:extLst>
          </p:cNvPr>
          <p:cNvSpPr>
            <a:spLocks noGrp="1"/>
          </p:cNvSpPr>
          <p:nvPr>
            <p:ph type="title"/>
          </p:nvPr>
        </p:nvSpPr>
        <p:spPr>
          <a:xfrm>
            <a:off x="81280" y="1107870"/>
            <a:ext cx="10058400" cy="3574778"/>
          </a:xfrm>
          <a:effectLst>
            <a:outerShdw blurRad="50800" dist="38100" dir="2700000" algn="tl" rotWithShape="0">
              <a:prstClr val="black">
                <a:alpha val="40000"/>
              </a:prstClr>
            </a:outerShdw>
          </a:effectLst>
        </p:spPr>
        <p:txBody>
          <a:bodyPr vert="horz" lIns="91440" tIns="45720" rIns="91440" bIns="45720" rtlCol="0" anchor="b">
            <a:normAutofit/>
          </a:bodyPr>
          <a:lstStyle/>
          <a:p>
            <a:pPr algn="ctr"/>
            <a:r>
              <a:rPr lang="en-US" sz="5200" dirty="0" err="1">
                <a:solidFill>
                  <a:srgbClr val="FFFFFF"/>
                </a:solidFill>
                <a:latin typeface="Times New Roman" panose="02020603050405020304" pitchFamily="18" charset="0"/>
                <a:cs typeface="Times New Roman" panose="02020603050405020304" pitchFamily="18" charset="0"/>
              </a:rPr>
              <a:t>Teşekkürler</a:t>
            </a:r>
            <a:r>
              <a:rPr lang="en-US" sz="5200" dirty="0">
                <a:solidFill>
                  <a:srgbClr val="FFFFFF"/>
                </a:solidFill>
                <a:latin typeface="Times New Roman" panose="02020603050405020304" pitchFamily="18" charset="0"/>
                <a:cs typeface="Times New Roman" panose="02020603050405020304" pitchFamily="18" charset="0"/>
              </a:rPr>
              <a:t>…</a:t>
            </a:r>
          </a:p>
        </p:txBody>
      </p:sp>
      <p:sp>
        <p:nvSpPr>
          <p:cNvPr id="4" name="Veri Yer Tutucusu 3">
            <a:extLst>
              <a:ext uri="{FF2B5EF4-FFF2-40B4-BE49-F238E27FC236}">
                <a16:creationId xmlns:a16="http://schemas.microsoft.com/office/drawing/2014/main" id="{A6C8F6B3-5D33-42C1-B611-F3F9DCDDD92E}"/>
              </a:ext>
            </a:extLst>
          </p:cNvPr>
          <p:cNvSpPr>
            <a:spLocks noGrp="1"/>
          </p:cNvSpPr>
          <p:nvPr>
            <p:ph type="dt" sz="half" idx="10"/>
          </p:nvPr>
        </p:nvSpPr>
        <p:spPr>
          <a:xfrm>
            <a:off x="838200" y="6356350"/>
            <a:ext cx="2743200" cy="365125"/>
          </a:xfrm>
        </p:spPr>
        <p:txBody>
          <a:bodyPr vert="horz" lIns="91440" tIns="45720" rIns="91440" bIns="45720" rtlCol="0" anchor="ctr">
            <a:normAutofit/>
          </a:bodyPr>
          <a:lstStyle/>
          <a:p>
            <a:pPr>
              <a:spcAft>
                <a:spcPts val="600"/>
              </a:spcAft>
              <a:defRPr/>
            </a:pPr>
            <a:fld id="{799A0160-387E-4F9D-A35A-60183C4644CF}" type="datetime1">
              <a:rPr lang="en-US">
                <a:solidFill>
                  <a:srgbClr val="FFFFFF"/>
                </a:solidFill>
                <a:latin typeface="Calibri" panose="020F0502020204030204"/>
              </a:rPr>
              <a:pPr>
                <a:spcAft>
                  <a:spcPts val="600"/>
                </a:spcAft>
                <a:defRPr/>
              </a:pPr>
              <a:t>2/25/2021</a:t>
            </a:fld>
            <a:endParaRPr lang="en-US">
              <a:solidFill>
                <a:srgbClr val="FFFFFF"/>
              </a:solidFill>
              <a:latin typeface="Calibri" panose="020F0502020204030204"/>
            </a:endParaRPr>
          </a:p>
        </p:txBody>
      </p:sp>
      <p:sp>
        <p:nvSpPr>
          <p:cNvPr id="5" name="Slayt Numarası Yer Tutucusu 4">
            <a:extLst>
              <a:ext uri="{FF2B5EF4-FFF2-40B4-BE49-F238E27FC236}">
                <a16:creationId xmlns:a16="http://schemas.microsoft.com/office/drawing/2014/main" id="{1840A628-268C-4F16-905F-0460D9EC6F4B}"/>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fld id="{E98E4916-E689-4903-B57F-692FDB8143AD}" type="slidenum">
              <a:rPr lang="en-US">
                <a:solidFill>
                  <a:srgbClr val="FFFFFF"/>
                </a:solidFill>
                <a:latin typeface="Calibri" panose="020F0502020204030204"/>
              </a:rPr>
              <a:pPr>
                <a:spcAft>
                  <a:spcPts val="600"/>
                </a:spcAft>
                <a:defRPr/>
              </a:pPr>
              <a:t>24</a:t>
            </a:fld>
            <a:endParaRPr lang="en-US">
              <a:solidFill>
                <a:srgbClr val="FFFFFF"/>
              </a:solidFill>
              <a:latin typeface="Calibri" panose="020F0502020204030204"/>
            </a:endParaRPr>
          </a:p>
        </p:txBody>
      </p:sp>
    </p:spTree>
    <p:extLst>
      <p:ext uri="{BB962C8B-B14F-4D97-AF65-F5344CB8AC3E}">
        <p14:creationId xmlns:p14="http://schemas.microsoft.com/office/powerpoint/2010/main" val="2234469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48A3EB61-7D86-4DB5-9C53-3E832AE8CBBE}"/>
              </a:ext>
            </a:extLst>
          </p:cNvPr>
          <p:cNvSpPr>
            <a:spLocks noGrp="1"/>
          </p:cNvSpPr>
          <p:nvPr>
            <p:ph type="title"/>
          </p:nvPr>
        </p:nvSpPr>
        <p:spPr>
          <a:xfrm>
            <a:off x="841248" y="548640"/>
            <a:ext cx="3600860" cy="5431536"/>
          </a:xfrm>
        </p:spPr>
        <p:txBody>
          <a:bodyPr>
            <a:normAutofit/>
          </a:bodyPr>
          <a:lstStyle/>
          <a:p>
            <a:r>
              <a:rPr lang="tr-TR" sz="4000" dirty="0" err="1">
                <a:latin typeface="Times New Roman" panose="02020603050405020304" pitchFamily="18" charset="0"/>
                <a:cs typeface="Times New Roman" panose="02020603050405020304" pitchFamily="18" charset="0"/>
              </a:rPr>
              <a:t>Koronavirüs</a:t>
            </a:r>
            <a:r>
              <a:rPr lang="tr-TR" sz="4000" dirty="0">
                <a:latin typeface="Times New Roman" panose="02020603050405020304" pitchFamily="18" charset="0"/>
                <a:cs typeface="Times New Roman" panose="02020603050405020304" pitchFamily="18" charset="0"/>
              </a:rPr>
              <a:t> Küresel Salgınında Yükseköğretim Kurulu ve Üniversiteler</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BB2EFCFA-BC5B-400A-A74C-51E8F6B4DE49}"/>
              </a:ext>
            </a:extLst>
          </p:cNvPr>
          <p:cNvSpPr>
            <a:spLocks noGrp="1"/>
          </p:cNvSpPr>
          <p:nvPr>
            <p:ph idx="1"/>
          </p:nvPr>
        </p:nvSpPr>
        <p:spPr>
          <a:xfrm>
            <a:off x="5283356" y="548640"/>
            <a:ext cx="6224335" cy="5431536"/>
          </a:xfrm>
        </p:spPr>
        <p:txBody>
          <a:bodyPr anchor="ctr">
            <a:normAutofit/>
          </a:bodyPr>
          <a:lstStyle/>
          <a:p>
            <a:pPr marL="0" indent="0" algn="just">
              <a:buNone/>
            </a:pPr>
            <a:r>
              <a:rPr lang="tr-TR" dirty="0">
                <a:latin typeface="Times New Roman" panose="02020603050405020304" pitchFamily="18" charset="0"/>
                <a:cs typeface="Times New Roman" panose="02020603050405020304" pitchFamily="18" charset="0"/>
              </a:rPr>
              <a:t>Yükseköğretim Kurulu (YÖK) Covid-19 Salgını sürecini ilk aylardan itibaren aktif bir şekilde izlemiş, ülkemizde ilk vakanın görüldüğü ve “üniversitelerde eğitime ara verilme </a:t>
            </a:r>
            <a:r>
              <a:rPr lang="tr-TR" dirty="0" err="1">
                <a:latin typeface="Times New Roman" panose="02020603050405020304" pitchFamily="18" charset="0"/>
                <a:cs typeface="Times New Roman" panose="02020603050405020304" pitchFamily="18" charset="0"/>
              </a:rPr>
              <a:t>kararı”nın</a:t>
            </a:r>
            <a:r>
              <a:rPr lang="tr-TR" dirty="0">
                <a:latin typeface="Times New Roman" panose="02020603050405020304" pitchFamily="18" charset="0"/>
                <a:cs typeface="Times New Roman" panose="02020603050405020304" pitchFamily="18" charset="0"/>
              </a:rPr>
              <a:t> açıklandığı dönemde hazırlıkları tamamlayarak çevrimiçi eğitime geçilmesine öncülük etmiştir. </a:t>
            </a:r>
          </a:p>
        </p:txBody>
      </p:sp>
      <p:sp>
        <p:nvSpPr>
          <p:cNvPr id="4" name="Veri Yer Tutucusu 3">
            <a:extLst>
              <a:ext uri="{FF2B5EF4-FFF2-40B4-BE49-F238E27FC236}">
                <a16:creationId xmlns:a16="http://schemas.microsoft.com/office/drawing/2014/main" id="{0308CBF9-E783-4A8C-B95C-02C6D51D006B}"/>
              </a:ext>
            </a:extLst>
          </p:cNvPr>
          <p:cNvSpPr>
            <a:spLocks noGrp="1"/>
          </p:cNvSpPr>
          <p:nvPr>
            <p:ph type="dt" sz="half" idx="10"/>
          </p:nvPr>
        </p:nvSpPr>
        <p:spPr/>
        <p:txBody>
          <a:bodyPr/>
          <a:lstStyle/>
          <a:p>
            <a:fld id="{D6B52240-2484-467B-8A0D-D417598C9FD5}" type="datetime1">
              <a:rPr lang="tr-TR" smtClean="0"/>
              <a:t>25.02.2021</a:t>
            </a:fld>
            <a:endParaRPr lang="tr-TR"/>
          </a:p>
        </p:txBody>
      </p:sp>
      <p:sp>
        <p:nvSpPr>
          <p:cNvPr id="5" name="Slayt Numarası Yer Tutucusu 4">
            <a:extLst>
              <a:ext uri="{FF2B5EF4-FFF2-40B4-BE49-F238E27FC236}">
                <a16:creationId xmlns:a16="http://schemas.microsoft.com/office/drawing/2014/main" id="{82B05D79-5C3A-48E5-A012-98B2978BCF2D}"/>
              </a:ext>
            </a:extLst>
          </p:cNvPr>
          <p:cNvSpPr>
            <a:spLocks noGrp="1"/>
          </p:cNvSpPr>
          <p:nvPr>
            <p:ph type="sldNum" sz="quarter" idx="12"/>
          </p:nvPr>
        </p:nvSpPr>
        <p:spPr/>
        <p:txBody>
          <a:bodyPr/>
          <a:lstStyle/>
          <a:p>
            <a:fld id="{E98E4916-E689-4903-B57F-692FDB8143AD}" type="slidenum">
              <a:rPr lang="tr-TR" smtClean="0"/>
              <a:t>3</a:t>
            </a:fld>
            <a:endParaRPr lang="tr-TR"/>
          </a:p>
        </p:txBody>
      </p:sp>
    </p:spTree>
    <p:extLst>
      <p:ext uri="{BB962C8B-B14F-4D97-AF65-F5344CB8AC3E}">
        <p14:creationId xmlns:p14="http://schemas.microsoft.com/office/powerpoint/2010/main" val="249419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7FA33FF-088D-4F16-95A2-2C64D353DEA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376EFB1-01CF-419F-ABF1-2AF02BBFCBD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FF9DEA15-78BD-4750-AA18-B9F28A6D5AB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Başlık 1">
            <a:extLst>
              <a:ext uri="{FF2B5EF4-FFF2-40B4-BE49-F238E27FC236}">
                <a16:creationId xmlns:a16="http://schemas.microsoft.com/office/drawing/2014/main" id="{E4501DB9-20CB-4626-95AF-8CFB9C432EEF}"/>
              </a:ext>
            </a:extLst>
          </p:cNvPr>
          <p:cNvSpPr>
            <a:spLocks noGrp="1"/>
          </p:cNvSpPr>
          <p:nvPr>
            <p:ph type="title"/>
          </p:nvPr>
        </p:nvSpPr>
        <p:spPr>
          <a:xfrm>
            <a:off x="804671" y="640263"/>
            <a:ext cx="3284331" cy="5254510"/>
          </a:xfrm>
        </p:spPr>
        <p:txBody>
          <a:bodyPr>
            <a:normAutofit/>
          </a:bodyPr>
          <a:lstStyle/>
          <a:p>
            <a:r>
              <a:rPr lang="tr-TR" sz="3600" dirty="0">
                <a:latin typeface="Times New Roman" panose="02020603050405020304" pitchFamily="18" charset="0"/>
                <a:cs typeface="Times New Roman" panose="02020603050405020304" pitchFamily="18" charset="0"/>
              </a:rPr>
              <a:t>Yükseköğretim Kurumlarında Enfeksiyon Kontrol Önlemleri</a:t>
            </a:r>
          </a:p>
        </p:txBody>
      </p:sp>
      <p:sp>
        <p:nvSpPr>
          <p:cNvPr id="3" name="İçerik Yer Tutucusu 2">
            <a:extLst>
              <a:ext uri="{FF2B5EF4-FFF2-40B4-BE49-F238E27FC236}">
                <a16:creationId xmlns:a16="http://schemas.microsoft.com/office/drawing/2014/main" id="{FD74CA3D-3272-41C2-B5B8-27F4CB7B2B12}"/>
              </a:ext>
            </a:extLst>
          </p:cNvPr>
          <p:cNvSpPr>
            <a:spLocks noGrp="1"/>
          </p:cNvSpPr>
          <p:nvPr>
            <p:ph idx="1"/>
          </p:nvPr>
        </p:nvSpPr>
        <p:spPr>
          <a:xfrm>
            <a:off x="5358384" y="640263"/>
            <a:ext cx="6028944" cy="5254510"/>
          </a:xfrm>
        </p:spPr>
        <p:txBody>
          <a:bodyPr anchor="ctr">
            <a:normAutofit/>
          </a:bodyPr>
          <a:lstStyle/>
          <a:p>
            <a:pPr marL="0" indent="0" algn="just">
              <a:buNone/>
            </a:pPr>
            <a:r>
              <a:rPr lang="tr-TR" dirty="0">
                <a:solidFill>
                  <a:schemeClr val="bg1"/>
                </a:solidFill>
                <a:latin typeface="Times New Roman" panose="02020603050405020304" pitchFamily="18" charset="0"/>
                <a:cs typeface="Times New Roman" panose="02020603050405020304" pitchFamily="18" charset="0"/>
              </a:rPr>
              <a:t>COVID-19’da bulaşma esas olarak damlacık ve temas yoluyladır. Üniversiteler toplu bulunulan ve uzun zaman geçirilen ortamlar olduğu için gerekli önlemler alınmadığında Covid-19’un yayılması açısından riskli olabilir. </a:t>
            </a:r>
          </a:p>
          <a:p>
            <a:pPr marL="0" indent="0" algn="just">
              <a:buNone/>
            </a:pPr>
            <a:r>
              <a:rPr lang="tr-TR" dirty="0">
                <a:solidFill>
                  <a:schemeClr val="bg1"/>
                </a:solidFill>
                <a:latin typeface="Times New Roman" panose="02020603050405020304" pitchFamily="18" charset="0"/>
                <a:cs typeface="Times New Roman" panose="02020603050405020304" pitchFamily="18" charset="0"/>
              </a:rPr>
              <a:t>Bulaşmada en büyük risk, </a:t>
            </a:r>
            <a:r>
              <a:rPr lang="tr-TR" dirty="0" err="1">
                <a:solidFill>
                  <a:schemeClr val="bg1"/>
                </a:solidFill>
                <a:latin typeface="Times New Roman" panose="02020603050405020304" pitchFamily="18" charset="0"/>
                <a:cs typeface="Times New Roman" panose="02020603050405020304" pitchFamily="18" charset="0"/>
              </a:rPr>
              <a:t>enfekte</a:t>
            </a:r>
            <a:r>
              <a:rPr lang="tr-TR" dirty="0">
                <a:solidFill>
                  <a:schemeClr val="bg1"/>
                </a:solidFill>
                <a:latin typeface="Times New Roman" panose="02020603050405020304" pitchFamily="18" charset="0"/>
                <a:cs typeface="Times New Roman" panose="02020603050405020304" pitchFamily="18" charset="0"/>
              </a:rPr>
              <a:t> ortamdan daha ziyade </a:t>
            </a:r>
            <a:r>
              <a:rPr lang="tr-TR" dirty="0" err="1">
                <a:solidFill>
                  <a:schemeClr val="bg1"/>
                </a:solidFill>
                <a:latin typeface="Times New Roman" panose="02020603050405020304" pitchFamily="18" charset="0"/>
                <a:cs typeface="Times New Roman" panose="02020603050405020304" pitchFamily="18" charset="0"/>
              </a:rPr>
              <a:t>enfekte</a:t>
            </a:r>
            <a:r>
              <a:rPr lang="tr-TR" dirty="0">
                <a:solidFill>
                  <a:schemeClr val="bg1"/>
                </a:solidFill>
                <a:latin typeface="Times New Roman" panose="02020603050405020304" pitchFamily="18" charset="0"/>
                <a:cs typeface="Times New Roman" panose="02020603050405020304" pitchFamily="18" charset="0"/>
              </a:rPr>
              <a:t> bireylerdir.</a:t>
            </a:r>
          </a:p>
        </p:txBody>
      </p:sp>
      <p:sp>
        <p:nvSpPr>
          <p:cNvPr id="4" name="Veri Yer Tutucusu 3">
            <a:extLst>
              <a:ext uri="{FF2B5EF4-FFF2-40B4-BE49-F238E27FC236}">
                <a16:creationId xmlns:a16="http://schemas.microsoft.com/office/drawing/2014/main" id="{B29225FC-9983-493F-B359-80CAE8A60734}"/>
              </a:ext>
            </a:extLst>
          </p:cNvPr>
          <p:cNvSpPr>
            <a:spLocks noGrp="1"/>
          </p:cNvSpPr>
          <p:nvPr>
            <p:ph type="dt" sz="half" idx="10"/>
          </p:nvPr>
        </p:nvSpPr>
        <p:spPr/>
        <p:txBody>
          <a:bodyPr/>
          <a:lstStyle/>
          <a:p>
            <a:fld id="{6949C973-0C90-44C4-9D1E-9FC95591A28E}" type="datetime1">
              <a:rPr lang="tr-TR" smtClean="0"/>
              <a:t>25.02.2021</a:t>
            </a:fld>
            <a:endParaRPr lang="tr-TR"/>
          </a:p>
        </p:txBody>
      </p:sp>
      <p:sp>
        <p:nvSpPr>
          <p:cNvPr id="5" name="Slayt Numarası Yer Tutucusu 4">
            <a:extLst>
              <a:ext uri="{FF2B5EF4-FFF2-40B4-BE49-F238E27FC236}">
                <a16:creationId xmlns:a16="http://schemas.microsoft.com/office/drawing/2014/main" id="{37383C67-BADD-4B24-B8BF-DEC718C687EA}"/>
              </a:ext>
            </a:extLst>
          </p:cNvPr>
          <p:cNvSpPr>
            <a:spLocks noGrp="1"/>
          </p:cNvSpPr>
          <p:nvPr>
            <p:ph type="sldNum" sz="quarter" idx="12"/>
          </p:nvPr>
        </p:nvSpPr>
        <p:spPr/>
        <p:txBody>
          <a:bodyPr/>
          <a:lstStyle/>
          <a:p>
            <a:fld id="{E98E4916-E689-4903-B57F-692FDB8143AD}" type="slidenum">
              <a:rPr lang="tr-TR" smtClean="0"/>
              <a:t>4</a:t>
            </a:fld>
            <a:endParaRPr lang="tr-TR"/>
          </a:p>
        </p:txBody>
      </p:sp>
    </p:spTree>
    <p:extLst>
      <p:ext uri="{BB962C8B-B14F-4D97-AF65-F5344CB8AC3E}">
        <p14:creationId xmlns:p14="http://schemas.microsoft.com/office/powerpoint/2010/main" val="4062589436"/>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8DDA986-B6EE-4642-AC60-0490373E69D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0B62878-12EF-4E97-A284-47BAFC30DA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D79188D-1ED5-4705-B8C7-5D6FB7670A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514" y="685800"/>
            <a:ext cx="10800972"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82548971-34CE-4EE6-A093-76973DD59891}"/>
              </a:ext>
            </a:extLst>
          </p:cNvPr>
          <p:cNvSpPr>
            <a:spLocks noGrp="1"/>
          </p:cNvSpPr>
          <p:nvPr>
            <p:ph idx="1"/>
          </p:nvPr>
        </p:nvSpPr>
        <p:spPr>
          <a:xfrm>
            <a:off x="1616054" y="1727200"/>
            <a:ext cx="8959892" cy="3869665"/>
          </a:xfrm>
        </p:spPr>
        <p:txBody>
          <a:bodyPr anchor="t">
            <a:normAutofit/>
          </a:bodyPr>
          <a:lstStyle/>
          <a:p>
            <a:pPr marL="0" indent="0" algn="just">
              <a:buNone/>
            </a:pPr>
            <a:r>
              <a:rPr lang="tr-TR" dirty="0">
                <a:latin typeface="Times New Roman" panose="02020603050405020304" pitchFamily="18" charset="0"/>
                <a:cs typeface="Times New Roman" panose="02020603050405020304" pitchFamily="18" charset="0"/>
              </a:rPr>
              <a:t>Üniversitelerde bulunan herkes yani yöneticiler, öğretim elemanları, öğrenciler, idari personel ve temizlik, kafeterya, kantin, kütüphane, güvenlik, kırtasiye, yurt gibi birimlerde çalışanlardan her biri hem hasta olma hem de hastalık bulaştırma riski taşır. </a:t>
            </a:r>
          </a:p>
          <a:p>
            <a:pPr marL="0" indent="0" algn="just">
              <a:buNone/>
            </a:pPr>
            <a:r>
              <a:rPr lang="tr-TR" dirty="0">
                <a:latin typeface="Times New Roman" panose="02020603050405020304" pitchFamily="18" charset="0"/>
                <a:cs typeface="Times New Roman" panose="02020603050405020304" pitchFamily="18" charset="0"/>
              </a:rPr>
              <a:t>Dolayısıyla yerleşkelerde bulunan her bir birey kişisel korunma önlemlerine uymalıdır. Covid-19’dan korunmada farklı kişisel ekipmanlardan ya da donanımlarından yararlanmak mümkündür</a:t>
            </a:r>
          </a:p>
        </p:txBody>
      </p:sp>
      <p:sp>
        <p:nvSpPr>
          <p:cNvPr id="4" name="Veri Yer Tutucusu 3">
            <a:extLst>
              <a:ext uri="{FF2B5EF4-FFF2-40B4-BE49-F238E27FC236}">
                <a16:creationId xmlns:a16="http://schemas.microsoft.com/office/drawing/2014/main" id="{CA44EB14-1488-4E42-9B4D-0A1EC360E996}"/>
              </a:ext>
            </a:extLst>
          </p:cNvPr>
          <p:cNvSpPr>
            <a:spLocks noGrp="1"/>
          </p:cNvSpPr>
          <p:nvPr>
            <p:ph type="dt" sz="half" idx="10"/>
          </p:nvPr>
        </p:nvSpPr>
        <p:spPr/>
        <p:txBody>
          <a:bodyPr/>
          <a:lstStyle/>
          <a:p>
            <a:fld id="{5980AE2F-40D1-400A-BA2C-0D9F8A1F2A31}" type="datetime1">
              <a:rPr lang="tr-TR" smtClean="0"/>
              <a:t>25.02.2021</a:t>
            </a:fld>
            <a:endParaRPr lang="tr-TR"/>
          </a:p>
        </p:txBody>
      </p:sp>
      <p:sp>
        <p:nvSpPr>
          <p:cNvPr id="5" name="Slayt Numarası Yer Tutucusu 4">
            <a:extLst>
              <a:ext uri="{FF2B5EF4-FFF2-40B4-BE49-F238E27FC236}">
                <a16:creationId xmlns:a16="http://schemas.microsoft.com/office/drawing/2014/main" id="{22EC5D02-EF63-4C32-870B-1C9317D2F9C4}"/>
              </a:ext>
            </a:extLst>
          </p:cNvPr>
          <p:cNvSpPr>
            <a:spLocks noGrp="1"/>
          </p:cNvSpPr>
          <p:nvPr>
            <p:ph type="sldNum" sz="quarter" idx="12"/>
          </p:nvPr>
        </p:nvSpPr>
        <p:spPr/>
        <p:txBody>
          <a:bodyPr/>
          <a:lstStyle/>
          <a:p>
            <a:fld id="{E98E4916-E689-4903-B57F-692FDB8143AD}" type="slidenum">
              <a:rPr lang="tr-TR" smtClean="0"/>
              <a:t>5</a:t>
            </a:fld>
            <a:endParaRPr lang="tr-TR"/>
          </a:p>
        </p:txBody>
      </p:sp>
    </p:spTree>
    <p:extLst>
      <p:ext uri="{BB962C8B-B14F-4D97-AF65-F5344CB8AC3E}">
        <p14:creationId xmlns:p14="http://schemas.microsoft.com/office/powerpoint/2010/main" val="7618987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201CC55D-ED54-4C5C-95E6-10947BD1103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5BA4A265-699A-4A19-B3CA-B205A949D685}"/>
              </a:ext>
            </a:extLst>
          </p:cNvPr>
          <p:cNvSpPr>
            <a:spLocks noGrp="1"/>
          </p:cNvSpPr>
          <p:nvPr>
            <p:ph type="title"/>
          </p:nvPr>
        </p:nvSpPr>
        <p:spPr>
          <a:xfrm>
            <a:off x="589560" y="856180"/>
            <a:ext cx="4560584" cy="1128068"/>
          </a:xfrm>
        </p:spPr>
        <p:txBody>
          <a:bodyPr anchor="ctr">
            <a:normAutofit/>
          </a:bodyPr>
          <a:lstStyle/>
          <a:p>
            <a:r>
              <a:rPr lang="tr-TR" sz="4000">
                <a:latin typeface="Times New Roman" panose="02020603050405020304" pitchFamily="18" charset="0"/>
                <a:cs typeface="Times New Roman" panose="02020603050405020304" pitchFamily="18" charset="0"/>
              </a:rPr>
              <a:t>Maskeler</a:t>
            </a:r>
          </a:p>
        </p:txBody>
      </p:sp>
      <p:grpSp>
        <p:nvGrpSpPr>
          <p:cNvPr id="73" name="Group 72">
            <a:extLst>
              <a:ext uri="{FF2B5EF4-FFF2-40B4-BE49-F238E27FC236}">
                <a16:creationId xmlns:a16="http://schemas.microsoft.com/office/drawing/2014/main" id="{1DE889C7-FAD6-4397-98E2-05D503484459}"/>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74" name="Rectangle 73">
              <a:extLst>
                <a:ext uri="{FF2B5EF4-FFF2-40B4-BE49-F238E27FC236}">
                  <a16:creationId xmlns:a16="http://schemas.microsoft.com/office/drawing/2014/main" id="{F399A70F-F8CD-4992-9EF5-6CF15472E73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48F4FEDC-6D80-458C-A665-075D9B9500F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7" name="Rectangle 76">
            <a:extLst>
              <a:ext uri="{FF2B5EF4-FFF2-40B4-BE49-F238E27FC236}">
                <a16:creationId xmlns:a16="http://schemas.microsoft.com/office/drawing/2014/main" id="{3873B707-463F-40B0-8227-E8CC6C67EB2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3907C9B8-E7D1-4574-A02B-25E737891116}"/>
              </a:ext>
            </a:extLst>
          </p:cNvPr>
          <p:cNvSpPr>
            <a:spLocks noGrp="1"/>
          </p:cNvSpPr>
          <p:nvPr>
            <p:ph idx="1"/>
          </p:nvPr>
        </p:nvSpPr>
        <p:spPr>
          <a:xfrm>
            <a:off x="590719" y="2330505"/>
            <a:ext cx="4559425" cy="3979585"/>
          </a:xfrm>
        </p:spPr>
        <p:txBody>
          <a:bodyPr anchor="ctr">
            <a:normAutofit fontScale="92500" lnSpcReduction="20000"/>
          </a:bodyPr>
          <a:lstStyle/>
          <a:p>
            <a:pPr marL="0" indent="0" algn="just">
              <a:buNone/>
            </a:pPr>
            <a:r>
              <a:rPr lang="tr-TR" dirty="0">
                <a:latin typeface="Times New Roman" panose="02020603050405020304" pitchFamily="18" charset="0"/>
                <a:cs typeface="Times New Roman" panose="02020603050405020304" pitchFamily="18" charset="0"/>
              </a:rPr>
              <a:t>Yayınlanmış çok sayıda çalışmada maskenin COVID-19 için koruyucu olduğu gösterilmiştir. </a:t>
            </a:r>
          </a:p>
          <a:p>
            <a:pPr marL="0" indent="0" algn="just">
              <a:buNone/>
            </a:pPr>
            <a:r>
              <a:rPr lang="tr-TR" dirty="0">
                <a:latin typeface="Times New Roman" panose="02020603050405020304" pitchFamily="18" charset="0"/>
                <a:cs typeface="Times New Roman" panose="02020603050405020304" pitchFamily="18" charset="0"/>
              </a:rPr>
              <a:t>Maske kişiye özeldir, kişiler sadece kendi maskesini kullanmalıdır. </a:t>
            </a:r>
          </a:p>
          <a:p>
            <a:pPr marL="0" indent="0" algn="just">
              <a:buNone/>
            </a:pPr>
            <a:r>
              <a:rPr lang="tr-TR" dirty="0">
                <a:latin typeface="Times New Roman" panose="02020603050405020304" pitchFamily="18" charset="0"/>
                <a:cs typeface="Times New Roman" panose="02020603050405020304" pitchFamily="18" charset="0"/>
              </a:rPr>
              <a:t>Toplum içinde bulaşma riskinin önlenmesinde tek kullanımlık cerrahi maske veya yıkanabilir bez maske kullanımı önerilmektedir. </a:t>
            </a:r>
          </a:p>
        </p:txBody>
      </p:sp>
      <p:sp>
        <p:nvSpPr>
          <p:cNvPr id="79" name="Rectangle 78">
            <a:extLst>
              <a:ext uri="{FF2B5EF4-FFF2-40B4-BE49-F238E27FC236}">
                <a16:creationId xmlns:a16="http://schemas.microsoft.com/office/drawing/2014/main" id="{C13237C8-E62C-4F0D-A318-BD6FB6C2D13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19C9EAEA-39D0-4B0E-A0EB-51E7B26740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MASKE ÜRETİMİ | CERRAHİ MASKE | ULTRACONİC MASKE | A MASKE">
            <a:extLst>
              <a:ext uri="{FF2B5EF4-FFF2-40B4-BE49-F238E27FC236}">
                <a16:creationId xmlns:a16="http://schemas.microsoft.com/office/drawing/2014/main" id="{FF8482DB-19F0-4641-BB01-470CC08FE2E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7732" b="1"/>
          <a:stretch/>
        </p:blipFill>
        <p:spPr bwMode="auto">
          <a:xfrm>
            <a:off x="5977788" y="799352"/>
            <a:ext cx="5425410" cy="5259296"/>
          </a:xfrm>
          <a:prstGeom prst="rect">
            <a:avLst/>
          </a:prstGeom>
          <a:noFill/>
          <a:extLst>
            <a:ext uri="{909E8E84-426E-40DD-AFC4-6F175D3DCCD1}">
              <a14:hiddenFill xmlns:a14="http://schemas.microsoft.com/office/drawing/2010/main">
                <a:solidFill>
                  <a:srgbClr val="FFFFFF"/>
                </a:solidFill>
              </a14:hiddenFill>
            </a:ext>
          </a:extLst>
        </p:spPr>
      </p:pic>
      <p:sp>
        <p:nvSpPr>
          <p:cNvPr id="4" name="Veri Yer Tutucusu 3">
            <a:extLst>
              <a:ext uri="{FF2B5EF4-FFF2-40B4-BE49-F238E27FC236}">
                <a16:creationId xmlns:a16="http://schemas.microsoft.com/office/drawing/2014/main" id="{76EE66C3-C093-4496-AB62-93E9DD5FF966}"/>
              </a:ext>
            </a:extLst>
          </p:cNvPr>
          <p:cNvSpPr>
            <a:spLocks noGrp="1"/>
          </p:cNvSpPr>
          <p:nvPr>
            <p:ph type="dt" sz="half" idx="10"/>
          </p:nvPr>
        </p:nvSpPr>
        <p:spPr>
          <a:xfrm>
            <a:off x="589560" y="6492240"/>
            <a:ext cx="2991840" cy="365125"/>
          </a:xfrm>
        </p:spPr>
        <p:txBody>
          <a:bodyPr>
            <a:normAutofit/>
          </a:bodyPr>
          <a:lstStyle/>
          <a:p>
            <a:pPr>
              <a:spcAft>
                <a:spcPts val="600"/>
              </a:spcAft>
            </a:pPr>
            <a:fld id="{85F46878-FA57-4D0C-BFA9-1DBF5FF16D84}" type="datetime1">
              <a:rPr lang="tr-TR" smtClean="0"/>
              <a:pPr>
                <a:spcAft>
                  <a:spcPts val="600"/>
                </a:spcAft>
              </a:pPr>
              <a:t>25.02.2021</a:t>
            </a:fld>
            <a:endParaRPr lang="tr-TR"/>
          </a:p>
        </p:txBody>
      </p:sp>
      <p:sp>
        <p:nvSpPr>
          <p:cNvPr id="5" name="Slayt Numarası Yer Tutucusu 4">
            <a:extLst>
              <a:ext uri="{FF2B5EF4-FFF2-40B4-BE49-F238E27FC236}">
                <a16:creationId xmlns:a16="http://schemas.microsoft.com/office/drawing/2014/main" id="{11C55070-2D66-42B5-BBC1-4448ABEEA0DB}"/>
              </a:ext>
            </a:extLst>
          </p:cNvPr>
          <p:cNvSpPr>
            <a:spLocks noGrp="1"/>
          </p:cNvSpPr>
          <p:nvPr>
            <p:ph type="sldNum" sz="quarter" idx="12"/>
          </p:nvPr>
        </p:nvSpPr>
        <p:spPr>
          <a:xfrm>
            <a:off x="9385070" y="6492240"/>
            <a:ext cx="1055716" cy="365125"/>
          </a:xfrm>
        </p:spPr>
        <p:txBody>
          <a:bodyPr>
            <a:normAutofit/>
          </a:bodyPr>
          <a:lstStyle/>
          <a:p>
            <a:pPr>
              <a:spcAft>
                <a:spcPts val="600"/>
              </a:spcAft>
            </a:pPr>
            <a:fld id="{E98E4916-E689-4903-B57F-692FDB8143AD}" type="slidenum">
              <a:rPr lang="tr-TR" smtClean="0"/>
              <a:pPr>
                <a:spcAft>
                  <a:spcPts val="600"/>
                </a:spcAft>
              </a:pPr>
              <a:t>6</a:t>
            </a:fld>
            <a:endParaRPr lang="tr-TR"/>
          </a:p>
        </p:txBody>
      </p:sp>
    </p:spTree>
    <p:extLst>
      <p:ext uri="{BB962C8B-B14F-4D97-AF65-F5344CB8AC3E}">
        <p14:creationId xmlns:p14="http://schemas.microsoft.com/office/powerpoint/2010/main" val="4191940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8ED16E-39E0-485B-8354-099A2BE1C26F}"/>
              </a:ext>
            </a:extLst>
          </p:cNvPr>
          <p:cNvSpPr>
            <a:spLocks noGrp="1"/>
          </p:cNvSpPr>
          <p:nvPr>
            <p:ph idx="1"/>
          </p:nvPr>
        </p:nvSpPr>
        <p:spPr>
          <a:xfrm>
            <a:off x="648931" y="1087120"/>
            <a:ext cx="3505494" cy="5136699"/>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Maskeyi sadece ağıza takıp burnu ve/veya çene altını dışarıda bırakmak, maskeyi çene altına indirmek, kola takmak, masaya bırakmak, sonrasında takarken maske iç yüzünün virüs bulaşmış olması olası çene, sakal, kol yüzeyi ya da masadan mikrobu alarak doğrudan ağız ve burun ile temas ettirmek, etkenin bulaşma riskini artıran durumlardır. </a:t>
            </a:r>
          </a:p>
        </p:txBody>
      </p:sp>
      <p:sp>
        <p:nvSpPr>
          <p:cNvPr id="2052" name="Rectangle 70">
            <a:extLst>
              <a:ext uri="{FF2B5EF4-FFF2-40B4-BE49-F238E27FC236}">
                <a16:creationId xmlns:a16="http://schemas.microsoft.com/office/drawing/2014/main" id="{5E39A796-BE83-48B1-B33F-35C4A32AAB5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9056" y="0"/>
            <a:ext cx="7552944"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3" name="Rounded Rectangle 9">
            <a:extLst>
              <a:ext uri="{FF2B5EF4-FFF2-40B4-BE49-F238E27FC236}">
                <a16:creationId xmlns:a16="http://schemas.microsoft.com/office/drawing/2014/main" id="{72F84B47-E267-4194-8194-831DB7B5547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3688" y="557784"/>
            <a:ext cx="6584098"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NYT: Maske kullanımında doğru bilinen yanlışlar - Diken">
            <a:extLst>
              <a:ext uri="{FF2B5EF4-FFF2-40B4-BE49-F238E27FC236}">
                <a16:creationId xmlns:a16="http://schemas.microsoft.com/office/drawing/2014/main" id="{3C452728-EE25-4180-9BC9-74BF6738ADF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7058" b="36581"/>
          <a:stretch/>
        </p:blipFill>
        <p:spPr bwMode="auto">
          <a:xfrm>
            <a:off x="5405862" y="2511387"/>
            <a:ext cx="6019331" cy="1831979"/>
          </a:xfrm>
          <a:prstGeom prst="rect">
            <a:avLst/>
          </a:prstGeom>
          <a:noFill/>
          <a:effectLst/>
          <a:extLst>
            <a:ext uri="{909E8E84-426E-40DD-AFC4-6F175D3DCCD1}">
              <a14:hiddenFill xmlns:a14="http://schemas.microsoft.com/office/drawing/2010/main">
                <a:solidFill>
                  <a:srgbClr val="FFFFFF"/>
                </a:solidFill>
              </a14:hiddenFill>
            </a:ext>
          </a:extLst>
        </p:spPr>
      </p:pic>
      <p:sp>
        <p:nvSpPr>
          <p:cNvPr id="4" name="Veri Yer Tutucusu 3">
            <a:extLst>
              <a:ext uri="{FF2B5EF4-FFF2-40B4-BE49-F238E27FC236}">
                <a16:creationId xmlns:a16="http://schemas.microsoft.com/office/drawing/2014/main" id="{942139C0-44AA-45A9-BB0E-5903438F10B5}"/>
              </a:ext>
            </a:extLst>
          </p:cNvPr>
          <p:cNvSpPr>
            <a:spLocks noGrp="1"/>
          </p:cNvSpPr>
          <p:nvPr>
            <p:ph type="dt" sz="half" idx="10"/>
          </p:nvPr>
        </p:nvSpPr>
        <p:spPr>
          <a:xfrm>
            <a:off x="838200" y="6356350"/>
            <a:ext cx="2743200" cy="365125"/>
          </a:xfrm>
        </p:spPr>
        <p:txBody>
          <a:bodyPr>
            <a:normAutofit/>
          </a:bodyPr>
          <a:lstStyle/>
          <a:p>
            <a:pPr>
              <a:spcAft>
                <a:spcPts val="600"/>
              </a:spcAft>
            </a:pPr>
            <a:fld id="{91AEA3E3-CE18-4E4A-824B-A0685341E3A6}" type="datetime1">
              <a:rPr lang="tr-TR"/>
              <a:pPr>
                <a:spcAft>
                  <a:spcPts val="600"/>
                </a:spcAft>
              </a:pPr>
              <a:t>25.02.2021</a:t>
            </a:fld>
            <a:endParaRPr lang="tr-TR"/>
          </a:p>
        </p:txBody>
      </p:sp>
      <p:sp>
        <p:nvSpPr>
          <p:cNvPr id="5" name="Slayt Numarası Yer Tutucusu 4">
            <a:extLst>
              <a:ext uri="{FF2B5EF4-FFF2-40B4-BE49-F238E27FC236}">
                <a16:creationId xmlns:a16="http://schemas.microsoft.com/office/drawing/2014/main" id="{496246EE-7B69-4C04-B016-540D2498C6A6}"/>
              </a:ext>
            </a:extLst>
          </p:cNvPr>
          <p:cNvSpPr>
            <a:spLocks noGrp="1"/>
          </p:cNvSpPr>
          <p:nvPr>
            <p:ph type="sldNum" sz="quarter" idx="12"/>
          </p:nvPr>
        </p:nvSpPr>
        <p:spPr>
          <a:xfrm>
            <a:off x="8610600" y="6356350"/>
            <a:ext cx="2743200" cy="365125"/>
          </a:xfrm>
        </p:spPr>
        <p:txBody>
          <a:bodyPr>
            <a:normAutofit/>
          </a:bodyPr>
          <a:lstStyle/>
          <a:p>
            <a:pPr>
              <a:spcAft>
                <a:spcPts val="600"/>
              </a:spcAft>
            </a:pPr>
            <a:fld id="{E98E4916-E689-4903-B57F-692FDB8143AD}" type="slidenum">
              <a:rPr lang="tr-TR">
                <a:solidFill>
                  <a:srgbClr val="303030"/>
                </a:solidFill>
              </a:rPr>
              <a:pPr>
                <a:spcAft>
                  <a:spcPts val="600"/>
                </a:spcAft>
              </a:pPr>
              <a:t>7</a:t>
            </a:fld>
            <a:endParaRPr lang="tr-TR">
              <a:solidFill>
                <a:srgbClr val="303030"/>
              </a:solidFill>
            </a:endParaRPr>
          </a:p>
        </p:txBody>
      </p:sp>
    </p:spTree>
    <p:extLst>
      <p:ext uri="{BB962C8B-B14F-4D97-AF65-F5344CB8AC3E}">
        <p14:creationId xmlns:p14="http://schemas.microsoft.com/office/powerpoint/2010/main" val="3959326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8DDA986-B6EE-4642-AC60-0490373E69D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0B62878-12EF-4E97-A284-47BAFC30DA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D79188D-1ED5-4705-B8C7-5D6FB7670A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514" y="685800"/>
            <a:ext cx="10800972"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1DE8656E-2234-484A-9128-C7661F7A73E5}"/>
              </a:ext>
            </a:extLst>
          </p:cNvPr>
          <p:cNvSpPr>
            <a:spLocks noGrp="1"/>
          </p:cNvSpPr>
          <p:nvPr>
            <p:ph idx="1"/>
          </p:nvPr>
        </p:nvSpPr>
        <p:spPr>
          <a:xfrm>
            <a:off x="1616054" y="1574800"/>
            <a:ext cx="8959892" cy="4022065"/>
          </a:xfrm>
        </p:spPr>
        <p:txBody>
          <a:bodyPr anchor="t">
            <a:normAutofit/>
          </a:bodyPr>
          <a:lstStyle/>
          <a:p>
            <a:pPr algn="just"/>
            <a:r>
              <a:rPr lang="tr-TR" dirty="0">
                <a:latin typeface="Times New Roman" panose="02020603050405020304" pitchFamily="18" charset="0"/>
                <a:cs typeface="Times New Roman" panose="02020603050405020304" pitchFamily="18" charset="0"/>
              </a:rPr>
              <a:t>Maskeler uzun/yüksek sesle konuşma, sıcak hava, fiziksel aktivite yapılması durumunda ıslanacağı için koruyucu özelliğini kaybeder; bu durumda yeni bir maske kullanımı uygun olacaktır. Maske nemlendiğinde, kirlendiğinde ve uzun süreli kullanıldıktan sonra değiştirilmelidir. </a:t>
            </a:r>
          </a:p>
          <a:p>
            <a:pPr algn="just"/>
            <a:r>
              <a:rPr lang="tr-TR" dirty="0">
                <a:latin typeface="Times New Roman" panose="02020603050405020304" pitchFamily="18" charset="0"/>
                <a:cs typeface="Times New Roman" panose="02020603050405020304" pitchFamily="18" charset="0"/>
              </a:rPr>
              <a:t>Maske “doğru” kullanılmadığı zaman koruyucu özelliği tam olmaz. Doğru maske kullanımı için maskenin burun, ağız ve çeneyi tam olarak kapatması ve maskenin yüzün yan kısımlarına tam temas etmesi gerekir</a:t>
            </a:r>
          </a:p>
        </p:txBody>
      </p:sp>
      <p:sp>
        <p:nvSpPr>
          <p:cNvPr id="4" name="Veri Yer Tutucusu 3">
            <a:extLst>
              <a:ext uri="{FF2B5EF4-FFF2-40B4-BE49-F238E27FC236}">
                <a16:creationId xmlns:a16="http://schemas.microsoft.com/office/drawing/2014/main" id="{4F2B73C2-6344-4693-922A-054B5283DA3E}"/>
              </a:ext>
            </a:extLst>
          </p:cNvPr>
          <p:cNvSpPr>
            <a:spLocks noGrp="1"/>
          </p:cNvSpPr>
          <p:nvPr>
            <p:ph type="dt" sz="half" idx="10"/>
          </p:nvPr>
        </p:nvSpPr>
        <p:spPr/>
        <p:txBody>
          <a:bodyPr/>
          <a:lstStyle/>
          <a:p>
            <a:fld id="{C5F49B89-39B9-4AE0-87D9-9DC9E30F2639}" type="datetime1">
              <a:rPr lang="tr-TR" smtClean="0"/>
              <a:t>25.02.2021</a:t>
            </a:fld>
            <a:endParaRPr lang="tr-TR"/>
          </a:p>
        </p:txBody>
      </p:sp>
      <p:sp>
        <p:nvSpPr>
          <p:cNvPr id="5" name="Slayt Numarası Yer Tutucusu 4">
            <a:extLst>
              <a:ext uri="{FF2B5EF4-FFF2-40B4-BE49-F238E27FC236}">
                <a16:creationId xmlns:a16="http://schemas.microsoft.com/office/drawing/2014/main" id="{E783D7DC-798B-4390-A4A1-F58151B06BE3}"/>
              </a:ext>
            </a:extLst>
          </p:cNvPr>
          <p:cNvSpPr>
            <a:spLocks noGrp="1"/>
          </p:cNvSpPr>
          <p:nvPr>
            <p:ph type="sldNum" sz="quarter" idx="12"/>
          </p:nvPr>
        </p:nvSpPr>
        <p:spPr/>
        <p:txBody>
          <a:bodyPr/>
          <a:lstStyle/>
          <a:p>
            <a:fld id="{E98E4916-E689-4903-B57F-692FDB8143AD}" type="slidenum">
              <a:rPr lang="tr-TR" smtClean="0"/>
              <a:t>8</a:t>
            </a:fld>
            <a:endParaRPr lang="tr-TR"/>
          </a:p>
        </p:txBody>
      </p:sp>
    </p:spTree>
    <p:extLst>
      <p:ext uri="{BB962C8B-B14F-4D97-AF65-F5344CB8AC3E}">
        <p14:creationId xmlns:p14="http://schemas.microsoft.com/office/powerpoint/2010/main" val="3685395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9725C6-9BD0-4ED5-B611-35BE5A0D3576}"/>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Göz Koruyucu/Yüz Koruyucu Siperlik</a:t>
            </a:r>
          </a:p>
        </p:txBody>
      </p:sp>
      <p:sp>
        <p:nvSpPr>
          <p:cNvPr id="3" name="İçerik Yer Tutucusu 2">
            <a:extLst>
              <a:ext uri="{FF2B5EF4-FFF2-40B4-BE49-F238E27FC236}">
                <a16:creationId xmlns:a16="http://schemas.microsoft.com/office/drawing/2014/main" id="{BA576692-191A-48F8-8D1E-8D198B7FABB8}"/>
              </a:ext>
            </a:extLst>
          </p:cNvPr>
          <p:cNvSpPr>
            <a:spLocks noGrp="1"/>
          </p:cNvSpPr>
          <p:nvPr>
            <p:ph idx="1"/>
          </p:nvPr>
        </p:nvSpPr>
        <p:spPr>
          <a:xfrm>
            <a:off x="838200" y="1825624"/>
            <a:ext cx="10515600" cy="4351655"/>
          </a:xfrm>
        </p:spPr>
        <p:txBody>
          <a:bodyPr>
            <a:normAutofit/>
          </a:bodyPr>
          <a:lstStyle/>
          <a:p>
            <a:r>
              <a:rPr lang="tr-TR" dirty="0">
                <a:latin typeface="Times New Roman" panose="02020603050405020304" pitchFamily="18" charset="0"/>
                <a:cs typeface="Times New Roman" panose="02020603050405020304" pitchFamily="18" charset="0"/>
              </a:rPr>
              <a:t>COVID-19 hastalığında </a:t>
            </a:r>
            <a:r>
              <a:rPr lang="tr-TR" dirty="0" err="1">
                <a:latin typeface="Times New Roman" panose="02020603050405020304" pitchFamily="18" charset="0"/>
                <a:cs typeface="Times New Roman" panose="02020603050405020304" pitchFamily="18" charset="0"/>
              </a:rPr>
              <a:t>enfekte</a:t>
            </a:r>
            <a:r>
              <a:rPr lang="tr-TR" dirty="0">
                <a:latin typeface="Times New Roman" panose="02020603050405020304" pitchFamily="18" charset="0"/>
                <a:cs typeface="Times New Roman" panose="02020603050405020304" pitchFamily="18" charset="0"/>
              </a:rPr>
              <a:t> kişiden yayılan damlacık karşısındaki kişinin göz mukozasına sıçradığında da enfeksiyon </a:t>
            </a:r>
            <a:r>
              <a:rPr lang="tr-TR" dirty="0" err="1">
                <a:latin typeface="Times New Roman" panose="02020603050405020304" pitchFamily="18" charset="0"/>
                <a:cs typeface="Times New Roman" panose="02020603050405020304" pitchFamily="18" charset="0"/>
              </a:rPr>
              <a:t>bulaşına</a:t>
            </a:r>
            <a:r>
              <a:rPr lang="tr-TR" dirty="0">
                <a:latin typeface="Times New Roman" panose="02020603050405020304" pitchFamily="18" charset="0"/>
                <a:cs typeface="Times New Roman" panose="02020603050405020304" pitchFamily="18" charset="0"/>
              </a:rPr>
              <a:t> neden olabilir. Bu nedenle bağırarak konuşulan, yakın temasta bulunulan, kişinin öksürük, burun akıntısı vb. doğrudan sıçradığı, klima kullanılan ya da çok güçlü hava akımının olduğu ortamlarda bu tür bir bulaş da söz konusu olabilir. </a:t>
            </a:r>
          </a:p>
        </p:txBody>
      </p:sp>
      <p:sp>
        <p:nvSpPr>
          <p:cNvPr id="4" name="Veri Yer Tutucusu 3">
            <a:extLst>
              <a:ext uri="{FF2B5EF4-FFF2-40B4-BE49-F238E27FC236}">
                <a16:creationId xmlns:a16="http://schemas.microsoft.com/office/drawing/2014/main" id="{C3E3CE22-7371-464A-B776-69CF04F999A1}"/>
              </a:ext>
            </a:extLst>
          </p:cNvPr>
          <p:cNvSpPr>
            <a:spLocks noGrp="1"/>
          </p:cNvSpPr>
          <p:nvPr>
            <p:ph type="dt" sz="half" idx="10"/>
          </p:nvPr>
        </p:nvSpPr>
        <p:spPr/>
        <p:txBody>
          <a:bodyPr/>
          <a:lstStyle/>
          <a:p>
            <a:fld id="{5B28B641-6F8D-4BF6-BA54-6F1C87F176DF}" type="datetime1">
              <a:rPr lang="tr-TR" smtClean="0"/>
              <a:t>25.02.2021</a:t>
            </a:fld>
            <a:endParaRPr lang="tr-TR"/>
          </a:p>
        </p:txBody>
      </p:sp>
      <p:sp>
        <p:nvSpPr>
          <p:cNvPr id="5" name="Slayt Numarası Yer Tutucusu 4">
            <a:extLst>
              <a:ext uri="{FF2B5EF4-FFF2-40B4-BE49-F238E27FC236}">
                <a16:creationId xmlns:a16="http://schemas.microsoft.com/office/drawing/2014/main" id="{B2A13C4B-7E96-43F5-8981-7C94BC6541DA}"/>
              </a:ext>
            </a:extLst>
          </p:cNvPr>
          <p:cNvSpPr>
            <a:spLocks noGrp="1"/>
          </p:cNvSpPr>
          <p:nvPr>
            <p:ph type="sldNum" sz="quarter" idx="12"/>
          </p:nvPr>
        </p:nvSpPr>
        <p:spPr/>
        <p:txBody>
          <a:bodyPr/>
          <a:lstStyle/>
          <a:p>
            <a:fld id="{E98E4916-E689-4903-B57F-692FDB8143AD}" type="slidenum">
              <a:rPr lang="tr-TR" smtClean="0"/>
              <a:t>9</a:t>
            </a:fld>
            <a:endParaRPr lang="tr-TR"/>
          </a:p>
        </p:txBody>
      </p:sp>
    </p:spTree>
    <p:extLst>
      <p:ext uri="{BB962C8B-B14F-4D97-AF65-F5344CB8AC3E}">
        <p14:creationId xmlns:p14="http://schemas.microsoft.com/office/powerpoint/2010/main" val="206351322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1453</Words>
  <Application>Microsoft Office PowerPoint</Application>
  <PresentationFormat>Geniş ekran</PresentationFormat>
  <Paragraphs>123</Paragraphs>
  <Slides>24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24</vt:i4>
      </vt:variant>
    </vt:vector>
  </HeadingPairs>
  <TitlesOfParts>
    <vt:vector size="30" baseType="lpstr">
      <vt:lpstr>Arial</vt:lpstr>
      <vt:lpstr>Calibri</vt:lpstr>
      <vt:lpstr>Calibri Light</vt:lpstr>
      <vt:lpstr>Tahoma</vt:lpstr>
      <vt:lpstr>Times New Roman</vt:lpstr>
      <vt:lpstr>Office Teması</vt:lpstr>
      <vt:lpstr>Koronavirüs Küresel Salgınında Yükseköğretim Kurulu ve Üniversiteler</vt:lpstr>
      <vt:lpstr>Koronavirüs</vt:lpstr>
      <vt:lpstr>Koronavirüs Küresel Salgınında Yükseköğretim Kurulu ve Üniversiteler</vt:lpstr>
      <vt:lpstr>Yükseköğretim Kurumlarında Enfeksiyon Kontrol Önlemleri</vt:lpstr>
      <vt:lpstr>PowerPoint Sunusu</vt:lpstr>
      <vt:lpstr>Maskeler</vt:lpstr>
      <vt:lpstr>PowerPoint Sunusu</vt:lpstr>
      <vt:lpstr>PowerPoint Sunusu</vt:lpstr>
      <vt:lpstr>Göz Koruyucu/Yüz Koruyucu Siperlik</vt:lpstr>
      <vt:lpstr>PowerPoint Sunusu</vt:lpstr>
      <vt:lpstr>Eldiven</vt:lpstr>
      <vt:lpstr>Kişilerin virüs ile karşılaşma riski en aza indirilmesi için;</vt:lpstr>
      <vt:lpstr>PowerPoint Sunusu</vt:lpstr>
      <vt:lpstr>PowerPoint Sunusu</vt:lpstr>
      <vt:lpstr>Vaka Yönetimi </vt:lpstr>
      <vt:lpstr>PowerPoint Sunusu</vt:lpstr>
      <vt:lpstr>Derslikler ve Etüt Salonları</vt:lpstr>
      <vt:lpstr>PowerPoint Sunusu</vt:lpstr>
      <vt:lpstr>PowerPoint Sunusu</vt:lpstr>
      <vt:lpstr>Toplantı/Konferans Salonları/Çok Amaçlı Salonlar</vt:lpstr>
      <vt:lpstr>PowerPoint Sunusu</vt:lpstr>
      <vt:lpstr>Laboratuvarlar</vt:lpstr>
      <vt:lpstr>PowerPoint Sunusu</vt:lpstr>
      <vt:lpstr>Teşekkürler…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Koronavirüs Küresel Salgınında Yükseköğretim Kurulu ve Üniversiteler</dc:title>
  <dc:creator>Aybike DİLEK</dc:creator>
  <cp:lastModifiedBy>USER</cp:lastModifiedBy>
  <cp:revision>4</cp:revision>
  <dcterms:created xsi:type="dcterms:W3CDTF">2021-02-24T18:36:38Z</dcterms:created>
  <dcterms:modified xsi:type="dcterms:W3CDTF">2021-02-25T07:21:17Z</dcterms:modified>
</cp:coreProperties>
</file>