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8"/>
  </p:notesMasterIdLst>
  <p:sldIdLst>
    <p:sldId id="391" r:id="rId4"/>
    <p:sldId id="393" r:id="rId5"/>
    <p:sldId id="395" r:id="rId6"/>
    <p:sldId id="316" r:id="rId7"/>
    <p:sldId id="374" r:id="rId8"/>
    <p:sldId id="317" r:id="rId9"/>
    <p:sldId id="375" r:id="rId10"/>
    <p:sldId id="376" r:id="rId11"/>
    <p:sldId id="400" r:id="rId12"/>
    <p:sldId id="377" r:id="rId13"/>
    <p:sldId id="378" r:id="rId14"/>
    <p:sldId id="379" r:id="rId15"/>
    <p:sldId id="380" r:id="rId16"/>
    <p:sldId id="383" r:id="rId17"/>
    <p:sldId id="382" r:id="rId18"/>
    <p:sldId id="384" r:id="rId19"/>
    <p:sldId id="385" r:id="rId20"/>
    <p:sldId id="388" r:id="rId21"/>
    <p:sldId id="386" r:id="rId22"/>
    <p:sldId id="390" r:id="rId23"/>
    <p:sldId id="402" r:id="rId24"/>
    <p:sldId id="404" r:id="rId25"/>
    <p:sldId id="406" r:id="rId26"/>
    <p:sldId id="351" r:id="rId2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065E"/>
    <a:srgbClr val="333399"/>
    <a:srgbClr val="3333CC"/>
    <a:srgbClr val="FFFFFF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232" autoAdjust="0"/>
    <p:restoredTop sz="92441" autoAdjust="0"/>
  </p:normalViewPr>
  <p:slideViewPr>
    <p:cSldViewPr snapToGrid="0">
      <p:cViewPr varScale="1">
        <p:scale>
          <a:sx n="80" d="100"/>
          <a:sy n="80" d="100"/>
        </p:scale>
        <p:origin x="122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FAA45-9427-4DC0-9933-1A364D80599C}" type="datetimeFigureOut">
              <a:rPr lang="tr-TR" smtClean="0"/>
              <a:t>27.11.2024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61DEAB-C60D-4E18-AA3D-5CDA76C71EF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1896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A909-7BC7-431B-AC94-05E7AE9A71E1}" type="datetimeFigureOut">
              <a:rPr lang="tr-TR" smtClean="0"/>
              <a:t>27.11.2024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233F-4761-4FBD-BF10-15294720B0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51337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A909-7BC7-431B-AC94-05E7AE9A71E1}" type="datetimeFigureOut">
              <a:rPr lang="tr-TR" smtClean="0"/>
              <a:t>27.11.2024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233F-4761-4FBD-BF10-15294720B0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3372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A909-7BC7-431B-AC94-05E7AE9A71E1}" type="datetimeFigureOut">
              <a:rPr lang="tr-TR" smtClean="0"/>
              <a:t>27.11.2024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233F-4761-4FBD-BF10-15294720B0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12769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62001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2001"/>
            <a:ext cx="2925319" cy="5334001"/>
          </a:xfrm>
          <a:prstGeom prst="rect">
            <a:avLst/>
          </a:prstGeom>
          <a:solidFill>
            <a:srgbClr val="C3C3C3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400" spc="-100" baseline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6141522-5189-4BF8-8464-46A806A6ACD2}" type="datetime1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11/27/2024</a:t>
            </a:fld>
            <a:endParaRPr lang="en-US">
              <a:solidFill>
                <a:srgbClr val="000000">
                  <a:lumMod val="50000"/>
                  <a:lumOff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>
                  <a:lumMod val="50000"/>
                  <a:lumOff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EB4C517-B436-4800-9FAB-38A0441C25EE}" type="slidenum">
              <a:rPr lang="en-US" altLang="tr-TR" smtClean="0">
                <a:solidFill>
                  <a:srgbClr val="40BA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tr-TR">
              <a:solidFill>
                <a:srgbClr val="40BA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801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17EA3A4-B237-4355-A5EE-21B6B6C88C94}" type="datetime1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11/27/2024</a:t>
            </a:fld>
            <a:endParaRPr lang="en-US">
              <a:solidFill>
                <a:srgbClr val="000000">
                  <a:lumMod val="50000"/>
                  <a:lumOff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>
                  <a:lumMod val="50000"/>
                  <a:lumOff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03A4E90-7322-442E-AC4A-DEE48D6C4DC4}" type="slidenum">
              <a:rPr lang="en-US" altLang="tr-TR" smtClean="0">
                <a:solidFill>
                  <a:srgbClr val="40BA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tr-TR">
              <a:solidFill>
                <a:srgbClr val="40BA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902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4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0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7EB3C59-8B6B-4287-91FB-97B46A8B2C16}" type="datetime1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11/27/2024</a:t>
            </a:fld>
            <a:endParaRPr lang="en-US">
              <a:solidFill>
                <a:srgbClr val="000000">
                  <a:lumMod val="50000"/>
                  <a:lumOff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>
                  <a:lumMod val="50000"/>
                  <a:lumOff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089DD65-8291-4A08-80AA-3766A29AA802}" type="slidenum">
              <a:rPr lang="en-US" altLang="tr-TR" smtClean="0">
                <a:solidFill>
                  <a:srgbClr val="40BA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tr-TR">
              <a:solidFill>
                <a:srgbClr val="40BA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9337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1BD483C-4B06-4FE4-818F-CA6F29BB93B7}" type="datetime1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11/27/2024</a:t>
            </a:fld>
            <a:endParaRPr lang="en-US">
              <a:solidFill>
                <a:srgbClr val="000000">
                  <a:lumMod val="50000"/>
                  <a:lumOff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>
                  <a:lumMod val="50000"/>
                  <a:lumOff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2D4745B-FAEC-492C-AB93-2C3500FB2086}" type="slidenum">
              <a:rPr lang="en-US" altLang="tr-TR" smtClean="0">
                <a:solidFill>
                  <a:srgbClr val="40BA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tr-TR">
              <a:solidFill>
                <a:srgbClr val="40BA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9753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8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E04E41F-55A9-4F66-B5C6-448DD69AA6D6}" type="datetime1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11/27/2024</a:t>
            </a:fld>
            <a:endParaRPr lang="en-US">
              <a:solidFill>
                <a:srgbClr val="000000">
                  <a:lumMod val="50000"/>
                  <a:lumOff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>
                  <a:lumMod val="50000"/>
                  <a:lumOff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0D541C7-D94E-4832-8C62-E21339DC8D3B}" type="slidenum">
              <a:rPr lang="en-US" altLang="tr-TR" smtClean="0">
                <a:solidFill>
                  <a:srgbClr val="40BA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tr-TR">
              <a:solidFill>
                <a:srgbClr val="40BA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0396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7CFEB3E-CE93-4877-A9F2-9AE6C1B45239}" type="datetime1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11/27/2024</a:t>
            </a:fld>
            <a:endParaRPr lang="en-US">
              <a:solidFill>
                <a:srgbClr val="000000">
                  <a:lumMod val="50000"/>
                  <a:lumOff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>
                  <a:lumMod val="50000"/>
                  <a:lumOff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CB57EEF-029A-4845-96B4-0301D39F8185}" type="slidenum">
              <a:rPr lang="en-US" altLang="tr-TR" smtClean="0">
                <a:solidFill>
                  <a:srgbClr val="40BA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tr-TR">
              <a:solidFill>
                <a:srgbClr val="40BA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5741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02AB18B-46D0-4D0D-85DE-C7B78A4F234C}" type="datetime1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11/27/2024</a:t>
            </a:fld>
            <a:endParaRPr lang="en-US">
              <a:solidFill>
                <a:srgbClr val="000000">
                  <a:lumMod val="50000"/>
                  <a:lumOff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>
                  <a:lumMod val="50000"/>
                  <a:lumOff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04F25AC-6F04-41B4-BF55-57BCDCD31C82}" type="slidenum">
              <a:rPr lang="en-US" altLang="tr-TR" smtClean="0">
                <a:solidFill>
                  <a:srgbClr val="40BA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tr-TR">
              <a:solidFill>
                <a:srgbClr val="40BA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5740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194560"/>
          </a:xfrm>
        </p:spPr>
        <p:txBody>
          <a:bodyPr anchor="b">
            <a:normAutofit/>
          </a:bodyPr>
          <a:lstStyle>
            <a:lvl1pPr>
              <a:defRPr sz="2800" b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337560"/>
            <a:ext cx="283464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E37C156-9591-4920-96B5-1B1180D0F0E7}" type="datetime1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11/27/2024</a:t>
            </a:fld>
            <a:endParaRPr lang="en-US">
              <a:solidFill>
                <a:srgbClr val="000000">
                  <a:lumMod val="50000"/>
                  <a:lumOff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>
                  <a:lumMod val="50000"/>
                  <a:lumOff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1A20605-5986-494F-B63A-613D253C28C8}" type="slidenum">
              <a:rPr lang="en-US" altLang="tr-TR" smtClean="0">
                <a:solidFill>
                  <a:srgbClr val="40BA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tr-TR">
              <a:solidFill>
                <a:srgbClr val="40BA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417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A909-7BC7-431B-AC94-05E7AE9A71E1}" type="datetimeFigureOut">
              <a:rPr lang="tr-TR" smtClean="0"/>
              <a:t>27.11.2024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233F-4761-4FBD-BF10-15294720B0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19592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1945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5" y="767419"/>
            <a:ext cx="8115231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340602"/>
            <a:ext cx="283464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130403E-5694-4B45-B944-3BB4E3E010CF}" type="datetime1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11/27/2024</a:t>
            </a:fld>
            <a:endParaRPr lang="en-US">
              <a:solidFill>
                <a:srgbClr val="000000">
                  <a:lumMod val="50000"/>
                  <a:lumOff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2" y="6356352"/>
            <a:ext cx="5911517" cy="365125"/>
          </a:xfr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>
                  <a:lumMod val="50000"/>
                  <a:lumOff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1D2A0B8-2C5A-44F8-8A3F-AFF6CB35A3CF}" type="slidenum">
              <a:rPr lang="en-US" altLang="tr-TR" smtClean="0">
                <a:solidFill>
                  <a:srgbClr val="40BA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tr-TR">
              <a:solidFill>
                <a:srgbClr val="40BA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6000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A4E5A14-8C7A-42FB-8A98-6B8BF214CFCA}" type="datetime1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11/27/2024</a:t>
            </a:fld>
            <a:endParaRPr lang="en-US">
              <a:solidFill>
                <a:srgbClr val="000000">
                  <a:lumMod val="50000"/>
                  <a:lumOff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>
                  <a:lumMod val="50000"/>
                  <a:lumOff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82D408F-6961-413B-BBC6-F585DDE09F98}" type="slidenum">
              <a:rPr lang="en-US" altLang="tr-TR" smtClean="0">
                <a:solidFill>
                  <a:srgbClr val="40BA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tr-TR">
              <a:solidFill>
                <a:srgbClr val="40BA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569153"/>
      </p:ext>
    </p:extLst>
  </p:cSld>
  <p:clrMapOvr>
    <a:masterClrMapping/>
  </p:clrMapOvr>
  <p:hf hdr="0" ft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CF2E475-DE56-46F8-8A0F-C937BA4147FE}" type="datetime1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11/27/2024</a:t>
            </a:fld>
            <a:endParaRPr lang="en-US">
              <a:solidFill>
                <a:srgbClr val="000000">
                  <a:lumMod val="50000"/>
                  <a:lumOff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>
                  <a:lumMod val="50000"/>
                  <a:lumOff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1E362F0-AD6B-4BC0-B37F-7A98F79038EC}" type="slidenum">
              <a:rPr lang="en-US" altLang="tr-TR" smtClean="0">
                <a:solidFill>
                  <a:srgbClr val="40BA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tr-TR">
              <a:solidFill>
                <a:srgbClr val="40BA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8177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4C5A909-7BC7-431B-AC94-05E7AE9A71E1}" type="datetimeFigureOut">
              <a:rPr lang="tr-TR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defTabSz="685800"/>
              <a:t>27.11.2024</a:t>
            </a:fld>
            <a:endParaRPr lang="tr-TR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tr-TR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CBE233F-4761-4FBD-BF10-15294720B032}" type="slidenum">
              <a:rPr lang="tr-TR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defTabSz="685800"/>
              <a:t>‹#›</a:t>
            </a:fld>
            <a:endParaRPr lang="tr-TR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8170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4C5A909-7BC7-431B-AC94-05E7AE9A71E1}" type="datetimeFigureOut">
              <a:rPr lang="tr-TR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defTabSz="685800"/>
              <a:t>27.11.2024</a:t>
            </a:fld>
            <a:endParaRPr lang="tr-TR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tr-TR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CBE233F-4761-4FBD-BF10-15294720B032}" type="slidenum">
              <a:rPr lang="tr-TR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defTabSz="685800"/>
              <a:t>‹#›</a:t>
            </a:fld>
            <a:endParaRPr lang="tr-TR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1981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4C5A909-7BC7-431B-AC94-05E7AE9A71E1}" type="datetimeFigureOut">
              <a:rPr lang="tr-TR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defTabSz="685800"/>
              <a:t>27.11.2024</a:t>
            </a:fld>
            <a:endParaRPr lang="tr-TR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tr-TR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CBE233F-4761-4FBD-BF10-15294720B032}" type="slidenum">
              <a:rPr lang="tr-TR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defTabSz="685800"/>
              <a:t>‹#›</a:t>
            </a:fld>
            <a:endParaRPr lang="tr-TR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5396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4C5A909-7BC7-431B-AC94-05E7AE9A71E1}" type="datetimeFigureOut">
              <a:rPr lang="tr-TR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defTabSz="685800"/>
              <a:t>27.11.2024</a:t>
            </a:fld>
            <a:endParaRPr lang="tr-TR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tr-TR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CBE233F-4761-4FBD-BF10-15294720B032}" type="slidenum">
              <a:rPr lang="tr-TR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defTabSz="685800"/>
              <a:t>‹#›</a:t>
            </a:fld>
            <a:endParaRPr lang="tr-TR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6997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4C5A909-7BC7-431B-AC94-05E7AE9A71E1}" type="datetimeFigureOut">
              <a:rPr lang="tr-TR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defTabSz="685800"/>
              <a:t>27.11.2024</a:t>
            </a:fld>
            <a:endParaRPr lang="tr-TR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tr-TR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CBE233F-4761-4FBD-BF10-15294720B032}" type="slidenum">
              <a:rPr lang="tr-TR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defTabSz="685800"/>
              <a:t>‹#›</a:t>
            </a:fld>
            <a:endParaRPr lang="tr-TR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0457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4C5A909-7BC7-431B-AC94-05E7AE9A71E1}" type="datetimeFigureOut">
              <a:rPr lang="tr-TR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defTabSz="685800"/>
              <a:t>27.11.2024</a:t>
            </a:fld>
            <a:endParaRPr lang="tr-TR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tr-TR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CBE233F-4761-4FBD-BF10-15294720B032}" type="slidenum">
              <a:rPr lang="tr-TR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defTabSz="685800"/>
              <a:t>‹#›</a:t>
            </a:fld>
            <a:endParaRPr lang="tr-TR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2707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4C5A909-7BC7-431B-AC94-05E7AE9A71E1}" type="datetimeFigureOut">
              <a:rPr lang="tr-TR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defTabSz="685800"/>
              <a:t>27.11.2024</a:t>
            </a:fld>
            <a:endParaRPr lang="tr-TR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tr-TR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CBE233F-4761-4FBD-BF10-15294720B032}" type="slidenum">
              <a:rPr lang="tr-TR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defTabSz="685800"/>
              <a:t>‹#›</a:t>
            </a:fld>
            <a:endParaRPr lang="tr-TR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198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A909-7BC7-431B-AC94-05E7AE9A71E1}" type="datetimeFigureOut">
              <a:rPr lang="tr-TR" smtClean="0"/>
              <a:t>27.11.2024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233F-4761-4FBD-BF10-15294720B0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37837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4C5A909-7BC7-431B-AC94-05E7AE9A71E1}" type="datetimeFigureOut">
              <a:rPr lang="tr-TR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defTabSz="685800"/>
              <a:t>27.11.2024</a:t>
            </a:fld>
            <a:endParaRPr lang="tr-TR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tr-TR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CBE233F-4761-4FBD-BF10-15294720B032}" type="slidenum">
              <a:rPr lang="tr-TR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defTabSz="685800"/>
              <a:t>‹#›</a:t>
            </a:fld>
            <a:endParaRPr lang="tr-TR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1693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4C5A909-7BC7-431B-AC94-05E7AE9A71E1}" type="datetimeFigureOut">
              <a:rPr lang="tr-TR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defTabSz="685800"/>
              <a:t>27.11.2024</a:t>
            </a:fld>
            <a:endParaRPr lang="tr-TR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tr-TR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CBE233F-4761-4FBD-BF10-15294720B032}" type="slidenum">
              <a:rPr lang="tr-TR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defTabSz="685800"/>
              <a:t>‹#›</a:t>
            </a:fld>
            <a:endParaRPr lang="tr-TR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6260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4C5A909-7BC7-431B-AC94-05E7AE9A71E1}" type="datetimeFigureOut">
              <a:rPr lang="tr-TR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defTabSz="685800"/>
              <a:t>27.11.2024</a:t>
            </a:fld>
            <a:endParaRPr lang="tr-TR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tr-TR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CBE233F-4761-4FBD-BF10-15294720B032}" type="slidenum">
              <a:rPr lang="tr-TR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defTabSz="685800"/>
              <a:t>‹#›</a:t>
            </a:fld>
            <a:endParaRPr lang="tr-TR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2544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4C5A909-7BC7-431B-AC94-05E7AE9A71E1}" type="datetimeFigureOut">
              <a:rPr lang="tr-TR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defTabSz="685800"/>
              <a:t>27.11.2024</a:t>
            </a:fld>
            <a:endParaRPr lang="tr-TR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tr-TR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CBE233F-4761-4FBD-BF10-15294720B032}" type="slidenum">
              <a:rPr lang="tr-TR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defTabSz="685800"/>
              <a:t>‹#›</a:t>
            </a:fld>
            <a:endParaRPr lang="tr-TR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976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A909-7BC7-431B-AC94-05E7AE9A71E1}" type="datetimeFigureOut">
              <a:rPr lang="tr-TR" smtClean="0"/>
              <a:t>27.11.2024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233F-4761-4FBD-BF10-15294720B0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6296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A909-7BC7-431B-AC94-05E7AE9A71E1}" type="datetimeFigureOut">
              <a:rPr lang="tr-TR" smtClean="0"/>
              <a:t>27.11.2024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233F-4761-4FBD-BF10-15294720B0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1107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A909-7BC7-431B-AC94-05E7AE9A71E1}" type="datetimeFigureOut">
              <a:rPr lang="tr-TR" smtClean="0"/>
              <a:t>27.11.2024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233F-4761-4FBD-BF10-15294720B0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9169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A909-7BC7-431B-AC94-05E7AE9A71E1}" type="datetimeFigureOut">
              <a:rPr lang="tr-TR" smtClean="0"/>
              <a:t>27.11.2024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233F-4761-4FBD-BF10-15294720B0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35511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A909-7BC7-431B-AC94-05E7AE9A71E1}" type="datetimeFigureOut">
              <a:rPr lang="tr-TR" smtClean="0"/>
              <a:t>27.11.2024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233F-4761-4FBD-BF10-15294720B0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76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A909-7BC7-431B-AC94-05E7AE9A71E1}" type="datetimeFigureOut">
              <a:rPr lang="tr-TR" smtClean="0"/>
              <a:t>27.11.2024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233F-4761-4FBD-BF10-15294720B0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9904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5A909-7BC7-431B-AC94-05E7AE9A71E1}" type="datetimeFigureOut">
              <a:rPr lang="tr-TR" smtClean="0"/>
              <a:t>27.11.2024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E233F-4761-4FBD-BF10-15294720B0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753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758952"/>
            <a:ext cx="3443591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9"/>
            <a:ext cx="2947483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0714415-35B9-477F-B84D-FDBB29844652}" type="datetime1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11/27/2024</a:t>
            </a:fld>
            <a:endParaRPr lang="en-US">
              <a:solidFill>
                <a:srgbClr val="000000">
                  <a:lumMod val="50000"/>
                  <a:lumOff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2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>
                  <a:lumMod val="50000"/>
                  <a:lumOff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7" y="6356352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accent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C28147F-F832-49F7-9D3B-2045350A847B}" type="slidenum">
              <a:rPr lang="en-US" altLang="tr-TR" smtClean="0">
                <a:solidFill>
                  <a:srgbClr val="40BA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tr-TR">
              <a:solidFill>
                <a:srgbClr val="40BA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69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19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7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4C5A909-7BC7-431B-AC94-05E7AE9A71E1}" type="datetimeFigureOut">
              <a:rPr lang="tr-TR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defTabSz="685800"/>
              <a:t>27.11.2024</a:t>
            </a:fld>
            <a:endParaRPr lang="tr-TR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tr-TR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2CBE233F-4761-4FBD-BF10-15294720B032}" type="slidenum">
              <a:rPr lang="tr-TR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defTabSz="685800"/>
              <a:t>‹#›</a:t>
            </a:fld>
            <a:endParaRPr lang="tr-TR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458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iro.mehmetakif.edu.tr/form/330/597/mevlana-anlasmalari" TargetMode="External"/><Relationship Id="rId2" Type="http://schemas.openxmlformats.org/officeDocument/2006/relationships/hyperlink" Target="https://iro.mehmetakif.edu.tr/form/937/308/ikili-akademik-is-birligi-anlasmalari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aerkara@mehmetakif.edu.tr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info/strategy/priorities-2019-2024_en" TargetMode="External"/><Relationship Id="rId2" Type="http://schemas.openxmlformats.org/officeDocument/2006/relationships/hyperlink" Target="https://erasmus-plus.ec.europa.eu/erasmus-programme-guide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info/strategy/priorities-2019-2024/europe-fit-digital-age_en" TargetMode="External"/><Relationship Id="rId2" Type="http://schemas.openxmlformats.org/officeDocument/2006/relationships/hyperlink" Target="https://ec.europa.eu/info/strategy/priorities-2019-2024/european-green-deal_en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ec.europa.eu/info/sites/default/files/political" TargetMode="External"/><Relationship Id="rId5" Type="http://schemas.openxmlformats.org/officeDocument/2006/relationships/hyperlink" Target="https://ec.europa.eu/info/strategy/priorities-2019-2024/new-push-european-democracy_en" TargetMode="External"/><Relationship Id="rId4" Type="http://schemas.openxmlformats.org/officeDocument/2006/relationships/hyperlink" Target="https://ec.europa.eu/info/strategy/priorities-2019-2024/stronger-europe-world_en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aerkara@mehmetakif.edu.tr" TargetMode="External"/><Relationship Id="rId2" Type="http://schemas.openxmlformats.org/officeDocument/2006/relationships/hyperlink" Target="https://iro.mehmetakif.edu.tr/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png"/><Relationship Id="rId4" Type="http://schemas.openxmlformats.org/officeDocument/2006/relationships/hyperlink" Target="mailto:iro@mehmetakif.edu.tr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03199" y="260648"/>
            <a:ext cx="11647055" cy="625098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tr-TR" sz="3000" b="1" dirty="0">
                <a:latin typeface="Georgia" panose="02040502050405020303" pitchFamily="18" charset="0"/>
              </a:rPr>
              <a:t/>
            </a:r>
            <a:br>
              <a:rPr lang="tr-TR" sz="3000" b="1" dirty="0">
                <a:latin typeface="Georgia" panose="02040502050405020303" pitchFamily="18" charset="0"/>
              </a:rPr>
            </a:br>
            <a:r>
              <a:rPr lang="tr-TR" sz="3000" b="1" dirty="0">
                <a:latin typeface="Georgia" panose="02040502050405020303" pitchFamily="18" charset="0"/>
              </a:rPr>
              <a:t/>
            </a:r>
            <a:br>
              <a:rPr lang="tr-TR" sz="3000" b="1" dirty="0">
                <a:latin typeface="Georgia" panose="02040502050405020303" pitchFamily="18" charset="0"/>
              </a:rPr>
            </a:br>
            <a:r>
              <a:rPr lang="tr-TR" sz="3000" b="1" dirty="0">
                <a:latin typeface="Georgia" panose="02040502050405020303" pitchFamily="18" charset="0"/>
              </a:rPr>
              <a:t/>
            </a:r>
            <a:br>
              <a:rPr lang="tr-TR" sz="3000" b="1" dirty="0">
                <a:latin typeface="Georgia" panose="02040502050405020303" pitchFamily="18" charset="0"/>
              </a:rPr>
            </a:br>
            <a:r>
              <a:rPr lang="tr-TR" sz="3000" b="1" dirty="0">
                <a:latin typeface="Georgia" panose="02040502050405020303" pitchFamily="18" charset="0"/>
              </a:rPr>
              <a:t/>
            </a:r>
            <a:br>
              <a:rPr lang="tr-TR" sz="3000" b="1" dirty="0">
                <a:latin typeface="Georgia" panose="02040502050405020303" pitchFamily="18" charset="0"/>
              </a:rPr>
            </a:br>
            <a:r>
              <a:rPr lang="tr-TR" sz="3000" b="1" dirty="0">
                <a:latin typeface="Georgia" panose="02040502050405020303" pitchFamily="18" charset="0"/>
              </a:rPr>
              <a:t/>
            </a:r>
            <a:br>
              <a:rPr lang="tr-TR" sz="3000" b="1" dirty="0">
                <a:latin typeface="Georgia" panose="02040502050405020303" pitchFamily="18" charset="0"/>
              </a:rPr>
            </a:br>
            <a:r>
              <a:rPr lang="tr-TR" sz="3000" b="1" dirty="0">
                <a:latin typeface="Georgia" panose="02040502050405020303" pitchFamily="18" charset="0"/>
              </a:rPr>
              <a:t/>
            </a:r>
            <a:br>
              <a:rPr lang="tr-TR" sz="3000" b="1" dirty="0">
                <a:latin typeface="Georgia" panose="02040502050405020303" pitchFamily="18" charset="0"/>
              </a:rPr>
            </a:br>
            <a:r>
              <a:rPr lang="tr-TR" sz="3000" b="1" dirty="0">
                <a:latin typeface="Georgia" panose="02040502050405020303" pitchFamily="18" charset="0"/>
              </a:rPr>
              <a:t/>
            </a:r>
            <a:br>
              <a:rPr lang="tr-TR" sz="3000" b="1" dirty="0">
                <a:latin typeface="Georgia" panose="02040502050405020303" pitchFamily="18" charset="0"/>
              </a:rPr>
            </a:br>
            <a:r>
              <a:rPr lang="tr-TR" sz="3000" b="1" dirty="0">
                <a:latin typeface="Georgia" panose="02040502050405020303" pitchFamily="18" charset="0"/>
              </a:rPr>
              <a:t/>
            </a:r>
            <a:br>
              <a:rPr lang="tr-TR" sz="3000" b="1" dirty="0">
                <a:latin typeface="Georgia" panose="02040502050405020303" pitchFamily="18" charset="0"/>
              </a:rPr>
            </a:br>
            <a:r>
              <a:rPr lang="tr-TR" sz="3000" b="1" dirty="0">
                <a:latin typeface="Georgia" panose="02040502050405020303" pitchFamily="18" charset="0"/>
              </a:rPr>
              <a:t>BURDUR MEHMET AKİF ERSOY ÜNİVERSİTESİ</a:t>
            </a:r>
            <a:br>
              <a:rPr lang="tr-TR" sz="3000" b="1" dirty="0">
                <a:latin typeface="Georgia" panose="02040502050405020303" pitchFamily="18" charset="0"/>
              </a:rPr>
            </a:br>
            <a:r>
              <a:rPr lang="tr-TR" sz="3300" b="1" dirty="0">
                <a:latin typeface="Georgia" panose="02040502050405020303" pitchFamily="18" charset="0"/>
              </a:rPr>
              <a:t/>
            </a:r>
            <a:br>
              <a:rPr lang="tr-TR" sz="3300" b="1" dirty="0">
                <a:latin typeface="Georgia" panose="02040502050405020303" pitchFamily="18" charset="0"/>
              </a:rPr>
            </a:br>
            <a:r>
              <a:rPr lang="tr-TR" sz="3300" b="1" dirty="0">
                <a:latin typeface="Georgia" panose="02040502050405020303" pitchFamily="18" charset="0"/>
              </a:rPr>
              <a:t>KA171</a:t>
            </a:r>
            <a:br>
              <a:rPr lang="tr-TR" sz="3300" b="1" dirty="0">
                <a:latin typeface="Georgia" panose="02040502050405020303" pitchFamily="18" charset="0"/>
              </a:rPr>
            </a:br>
            <a:r>
              <a:rPr lang="tr-TR" sz="3300" b="1" dirty="0">
                <a:latin typeface="Georgia" panose="02040502050405020303" pitchFamily="18" charset="0"/>
              </a:rPr>
              <a:t>ULUSLARARASI KREDİ HAREKETLİLİĞİ</a:t>
            </a:r>
            <a:br>
              <a:rPr lang="tr-TR" sz="3300" b="1" dirty="0">
                <a:latin typeface="Georgia" panose="02040502050405020303" pitchFamily="18" charset="0"/>
              </a:rPr>
            </a:br>
            <a:r>
              <a:rPr lang="tr-TR" sz="3300" b="1" dirty="0">
                <a:latin typeface="Georgia" panose="02040502050405020303" pitchFamily="18" charset="0"/>
              </a:rPr>
              <a:t>PROJELERİ</a:t>
            </a:r>
            <a:br>
              <a:rPr lang="tr-TR" sz="3300" b="1" dirty="0">
                <a:latin typeface="Georgia" panose="02040502050405020303" pitchFamily="18" charset="0"/>
              </a:rPr>
            </a:br>
            <a:r>
              <a:rPr lang="tr-TR" sz="3300" b="1" dirty="0">
                <a:latin typeface="Georgia" panose="02040502050405020303" pitchFamily="18" charset="0"/>
              </a:rPr>
              <a:t>BİLGİLENDİRME TOPLANTISI</a:t>
            </a:r>
            <a:r>
              <a:rPr lang="tr-TR" sz="3300" dirty="0">
                <a:latin typeface="Georgia" panose="02040502050405020303" pitchFamily="18" charset="0"/>
              </a:rPr>
              <a:t/>
            </a:r>
            <a:br>
              <a:rPr lang="tr-TR" sz="3300" dirty="0">
                <a:latin typeface="Georgia" panose="02040502050405020303" pitchFamily="18" charset="0"/>
              </a:rPr>
            </a:br>
            <a:r>
              <a:rPr lang="tr-TR" sz="3300" dirty="0">
                <a:latin typeface="Georgia" panose="02040502050405020303" pitchFamily="18" charset="0"/>
              </a:rPr>
              <a:t/>
            </a:r>
            <a:br>
              <a:rPr lang="tr-TR" sz="3300" dirty="0">
                <a:latin typeface="Georgia" panose="02040502050405020303" pitchFamily="18" charset="0"/>
              </a:rPr>
            </a:br>
            <a:r>
              <a:rPr lang="tr-TR" sz="2100" dirty="0">
                <a:latin typeface="Georgia" panose="02040502050405020303" pitchFamily="18" charset="0"/>
              </a:rPr>
              <a:t/>
            </a:r>
            <a:br>
              <a:rPr lang="tr-TR" sz="2100" dirty="0">
                <a:latin typeface="Georgia" panose="02040502050405020303" pitchFamily="18" charset="0"/>
              </a:rPr>
            </a:br>
            <a:r>
              <a:rPr lang="tr-TR" sz="2100" dirty="0" err="1">
                <a:latin typeface="Georgia" panose="02040502050405020303" pitchFamily="18" charset="0"/>
              </a:rPr>
              <a:t>Öğr</a:t>
            </a:r>
            <a:r>
              <a:rPr lang="tr-TR" sz="2100" dirty="0">
                <a:latin typeface="Georgia" panose="02040502050405020303" pitchFamily="18" charset="0"/>
              </a:rPr>
              <a:t>. Gör. Ayşen ERKARA</a:t>
            </a:r>
            <a:br>
              <a:rPr lang="tr-TR" sz="2100" dirty="0">
                <a:latin typeface="Georgia" panose="02040502050405020303" pitchFamily="18" charset="0"/>
              </a:rPr>
            </a:br>
            <a:r>
              <a:rPr lang="tr-TR" sz="2100" dirty="0">
                <a:latin typeface="Georgia" panose="02040502050405020303" pitchFamily="18" charset="0"/>
              </a:rPr>
              <a:t>Uluslararası İlişkiler Koordinatörlüğü</a:t>
            </a:r>
            <a:br>
              <a:rPr lang="tr-TR" sz="2100" dirty="0">
                <a:latin typeface="Georgia" panose="02040502050405020303" pitchFamily="18" charset="0"/>
              </a:rPr>
            </a:br>
            <a:r>
              <a:rPr lang="tr-TR" sz="2100" dirty="0">
                <a:latin typeface="Georgia" panose="02040502050405020303" pitchFamily="18" charset="0"/>
              </a:rPr>
              <a:t/>
            </a:r>
            <a:br>
              <a:rPr lang="tr-TR" sz="2100" dirty="0">
                <a:latin typeface="Georgia" panose="02040502050405020303" pitchFamily="18" charset="0"/>
              </a:rPr>
            </a:br>
            <a:r>
              <a:rPr lang="tr-TR" sz="3300" dirty="0">
                <a:latin typeface="Georgia" panose="02040502050405020303" pitchFamily="18" charset="0"/>
              </a:rPr>
              <a:t/>
            </a:r>
            <a:br>
              <a:rPr lang="tr-TR" sz="3300" dirty="0">
                <a:latin typeface="Georgia" panose="02040502050405020303" pitchFamily="18" charset="0"/>
              </a:rPr>
            </a:br>
            <a:r>
              <a:rPr lang="tr-TR" dirty="0" smtClean="0">
                <a:latin typeface="Georgia" panose="02040502050405020303" pitchFamily="18" charset="0"/>
              </a:rPr>
              <a:t/>
            </a:r>
            <a:br>
              <a:rPr lang="tr-TR" dirty="0" smtClean="0">
                <a:latin typeface="Georgia" panose="02040502050405020303" pitchFamily="18" charset="0"/>
              </a:rPr>
            </a:br>
            <a:endParaRPr lang="tr-TR" dirty="0">
              <a:latin typeface="Georgia" panose="02040502050405020303" pitchFamily="18" charset="0"/>
            </a:endParaRPr>
          </a:p>
        </p:txBody>
      </p:sp>
      <p:pic>
        <p:nvPicPr>
          <p:cNvPr id="3" name="Resim 2" descr="MAKÃ-LOGO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19" t="1852"/>
          <a:stretch/>
        </p:blipFill>
        <p:spPr bwMode="auto">
          <a:xfrm>
            <a:off x="8819829" y="5271542"/>
            <a:ext cx="1755183" cy="7292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Resim 3" descr="D:\hepsi\belgelerim\Masaüstü\logo-erasmus-plus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384692"/>
            <a:ext cx="2638586" cy="616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Resim 4" descr="ab tÃ¼rkiye logo ile ilgili gÃ¶rsel sonucu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444" y="5396316"/>
            <a:ext cx="1359976" cy="6044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881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4" y="134793"/>
            <a:ext cx="11439525" cy="6438900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87922"/>
            <a:ext cx="12039600" cy="6770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7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" y="161925"/>
            <a:ext cx="11915775" cy="669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88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00025"/>
            <a:ext cx="11649075" cy="645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36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85726"/>
            <a:ext cx="11963400" cy="636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32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58838" y="2441575"/>
            <a:ext cx="10515600" cy="1325563"/>
          </a:xfrm>
        </p:spPr>
        <p:txBody>
          <a:bodyPr>
            <a:normAutofit/>
          </a:bodyPr>
          <a:lstStyle/>
          <a:p>
            <a:r>
              <a:rPr lang="tr-TR" sz="4800" b="1" dirty="0" smtClean="0"/>
              <a:t>Başvuru ofis tarafından yapılır!!!</a:t>
            </a:r>
            <a:endParaRPr lang="tr-TR" sz="4800" b="1" dirty="0"/>
          </a:p>
        </p:txBody>
      </p:sp>
    </p:spTree>
    <p:extLst>
      <p:ext uri="{BB962C8B-B14F-4D97-AF65-F5344CB8AC3E}">
        <p14:creationId xmlns:p14="http://schemas.microsoft.com/office/powerpoint/2010/main" val="172487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100" y="576262"/>
            <a:ext cx="9067800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94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8" y="0"/>
            <a:ext cx="12115798" cy="6448425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4" y="1504950"/>
            <a:ext cx="11153775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27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" y="0"/>
            <a:ext cx="12001500" cy="6858000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" y="2013391"/>
            <a:ext cx="12153900" cy="429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06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25" y="247650"/>
            <a:ext cx="11239500" cy="615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3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4" y="66675"/>
            <a:ext cx="12011025" cy="679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78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04F25AC-6F04-41B4-BF55-57BCDCD31C82}" type="slidenum">
              <a:rPr lang="en-US" altLang="tr-TR">
                <a:solidFill>
                  <a:srgbClr val="40BA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altLang="tr-TR">
              <a:solidFill>
                <a:srgbClr val="40BA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27" y="3576"/>
            <a:ext cx="11702473" cy="685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60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Unvan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KA171 ERASMUS PROJE BAŞVURUSU İÇİN:</a:t>
            </a:r>
            <a:endParaRPr lang="tr-TR" dirty="0"/>
          </a:p>
        </p:txBody>
      </p:sp>
      <p:sp>
        <p:nvSpPr>
          <p:cNvPr id="16" name="İçerik Yer Tutucusu 15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696575" cy="4351338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Proje hazırlayacağınız üniversiteyi belirleyin.</a:t>
            </a:r>
          </a:p>
          <a:p>
            <a:pPr marL="0" indent="0">
              <a:buNone/>
            </a:pPr>
            <a:endParaRPr lang="tr-TR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tr-TR" dirty="0" smtClean="0"/>
              <a:t> </a:t>
            </a:r>
            <a:r>
              <a:rPr lang="tr-TR" dirty="0" err="1" smtClean="0"/>
              <a:t>MoU</a:t>
            </a:r>
            <a:r>
              <a:rPr lang="tr-TR" dirty="0" smtClean="0"/>
              <a:t> Anlaşmaları</a:t>
            </a:r>
          </a:p>
          <a:p>
            <a:pPr marL="0" indent="0">
              <a:buNone/>
            </a:pPr>
            <a:r>
              <a:rPr lang="tr-TR" dirty="0" smtClean="0">
                <a:hlinkClick r:id="rId2"/>
              </a:rPr>
              <a:t>https</a:t>
            </a:r>
            <a:r>
              <a:rPr lang="tr-TR" dirty="0">
                <a:hlinkClick r:id="rId2"/>
              </a:rPr>
              <a:t>://</a:t>
            </a:r>
            <a:r>
              <a:rPr lang="tr-TR" dirty="0" smtClean="0">
                <a:hlinkClick r:id="rId2"/>
              </a:rPr>
              <a:t>iro.mehmetakif.edu.tr/form/937/308/ikili-akademik-is-birligi-anlasmalari</a:t>
            </a: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>
              <a:buFont typeface="Wingdings" panose="05000000000000000000" pitchFamily="2" charset="2"/>
              <a:buChar char="v"/>
            </a:pPr>
            <a:r>
              <a:rPr lang="tr-TR" dirty="0" smtClean="0"/>
              <a:t> Mevlana Anlaşmaları</a:t>
            </a:r>
          </a:p>
          <a:p>
            <a:pPr marL="0" indent="0">
              <a:buNone/>
            </a:pPr>
            <a:r>
              <a:rPr lang="tr-TR" dirty="0" smtClean="0">
                <a:hlinkClick r:id="rId3"/>
              </a:rPr>
              <a:t>https</a:t>
            </a:r>
            <a:r>
              <a:rPr lang="tr-TR" dirty="0">
                <a:hlinkClick r:id="rId3"/>
              </a:rPr>
              <a:t>://</a:t>
            </a:r>
            <a:r>
              <a:rPr lang="tr-TR" dirty="0" smtClean="0">
                <a:hlinkClick r:id="rId3"/>
              </a:rPr>
              <a:t>iro.mehmetakif.edu.tr/form/330/597/mevlana-anlasmalari</a:t>
            </a: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Belirlediğiniz Üniversite ile birlikte, Uluslararası İlişkiler Koordinatörlüğü tarafından size gönderilen formları doldurup </a:t>
            </a:r>
            <a:r>
              <a:rPr lang="tr-TR" b="1" u="sng" dirty="0" smtClean="0"/>
              <a:t>10.01.2025</a:t>
            </a:r>
            <a:r>
              <a:rPr lang="tr-TR" dirty="0" smtClean="0"/>
              <a:t> tarihine kadar </a:t>
            </a:r>
            <a:r>
              <a:rPr lang="tr-TR" dirty="0" smtClean="0">
                <a:hlinkClick r:id="rId4"/>
              </a:rPr>
              <a:t>aerkara@mehmetakif.edu.tr</a:t>
            </a:r>
            <a:r>
              <a:rPr lang="tr-TR" dirty="0" smtClean="0"/>
              <a:t> adresine gönderiniz.</a:t>
            </a:r>
          </a:p>
          <a:p>
            <a:pPr marL="0" indent="0">
              <a:buNone/>
            </a:pPr>
            <a:endParaRPr lang="tr-TR" dirty="0" smtClean="0"/>
          </a:p>
          <a:p>
            <a:pPr>
              <a:buFont typeface="Wingdings" panose="05000000000000000000" pitchFamily="2" charset="2"/>
              <a:buChar char="Ø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8040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Unvan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Kaynaklar:</a:t>
            </a:r>
            <a:endParaRPr lang="tr-TR" dirty="0"/>
          </a:p>
        </p:txBody>
      </p:sp>
      <p:sp>
        <p:nvSpPr>
          <p:cNvPr id="16" name="İçerik Yer Tutucusu 15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696575" cy="4351338"/>
          </a:xfrm>
        </p:spPr>
        <p:txBody>
          <a:bodyPr>
            <a:normAutofit/>
          </a:bodyPr>
          <a:lstStyle/>
          <a:p>
            <a:r>
              <a:rPr lang="tr-TR" u="sng" dirty="0"/>
              <a:t>Program  Rehberi: </a:t>
            </a:r>
          </a:p>
          <a:p>
            <a:r>
              <a:rPr lang="fr-FR" dirty="0"/>
              <a:t>The Erasmus+ Programme Guide | Erasmus+ (europa.eu)</a:t>
            </a:r>
            <a:endParaRPr lang="tr-TR" sz="2400" dirty="0" smtClean="0"/>
          </a:p>
          <a:p>
            <a:r>
              <a:rPr lang="tr-TR" sz="2400" dirty="0">
                <a:hlinkClick r:id="rId2"/>
              </a:rPr>
              <a:t>https://</a:t>
            </a:r>
            <a:r>
              <a:rPr lang="tr-TR" sz="2400" dirty="0" smtClean="0">
                <a:hlinkClick r:id="rId2"/>
              </a:rPr>
              <a:t>erasmus-plus.ec.europa.eu/erasmus-programme-guide</a:t>
            </a:r>
            <a:endParaRPr lang="tr-TR" sz="2400" dirty="0" smtClean="0"/>
          </a:p>
          <a:p>
            <a:pPr marL="0" indent="0">
              <a:buNone/>
            </a:pPr>
            <a:endParaRPr lang="tr-TR" sz="2400" dirty="0"/>
          </a:p>
          <a:p>
            <a:r>
              <a:rPr lang="tr-TR" sz="2400" u="sng" dirty="0" smtClean="0"/>
              <a:t>Avrupa </a:t>
            </a:r>
            <a:r>
              <a:rPr lang="tr-TR" sz="2400" u="sng" dirty="0"/>
              <a:t>Komisyonu Öncelikleri</a:t>
            </a:r>
          </a:p>
          <a:p>
            <a:r>
              <a:rPr lang="tr-TR" sz="2400" u="sng" dirty="0" smtClean="0"/>
              <a:t>AB </a:t>
            </a:r>
            <a:r>
              <a:rPr lang="tr-TR" sz="2400" u="sng" dirty="0"/>
              <a:t>Genişleme ve Komşuluk </a:t>
            </a:r>
            <a:r>
              <a:rPr lang="tr-TR" sz="2400" u="sng" dirty="0" smtClean="0"/>
              <a:t>Stratejisi</a:t>
            </a:r>
          </a:p>
          <a:p>
            <a:r>
              <a:rPr lang="tr-TR" sz="2400" dirty="0" smtClean="0">
                <a:hlinkClick r:id="rId3"/>
              </a:rPr>
              <a:t>https</a:t>
            </a:r>
            <a:r>
              <a:rPr lang="tr-TR" sz="2400" dirty="0">
                <a:hlinkClick r:id="rId3"/>
              </a:rPr>
              <a:t>://</a:t>
            </a:r>
            <a:r>
              <a:rPr lang="tr-TR" sz="2400" dirty="0" smtClean="0">
                <a:hlinkClick r:id="rId3"/>
              </a:rPr>
              <a:t>ec.europa.eu/info/strategy/priorities-2019-2024_en</a:t>
            </a:r>
            <a:endParaRPr lang="tr-TR" sz="2400" dirty="0" smtClean="0"/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419678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Unvan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Kaynaklar:</a:t>
            </a:r>
            <a:endParaRPr lang="tr-TR" dirty="0"/>
          </a:p>
        </p:txBody>
      </p:sp>
      <p:sp>
        <p:nvSpPr>
          <p:cNvPr id="16" name="İçerik Yer Tutucusu 15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696575" cy="4351338"/>
          </a:xfrm>
        </p:spPr>
        <p:txBody>
          <a:bodyPr>
            <a:normAutofit fontScale="62500" lnSpcReduction="20000"/>
          </a:bodyPr>
          <a:lstStyle/>
          <a:p>
            <a:endParaRPr lang="tr-TR" dirty="0"/>
          </a:p>
          <a:p>
            <a:r>
              <a:rPr lang="tr-TR" dirty="0"/>
              <a:t>•</a:t>
            </a:r>
            <a:r>
              <a:rPr lang="tr-TR" b="1" dirty="0" err="1"/>
              <a:t>TheEuropeanGreenDeal</a:t>
            </a:r>
            <a:endParaRPr lang="tr-TR" dirty="0"/>
          </a:p>
          <a:p>
            <a:r>
              <a:rPr lang="tr-TR" dirty="0">
                <a:hlinkClick r:id="rId2"/>
              </a:rPr>
              <a:t>https://</a:t>
            </a:r>
            <a:r>
              <a:rPr lang="tr-TR" dirty="0" smtClean="0">
                <a:hlinkClick r:id="rId2"/>
              </a:rPr>
              <a:t>ec.europa.eu/info/strategy/priorities-2019-2024/european-green-deal_en</a:t>
            </a:r>
            <a:endParaRPr lang="tr-TR" dirty="0" smtClean="0"/>
          </a:p>
          <a:p>
            <a:endParaRPr lang="tr-TR" dirty="0"/>
          </a:p>
          <a:p>
            <a:r>
              <a:rPr lang="en-US" dirty="0" smtClean="0"/>
              <a:t>•</a:t>
            </a:r>
            <a:r>
              <a:rPr lang="en-US" b="1" dirty="0"/>
              <a:t>A Europe fit for the digital </a:t>
            </a:r>
            <a:r>
              <a:rPr lang="en-US" b="1" dirty="0" smtClean="0"/>
              <a:t>age</a:t>
            </a:r>
            <a:endParaRPr lang="tr-TR" dirty="0"/>
          </a:p>
          <a:p>
            <a:r>
              <a:rPr lang="tr-TR" dirty="0" smtClean="0">
                <a:hlinkClick r:id="rId3"/>
              </a:rPr>
              <a:t>https</a:t>
            </a:r>
            <a:r>
              <a:rPr lang="tr-TR" dirty="0">
                <a:hlinkClick r:id="rId3"/>
              </a:rPr>
              <a:t>://</a:t>
            </a:r>
            <a:r>
              <a:rPr lang="tr-TR" dirty="0" smtClean="0">
                <a:hlinkClick r:id="rId3"/>
              </a:rPr>
              <a:t>ec.europa.eu/info/strategy/priorities-2019-2024/europe-fit-digital-age_en</a:t>
            </a: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r>
              <a:rPr lang="en-US" dirty="0"/>
              <a:t>•</a:t>
            </a:r>
            <a:r>
              <a:rPr lang="en-US" b="1" dirty="0"/>
              <a:t>A stronger Europe in the </a:t>
            </a:r>
            <a:r>
              <a:rPr lang="en-US" b="1" dirty="0" smtClean="0"/>
              <a:t>world</a:t>
            </a:r>
            <a:endParaRPr lang="tr-TR" dirty="0"/>
          </a:p>
          <a:p>
            <a:r>
              <a:rPr lang="tr-TR" dirty="0" smtClean="0">
                <a:hlinkClick r:id="rId4"/>
              </a:rPr>
              <a:t>https</a:t>
            </a:r>
            <a:r>
              <a:rPr lang="tr-TR" dirty="0">
                <a:hlinkClick r:id="rId4"/>
              </a:rPr>
              <a:t>://</a:t>
            </a:r>
            <a:r>
              <a:rPr lang="tr-TR" dirty="0" smtClean="0">
                <a:hlinkClick r:id="rId4"/>
              </a:rPr>
              <a:t>ec.europa.eu/info/strategy/priorities-2019-2024/stronger-europe-world_en</a:t>
            </a:r>
            <a:endParaRPr lang="tr-TR" dirty="0" smtClean="0"/>
          </a:p>
          <a:p>
            <a:endParaRPr lang="tr-TR" dirty="0"/>
          </a:p>
          <a:p>
            <a:r>
              <a:rPr lang="en-US" dirty="0"/>
              <a:t>•</a:t>
            </a:r>
            <a:r>
              <a:rPr lang="en-US" b="1" dirty="0"/>
              <a:t>A new push for European </a:t>
            </a:r>
            <a:r>
              <a:rPr lang="en-US" b="1" dirty="0" smtClean="0"/>
              <a:t>democracy</a:t>
            </a:r>
            <a:endParaRPr lang="tr-TR" dirty="0"/>
          </a:p>
          <a:p>
            <a:r>
              <a:rPr lang="tr-TR" dirty="0" smtClean="0">
                <a:hlinkClick r:id="rId5"/>
              </a:rPr>
              <a:t>https</a:t>
            </a:r>
            <a:r>
              <a:rPr lang="tr-TR" dirty="0">
                <a:hlinkClick r:id="rId5"/>
              </a:rPr>
              <a:t>://</a:t>
            </a:r>
            <a:r>
              <a:rPr lang="tr-TR" dirty="0" smtClean="0">
                <a:hlinkClick r:id="rId5"/>
              </a:rPr>
              <a:t>ec.europa.eu/info/strategy/priorities-2019-2024/new-push-european-democracy_en</a:t>
            </a:r>
            <a:endParaRPr lang="tr-TR" dirty="0"/>
          </a:p>
          <a:p>
            <a:r>
              <a:rPr lang="tr-TR" dirty="0" smtClean="0">
                <a:hlinkClick r:id="rId6"/>
              </a:rPr>
              <a:t>https</a:t>
            </a:r>
            <a:r>
              <a:rPr lang="tr-TR" dirty="0">
                <a:hlinkClick r:id="rId6"/>
              </a:rPr>
              <a:t>://</a:t>
            </a:r>
            <a:r>
              <a:rPr lang="tr-TR" dirty="0" smtClean="0">
                <a:hlinkClick r:id="rId6"/>
              </a:rPr>
              <a:t>ec.europa.eu/info/sites/default/files/political</a:t>
            </a:r>
            <a:endParaRPr lang="tr-TR" dirty="0" smtClean="0"/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90594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Unvan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16" name="İçerik Yer Tutucusu 15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69657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dirty="0" smtClean="0"/>
          </a:p>
          <a:p>
            <a:pPr>
              <a:buFont typeface="Wingdings" panose="05000000000000000000" pitchFamily="2" charset="2"/>
              <a:buChar char="Ø"/>
            </a:pPr>
            <a:endParaRPr lang="tr-TR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247650"/>
            <a:ext cx="11296650" cy="6115049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1" y="107950"/>
            <a:ext cx="12192000" cy="675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68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115050" y="1582970"/>
            <a:ext cx="5911970" cy="2518104"/>
          </a:xfrm>
        </p:spPr>
        <p:txBody>
          <a:bodyPr>
            <a:normAutofit/>
          </a:bodyPr>
          <a:lstStyle/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336666"/>
              </a:buClr>
              <a:buSzPct val="70000"/>
            </a:pPr>
            <a:r>
              <a:rPr lang="tr-TR" altLang="tr-TR" sz="2000" kern="0" dirty="0" smtClean="0">
                <a:solidFill>
                  <a:srgbClr val="C00000"/>
                </a:solidFill>
                <a:latin typeface="Georgia" panose="02040502050405020303" pitchFamily="18" charset="0"/>
                <a:cs typeface="Times New Roman" pitchFamily="18" charset="0"/>
              </a:rPr>
              <a:t>Web   </a:t>
            </a:r>
            <a:r>
              <a:rPr lang="tr-TR" sz="2000" b="0" dirty="0">
                <a:latin typeface="Georgia" panose="02040502050405020303" pitchFamily="18" charset="0"/>
                <a:hlinkClick r:id="rId2"/>
              </a:rPr>
              <a:t>https://iro.mehmetakif.edu.tr/</a:t>
            </a:r>
            <a:endParaRPr lang="tr-TR" sz="2000" b="0" dirty="0">
              <a:latin typeface="Georgia" panose="02040502050405020303" pitchFamily="18" charset="0"/>
            </a:endParaRP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336666"/>
              </a:buClr>
              <a:buSzPct val="70000"/>
            </a:pPr>
            <a:endParaRPr lang="tr-TR" sz="2000" dirty="0">
              <a:latin typeface="Georgia" panose="02040502050405020303" pitchFamily="18" charset="0"/>
            </a:endParaRP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336666"/>
              </a:buClr>
              <a:buSzPct val="70000"/>
            </a:pPr>
            <a:r>
              <a:rPr lang="tr-TR" altLang="tr-TR" sz="2000" kern="0" dirty="0" smtClean="0">
                <a:solidFill>
                  <a:srgbClr val="C00000"/>
                </a:solidFill>
                <a:latin typeface="Georgia" panose="02040502050405020303" pitchFamily="18" charset="0"/>
                <a:cs typeface="Times New Roman" pitchFamily="18" charset="0"/>
              </a:rPr>
              <a:t>Mail</a:t>
            </a:r>
            <a:r>
              <a:rPr lang="tr-TR" altLang="tr-TR" sz="2000" kern="0" dirty="0">
                <a:solidFill>
                  <a:srgbClr val="C00000"/>
                </a:solidFill>
                <a:latin typeface="Georgia" panose="02040502050405020303" pitchFamily="18" charset="0"/>
                <a:cs typeface="Times New Roman" pitchFamily="18" charset="0"/>
              </a:rPr>
              <a:t> </a:t>
            </a:r>
            <a:r>
              <a:rPr lang="tr-TR" altLang="tr-TR" sz="2000" kern="0" dirty="0" smtClean="0">
                <a:solidFill>
                  <a:srgbClr val="C00000"/>
                </a:solidFill>
                <a:latin typeface="Georgia" panose="02040502050405020303" pitchFamily="18" charset="0"/>
                <a:cs typeface="Times New Roman" pitchFamily="18" charset="0"/>
              </a:rPr>
              <a:t>   </a:t>
            </a:r>
            <a:r>
              <a:rPr lang="tr-TR" altLang="tr-TR" sz="2000" kern="0" dirty="0" smtClean="0">
                <a:solidFill>
                  <a:srgbClr val="C00000"/>
                </a:solidFill>
                <a:latin typeface="Georgia" panose="02040502050405020303" pitchFamily="18" charset="0"/>
                <a:cs typeface="Times New Roman" pitchFamily="18" charset="0"/>
                <a:hlinkClick r:id="rId3"/>
              </a:rPr>
              <a:t>aerkara@mehmetakif.edu.tr</a:t>
            </a:r>
            <a:r>
              <a:rPr lang="tr-TR" altLang="tr-TR" sz="2000" kern="0" dirty="0">
                <a:solidFill>
                  <a:srgbClr val="C00000"/>
                </a:solidFill>
                <a:latin typeface="Georgia" panose="02040502050405020303" pitchFamily="18" charset="0"/>
                <a:cs typeface="Times New Roman" pitchFamily="18" charset="0"/>
              </a:rPr>
              <a:t> </a:t>
            </a:r>
            <a:r>
              <a:rPr lang="tr-TR" altLang="tr-TR" sz="2000" b="0" kern="0" dirty="0" smtClean="0">
                <a:latin typeface="Georgia" panose="02040502050405020303" pitchFamily="18" charset="0"/>
                <a:cs typeface="Times New Roman" pitchFamily="18" charset="0"/>
                <a:hlinkClick r:id="rId4"/>
              </a:rPr>
              <a:t>iro@mehmetakif.edu.tr</a:t>
            </a:r>
            <a:endParaRPr lang="tr-TR" altLang="tr-TR" sz="2000" b="0" kern="0" dirty="0">
              <a:latin typeface="Georgia" panose="02040502050405020303" pitchFamily="18" charset="0"/>
              <a:cs typeface="Times New Roman" pitchFamily="18" charset="0"/>
            </a:endParaRP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336666"/>
              </a:buClr>
              <a:buSzPct val="70000"/>
            </a:pPr>
            <a:endParaRPr lang="tr-TR" altLang="tr-TR" sz="2000" kern="0" dirty="0">
              <a:solidFill>
                <a:srgbClr val="000000"/>
              </a:solidFill>
              <a:latin typeface="Georgia" panose="02040502050405020303" pitchFamily="18" charset="0"/>
              <a:cs typeface="Times New Roman" pitchFamily="18" charset="0"/>
            </a:endParaRPr>
          </a:p>
          <a:p>
            <a:r>
              <a:rPr lang="tr-TR" sz="20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Dahili: </a:t>
            </a:r>
            <a:r>
              <a:rPr lang="tr-TR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1212</a:t>
            </a:r>
            <a:endParaRPr lang="tr-TR" sz="2000" dirty="0">
              <a:latin typeface="Georgia" panose="02040502050405020303" pitchFamily="18" charset="0"/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226987" y="2260997"/>
            <a:ext cx="5642027" cy="2007842"/>
          </a:xfrm>
        </p:spPr>
        <p:txBody>
          <a:bodyPr>
            <a:noAutofit/>
          </a:bodyPr>
          <a:lstStyle/>
          <a:p>
            <a:pPr marL="0" lvl="0" indent="0" fontAlgn="base">
              <a:lnSpc>
                <a:spcPct val="80000"/>
              </a:lnSpc>
              <a:spcAft>
                <a:spcPct val="0"/>
              </a:spcAft>
              <a:buClr>
                <a:srgbClr val="336666"/>
              </a:buClr>
              <a:buSzPct val="70000"/>
              <a:buNone/>
            </a:pPr>
            <a:r>
              <a:rPr lang="tr-TR" sz="2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Adres   </a:t>
            </a:r>
            <a:r>
              <a:rPr lang="tr-TR" altLang="tr-TR" sz="2000" kern="0" dirty="0">
                <a:solidFill>
                  <a:srgbClr val="000000"/>
                </a:solidFill>
                <a:latin typeface="Georgia" panose="02040502050405020303" pitchFamily="18" charset="0"/>
                <a:cs typeface="Times New Roman" pitchFamily="18" charset="0"/>
              </a:rPr>
              <a:t>Uluslararası İlişkiler Koordinatörlüğü</a:t>
            </a:r>
          </a:p>
          <a:p>
            <a:pPr marL="0" lvl="0" indent="0" fontAlgn="base">
              <a:lnSpc>
                <a:spcPct val="80000"/>
              </a:lnSpc>
              <a:spcAft>
                <a:spcPct val="0"/>
              </a:spcAft>
              <a:buClr>
                <a:srgbClr val="336666"/>
              </a:buClr>
              <a:buSzPct val="70000"/>
              <a:buNone/>
            </a:pPr>
            <a:r>
              <a:rPr lang="tr-TR" altLang="tr-TR" sz="2000" kern="0" dirty="0">
                <a:solidFill>
                  <a:srgbClr val="000000"/>
                </a:solidFill>
                <a:latin typeface="Georgia" panose="02040502050405020303" pitchFamily="18" charset="0"/>
                <a:cs typeface="Times New Roman" pitchFamily="18" charset="0"/>
              </a:rPr>
              <a:t>	 İstiklal Yerleşkesi</a:t>
            </a:r>
          </a:p>
          <a:p>
            <a:pPr marL="0" lvl="0" indent="0" fontAlgn="base">
              <a:lnSpc>
                <a:spcPct val="80000"/>
              </a:lnSpc>
              <a:spcAft>
                <a:spcPct val="0"/>
              </a:spcAft>
              <a:buClr>
                <a:srgbClr val="336666"/>
              </a:buClr>
              <a:buSzPct val="70000"/>
              <a:buNone/>
            </a:pPr>
            <a:r>
              <a:rPr lang="tr-TR" altLang="tr-TR" sz="2000" kern="0" dirty="0">
                <a:solidFill>
                  <a:srgbClr val="000000"/>
                </a:solidFill>
                <a:latin typeface="Georgia" panose="02040502050405020303" pitchFamily="18" charset="0"/>
                <a:cs typeface="Times New Roman" pitchFamily="18" charset="0"/>
              </a:rPr>
              <a:t>	 Rektörlük Binası  B-Blok Zemin Kat</a:t>
            </a:r>
          </a:p>
          <a:p>
            <a:pPr marL="0" lvl="0" indent="0" fontAlgn="base">
              <a:lnSpc>
                <a:spcPct val="80000"/>
              </a:lnSpc>
              <a:spcAft>
                <a:spcPct val="0"/>
              </a:spcAft>
              <a:buClr>
                <a:srgbClr val="336666"/>
              </a:buClr>
              <a:buSzPct val="70000"/>
              <a:buNone/>
            </a:pPr>
            <a:r>
              <a:rPr lang="tr-TR" altLang="tr-TR" sz="2000" kern="0" dirty="0">
                <a:solidFill>
                  <a:srgbClr val="000000"/>
                </a:solidFill>
                <a:latin typeface="Georgia" panose="02040502050405020303" pitchFamily="18" charset="0"/>
                <a:cs typeface="Times New Roman" pitchFamily="18" charset="0"/>
              </a:rPr>
              <a:t>	 </a:t>
            </a:r>
            <a:r>
              <a:rPr lang="tr-TR" altLang="tr-TR" sz="2000" kern="0" dirty="0" smtClean="0">
                <a:solidFill>
                  <a:srgbClr val="000000"/>
                </a:solidFill>
                <a:latin typeface="Georgia" panose="02040502050405020303" pitchFamily="18" charset="0"/>
                <a:cs typeface="Times New Roman" pitchFamily="18" charset="0"/>
              </a:rPr>
              <a:t>Burdur Mehmet </a:t>
            </a:r>
            <a:r>
              <a:rPr lang="tr-TR" altLang="tr-TR" sz="2000" kern="0" dirty="0">
                <a:solidFill>
                  <a:srgbClr val="000000"/>
                </a:solidFill>
                <a:latin typeface="Georgia" panose="02040502050405020303" pitchFamily="18" charset="0"/>
                <a:cs typeface="Times New Roman" pitchFamily="18" charset="0"/>
              </a:rPr>
              <a:t>Akif Ersoy Üniversitesi</a:t>
            </a:r>
          </a:p>
          <a:p>
            <a:pPr marL="0" lvl="0" indent="0" fontAlgn="base">
              <a:lnSpc>
                <a:spcPct val="80000"/>
              </a:lnSpc>
              <a:spcAft>
                <a:spcPct val="0"/>
              </a:spcAft>
              <a:buClr>
                <a:srgbClr val="336666"/>
              </a:buClr>
              <a:buSzPct val="70000"/>
              <a:buNone/>
            </a:pPr>
            <a:r>
              <a:rPr lang="tr-TR" altLang="tr-TR" sz="2000" kern="0" dirty="0">
                <a:solidFill>
                  <a:srgbClr val="000000"/>
                </a:solidFill>
                <a:latin typeface="Georgia" panose="02040502050405020303" pitchFamily="18" charset="0"/>
                <a:cs typeface="Times New Roman" pitchFamily="18" charset="0"/>
              </a:rPr>
              <a:t>	 15030 Burdur </a:t>
            </a:r>
          </a:p>
        </p:txBody>
      </p:sp>
      <p:sp>
        <p:nvSpPr>
          <p:cNvPr id="7" name="Unvan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01944"/>
          </a:xfrm>
        </p:spPr>
        <p:txBody>
          <a:bodyPr>
            <a:normAutofit fontScale="90000"/>
          </a:bodyPr>
          <a:lstStyle/>
          <a:p>
            <a:pPr algn="ctr"/>
            <a:r>
              <a:rPr lang="tr-TR" sz="2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/>
            </a:r>
            <a:br>
              <a:rPr lang="tr-TR" sz="2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</a:br>
            <a:r>
              <a:rPr lang="tr-TR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/>
            </a:r>
            <a:br>
              <a:rPr lang="tr-TR" sz="2800" b="1" dirty="0">
                <a:solidFill>
                  <a:srgbClr val="C00000"/>
                </a:solidFill>
                <a:latin typeface="Georgia" panose="02040502050405020303" pitchFamily="18" charset="0"/>
              </a:rPr>
            </a:br>
            <a:r>
              <a:rPr lang="tr-TR" sz="2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Uluslararası İlişkiler Koordinatörlüğü</a:t>
            </a:r>
            <a:endParaRPr lang="tr-TR" sz="28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39546" y="32597"/>
            <a:ext cx="1968424" cy="81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07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260648"/>
            <a:ext cx="9144000" cy="574010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tr-TR" sz="3000" b="1" dirty="0">
                <a:latin typeface="Georgia" panose="02040502050405020303" pitchFamily="18" charset="0"/>
              </a:rPr>
              <a:t/>
            </a:r>
            <a:br>
              <a:rPr lang="tr-TR" sz="3000" b="1" dirty="0">
                <a:latin typeface="Georgia" panose="02040502050405020303" pitchFamily="18" charset="0"/>
              </a:rPr>
            </a:br>
            <a:r>
              <a:rPr lang="tr-TR" sz="3000" b="1" dirty="0">
                <a:latin typeface="Georgia" panose="02040502050405020303" pitchFamily="18" charset="0"/>
              </a:rPr>
              <a:t/>
            </a:r>
            <a:br>
              <a:rPr lang="tr-TR" sz="3000" b="1" dirty="0">
                <a:latin typeface="Georgia" panose="02040502050405020303" pitchFamily="18" charset="0"/>
              </a:rPr>
            </a:br>
            <a:r>
              <a:rPr lang="tr-TR" sz="3000" b="1" dirty="0">
                <a:latin typeface="Georgia" panose="02040502050405020303" pitchFamily="18" charset="0"/>
              </a:rPr>
              <a:t/>
            </a:r>
            <a:br>
              <a:rPr lang="tr-TR" sz="3000" b="1" dirty="0">
                <a:latin typeface="Georgia" panose="02040502050405020303" pitchFamily="18" charset="0"/>
              </a:rPr>
            </a:br>
            <a:r>
              <a:rPr lang="tr-TR" sz="3000" b="1" dirty="0">
                <a:latin typeface="Georgia" panose="02040502050405020303" pitchFamily="18" charset="0"/>
              </a:rPr>
              <a:t/>
            </a:r>
            <a:br>
              <a:rPr lang="tr-TR" sz="3000" b="1" dirty="0">
                <a:latin typeface="Georgia" panose="02040502050405020303" pitchFamily="18" charset="0"/>
              </a:rPr>
            </a:br>
            <a:r>
              <a:rPr lang="tr-TR" sz="3000" b="1" dirty="0">
                <a:latin typeface="Georgia" panose="02040502050405020303" pitchFamily="18" charset="0"/>
              </a:rPr>
              <a:t/>
            </a:r>
            <a:br>
              <a:rPr lang="tr-TR" sz="3000" b="1" dirty="0">
                <a:latin typeface="Georgia" panose="02040502050405020303" pitchFamily="18" charset="0"/>
              </a:rPr>
            </a:br>
            <a:r>
              <a:rPr lang="tr-TR" sz="3000" b="1" dirty="0">
                <a:latin typeface="Georgia" panose="02040502050405020303" pitchFamily="18" charset="0"/>
              </a:rPr>
              <a:t/>
            </a:r>
            <a:br>
              <a:rPr lang="tr-TR" sz="3000" b="1" dirty="0">
                <a:latin typeface="Georgia" panose="02040502050405020303" pitchFamily="18" charset="0"/>
              </a:rPr>
            </a:br>
            <a:r>
              <a:rPr lang="tr-TR" sz="3000" b="1" dirty="0">
                <a:latin typeface="Georgia" panose="02040502050405020303" pitchFamily="18" charset="0"/>
              </a:rPr>
              <a:t/>
            </a:r>
            <a:br>
              <a:rPr lang="tr-TR" sz="3000" b="1" dirty="0">
                <a:latin typeface="Georgia" panose="02040502050405020303" pitchFamily="18" charset="0"/>
              </a:rPr>
            </a:br>
            <a:r>
              <a:rPr lang="tr-TR" sz="3000" b="1" dirty="0">
                <a:latin typeface="Georgia" panose="02040502050405020303" pitchFamily="18" charset="0"/>
              </a:rPr>
              <a:t/>
            </a:r>
            <a:br>
              <a:rPr lang="tr-TR" sz="3000" b="1" dirty="0">
                <a:latin typeface="Georgia" panose="02040502050405020303" pitchFamily="18" charset="0"/>
              </a:rPr>
            </a:br>
            <a:r>
              <a:rPr lang="tr-TR" sz="3000" b="1" dirty="0">
                <a:latin typeface="Georgia" panose="02040502050405020303" pitchFamily="18" charset="0"/>
              </a:rPr>
              <a:t/>
            </a:r>
            <a:br>
              <a:rPr lang="tr-TR" sz="3000" b="1" dirty="0">
                <a:latin typeface="Georgia" panose="02040502050405020303" pitchFamily="18" charset="0"/>
              </a:rPr>
            </a:br>
            <a:r>
              <a:rPr lang="tr-TR" sz="3000" b="1" dirty="0">
                <a:latin typeface="Georgia" panose="02040502050405020303" pitchFamily="18" charset="0"/>
              </a:rPr>
              <a:t/>
            </a:r>
            <a:br>
              <a:rPr lang="tr-TR" sz="3000" b="1" dirty="0">
                <a:latin typeface="Georgia" panose="02040502050405020303" pitchFamily="18" charset="0"/>
              </a:rPr>
            </a:br>
            <a:r>
              <a:rPr lang="tr-TR" sz="3000" b="1" dirty="0">
                <a:latin typeface="Georgia" panose="02040502050405020303" pitchFamily="18" charset="0"/>
              </a:rPr>
              <a:t/>
            </a:r>
            <a:br>
              <a:rPr lang="tr-TR" sz="3000" b="1" dirty="0">
                <a:latin typeface="Georgia" panose="02040502050405020303" pitchFamily="18" charset="0"/>
              </a:rPr>
            </a:br>
            <a:r>
              <a:rPr lang="tr-TR" sz="3000" b="1" dirty="0">
                <a:latin typeface="Georgia" panose="02040502050405020303" pitchFamily="18" charset="0"/>
              </a:rPr>
              <a:t/>
            </a:r>
            <a:br>
              <a:rPr lang="tr-TR" sz="3000" b="1" dirty="0">
                <a:latin typeface="Georgia" panose="02040502050405020303" pitchFamily="18" charset="0"/>
              </a:rPr>
            </a:br>
            <a:r>
              <a:rPr lang="tr-TR" sz="3000" b="1" dirty="0">
                <a:latin typeface="Georgia" panose="02040502050405020303" pitchFamily="18" charset="0"/>
              </a:rPr>
              <a:t/>
            </a:r>
            <a:br>
              <a:rPr lang="tr-TR" sz="3000" b="1" dirty="0">
                <a:latin typeface="Georgia" panose="02040502050405020303" pitchFamily="18" charset="0"/>
              </a:rPr>
            </a:br>
            <a:r>
              <a:rPr lang="tr-TR" sz="3000" b="1" dirty="0">
                <a:latin typeface="Georgia" panose="02040502050405020303" pitchFamily="18" charset="0"/>
              </a:rPr>
              <a:t/>
            </a:r>
            <a:br>
              <a:rPr lang="tr-TR" sz="3000" b="1" dirty="0">
                <a:latin typeface="Georgia" panose="02040502050405020303" pitchFamily="18" charset="0"/>
              </a:rPr>
            </a:br>
            <a:r>
              <a:rPr lang="tr-TR" sz="3000" b="1" dirty="0">
                <a:latin typeface="Georgia" panose="02040502050405020303" pitchFamily="18" charset="0"/>
              </a:rPr>
              <a:t/>
            </a:r>
            <a:br>
              <a:rPr lang="tr-TR" sz="3000" b="1" dirty="0">
                <a:latin typeface="Georgia" panose="02040502050405020303" pitchFamily="18" charset="0"/>
              </a:rPr>
            </a:br>
            <a:r>
              <a:rPr lang="tr-TR" sz="3000" b="1" dirty="0">
                <a:latin typeface="Georgia" panose="02040502050405020303" pitchFamily="18" charset="0"/>
              </a:rPr>
              <a:t/>
            </a:r>
            <a:br>
              <a:rPr lang="tr-TR" sz="3000" b="1" dirty="0">
                <a:latin typeface="Georgia" panose="02040502050405020303" pitchFamily="18" charset="0"/>
              </a:rPr>
            </a:br>
            <a:r>
              <a:rPr lang="tr-TR" sz="3000" b="1" dirty="0">
                <a:latin typeface="Georgia" panose="02040502050405020303" pitchFamily="18" charset="0"/>
              </a:rPr>
              <a:t/>
            </a:r>
            <a:br>
              <a:rPr lang="tr-TR" sz="3000" b="1" dirty="0">
                <a:latin typeface="Georgia" panose="02040502050405020303" pitchFamily="18" charset="0"/>
              </a:rPr>
            </a:br>
            <a:r>
              <a:rPr lang="tr-TR" sz="3000" b="1" dirty="0">
                <a:latin typeface="Georgia" panose="02040502050405020303" pitchFamily="18" charset="0"/>
              </a:rPr>
              <a:t/>
            </a:r>
            <a:br>
              <a:rPr lang="tr-TR" sz="3000" b="1" dirty="0">
                <a:latin typeface="Georgia" panose="02040502050405020303" pitchFamily="18" charset="0"/>
              </a:rPr>
            </a:br>
            <a:r>
              <a:rPr lang="tr-TR" sz="3000" b="1" dirty="0">
                <a:latin typeface="Georgia" panose="02040502050405020303" pitchFamily="18" charset="0"/>
              </a:rPr>
              <a:t/>
            </a:r>
            <a:br>
              <a:rPr lang="tr-TR" sz="3000" b="1" dirty="0">
                <a:latin typeface="Georgia" panose="02040502050405020303" pitchFamily="18" charset="0"/>
              </a:rPr>
            </a:br>
            <a:r>
              <a:rPr lang="tr-TR" sz="3000" b="1" dirty="0">
                <a:latin typeface="Georgia" panose="02040502050405020303" pitchFamily="18" charset="0"/>
              </a:rPr>
              <a:t/>
            </a:r>
            <a:br>
              <a:rPr lang="tr-TR" sz="3000" b="1" dirty="0">
                <a:latin typeface="Georgia" panose="02040502050405020303" pitchFamily="18" charset="0"/>
              </a:rPr>
            </a:br>
            <a:r>
              <a:rPr lang="tr-TR" sz="3000" b="1" dirty="0">
                <a:latin typeface="Georgia" panose="02040502050405020303" pitchFamily="18" charset="0"/>
              </a:rPr>
              <a:t/>
            </a:r>
            <a:br>
              <a:rPr lang="tr-TR" sz="3000" b="1" dirty="0">
                <a:latin typeface="Georgia" panose="02040502050405020303" pitchFamily="18" charset="0"/>
              </a:rPr>
            </a:br>
            <a:r>
              <a:rPr lang="tr-TR" sz="3000" b="1" dirty="0">
                <a:latin typeface="Georgia" panose="02040502050405020303" pitchFamily="18" charset="0"/>
              </a:rPr>
              <a:t/>
            </a:r>
            <a:br>
              <a:rPr lang="tr-TR" sz="3000" b="1" dirty="0">
                <a:latin typeface="Georgia" panose="02040502050405020303" pitchFamily="18" charset="0"/>
              </a:rPr>
            </a:br>
            <a:r>
              <a:rPr lang="tr-TR" sz="3000" b="1" dirty="0">
                <a:latin typeface="Georgia" panose="02040502050405020303" pitchFamily="18" charset="0"/>
              </a:rPr>
              <a:t/>
            </a:r>
            <a:br>
              <a:rPr lang="tr-TR" sz="3000" b="1" dirty="0">
                <a:latin typeface="Georgia" panose="02040502050405020303" pitchFamily="18" charset="0"/>
              </a:rPr>
            </a:br>
            <a:r>
              <a:rPr lang="tr-TR" sz="3000" b="1" dirty="0">
                <a:latin typeface="Georgia" panose="02040502050405020303" pitchFamily="18" charset="0"/>
              </a:rPr>
              <a:t/>
            </a:r>
            <a:br>
              <a:rPr lang="tr-TR" sz="3000" b="1" dirty="0">
                <a:latin typeface="Georgia" panose="02040502050405020303" pitchFamily="18" charset="0"/>
              </a:rPr>
            </a:br>
            <a:r>
              <a:rPr lang="tr-TR" sz="3000" b="1" dirty="0">
                <a:latin typeface="Georgia" panose="02040502050405020303" pitchFamily="18" charset="0"/>
              </a:rPr>
              <a:t/>
            </a:r>
            <a:br>
              <a:rPr lang="tr-TR" sz="3000" b="1" dirty="0">
                <a:latin typeface="Georgia" panose="02040502050405020303" pitchFamily="18" charset="0"/>
              </a:rPr>
            </a:br>
            <a:r>
              <a:rPr lang="tr-TR" sz="3000" b="1" dirty="0">
                <a:latin typeface="Georgia" panose="02040502050405020303" pitchFamily="18" charset="0"/>
              </a:rPr>
              <a:t/>
            </a:r>
            <a:br>
              <a:rPr lang="tr-TR" sz="3000" b="1" dirty="0">
                <a:latin typeface="Georgia" panose="02040502050405020303" pitchFamily="18" charset="0"/>
              </a:rPr>
            </a:br>
            <a:r>
              <a:rPr lang="tr-TR" sz="3000" b="1" dirty="0">
                <a:latin typeface="Georgia" panose="02040502050405020303" pitchFamily="18" charset="0"/>
              </a:rPr>
              <a:t/>
            </a:r>
            <a:br>
              <a:rPr lang="tr-TR" sz="3000" b="1" dirty="0">
                <a:latin typeface="Georgia" panose="02040502050405020303" pitchFamily="18" charset="0"/>
              </a:rPr>
            </a:br>
            <a:r>
              <a:rPr lang="tr-TR" sz="3000" b="1" dirty="0">
                <a:latin typeface="Georgia" panose="02040502050405020303" pitchFamily="18" charset="0"/>
              </a:rPr>
              <a:t/>
            </a:r>
            <a:br>
              <a:rPr lang="tr-TR" sz="3000" b="1" dirty="0">
                <a:latin typeface="Georgia" panose="02040502050405020303" pitchFamily="18" charset="0"/>
              </a:rPr>
            </a:br>
            <a:r>
              <a:rPr lang="tr-TR" sz="3000" b="1" dirty="0">
                <a:latin typeface="Georgia" panose="02040502050405020303" pitchFamily="18" charset="0"/>
              </a:rPr>
              <a:t/>
            </a:r>
            <a:br>
              <a:rPr lang="tr-TR" sz="3000" b="1" dirty="0">
                <a:latin typeface="Georgia" panose="02040502050405020303" pitchFamily="18" charset="0"/>
              </a:rPr>
            </a:br>
            <a:r>
              <a:rPr lang="tr-TR" sz="3600" b="1" dirty="0">
                <a:latin typeface="Georgia" panose="02040502050405020303" pitchFamily="18" charset="0"/>
              </a:rPr>
              <a:t>Uluslararası Kredi Hareketliliği Tanımı</a:t>
            </a:r>
            <a:br>
              <a:rPr lang="tr-TR" sz="3600" b="1" dirty="0">
                <a:latin typeface="Georgia" panose="02040502050405020303" pitchFamily="18" charset="0"/>
              </a:rPr>
            </a:br>
            <a:r>
              <a:rPr lang="tr-TR" sz="3600" b="1" dirty="0">
                <a:latin typeface="Georgia" panose="02040502050405020303" pitchFamily="18" charset="0"/>
              </a:rPr>
              <a:t>(KA171)</a:t>
            </a:r>
            <a:r>
              <a:rPr lang="tr-TR" sz="3000" b="1" dirty="0">
                <a:latin typeface="Georgia" panose="02040502050405020303" pitchFamily="18" charset="0"/>
              </a:rPr>
              <a:t/>
            </a:r>
            <a:br>
              <a:rPr lang="tr-TR" sz="3000" b="1" dirty="0">
                <a:latin typeface="Georgia" panose="02040502050405020303" pitchFamily="18" charset="0"/>
              </a:rPr>
            </a:br>
            <a:r>
              <a:rPr lang="tr-TR" sz="3000" b="1" dirty="0">
                <a:latin typeface="Georgia" panose="02040502050405020303" pitchFamily="18" charset="0"/>
              </a:rPr>
              <a:t/>
            </a:r>
            <a:br>
              <a:rPr lang="tr-TR" sz="3000" b="1" dirty="0">
                <a:latin typeface="Georgia" panose="02040502050405020303" pitchFamily="18" charset="0"/>
              </a:rPr>
            </a:br>
            <a:r>
              <a:rPr lang="tr-TR" sz="3000" b="1" dirty="0">
                <a:latin typeface="Georgia" panose="02040502050405020303" pitchFamily="18" charset="0"/>
              </a:rPr>
              <a:t/>
            </a:r>
            <a:br>
              <a:rPr lang="tr-TR" sz="3000" b="1" dirty="0">
                <a:latin typeface="Georgia" panose="02040502050405020303" pitchFamily="18" charset="0"/>
              </a:rPr>
            </a:br>
            <a:r>
              <a:rPr lang="tr-TR" sz="3000" b="1" dirty="0">
                <a:latin typeface="Georgia" panose="02040502050405020303" pitchFamily="18" charset="0"/>
              </a:rPr>
              <a:t/>
            </a:r>
            <a:br>
              <a:rPr lang="tr-TR" sz="3000" b="1" dirty="0">
                <a:latin typeface="Georgia" panose="02040502050405020303" pitchFamily="18" charset="0"/>
              </a:rPr>
            </a:br>
            <a:r>
              <a:rPr lang="tr-TR" sz="2700" b="1" dirty="0">
                <a:latin typeface="Georgia" panose="02040502050405020303" pitchFamily="18" charset="0"/>
              </a:rPr>
              <a:t>Program Ülkeleri ile Programla İlişkili Olmayan Üçüncü Ülkeler arasında Yükseköğretim öğrenci ve personel değişimine yönelik hareketlilik projeleri</a:t>
            </a:r>
            <a:r>
              <a:rPr lang="tr-TR" sz="3000" b="1" dirty="0">
                <a:latin typeface="Georgia" panose="02040502050405020303" pitchFamily="18" charset="0"/>
              </a:rPr>
              <a:t/>
            </a:r>
            <a:br>
              <a:rPr lang="tr-TR" sz="3000" b="1" dirty="0">
                <a:latin typeface="Georgia" panose="02040502050405020303" pitchFamily="18" charset="0"/>
              </a:rPr>
            </a:br>
            <a:r>
              <a:rPr lang="tr-TR" sz="3000" b="1" dirty="0">
                <a:latin typeface="Georgia" panose="02040502050405020303" pitchFamily="18" charset="0"/>
              </a:rPr>
              <a:t/>
            </a:r>
            <a:br>
              <a:rPr lang="tr-TR" sz="3000" b="1" dirty="0">
                <a:latin typeface="Georgia" panose="02040502050405020303" pitchFamily="18" charset="0"/>
              </a:rPr>
            </a:br>
            <a:r>
              <a:rPr lang="tr-TR" sz="3300" b="1" dirty="0">
                <a:latin typeface="Georgia" panose="02040502050405020303" pitchFamily="18" charset="0"/>
              </a:rPr>
              <a:t/>
            </a:r>
            <a:br>
              <a:rPr lang="tr-TR" sz="3300" b="1" dirty="0">
                <a:latin typeface="Georgia" panose="02040502050405020303" pitchFamily="18" charset="0"/>
              </a:rPr>
            </a:br>
            <a:r>
              <a:rPr lang="tr-TR" dirty="0" smtClean="0">
                <a:latin typeface="Georgia" panose="02040502050405020303" pitchFamily="18" charset="0"/>
              </a:rPr>
              <a:t/>
            </a:r>
            <a:br>
              <a:rPr lang="tr-TR" dirty="0" smtClean="0">
                <a:latin typeface="Georgia" panose="02040502050405020303" pitchFamily="18" charset="0"/>
              </a:rPr>
            </a:br>
            <a:endParaRPr lang="tr-TR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03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/>
          <p:cNvSpPr txBox="1">
            <a:spLocks noGrp="1"/>
          </p:cNvSpPr>
          <p:nvPr>
            <p:ph idx="1"/>
          </p:nvPr>
        </p:nvSpPr>
        <p:spPr>
          <a:xfrm>
            <a:off x="339109" y="2469697"/>
            <a:ext cx="11709631" cy="1550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>
                <a:latin typeface="Georgia" panose="02040502050405020303" pitchFamily="18" charset="0"/>
                <a:cs typeface="Times New Roman" panose="02020603050405020304" pitchFamily="18" charset="0"/>
              </a:rPr>
              <a:t>KA171 KAPSAMINDA GERÇEKLEŞTİRİLEBİLECEK HAREKETLİLİKLER</a:t>
            </a:r>
          </a:p>
          <a:p>
            <a:pPr marL="0" indent="0">
              <a:buNone/>
            </a:pPr>
            <a:endParaRPr lang="tr-TR" sz="32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47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114" y="125712"/>
            <a:ext cx="11877674" cy="593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25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MAKÃ-LOGO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19" t="1852"/>
          <a:stretch/>
        </p:blipFill>
        <p:spPr bwMode="auto">
          <a:xfrm>
            <a:off x="9926425" y="776394"/>
            <a:ext cx="1960776" cy="6187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6725" y="219075"/>
            <a:ext cx="11420475" cy="595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08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van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61913"/>
          </a:xfrm>
        </p:spPr>
        <p:txBody>
          <a:bodyPr>
            <a:normAutofit fontScale="90000"/>
          </a:bodyPr>
          <a:lstStyle/>
          <a:p>
            <a:pPr algn="ctr"/>
            <a:endParaRPr lang="tr-TR" sz="28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Resim 7" descr="MAKÃ-LOGO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19" t="1852"/>
          <a:stretch/>
        </p:blipFill>
        <p:spPr bwMode="auto">
          <a:xfrm>
            <a:off x="9935851" y="190893"/>
            <a:ext cx="1821078" cy="8154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İçerik Yer Tutucusu 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9" y="0"/>
            <a:ext cx="11991975" cy="653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94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25" y="161925"/>
            <a:ext cx="11049000" cy="622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52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9300"/>
            <a:ext cx="12192000" cy="7081600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12" y="0"/>
            <a:ext cx="12030238" cy="697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33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Çerçeve">
  <a:themeElements>
    <a:clrScheme name="Çerçev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Çerçev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Çerçev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3.xml><?xml version="1.0" encoding="utf-8"?>
<a:theme xmlns:a="http://schemas.openxmlformats.org/drawingml/2006/main" name="1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18425</TotalTime>
  <Words>139</Words>
  <Application>Microsoft Office PowerPoint</Application>
  <PresentationFormat>Geniş ekran</PresentationFormat>
  <Paragraphs>48</Paragraphs>
  <Slides>24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24</vt:i4>
      </vt:variant>
    </vt:vector>
  </HeadingPairs>
  <TitlesOfParts>
    <vt:vector size="36" baseType="lpstr">
      <vt:lpstr>Arial</vt:lpstr>
      <vt:lpstr>Calibri</vt:lpstr>
      <vt:lpstr>Calibri Light</vt:lpstr>
      <vt:lpstr>Cambria Math</vt:lpstr>
      <vt:lpstr>Corbel</vt:lpstr>
      <vt:lpstr>Georgia</vt:lpstr>
      <vt:lpstr>Times New Roman</vt:lpstr>
      <vt:lpstr>Wingdings</vt:lpstr>
      <vt:lpstr>Wingdings 2</vt:lpstr>
      <vt:lpstr>Office Teması</vt:lpstr>
      <vt:lpstr>Çerçeve</vt:lpstr>
      <vt:lpstr>1_Office Teması</vt:lpstr>
      <vt:lpstr>        BURDUR MEHMET AKİF ERSOY ÜNİVERSİTESİ  KA171 ULUSLARARASI KREDİ HAREKETLİLİĞİ PROJELERİ BİLGİLENDİRME TOPLANTISI   Öğr. Gör. Ayşen ERKARA Uluslararası İlişkiler Koordinatörlüğü    </vt:lpstr>
      <vt:lpstr>PowerPoint Sunusu</vt:lpstr>
      <vt:lpstr>                             Uluslararası Kredi Hareketliliği Tanımı (KA171)    Program Ülkeleri ile Programla İlişkili Olmayan Üçüncü Ülkeler arasında Yükseköğretim öğrenci ve personel değişimine yönelik hareketlilik projeleri   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Başvuru ofis tarafından yapılır!!!</vt:lpstr>
      <vt:lpstr>PowerPoint Sunusu</vt:lpstr>
      <vt:lpstr>PowerPoint Sunusu</vt:lpstr>
      <vt:lpstr>PowerPoint Sunusu</vt:lpstr>
      <vt:lpstr>PowerPoint Sunusu</vt:lpstr>
      <vt:lpstr>PowerPoint Sunusu</vt:lpstr>
      <vt:lpstr>KA171 ERASMUS PROJE BAŞVURUSU İÇİN:</vt:lpstr>
      <vt:lpstr>Kaynaklar:</vt:lpstr>
      <vt:lpstr>Kaynaklar:</vt:lpstr>
      <vt:lpstr>PowerPoint Sunusu</vt:lpstr>
      <vt:lpstr>  Uluslararası İlişkiler Koordinatörlüğü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BURDUR MEHMET AKİF ERSOY ÜNİVERSİTESİ 2019/2020 Akademik Yılı    Erasmus+ Programı Öğrenim Hareketliliği Oryantasyon Toplantısı  Uluslararası İlişkiler Koordinatörlüğü ……, BURDUR</dc:title>
  <dc:creator>USER</dc:creator>
  <cp:lastModifiedBy>atemi</cp:lastModifiedBy>
  <cp:revision>235</cp:revision>
  <dcterms:created xsi:type="dcterms:W3CDTF">2019-01-10T10:35:28Z</dcterms:created>
  <dcterms:modified xsi:type="dcterms:W3CDTF">2024-11-27T07:38:10Z</dcterms:modified>
</cp:coreProperties>
</file>