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13.1.2021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7224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13.1.2021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92173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13.1.2021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5440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13.1.2021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5767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13.1.2021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15870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13.1.2021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4526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13.1.2021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5851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13.1.2021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87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13.1.2021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0957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13.1.2021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9302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13.1.2021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7159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B326-4B88-4814-9AD2-6AC21CCD871D}" type="datetimeFigureOut">
              <a:rPr lang="tr-TR" smtClean="0"/>
              <a:pPr/>
              <a:t>13.1.2021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4959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@yildiz.edu.tr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02376" y="705393"/>
            <a:ext cx="9144000" cy="1541417"/>
          </a:xfrm>
        </p:spPr>
        <p:txBody>
          <a:bodyPr>
            <a:normAutofit fontScale="90000"/>
          </a:bodyPr>
          <a:lstStyle/>
          <a:p>
            <a:r>
              <a:rPr lang="tr-TR" sz="3600" b="1" dirty="0" err="1" smtClean="0">
                <a:solidFill>
                  <a:srgbClr val="002060"/>
                </a:solidFill>
              </a:rPr>
              <a:t>Erasmus</a:t>
            </a:r>
            <a:r>
              <a:rPr lang="tr-TR" sz="3600" b="1" dirty="0" smtClean="0">
                <a:solidFill>
                  <a:srgbClr val="002060"/>
                </a:solidFill>
              </a:rPr>
              <a:t>+ Programı Öğrenci Hareketliliği Başvuruları</a:t>
            </a:r>
            <a:br>
              <a:rPr lang="tr-TR" sz="3600" b="1" dirty="0" smtClean="0">
                <a:solidFill>
                  <a:srgbClr val="002060"/>
                </a:solidFill>
              </a:rPr>
            </a:br>
            <a:r>
              <a:rPr lang="tr-TR" sz="3600" b="1" dirty="0" smtClean="0">
                <a:solidFill>
                  <a:srgbClr val="002060"/>
                </a:solidFill>
              </a:rPr>
              <a:t>Online Başvuru Kılavuzu</a:t>
            </a:r>
            <a:endParaRPr lang="tr-TR" sz="3600" b="1" dirty="0">
              <a:solidFill>
                <a:srgbClr val="00206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76251" y="2831330"/>
            <a:ext cx="9144000" cy="996088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Burdur Mehmet Akif Ersoy Üniversitesi</a:t>
            </a:r>
          </a:p>
          <a:p>
            <a:r>
              <a:rPr lang="tr-TR" b="1" dirty="0" smtClean="0">
                <a:solidFill>
                  <a:srgbClr val="002060"/>
                </a:solidFill>
              </a:rPr>
              <a:t>Uluslararası İlişkiler </a:t>
            </a:r>
            <a:r>
              <a:rPr lang="tr-TR" b="1" dirty="0" err="1" smtClean="0">
                <a:solidFill>
                  <a:srgbClr val="002060"/>
                </a:solidFill>
              </a:rPr>
              <a:t>Koordinatölüğü</a:t>
            </a:r>
            <a:endParaRPr lang="tr-TR" b="1" dirty="0">
              <a:solidFill>
                <a:srgbClr val="002060"/>
              </a:solidFill>
            </a:endParaRPr>
          </a:p>
        </p:txBody>
      </p:sp>
      <p:pic>
        <p:nvPicPr>
          <p:cNvPr id="4" name="3 Resim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92245" y="4937761"/>
            <a:ext cx="1685108" cy="548639"/>
          </a:xfrm>
          <a:prstGeom prst="rect">
            <a:avLst/>
          </a:prstGeom>
          <a:noFill/>
        </p:spPr>
      </p:pic>
      <p:pic>
        <p:nvPicPr>
          <p:cNvPr id="5" name="4 Resim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8048" y="4990498"/>
            <a:ext cx="1042946" cy="522027"/>
          </a:xfrm>
          <a:prstGeom prst="rect">
            <a:avLst/>
          </a:prstGeom>
          <a:noFill/>
        </p:spPr>
      </p:pic>
      <p:pic>
        <p:nvPicPr>
          <p:cNvPr id="6" name="5 Resim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199020" y="5013959"/>
            <a:ext cx="984043" cy="485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066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6915151" cy="684416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7125419" y="810883"/>
            <a:ext cx="4037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Bu ekrandaki bilgiler  sistemden tanımlı olarak  gelecektir.</a:t>
            </a:r>
            <a:endParaRPr lang="tr-TR" sz="2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7125419" y="2724869"/>
            <a:ext cx="3830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Akademik ortalamanızın kaç  olduğu ve kaçıncı sınıfta  göründüğünüz bu aşamada  önemli değildir. Bu bilgiler, güz  dönemi bittikten sonra, süreç  takviminde belirtilen  tarihlerde güncellenecektir.</a:t>
            </a:r>
          </a:p>
          <a:p>
            <a:r>
              <a:rPr lang="tr-TR" sz="2400" dirty="0" smtClean="0"/>
              <a:t>Kaydet ve Sonraki adıma geç  butonuna tıklayınız.</a:t>
            </a:r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5690" y="274389"/>
            <a:ext cx="1944793" cy="5364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096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44877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62974" y="2915728"/>
            <a:ext cx="1880558" cy="4485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Düz Ok Bağlayıcısı 4"/>
          <p:cNvCxnSpPr/>
          <p:nvPr/>
        </p:nvCxnSpPr>
        <p:spPr>
          <a:xfrm flipV="1">
            <a:off x="3398808" y="3157268"/>
            <a:ext cx="5848709" cy="3450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9247517" y="612844"/>
            <a:ext cx="25534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Erasmus</a:t>
            </a:r>
            <a:r>
              <a:rPr lang="tr-TR" sz="2400" dirty="0" smtClean="0"/>
              <a:t>+ programından hibe almaya hak kazansa dahi hibe almadan yararlanmak  isteyen öğrenciler bu kısmı işaretlemelidir. Bu cümle, «programdan hibeli ya da </a:t>
            </a:r>
            <a:r>
              <a:rPr lang="tr-TR" sz="2400" dirty="0" err="1" smtClean="0"/>
              <a:t>hibesiz</a:t>
            </a:r>
            <a:r>
              <a:rPr lang="tr-TR" sz="2400" dirty="0" smtClean="0"/>
              <a:t>  yararlanmak istiyorum» anlamına gelmez.</a:t>
            </a:r>
            <a:endParaRPr lang="tr-TR" sz="2400" dirty="0"/>
          </a:p>
        </p:txBody>
      </p:sp>
    </p:spTree>
    <p:extLst>
      <p:ext uri="{BB962C8B-B14F-4D97-AF65-F5344CB8AC3E}">
        <p14:creationId xmlns="" xmlns:p14="http://schemas.microsoft.com/office/powerpoint/2010/main" val="301554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292608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447778" y="4164038"/>
            <a:ext cx="5764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Kutuyu seçerek Başvuru İşlemini Tamamla  butonunu tıklayınız.</a:t>
            </a:r>
            <a:endParaRPr lang="tr-TR" sz="2000" dirty="0"/>
          </a:p>
        </p:txBody>
      </p:sp>
    </p:spTree>
    <p:extLst>
      <p:ext uri="{BB962C8B-B14F-4D97-AF65-F5344CB8AC3E}">
        <p14:creationId xmlns="" xmlns:p14="http://schemas.microsoft.com/office/powerpoint/2010/main" val="915174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518566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28136" y="5693434"/>
            <a:ext cx="10127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«Başvuru İşlemini Tamamla» butonuna tıkladıktan sonra eksik bilginiz var ise  sistem uyarı verecektir. Geri dönerek eksik bilgileri tamamlamanız  gerekmektedir.</a:t>
            </a:r>
            <a:endParaRPr lang="tr-TR" sz="2000" dirty="0"/>
          </a:p>
        </p:txBody>
      </p:sp>
    </p:spTree>
    <p:extLst>
      <p:ext uri="{BB962C8B-B14F-4D97-AF65-F5344CB8AC3E}">
        <p14:creationId xmlns="" xmlns:p14="http://schemas.microsoft.com/office/powerpoint/2010/main" val="429474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48135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489721" y="1811547"/>
            <a:ext cx="966158" cy="4313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/>
          <p:cNvSpPr/>
          <p:nvPr/>
        </p:nvSpPr>
        <p:spPr>
          <a:xfrm>
            <a:off x="10317192" y="2501660"/>
            <a:ext cx="1259457" cy="3278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5486400" y="1984075"/>
            <a:ext cx="5003321" cy="314001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>
            <a:off x="9988062" y="2864312"/>
            <a:ext cx="632515" cy="194922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2846717" y="5072332"/>
            <a:ext cx="3623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Başvuru durumunuz</a:t>
            </a:r>
          </a:p>
          <a:p>
            <a:r>
              <a:rPr lang="tr-TR" dirty="0" smtClean="0"/>
              <a:t>«</a:t>
            </a:r>
            <a:r>
              <a:rPr lang="tr-TR" b="1" dirty="0" smtClean="0"/>
              <a:t>işlemde</a:t>
            </a:r>
            <a:r>
              <a:rPr lang="tr-TR" dirty="0" smtClean="0"/>
              <a:t>» ise,  başvurunuz  tamamlanmıştır ve</a:t>
            </a:r>
          </a:p>
          <a:p>
            <a:r>
              <a:rPr lang="tr-TR" dirty="0" smtClean="0"/>
              <a:t>değişiklik yapamazsınız.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6478437" y="4870761"/>
            <a:ext cx="4554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Başvuru durumunuz «online kayıtlı»  ise, başvurunuz tamamlanmamıştır  ve değişiklik yapabilirsiniz.</a:t>
            </a:r>
          </a:p>
          <a:p>
            <a:r>
              <a:rPr lang="tr-TR" dirty="0" smtClean="0"/>
              <a:t>Başvuru tarihi sona erdiğinde  başvuru durumu «</a:t>
            </a:r>
            <a:r>
              <a:rPr lang="tr-TR" b="1" dirty="0" smtClean="0"/>
              <a:t>online kayıtlı»  olan öğrencilerin, başvuruları</a:t>
            </a:r>
          </a:p>
          <a:p>
            <a:r>
              <a:rPr lang="tr-TR" b="1" dirty="0" smtClean="0"/>
              <a:t>geçersizdir.</a:t>
            </a:r>
            <a:endParaRPr lang="tr-TR" b="1" dirty="0"/>
          </a:p>
        </p:txBody>
      </p:sp>
    </p:spTree>
    <p:extLst>
      <p:ext uri="{BB962C8B-B14F-4D97-AF65-F5344CB8AC3E}">
        <p14:creationId xmlns="" xmlns:p14="http://schemas.microsoft.com/office/powerpoint/2010/main" val="191630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621486" y="847109"/>
            <a:ext cx="3081609" cy="381158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İlk kez başvuru yapacak öğrenciler «Kayıt ol ve Başvuru Yap» butonuna tıklayarak ön başvurusunu gerçekleştirecekler.</a:t>
            </a:r>
            <a:endParaRPr lang="tr-TR" sz="2400" dirty="0"/>
          </a:p>
        </p:txBody>
      </p:sp>
      <p:sp>
        <p:nvSpPr>
          <p:cNvPr id="6" name="object 2"/>
          <p:cNvSpPr/>
          <p:nvPr/>
        </p:nvSpPr>
        <p:spPr>
          <a:xfrm>
            <a:off x="0" y="1"/>
            <a:ext cx="542108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9 Oval"/>
          <p:cNvSpPr/>
          <p:nvPr/>
        </p:nvSpPr>
        <p:spPr>
          <a:xfrm>
            <a:off x="2677886" y="1410789"/>
            <a:ext cx="1685108" cy="7053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11 Düz Ok Bağlayıcısı"/>
          <p:cNvCxnSpPr/>
          <p:nvPr/>
        </p:nvCxnSpPr>
        <p:spPr>
          <a:xfrm flipH="1">
            <a:off x="4558937" y="1737360"/>
            <a:ext cx="3814354" cy="7837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462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47086"/>
            <a:ext cx="5810250" cy="6810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Oval 4"/>
          <p:cNvSpPr/>
          <p:nvPr/>
        </p:nvSpPr>
        <p:spPr>
          <a:xfrm>
            <a:off x="2345400" y="2656936"/>
            <a:ext cx="2208362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bject 3"/>
          <p:cNvSpPr/>
          <p:nvPr/>
        </p:nvSpPr>
        <p:spPr>
          <a:xfrm>
            <a:off x="6019800" y="47086"/>
            <a:ext cx="6172200" cy="6810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Oval 6"/>
          <p:cNvSpPr/>
          <p:nvPr/>
        </p:nvSpPr>
        <p:spPr>
          <a:xfrm>
            <a:off x="8160589" y="3571336"/>
            <a:ext cx="2260120" cy="7763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2913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66675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7769525" y="1674674"/>
            <a:ext cx="35713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894715">
              <a:lnSpc>
                <a:spcPct val="100000"/>
              </a:lnSpc>
            </a:pPr>
            <a:r>
              <a:rPr lang="tr-TR" sz="2400" b="1" spc="-110" dirty="0">
                <a:cs typeface="Arial"/>
              </a:rPr>
              <a:t>Bilgilerinizi</a:t>
            </a:r>
            <a:r>
              <a:rPr lang="tr-TR" sz="2400" b="1" spc="-165" dirty="0">
                <a:cs typeface="Arial"/>
              </a:rPr>
              <a:t> </a:t>
            </a:r>
            <a:r>
              <a:rPr lang="tr-TR" sz="2400" b="1" spc="-114" dirty="0">
                <a:cs typeface="Arial"/>
              </a:rPr>
              <a:t>girin,  </a:t>
            </a:r>
            <a:r>
              <a:rPr lang="tr-TR" sz="2400" b="1" spc="-130" dirty="0">
                <a:cs typeface="Arial"/>
              </a:rPr>
              <a:t>doğrulayın.</a:t>
            </a:r>
            <a:endParaRPr lang="tr-TR" sz="2400" dirty="0" smtClean="0"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tr-TR" sz="2400" spc="-155" dirty="0">
                <a:cs typeface="Arial"/>
              </a:rPr>
              <a:t>Eğer </a:t>
            </a:r>
            <a:r>
              <a:rPr lang="tr-TR" sz="2400" spc="-70" dirty="0">
                <a:cs typeface="Arial"/>
              </a:rPr>
              <a:t>şifreniz ile</a:t>
            </a:r>
            <a:r>
              <a:rPr lang="tr-TR" sz="2400" spc="-220" dirty="0">
                <a:cs typeface="Arial"/>
              </a:rPr>
              <a:t> </a:t>
            </a:r>
            <a:r>
              <a:rPr lang="tr-TR" sz="2400" spc="-55" dirty="0">
                <a:cs typeface="Arial"/>
              </a:rPr>
              <a:t>giriş </a:t>
            </a:r>
            <a:r>
              <a:rPr lang="tr-TR" sz="2400" spc="-60" dirty="0">
                <a:cs typeface="Arial"/>
              </a:rPr>
              <a:t>yapabiliyor </a:t>
            </a:r>
            <a:r>
              <a:rPr lang="tr-TR" sz="2400" spc="-125" dirty="0">
                <a:cs typeface="Arial"/>
              </a:rPr>
              <a:t>ancak  </a:t>
            </a:r>
            <a:r>
              <a:rPr lang="tr-TR" sz="2400" spc="-100" dirty="0">
                <a:cs typeface="Arial"/>
              </a:rPr>
              <a:t>sisteme </a:t>
            </a:r>
            <a:r>
              <a:rPr lang="tr-TR" sz="2400" spc="-95" dirty="0">
                <a:cs typeface="Arial"/>
              </a:rPr>
              <a:t>giremiyorsanız  </a:t>
            </a:r>
            <a:r>
              <a:rPr lang="tr-TR" sz="2400" u="heavy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Arial"/>
              </a:rPr>
              <a:t>iro</a:t>
            </a:r>
            <a:r>
              <a:rPr lang="tr-TR" sz="2400" u="heavy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Arial"/>
                <a:hlinkClick r:id="rId3"/>
              </a:rPr>
              <a:t>@mehmetakif.edu.tr</a:t>
            </a:r>
            <a:r>
              <a:rPr lang="tr-TR" sz="2400" spc="-85" dirty="0">
                <a:solidFill>
                  <a:srgbClr val="0000FF"/>
                </a:solidFill>
                <a:cs typeface="Arial"/>
                <a:hlinkClick r:id="rId3"/>
              </a:rPr>
              <a:t> </a:t>
            </a:r>
            <a:r>
              <a:rPr lang="tr-TR" sz="2400" spc="-35" dirty="0">
                <a:cs typeface="Arial"/>
              </a:rPr>
              <a:t>ile  </a:t>
            </a:r>
            <a:r>
              <a:rPr lang="tr-TR" sz="2400" spc="-45" dirty="0">
                <a:cs typeface="Arial"/>
              </a:rPr>
              <a:t>iletişime</a:t>
            </a:r>
            <a:r>
              <a:rPr lang="tr-TR" sz="2400" spc="-60" dirty="0">
                <a:cs typeface="Arial"/>
              </a:rPr>
              <a:t> </a:t>
            </a:r>
            <a:r>
              <a:rPr lang="tr-TR" sz="2400" spc="-95" dirty="0">
                <a:cs typeface="Arial"/>
              </a:rPr>
              <a:t>geçiniz.</a:t>
            </a:r>
            <a:endParaRPr lang="tr-TR" sz="2400" dirty="0"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733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3758" y="0"/>
            <a:ext cx="113782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340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8213" y="0"/>
            <a:ext cx="11563787" cy="6343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660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068"/>
            <a:ext cx="6096000" cy="684393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362951" y="1588049"/>
            <a:ext cx="2552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>
              <a:spcBef>
                <a:spcPts val="95"/>
              </a:spcBef>
            </a:pPr>
            <a:r>
              <a:rPr lang="tr-TR" sz="2800" spc="-250" dirty="0">
                <a:solidFill>
                  <a:prstClr val="black"/>
                </a:solidFill>
                <a:cs typeface="Arial"/>
              </a:rPr>
              <a:t>Ön </a:t>
            </a:r>
            <a:r>
              <a:rPr lang="tr-TR" sz="2800" spc="-235" dirty="0">
                <a:solidFill>
                  <a:prstClr val="black"/>
                </a:solidFill>
                <a:cs typeface="Arial"/>
              </a:rPr>
              <a:t>başvuruyu  </a:t>
            </a:r>
            <a:r>
              <a:rPr lang="tr-TR" sz="2800" spc="-155" dirty="0">
                <a:solidFill>
                  <a:prstClr val="black"/>
                </a:solidFill>
                <a:cs typeface="Arial"/>
              </a:rPr>
              <a:t>tamamladıktan  </a:t>
            </a:r>
            <a:r>
              <a:rPr lang="tr-TR" sz="2800" spc="-240" dirty="0">
                <a:solidFill>
                  <a:prstClr val="black"/>
                </a:solidFill>
                <a:cs typeface="Arial"/>
              </a:rPr>
              <a:t>sonra </a:t>
            </a:r>
            <a:r>
              <a:rPr lang="tr-TR" sz="2800" spc="-165" dirty="0">
                <a:solidFill>
                  <a:prstClr val="black"/>
                </a:solidFill>
                <a:cs typeface="Arial"/>
              </a:rPr>
              <a:t>bilgileriniz </a:t>
            </a:r>
            <a:r>
              <a:rPr lang="tr-TR" sz="2800" spc="-114" dirty="0">
                <a:solidFill>
                  <a:prstClr val="black"/>
                </a:solidFill>
                <a:cs typeface="Arial"/>
              </a:rPr>
              <a:t>ile  </a:t>
            </a:r>
            <a:r>
              <a:rPr lang="tr-TR" sz="2800" spc="-185" dirty="0">
                <a:solidFill>
                  <a:prstClr val="black"/>
                </a:solidFill>
                <a:cs typeface="Arial"/>
              </a:rPr>
              <a:t>kullanıcı </a:t>
            </a:r>
            <a:r>
              <a:rPr lang="tr-TR" sz="2800" spc="-210" dirty="0">
                <a:solidFill>
                  <a:prstClr val="black"/>
                </a:solidFill>
                <a:cs typeface="Arial"/>
              </a:rPr>
              <a:t>girişi  </a:t>
            </a:r>
            <a:r>
              <a:rPr lang="tr-TR" sz="2800" spc="-170" dirty="0">
                <a:solidFill>
                  <a:prstClr val="black"/>
                </a:solidFill>
                <a:cs typeface="Arial"/>
              </a:rPr>
              <a:t>yapın.</a:t>
            </a:r>
            <a:endParaRPr lang="tr-TR" sz="28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069" y="393896"/>
            <a:ext cx="1575582" cy="97067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6085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0" y="0"/>
            <a:ext cx="12192000" cy="3502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Oval 3"/>
          <p:cNvSpPr/>
          <p:nvPr/>
        </p:nvSpPr>
        <p:spPr>
          <a:xfrm>
            <a:off x="1742536" y="1725283"/>
            <a:ext cx="1397479" cy="58659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1742536" y="3088257"/>
            <a:ext cx="1708030" cy="5693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/>
          <p:nvPr/>
        </p:nvCxnSpPr>
        <p:spPr>
          <a:xfrm>
            <a:off x="2700068" y="3706323"/>
            <a:ext cx="974785" cy="6500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>
            <a:stCxn id="4" idx="2"/>
          </p:cNvCxnSpPr>
          <p:nvPr/>
        </p:nvCxnSpPr>
        <p:spPr>
          <a:xfrm>
            <a:off x="1742536" y="2018581"/>
            <a:ext cx="0" cy="278828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3784121" y="3502326"/>
            <a:ext cx="6366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Mevcut öğrenim kademenizde ilk defa başvuru  yapıyorsanız, diğer bilgileri kontrol ederek «başvuruyu  </a:t>
            </a:r>
            <a:r>
              <a:rPr lang="tr-TR" sz="2000" dirty="0" err="1" smtClean="0"/>
              <a:t>tamamla»yı</a:t>
            </a:r>
            <a:r>
              <a:rPr lang="tr-TR" sz="2000" dirty="0" smtClean="0"/>
              <a:t> seçin.</a:t>
            </a:r>
            <a:endParaRPr lang="tr-TR" sz="20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0" y="480686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Mevcut öğrenim kademenizde daha önce başvuru  yaptıysanız ve sisteme ön başvuru formunu  doldurmadan doğrudan giriş yaptıysanız:</a:t>
            </a:r>
          </a:p>
          <a:p>
            <a:r>
              <a:rPr lang="tr-TR" sz="2000" dirty="0" smtClean="0"/>
              <a:t>Sayfanızda bulunan başvuruları kontrol ediniz.</a:t>
            </a:r>
          </a:p>
          <a:p>
            <a:r>
              <a:rPr lang="tr-TR" sz="2000" dirty="0" smtClean="0"/>
              <a:t>2020-2021 için istediğiniz faaliyet türünde bir  başvuru bulunmuyorsa, «yeni başvuru yap»  seçeneğini seçiniz.</a:t>
            </a:r>
            <a:endParaRPr lang="tr-TR" sz="2000" dirty="0"/>
          </a:p>
        </p:txBody>
      </p:sp>
    </p:spTree>
    <p:extLst>
      <p:ext uri="{BB962C8B-B14F-4D97-AF65-F5344CB8AC3E}">
        <p14:creationId xmlns="" xmlns:p14="http://schemas.microsoft.com/office/powerpoint/2010/main" val="351670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9"/>
            <a:ext cx="9277350" cy="562629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36246" y="2363638"/>
            <a:ext cx="1111653" cy="53196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Düz Ok Bağlayıcısı 4"/>
          <p:cNvCxnSpPr>
            <a:stCxn id="3" idx="3"/>
          </p:cNvCxnSpPr>
          <p:nvPr/>
        </p:nvCxnSpPr>
        <p:spPr>
          <a:xfrm>
            <a:off x="1299044" y="2817695"/>
            <a:ext cx="15406" cy="281473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266700" y="5692246"/>
            <a:ext cx="1132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Özel ihtiyaç sahibi (fiziksel engel, kronik  hastalık vb.) öğrencilerimizin ayrıca  iro@mehmetakif.edu.tr adresi üzerinden  </a:t>
            </a:r>
            <a:r>
              <a:rPr lang="tr-TR" sz="2000" dirty="0" err="1" smtClean="0"/>
              <a:t>Erasmus</a:t>
            </a:r>
            <a:r>
              <a:rPr lang="tr-TR" sz="2000" dirty="0" smtClean="0"/>
              <a:t>+ Birimi ile iletişime  geçmesi gerekmektedir.</a:t>
            </a:r>
            <a:endParaRPr lang="tr-TR" sz="2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9428390" y="624701"/>
            <a:ext cx="23754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Bilgilerinizi giriniz, fotoğrafınızı  yükleyiniz, «Kaydet ve Sonraki Adıma Geç» butonuna tıklayınız</a:t>
            </a:r>
          </a:p>
          <a:p>
            <a:endParaRPr lang="tr-TR" sz="2000" dirty="0" smtClean="0"/>
          </a:p>
          <a:p>
            <a:r>
              <a:rPr lang="tr-TR" sz="2000" dirty="0" smtClean="0"/>
              <a:t>Lütfen</a:t>
            </a:r>
          </a:p>
          <a:p>
            <a:r>
              <a:rPr lang="tr-TR" sz="2000" dirty="0" smtClean="0"/>
              <a:t>«vesikalık» fotoğrafınızı  yükleyiniz</a:t>
            </a:r>
            <a:endParaRPr lang="tr-TR" sz="1600" dirty="0"/>
          </a:p>
        </p:txBody>
      </p:sp>
      <p:sp>
        <p:nvSpPr>
          <p:cNvPr id="8" name="Oval 7"/>
          <p:cNvSpPr/>
          <p:nvPr/>
        </p:nvSpPr>
        <p:spPr>
          <a:xfrm>
            <a:off x="8141103" y="1688979"/>
            <a:ext cx="1136247" cy="7920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9075056" y="2481045"/>
            <a:ext cx="297544" cy="5860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91502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311</Words>
  <Application>Microsoft Office PowerPoint</Application>
  <PresentationFormat>Özel</PresentationFormat>
  <Paragraphs>28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Office Teması</vt:lpstr>
      <vt:lpstr>Erasmus+ Programı Öğrenci Hareketliliği Başvuruları Online Başvuru Kılavuzu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Staj hareketliliği onlıne başvuru kılavuzu</dc:title>
  <dc:creator>USER</dc:creator>
  <cp:lastModifiedBy>Hatice Korur</cp:lastModifiedBy>
  <cp:revision>12</cp:revision>
  <dcterms:created xsi:type="dcterms:W3CDTF">2020-09-29T11:52:18Z</dcterms:created>
  <dcterms:modified xsi:type="dcterms:W3CDTF">2021-01-13T19:07:29Z</dcterms:modified>
</cp:coreProperties>
</file>