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74" r:id="rId3"/>
    <p:sldId id="270" r:id="rId4"/>
    <p:sldId id="293" r:id="rId5"/>
    <p:sldId id="273" r:id="rId6"/>
    <p:sldId id="368" r:id="rId7"/>
    <p:sldId id="316" r:id="rId8"/>
    <p:sldId id="317" r:id="rId9"/>
    <p:sldId id="326" r:id="rId10"/>
    <p:sldId id="324" r:id="rId11"/>
    <p:sldId id="367" r:id="rId12"/>
    <p:sldId id="354" r:id="rId13"/>
    <p:sldId id="383" r:id="rId14"/>
    <p:sldId id="384" r:id="rId15"/>
    <p:sldId id="379" r:id="rId16"/>
    <p:sldId id="380" r:id="rId17"/>
    <p:sldId id="381" r:id="rId18"/>
    <p:sldId id="322" r:id="rId19"/>
    <p:sldId id="289" r:id="rId20"/>
    <p:sldId id="325" r:id="rId21"/>
    <p:sldId id="370" r:id="rId22"/>
    <p:sldId id="329" r:id="rId23"/>
    <p:sldId id="360" r:id="rId24"/>
    <p:sldId id="330" r:id="rId25"/>
    <p:sldId id="371" r:id="rId26"/>
    <p:sldId id="369" r:id="rId27"/>
    <p:sldId id="331" r:id="rId28"/>
    <p:sldId id="378" r:id="rId29"/>
    <p:sldId id="356" r:id="rId30"/>
    <p:sldId id="332" r:id="rId31"/>
    <p:sldId id="357" r:id="rId32"/>
    <p:sldId id="359" r:id="rId33"/>
    <p:sldId id="358" r:id="rId34"/>
    <p:sldId id="334" r:id="rId35"/>
    <p:sldId id="376" r:id="rId36"/>
    <p:sldId id="306" r:id="rId37"/>
    <p:sldId id="305" r:id="rId38"/>
    <p:sldId id="335" r:id="rId39"/>
    <p:sldId id="312" r:id="rId40"/>
    <p:sldId id="314" r:id="rId41"/>
    <p:sldId id="309" r:id="rId42"/>
    <p:sldId id="377" r:id="rId43"/>
    <p:sldId id="385" r:id="rId44"/>
    <p:sldId id="387" r:id="rId45"/>
    <p:sldId id="315" r:id="rId46"/>
    <p:sldId id="291" r:id="rId47"/>
    <p:sldId id="361" r:id="rId48"/>
    <p:sldId id="386" r:id="rId49"/>
    <p:sldId id="373" r:id="rId50"/>
    <p:sldId id="303" r:id="rId51"/>
    <p:sldId id="304" r:id="rId52"/>
    <p:sldId id="311" r:id="rId53"/>
    <p:sldId id="342" r:id="rId54"/>
    <p:sldId id="336" r:id="rId55"/>
    <p:sldId id="338" r:id="rId56"/>
    <p:sldId id="339" r:id="rId57"/>
    <p:sldId id="341" r:id="rId58"/>
    <p:sldId id="352" r:id="rId59"/>
    <p:sldId id="346" r:id="rId60"/>
    <p:sldId id="347" r:id="rId61"/>
    <p:sldId id="348" r:id="rId62"/>
    <p:sldId id="351" r:id="rId63"/>
    <p:sldId id="372" r:id="rId6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065E"/>
    <a:srgbClr val="333399"/>
    <a:srgbClr val="3333CC"/>
    <a:srgbClr val="FFFFFF"/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62" autoAdjust="0"/>
    <p:restoredTop sz="92441" autoAdjust="0"/>
  </p:normalViewPr>
  <p:slideViewPr>
    <p:cSldViewPr snapToGrid="0">
      <p:cViewPr varScale="1">
        <p:scale>
          <a:sx n="69" d="100"/>
          <a:sy n="69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1337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3372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612769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2195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37837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76296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1107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9169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5511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97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5A909-7BC7-431B-AC94-05E7AE9A71E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9904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C5A909-7BC7-431B-AC94-05E7AE9A71E1}" type="datetimeFigureOut">
              <a:rPr lang="tr-TR" smtClean="0"/>
              <a:t>28.03.2019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E233F-4761-4FBD-BF10-15294720B032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7533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iro.mehmetakif.edu.tr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mailto:iro@mehmetakif.edu.tr" TargetMode="External"/><Relationship Id="rId2" Type="http://schemas.openxmlformats.org/officeDocument/2006/relationships/hyperlink" Target="https://iro.mehmetakif.edu.tr/" TargetMode="External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>
                <a:latin typeface="Georgia" panose="02040502050405020303" pitchFamily="18" charset="0"/>
              </a:rPr>
              <a:t/>
            </a:r>
            <a:br>
              <a:rPr lang="tr-TR" sz="4400" dirty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000" dirty="0" smtClean="0">
                <a:latin typeface="Georgia" panose="02040502050405020303" pitchFamily="18" charset="0"/>
              </a:rPr>
              <a:t>BURDUR MEHMET AKİF ERSOY ÜNİVERSİTESİ</a:t>
            </a:r>
            <a:br>
              <a:rPr lang="tr-TR" sz="40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>2019/2020 Akademik Yılı</a:t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> </a:t>
            </a:r>
            <a:r>
              <a:rPr lang="tr-TR" sz="4400" dirty="0" err="1" smtClean="0">
                <a:latin typeface="Georgia" panose="02040502050405020303" pitchFamily="18" charset="0"/>
              </a:rPr>
              <a:t>Erasmus</a:t>
            </a:r>
            <a:r>
              <a:rPr lang="tr-TR" sz="4400" dirty="0" smtClean="0">
                <a:latin typeface="Georgia" panose="02040502050405020303" pitchFamily="18" charset="0"/>
              </a:rPr>
              <a:t>+ Programı Öğrenim Hareketliliği</a:t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/>
            </a:r>
            <a:br>
              <a:rPr lang="tr-TR" sz="4400" dirty="0" smtClean="0">
                <a:latin typeface="Georgia" panose="02040502050405020303" pitchFamily="18" charset="0"/>
              </a:rPr>
            </a:br>
            <a:r>
              <a:rPr lang="tr-TR" sz="4400" dirty="0" smtClean="0">
                <a:latin typeface="Georgia" panose="02040502050405020303" pitchFamily="18" charset="0"/>
              </a:rPr>
              <a:t>Oryantasyon Toplantısı</a:t>
            </a:r>
            <a:r>
              <a:rPr lang="tr-TR" sz="4400" dirty="0">
                <a:latin typeface="Georgia" panose="02040502050405020303" pitchFamily="18" charset="0"/>
              </a:rPr>
              <a:t/>
            </a:r>
            <a:br>
              <a:rPr lang="tr-TR" sz="4400" dirty="0">
                <a:latin typeface="Georgia" panose="02040502050405020303" pitchFamily="18" charset="0"/>
              </a:rPr>
            </a:br>
            <a:r>
              <a:rPr lang="tr-TR" dirty="0" smtClean="0">
                <a:latin typeface="Georgia" panose="02040502050405020303" pitchFamily="18" charset="0"/>
              </a:rPr>
              <a:t/>
            </a:r>
            <a:br>
              <a:rPr lang="tr-TR" dirty="0" smtClean="0">
                <a:latin typeface="Georgia" panose="02040502050405020303" pitchFamily="18" charset="0"/>
              </a:rPr>
            </a:br>
            <a:endParaRPr lang="tr-TR" dirty="0">
              <a:latin typeface="Georgia" panose="02040502050405020303" pitchFamily="18" charset="0"/>
            </a:endParaRPr>
          </a:p>
        </p:txBody>
      </p:sp>
      <p:pic>
        <p:nvPicPr>
          <p:cNvPr id="3" name="Resim 2" descr="MAKÃ-LOGO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19" t="1852"/>
          <a:stretch/>
        </p:blipFill>
        <p:spPr bwMode="auto">
          <a:xfrm>
            <a:off x="9727770" y="5885722"/>
            <a:ext cx="2340244" cy="97227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Resim 3" descr="D:\hepsi\belgelerim\Masaüstü\logo-erasmus-plus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36590"/>
            <a:ext cx="3518115" cy="821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Resim 4" descr="ab tÃ¼rkiye logo ile ilgili gÃ¶rsel sonucu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925" y="6052088"/>
            <a:ext cx="1813301" cy="8059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6215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46323" y="511887"/>
            <a:ext cx="4697982" cy="5919735"/>
          </a:xfrm>
        </p:spPr>
        <p:txBody>
          <a:bodyPr/>
          <a:lstStyle/>
          <a:p>
            <a:pPr marL="0" lvl="0" indent="0">
              <a:buNone/>
            </a:pPr>
            <a:endParaRPr lang="tr-TR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7410450" y="511886"/>
            <a:ext cx="4610099" cy="467285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Evrakları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posta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 da e-posta yoluyla mı kabul ettiği?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Online”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başvuru yoluyla mı kabul ettiği?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</p:txBody>
      </p:sp>
      <p:pic>
        <p:nvPicPr>
          <p:cNvPr id="7" name="Resim 6" descr="online application clipart ile ilgili gÃ¶rsel sonucu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9850" y="3539356"/>
            <a:ext cx="1581148" cy="129934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Resim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276350"/>
            <a:ext cx="1162048" cy="11811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Dikdörtgen 4"/>
          <p:cNvSpPr/>
          <p:nvPr/>
        </p:nvSpPr>
        <p:spPr>
          <a:xfrm>
            <a:off x="342899" y="511887"/>
            <a:ext cx="6857999" cy="445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Başvuru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Süreci,</a:t>
            </a:r>
            <a:endParaRPr lang="tr-TR" sz="2400" dirty="0">
              <a:solidFill>
                <a:prstClr val="black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Gerekli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Evraklar </a:t>
            </a:r>
            <a:b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</a:br>
            <a:r>
              <a:rPr lang="tr-TR" sz="240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(başvuru formu, konaklama formu, transkript, dil sertifikası, fotoğraf, pasaport fotokopisi, kaza ve mesuliyet sigortası, </a:t>
            </a:r>
            <a:r>
              <a:rPr lang="tr-TR" sz="2400" dirty="0" err="1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portfolyo</a:t>
            </a:r>
            <a:r>
              <a:rPr lang="tr-TR" sz="240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vb.)</a:t>
            </a:r>
            <a:r>
              <a:rPr lang="tr-TR" sz="2400" b="1" dirty="0">
                <a:solidFill>
                  <a:prstClr val="black"/>
                </a:solidFill>
                <a:latin typeface="Georgia" panose="02040502050405020303" pitchFamily="18" charset="0"/>
                <a:ea typeface="+mj-ea"/>
                <a:cs typeface="+mj-cs"/>
              </a:rPr>
              <a:t> </a:t>
            </a:r>
            <a:endParaRPr lang="tr-TR" sz="2400" b="1" dirty="0" smtClean="0">
              <a:solidFill>
                <a:prstClr val="black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Son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Başvuru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Tarihi,</a:t>
            </a:r>
            <a:endParaRPr lang="tr-TR" sz="2400" dirty="0">
              <a:solidFill>
                <a:prstClr val="black"/>
              </a:solidFill>
              <a:latin typeface="Georgia" panose="02040502050405020303" pitchFamily="18" charset="0"/>
              <a:ea typeface="+mj-ea"/>
              <a:cs typeface="+mj-cs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AKTS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+mj-ea"/>
                <a:cs typeface="+mj-cs"/>
              </a:rPr>
              <a:t>Bilgi paketleri (ders kataloğu)</a:t>
            </a: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10" name="Metin kutusu 9"/>
          <p:cNvSpPr txBox="1"/>
          <p:nvPr/>
        </p:nvSpPr>
        <p:spPr>
          <a:xfrm>
            <a:off x="1845602" y="5556509"/>
            <a:ext cx="91748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tr-TR" sz="2400" b="1" i="1" u="sng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</a:endParaRPr>
          </a:p>
          <a:p>
            <a:pPr algn="ctr"/>
            <a:r>
              <a:rPr lang="tr-TR" sz="2400" b="1" i="1" u="sng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hakkında </a:t>
            </a:r>
            <a:r>
              <a:rPr lang="tr-TR" sz="2400" b="1" i="1" u="sng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bilgi edinmek öğrencinin sorumluluğundadır</a:t>
            </a:r>
            <a:r>
              <a:rPr lang="tr-TR" sz="2400" b="1" i="1" u="sng" dirty="0" smtClean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.</a:t>
            </a:r>
          </a:p>
          <a:p>
            <a:pPr algn="ctr"/>
            <a:endParaRPr lang="tr-TR" sz="2400" i="1" u="sng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6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358219" y="933254"/>
            <a:ext cx="11208470" cy="543926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2400" dirty="0">
                <a:latin typeface="Georgia" panose="02040502050405020303" pitchFamily="18" charset="0"/>
              </a:rPr>
              <a:t>Öğrenim anlaşması </a:t>
            </a:r>
            <a:r>
              <a:rPr lang="tr-TR" sz="2400" dirty="0" smtClean="0">
                <a:latin typeface="Georgia" panose="02040502050405020303" pitchFamily="18" charset="0"/>
              </a:rPr>
              <a:t>; gittiğiniz </a:t>
            </a:r>
            <a:r>
              <a:rPr lang="tr-TR" sz="2400" dirty="0">
                <a:latin typeface="Georgia" panose="02040502050405020303" pitchFamily="18" charset="0"/>
              </a:rPr>
              <a:t>üniversitede alacağınız dersleri ve burada karşılığında tanınırlığı sağlanacak dersleri kredileri ile birlikte gösteren belgedir. </a:t>
            </a:r>
          </a:p>
          <a:p>
            <a:pPr marL="0" indent="0">
              <a:buNone/>
            </a:pP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93325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Öğrenim Anlaşması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2" name="İçerik Yer Tutucusu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54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18498" y="150828"/>
            <a:ext cx="11465960" cy="6070863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sz="3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Öğrenim Anlaşması Hazırlarken</a:t>
            </a:r>
          </a:p>
          <a:p>
            <a:pPr>
              <a:lnSpc>
                <a:spcPct val="200000"/>
              </a:lnSpc>
            </a:pPr>
            <a:r>
              <a:rPr lang="tr-TR" b="1" dirty="0"/>
              <a:t> </a:t>
            </a:r>
            <a:r>
              <a:rPr lang="tr-TR" dirty="0" smtClean="0">
                <a:latin typeface="Georgia" panose="02040502050405020303" pitchFamily="18" charset="0"/>
              </a:rPr>
              <a:t>Gideceğiniz üniversitenin 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ders kataloğunu </a:t>
            </a:r>
            <a:r>
              <a:rPr lang="tr-TR" dirty="0" smtClean="0">
                <a:latin typeface="Georgia" panose="02040502050405020303" pitchFamily="18" charset="0"/>
              </a:rPr>
              <a:t>(</a:t>
            </a:r>
            <a:r>
              <a:rPr lang="tr-TR" dirty="0" err="1" smtClean="0">
                <a:latin typeface="Georgia" panose="02040502050405020303" pitchFamily="18" charset="0"/>
              </a:rPr>
              <a:t>course</a:t>
            </a:r>
            <a:r>
              <a:rPr lang="tr-TR" dirty="0" smtClean="0">
                <a:latin typeface="Georgia" panose="02040502050405020303" pitchFamily="18" charset="0"/>
              </a:rPr>
              <a:t> </a:t>
            </a:r>
            <a:r>
              <a:rPr lang="tr-TR" dirty="0" err="1" smtClean="0">
                <a:latin typeface="Georgia" panose="02040502050405020303" pitchFamily="18" charset="0"/>
              </a:rPr>
              <a:t>catalogues</a:t>
            </a:r>
            <a:r>
              <a:rPr lang="tr-TR" dirty="0" smtClean="0">
                <a:latin typeface="Georgia" panose="02040502050405020303" pitchFamily="18" charset="0"/>
              </a:rPr>
              <a:t>) bulun,</a:t>
            </a:r>
          </a:p>
          <a:p>
            <a:pPr>
              <a:lnSpc>
                <a:spcPct val="200000"/>
              </a:lnSpc>
            </a:pPr>
            <a:r>
              <a:rPr lang="tr-TR" dirty="0" smtClean="0">
                <a:latin typeface="Georgia" panose="02040502050405020303" pitchFamily="18" charset="0"/>
              </a:rPr>
              <a:t>Bölüm Koordinatörlerinizle birlikte ders kataloglarından uygun olan dersleri seçiniz ve öğrenim anlaşmanıza yazınız.</a:t>
            </a:r>
          </a:p>
          <a:p>
            <a:pPr>
              <a:lnSpc>
                <a:spcPct val="200000"/>
              </a:lnSpc>
            </a:pPr>
            <a:r>
              <a:rPr lang="tr-TR" dirty="0" smtClean="0">
                <a:latin typeface="Georgia" panose="02040502050405020303" pitchFamily="18" charset="0"/>
              </a:rPr>
              <a:t> Derslerin </a:t>
            </a:r>
            <a:r>
              <a:rPr lang="tr-TR" dirty="0">
                <a:latin typeface="Georgia" panose="02040502050405020303" pitchFamily="18" charset="0"/>
              </a:rPr>
              <a:t>kodları, isimleri, AKTS kredileri ve tablo altındaki AKTS kredi toplamı çok dikkatli ve özenli </a:t>
            </a:r>
            <a:r>
              <a:rPr lang="tr-TR" dirty="0" smtClean="0">
                <a:latin typeface="Georgia" panose="02040502050405020303" pitchFamily="18" charset="0"/>
              </a:rPr>
              <a:t>hazırlayınız. </a:t>
            </a:r>
            <a:endParaRPr lang="tr-TR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>
              <a:lnSpc>
                <a:spcPct val="200000"/>
              </a:lnSpc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38028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74" y="151616"/>
            <a:ext cx="12069226" cy="670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712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3071" y="168013"/>
            <a:ext cx="6600825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45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34" y="0"/>
            <a:ext cx="12163965" cy="452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262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35619"/>
            <a:ext cx="12192000" cy="484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229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83400" cy="66762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519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349478" y="205484"/>
            <a:ext cx="4978070" cy="6380252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Öğrenim Anlaşması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 nüsha) 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(Learning </a:t>
            </a:r>
            <a:r>
              <a:rPr lang="tr-TR" sz="2400" b="1" i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Agreement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sz="2400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Georgia" panose="02040502050405020303" pitchFamily="18" charset="0"/>
            </a:endParaRPr>
          </a:p>
          <a:p>
            <a:pPr lvl="0"/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Başvuru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 </a:t>
            </a:r>
          </a:p>
          <a:p>
            <a:pPr marL="0" lvl="0" indent="0">
              <a:buNone/>
            </a:pPr>
            <a:r>
              <a:rPr lang="tr-TR" sz="2400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(Application 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Form)</a:t>
            </a:r>
          </a:p>
          <a:p>
            <a:pPr marL="0" lvl="0" indent="0">
              <a:buNone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36412" y="205484"/>
            <a:ext cx="5619965" cy="6380251"/>
          </a:xfrm>
        </p:spPr>
        <p:txBody>
          <a:bodyPr>
            <a:normAutofit/>
          </a:bodyPr>
          <a:lstStyle/>
          <a:p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Yurt Başvuru Formu 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400" b="1" i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Accomodation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Karşı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Üniversitenin istediği diğer belgeler </a:t>
            </a:r>
            <a:r>
              <a:rPr lang="tr-TR" sz="2000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0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transkript, dil sertifikası, fotoğraf, pasaport fotokopisi, kaza ve mesuliyet sigortası </a:t>
            </a:r>
            <a:r>
              <a:rPr lang="tr-TR" sz="2000" b="1" i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portfolyo</a:t>
            </a:r>
            <a:r>
              <a:rPr lang="tr-TR" sz="20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</a:t>
            </a:r>
            <a:r>
              <a:rPr lang="tr-TR" sz="20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.)</a:t>
            </a:r>
          </a:p>
          <a:p>
            <a:endParaRPr lang="tr-TR" sz="2400" b="1" i="1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tr-TR" sz="2400" b="1" i="1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tr-TR" sz="2400" dirty="0" smtClean="0">
                <a:latin typeface="Georgia" panose="02040502050405020303" pitchFamily="18" charset="0"/>
              </a:rPr>
              <a:t>Halkbank € hesabı</a:t>
            </a:r>
            <a:endParaRPr lang="tr-TR" sz="2400" dirty="0">
              <a:latin typeface="Georgia" panose="02040502050405020303" pitchFamily="18" charset="0"/>
            </a:endParaRPr>
          </a:p>
        </p:txBody>
      </p:sp>
      <p:pic>
        <p:nvPicPr>
          <p:cNvPr id="8" name="Resim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791" y="1238907"/>
            <a:ext cx="2095443" cy="1311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Resim 9" descr="APPLÄ°CATÄ°ON FORM CLÄ°PART ile ilgili gÃ¶rsel sonucu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7683" y="4894808"/>
            <a:ext cx="2094216" cy="120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Resim 10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78" y="1152394"/>
            <a:ext cx="4829751" cy="2558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Resim 6" descr="euro ile ilgili gÃ¶rsel sonucu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104" y="4580483"/>
            <a:ext cx="1383030" cy="628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4550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dirty="0" smtClean="0"/>
          </a:p>
          <a:p>
            <a:pPr marL="0" indent="0" algn="ctr">
              <a:buNone/>
            </a:pPr>
            <a:endParaRPr lang="tr-TR" sz="4000" b="1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4139" y="214312"/>
            <a:ext cx="8167956" cy="642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270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28774" y="527901"/>
            <a:ext cx="10515600" cy="5649062"/>
          </a:xfrm>
        </p:spPr>
        <p:txBody>
          <a:bodyPr/>
          <a:lstStyle/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latin typeface="Georgia" panose="02040502050405020303" pitchFamily="18" charset="0"/>
              </a:rPr>
              <a:t>  Hareketlilik Öncesinde Yapılması Gerekenler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latin typeface="Georgia" panose="02040502050405020303" pitchFamily="18" charset="0"/>
              </a:rPr>
              <a:t>  Hareketlilik Sırasında Yapılması Gerekenler</a:t>
            </a:r>
          </a:p>
          <a:p>
            <a:pPr>
              <a:lnSpc>
                <a:spcPct val="300000"/>
              </a:lnSpc>
              <a:buFont typeface="Wingdings" panose="05000000000000000000" pitchFamily="2" charset="2"/>
              <a:buChar char="ü"/>
            </a:pPr>
            <a:r>
              <a:rPr lang="tr-TR" dirty="0" smtClean="0">
                <a:latin typeface="Georgia" panose="02040502050405020303" pitchFamily="18" charset="0"/>
              </a:rPr>
              <a:t>  Hareketlilik Sonrasında Yapılması Gerekenler</a:t>
            </a:r>
            <a:endParaRPr lang="tr-T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25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851" y="0"/>
            <a:ext cx="10515600" cy="5464105"/>
          </a:xfrm>
          <a:prstGeom prst="rect">
            <a:avLst/>
          </a:prstGeom>
        </p:spPr>
      </p:pic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089061" y="6113123"/>
            <a:ext cx="10037851" cy="595901"/>
          </a:xfrm>
        </p:spPr>
        <p:txBody>
          <a:bodyPr/>
          <a:lstStyle/>
          <a:p>
            <a:pPr algn="ctr"/>
            <a:r>
              <a:rPr lang="tr-TR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ULUSLARARASI İLİŞKİLER KOORDİNATÖRLÜĞÜ’NE TESLİM EDİYORSUNUZ.</a:t>
            </a:r>
            <a:endParaRPr lang="tr-TR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609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İçerik Yer Tutucusu 2"/>
          <p:cNvSpPr>
            <a:spLocks noGrp="1"/>
          </p:cNvSpPr>
          <p:nvPr>
            <p:ph idx="1"/>
          </p:nvPr>
        </p:nvSpPr>
        <p:spPr>
          <a:xfrm>
            <a:off x="318498" y="150828"/>
            <a:ext cx="11465960" cy="6070863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200000"/>
              </a:lnSpc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Yönetim Kurulu Kararı</a:t>
            </a:r>
            <a:r>
              <a:rPr lang="tr-TR" b="1" dirty="0">
                <a:latin typeface="Georgia" panose="02040502050405020303" pitchFamily="18" charset="0"/>
              </a:rPr>
              <a:t> </a:t>
            </a:r>
            <a:endParaRPr lang="tr-TR" b="1" dirty="0" smtClean="0">
              <a:latin typeface="Georgia" panose="02040502050405020303" pitchFamily="18" charset="0"/>
            </a:endParaRPr>
          </a:p>
          <a:p>
            <a:pPr>
              <a:lnSpc>
                <a:spcPct val="20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Öğrenim Anlaşmanız, imzalar tamamlandıktan sonra, hareketliliğe başlamadan önce, Uluslararası İlişkiler Koordinatörlüğü tarafından ilgili fakülteye/yüksekokula/enstitüye Yönetim Kurulu Kararı için gönderilir.</a:t>
            </a:r>
          </a:p>
          <a:p>
            <a:pPr>
              <a:lnSpc>
                <a:spcPct val="20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YKK, öğrenim anlaşmanızda yazan derslerden başarılı olmanız durumunda döndüğünüzde tanınırlığınızın sağlanması içindir.</a:t>
            </a:r>
          </a:p>
        </p:txBody>
      </p:sp>
    </p:spTree>
    <p:extLst>
      <p:ext uri="{BB962C8B-B14F-4D97-AF65-F5344CB8AC3E}">
        <p14:creationId xmlns:p14="http://schemas.microsoft.com/office/powerpoint/2010/main" val="89265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318499"/>
            <a:ext cx="11527604" cy="6256962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Mektubu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Misafir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olunacak Üniversitenin istediği evrakların hazırlanıp koordinatörlüğümüz aracılığıyla karşı kuruma gönderilmesinin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ardından,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1-2 ay içinde kabul mektuplarının gelmesi beklenir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>
              <a:lnSpc>
                <a:spcPct val="150000"/>
              </a:lnSpc>
              <a:spcAft>
                <a:spcPts val="800"/>
              </a:spcAft>
            </a:pP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Mektupları gidilecek üniversite tarafından ya öğrencilerin e-posta adreslerine ya da uluslararası ilişkiler koordinatörlüğüne </a:t>
            </a:r>
            <a:r>
              <a:rPr lang="tr-TR" sz="2400" b="1" i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gönderilir.</a:t>
            </a:r>
            <a:endParaRPr lang="tr-TR" sz="24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59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373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 Sözleşmesi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tr-TR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Mektuplarınızda yazan tarihler baz alınarak, tahmini bir hibe hesabı yapılır ve hibe sözleşmeniz bu doğrultuda hazırlanır.</a:t>
            </a:r>
          </a:p>
          <a:p>
            <a:pPr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 sözleşmenizi imzalamadan hareketliliğe başlayamazsınız.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tr-TR" sz="24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0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213110"/>
            <a:ext cx="11527604" cy="62775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Pasaport </a:t>
            </a:r>
            <a:endParaRPr lang="tr-TR" b="1" dirty="0" smtClean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yaş altındaki öğrenciler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harç ödemeden, sadece defter bedeli ödeyerek kendileri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pasaportlarını çıkarabilirler. </a:t>
            </a: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25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yaş üstündeki öğrenciler Koordinatörlüğümüzden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“Pasaport Harç Muafiyeti”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yazısı istemeliler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Pasaport işlemleri için Nüfus Müdürlüklerine, gerekli diğer evraklarla birlikte (kimlik, </a:t>
            </a:r>
            <a:r>
              <a:rPr lang="tr-TR" sz="2400" dirty="0" err="1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biyometrik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fotoğraf, öğrenci belgesi, vs.) gitmeniz gerekmektedir.</a:t>
            </a: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Resim 3" descr="pasaport nereden alÄ±nÄ±r ile ilgili gÃ¶rsel sonucu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1476" y="5067914"/>
            <a:ext cx="2073275" cy="12039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23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09072" y="311084"/>
            <a:ext cx="11527604" cy="6273803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30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Vize</a:t>
            </a:r>
            <a:endParaRPr lang="tr-TR" sz="30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Vize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başvurusu için ilgili konsoloslukla iletişime geçilmeli ve gerekli belgeler öğrenilmelidir.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mektubunun gelmesini takiben,  koordinatörlüğümüz tarafından hazırlanan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“Hibe Yazısı”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vize için gerekli diğer belgeler ile birlikte vize başvurusu yapılır. </a:t>
            </a:r>
          </a:p>
          <a:p>
            <a:pPr>
              <a:lnSpc>
                <a:spcPct val="150000"/>
              </a:lnSpc>
              <a:spcAft>
                <a:spcPts val="800"/>
              </a:spcAft>
            </a:pP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Not: Hibe Yazısı ile ilgili olarak, konsolosluk randevusuna gitmeden 15 gün önce Koordinatörlükteki sorumlu danışman bilgilendirilmelidir.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</a:p>
          <a:p>
            <a:endParaRPr lang="tr-T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67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113122"/>
            <a:ext cx="11527604" cy="6462339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Pasaport </a:t>
            </a: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Vize</a:t>
            </a: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tr-TR" sz="3600" b="1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endParaRPr lang="tr-TR" sz="3100" dirty="0">
              <a:solidFill>
                <a:srgbClr val="C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9912" y="1523067"/>
            <a:ext cx="6096000" cy="4905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24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297951"/>
            <a:ext cx="11527604" cy="62775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Sağlık 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Sigortası</a:t>
            </a:r>
            <a:endParaRPr lang="tr-TR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>
                <a:latin typeface="Georgia" panose="02040502050405020303" pitchFamily="18" charset="0"/>
              </a:rPr>
              <a:t>Erasmus</a:t>
            </a:r>
            <a:r>
              <a:rPr lang="tr-TR" sz="2400" dirty="0">
                <a:latin typeface="Georgia" panose="02040502050405020303" pitchFamily="18" charset="0"/>
              </a:rPr>
              <a:t>+ Programı'na katılan tüm öğrencilerin; gidecekleri ülkedeki sağlık kurumlarında alacakları tedavileri karşılayacak sağlık sigortasına sahip olmaları gerekmektedir</a:t>
            </a:r>
            <a:r>
              <a:rPr lang="tr-TR" sz="2400" dirty="0" smtClean="0">
                <a:latin typeface="Georgia" panose="02040502050405020303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</a:rPr>
              <a:t>Konsolosluklar vize başvurusu sırasında sigorta istemektedir.</a:t>
            </a:r>
          </a:p>
          <a:p>
            <a:pPr marL="0" indent="0">
              <a:buNone/>
            </a:pPr>
            <a:r>
              <a:rPr lang="tr-TR" dirty="0"/>
              <a:t> </a:t>
            </a:r>
            <a:r>
              <a:rPr lang="tr-TR" dirty="0" smtClean="0"/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Yaptırdığınız </a:t>
            </a:r>
            <a:r>
              <a:rPr lang="tr-TR" sz="2400" dirty="0">
                <a:latin typeface="Georgia" panose="02040502050405020303" pitchFamily="18" charset="0"/>
              </a:rPr>
              <a:t>sigorta </a:t>
            </a:r>
            <a:r>
              <a:rPr lang="tr-TR" sz="2400" dirty="0" smtClean="0">
                <a:latin typeface="Georgia" panose="02040502050405020303" pitchFamily="18" charset="0"/>
              </a:rPr>
              <a:t>poliçenizin;</a:t>
            </a:r>
          </a:p>
          <a:p>
            <a:pPr marL="0" indent="0">
              <a:buNone/>
            </a:pPr>
            <a:endParaRPr lang="tr-TR" sz="2400" dirty="0" smtClean="0">
              <a:latin typeface="Georgia" panose="02040502050405020303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tr-TR" sz="2400" dirty="0"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Yurt </a:t>
            </a:r>
            <a:r>
              <a:rPr lang="tr-TR" sz="2400" dirty="0">
                <a:latin typeface="Georgia" panose="02040502050405020303" pitchFamily="18" charset="0"/>
              </a:rPr>
              <a:t>Dışı Eğitim Sağlık Sigortası olduğuna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Georgia" panose="02040502050405020303" pitchFamily="18" charset="0"/>
              </a:rPr>
              <a:t> Ayakta </a:t>
            </a:r>
            <a:r>
              <a:rPr lang="tr-TR" sz="2400" dirty="0">
                <a:latin typeface="Georgia" panose="02040502050405020303" pitchFamily="18" charset="0"/>
              </a:rPr>
              <a:t>ve yatarak tüm tedavileri karşıladığına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Georgia" panose="02040502050405020303" pitchFamily="18" charset="0"/>
              </a:rPr>
              <a:t> Yurt </a:t>
            </a:r>
            <a:r>
              <a:rPr lang="tr-TR" sz="2400" dirty="0">
                <a:latin typeface="Georgia" panose="02040502050405020303" pitchFamily="18" charset="0"/>
              </a:rPr>
              <a:t>dışındaki tüm eğitim sürenizi kapsadığına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tr-TR" sz="2400" dirty="0" smtClean="0">
                <a:latin typeface="Georgia" panose="02040502050405020303" pitchFamily="18" charset="0"/>
              </a:rPr>
              <a:t> En </a:t>
            </a:r>
            <a:r>
              <a:rPr lang="tr-TR" sz="2400" dirty="0">
                <a:latin typeface="Georgia" panose="02040502050405020303" pitchFamily="18" charset="0"/>
              </a:rPr>
              <a:t>az 30.000 </a:t>
            </a:r>
            <a:r>
              <a:rPr lang="tr-TR" sz="2400" dirty="0" err="1">
                <a:latin typeface="Georgia" panose="02040502050405020303" pitchFamily="18" charset="0"/>
              </a:rPr>
              <a:t>Euro’luk</a:t>
            </a:r>
            <a:r>
              <a:rPr lang="tr-TR" sz="2400" dirty="0"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teminatı kapsadığına emin olun.</a:t>
            </a:r>
            <a:endParaRPr lang="tr-TR" sz="2400" dirty="0">
              <a:latin typeface="Georgia" panose="02040502050405020303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tr-TR" sz="2400" dirty="0" smtClean="0">
              <a:latin typeface="Georgia" panose="02040502050405020303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85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18499" y="297951"/>
            <a:ext cx="11527604" cy="627751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Sağlık 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Sigortası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b="1" dirty="0"/>
              <a:t> </a:t>
            </a:r>
            <a:r>
              <a:rPr lang="tr-TR" sz="2400" dirty="0" smtClean="0">
                <a:latin typeface="Georgia" panose="02040502050405020303" pitchFamily="18" charset="0"/>
              </a:rPr>
              <a:t>Türkiye'nin </a:t>
            </a:r>
            <a:r>
              <a:rPr lang="tr-TR" sz="2400" dirty="0">
                <a:latin typeface="Georgia" panose="02040502050405020303" pitchFamily="18" charset="0"/>
              </a:rPr>
              <a:t>bazı ülkelerle Sosyal Güvenlik Anlaşması </a:t>
            </a:r>
            <a:r>
              <a:rPr lang="tr-TR" sz="2400" dirty="0" smtClean="0">
                <a:latin typeface="Georgia" panose="02040502050405020303" pitchFamily="18" charset="0"/>
              </a:rPr>
              <a:t>bulunmaktadır.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Türkiye </a:t>
            </a:r>
            <a:r>
              <a:rPr lang="tr-TR" sz="2400" dirty="0">
                <a:latin typeface="Georgia" panose="02040502050405020303" pitchFamily="18" charset="0"/>
              </a:rPr>
              <a:t>de çalışan ya da emekli anne babaların vesayetinde olan çocuklar, eğitim için bulundukları sürede de SGK haklarında bir kesinti olmaksızın gittikleri ülkede sağlık sigortasından yararlanabilmektedirler.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Öğrencinin </a:t>
            </a:r>
            <a:r>
              <a:rPr lang="tr-TR" sz="2400" dirty="0">
                <a:latin typeface="Georgia" panose="02040502050405020303" pitchFamily="18" charset="0"/>
              </a:rPr>
              <a:t>bu hakkından yararlanabilmesi için SGK dan her ülke için farklı bir kodu olan bir belge alması gerekmektedir. </a:t>
            </a: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916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63248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Çevirimiçi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Desteği (OLS)</a:t>
            </a:r>
            <a:endParaRPr lang="tr-TR" sz="28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</a:rPr>
              <a:t>2014-2015 akademik yılından itibaren </a:t>
            </a:r>
            <a:r>
              <a:rPr lang="tr-TR" sz="2400" dirty="0" err="1">
                <a:latin typeface="Georgia" panose="02040502050405020303" pitchFamily="18" charset="0"/>
              </a:rPr>
              <a:t>Erasmus</a:t>
            </a:r>
            <a:r>
              <a:rPr lang="tr-TR" sz="2400" dirty="0">
                <a:latin typeface="Georgia" panose="02040502050405020303" pitchFamily="18" charset="0"/>
              </a:rPr>
              <a:t>+ </a:t>
            </a:r>
            <a:r>
              <a:rPr lang="tr-TR" sz="2400" dirty="0" smtClean="0">
                <a:latin typeface="Georgia" panose="02040502050405020303" pitchFamily="18" charset="0"/>
              </a:rPr>
              <a:t>öğrencilerinin </a:t>
            </a:r>
            <a:r>
              <a:rPr lang="tr-TR" sz="2400" dirty="0">
                <a:latin typeface="Georgia" panose="02040502050405020303" pitchFamily="18" charset="0"/>
              </a:rPr>
              <a:t>hareketlilik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öncesi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ve sonrasında almaları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zorunlu olan bir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sınavdır.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Sınav dil seviyesinin tespitine yönelik olup, aldığınız sonuç hareketliliğe katılmanıza engel olmayacaktır.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Sınav, hareketlilik öncesi ve sonrasında yapılmakta, öğrencinin dil seviyesindeki gelişimin tespit edilmesi amaçlanmaktadır.</a:t>
            </a:r>
          </a:p>
          <a:p>
            <a:pPr marL="342900" indent="-342900" algn="just">
              <a:lnSpc>
                <a:spcPct val="150000"/>
              </a:lnSpc>
              <a:spcAft>
                <a:spcPts val="800"/>
              </a:spcAft>
              <a:buFont typeface="Courier New" panose="02070309020205020404" pitchFamily="49" charset="0"/>
              <a:buChar char="o"/>
            </a:pPr>
            <a:endParaRPr lang="tr-TR" sz="2400" b="1" dirty="0" smtClean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988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0" y="-18854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tr-TR" sz="4000" dirty="0" smtClean="0">
              <a:latin typeface="Georgia" panose="02040502050405020303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4000" dirty="0" smtClean="0">
              <a:solidFill>
                <a:schemeClr val="bg2">
                  <a:lumMod val="25000"/>
                </a:schemeClr>
              </a:solidFill>
              <a:latin typeface="Georgia" panose="02040502050405020303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4000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2019-2020 Akademik Yılı </a:t>
            </a:r>
          </a:p>
          <a:p>
            <a:pPr marL="0" indent="0" algn="ctr">
              <a:buNone/>
            </a:pPr>
            <a:r>
              <a:rPr lang="tr-TR" sz="4000" dirty="0" err="1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Erasmus</a:t>
            </a:r>
            <a:r>
              <a:rPr lang="tr-TR" sz="4000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Programı Öğrenim Hareketliliği</a:t>
            </a:r>
            <a:endParaRPr lang="tr-TR" sz="4000" dirty="0">
              <a:latin typeface="Georgia" panose="02040502050405020303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tr-TR" sz="4000" dirty="0" smtClean="0">
              <a:latin typeface="Georgia" panose="02040502050405020303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4000" dirty="0" smtClean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Faaliyet Dönemi</a:t>
            </a:r>
            <a:endParaRPr lang="tr-TR" sz="4000" dirty="0">
              <a:solidFill>
                <a:srgbClr val="C00000"/>
              </a:solidFill>
              <a:latin typeface="Georgia" panose="02040502050405020303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tr-TR" sz="4000" dirty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 Haziran 2019 - 30 Eylül 2020 tarihleri </a:t>
            </a:r>
          </a:p>
        </p:txBody>
      </p:sp>
    </p:spTree>
    <p:extLst>
      <p:ext uri="{BB962C8B-B14F-4D97-AF65-F5344CB8AC3E}">
        <p14:creationId xmlns:p14="http://schemas.microsoft.com/office/powerpoint/2010/main" val="11543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4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</a:t>
            </a:r>
            <a:r>
              <a:rPr lang="tr-TR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evirimiçi</a:t>
            </a: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Desteği (OLS)</a:t>
            </a:r>
            <a:endParaRPr lang="tr-TR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İşlemlerini tamamlayan öğrencilerin hareketlilikten önce mail adreslerine koordinatörlüğümüz tarafından lisans tanımlaması yapılmaktadır.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OLS lisans tanımlaması yapılan öğrencilerin mail adreslerine sistem tarafından bir bilgilendirme maili gönderilir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Sınava başlamadan önce sisteme </a:t>
            </a:r>
            <a:r>
              <a:rPr lang="tr-TR" sz="2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Erasmus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faaliyetinin başlangıç ve bitiş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tarihlerini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girmeniz gerekmektedir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50000"/>
              </a:lnSpc>
              <a:spcAft>
                <a:spcPts val="800"/>
              </a:spcAft>
              <a:buNone/>
            </a:pP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8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55399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Çevirimiçi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Desteği (OLS)</a:t>
            </a:r>
            <a:endParaRPr lang="tr-TR" sz="28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Girdiğiniz gidiş dönüş tarihlerine göre, 2. sınav için bitiş tarihinden sonra otomatik olarak mailinize 2. sınavı tamamlamanız gerektiğine dair mail gelecektir. Belirtilen tarih aralığında 2. sınavı tamamlamalısınız.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Gitmeden önce sınavı tamamlamazsanız, hareketliliğe başlayamazsınız.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Döndükten sonra, ya da yurt dışındayken belirtilen tarihlerde 2. sınavı tamamlamazsanız, %20’lik hibenizi alamayacaksınız.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77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3877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Çevirimiçi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Desteği (OLS)</a:t>
            </a:r>
            <a:endParaRPr lang="tr-TR" sz="28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Sınavı bilgisayarınızdan online olarak alabileceksiniz.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Sınav soruları, seviyenize göre değişmektedir.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Sorular, bir önceki soruya verdiğiniz cevaba bağlı olarak gelecektir.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Yani verdiğiniz cevaba göre, sonraki sorunun zorluğu değişmektedir.</a:t>
            </a: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382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50000"/>
              </a:lnSpc>
              <a:spcAft>
                <a:spcPts val="800"/>
              </a:spcAft>
              <a:buNone/>
            </a:pPr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Çevirimiçi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Kursu (OLS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tr-TR" sz="28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</a:rPr>
              <a:t>Dil sınavına girdikten sonra </a:t>
            </a:r>
            <a:r>
              <a:rPr lang="tr-TR" sz="2400" dirty="0" smtClean="0">
                <a:latin typeface="Georgia" panose="02040502050405020303" pitchFamily="18" charset="0"/>
              </a:rPr>
              <a:t>B1 </a:t>
            </a:r>
            <a:r>
              <a:rPr lang="tr-TR" sz="2400" dirty="0">
                <a:latin typeface="Georgia" panose="02040502050405020303" pitchFamily="18" charset="0"/>
              </a:rPr>
              <a:t>ve altında olan öğrencilere sistem tarafından otomatik olarak kurs tanımlaması yapılmaktadır</a:t>
            </a:r>
            <a:r>
              <a:rPr lang="tr-TR" sz="2400" dirty="0" smtClean="0">
                <a:latin typeface="Georgia" panose="02040502050405020303" pitchFamily="18" charset="0"/>
              </a:rPr>
              <a:t>.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tr-TR" sz="2400" dirty="0">
                <a:latin typeface="Georgia" panose="02040502050405020303" pitchFamily="18" charset="0"/>
              </a:rPr>
              <a:t>Bu kursu öğreniminiz süresince ücretsiz olarak online </a:t>
            </a:r>
            <a:r>
              <a:rPr lang="tr-TR" sz="2400" dirty="0" smtClean="0">
                <a:latin typeface="Georgia" panose="02040502050405020303" pitchFamily="18" charset="0"/>
              </a:rPr>
              <a:t>alabilirsiniz.</a:t>
            </a: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13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</a:t>
            </a:r>
            <a:endParaRPr lang="tr-TR" dirty="0" smtClean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Mektubu </a:t>
            </a: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Öğrenim Anlaşması </a:t>
            </a:r>
            <a:r>
              <a:rPr lang="tr-TR" sz="20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0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Agreement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Before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imzalanmış bir şekilde)</a:t>
            </a:r>
            <a:endParaRPr lang="tr-TR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0"/>
              </a:spcAft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Sözleşmesi </a:t>
            </a:r>
            <a:r>
              <a:rPr lang="tr-TR" sz="20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Hibeli ya da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hibesiz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0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yararlanan 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öğrencilerin tümü sözleşmeyi imzalamak </a:t>
            </a:r>
            <a:r>
              <a:rPr lang="tr-TR" sz="20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zorundadırlar)</a:t>
            </a:r>
            <a:endParaRPr lang="tr-TR" sz="20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Vizenin çıktığına dair, pasaportun taratılmış hali (mail yoluyla)</a:t>
            </a:r>
          </a:p>
          <a:p>
            <a:pPr marL="342900" lvl="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Zorunlu Sağlık Sigortası Kopyası</a:t>
            </a:r>
          </a:p>
          <a:p>
            <a:pPr marL="342900" indent="-342900" algn="just">
              <a:lnSpc>
                <a:spcPct val="100000"/>
              </a:lnSpc>
              <a:spcAft>
                <a:spcPts val="800"/>
              </a:spcAft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OLS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Dil Sınavı </a:t>
            </a:r>
            <a:r>
              <a:rPr lang="tr-TR" sz="2000" b="1" i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(Online Language </a:t>
            </a:r>
            <a:r>
              <a:rPr lang="tr-TR" sz="2000" b="1" i="1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Support</a:t>
            </a:r>
            <a:r>
              <a:rPr lang="tr-TR" sz="2000" b="1" i="1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0817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xfrm>
            <a:off x="319088" y="298450"/>
            <a:ext cx="1152683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Hibe</a:t>
            </a:r>
          </a:p>
          <a:p>
            <a:pPr marL="0" indent="0">
              <a:lnSpc>
                <a:spcPct val="200000"/>
              </a:lnSpc>
              <a:spcAft>
                <a:spcPts val="800"/>
              </a:spcAft>
              <a:buNone/>
            </a:pPr>
            <a:r>
              <a:rPr lang="tr-TR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Kabul mektubunuzdaki </a:t>
            </a:r>
            <a:r>
              <a:rPr lang="tr-TR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tarihlere göre, hibeniz hesaplanır ve  </a:t>
            </a:r>
            <a:r>
              <a:rPr lang="tr-TR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%80’i </a:t>
            </a:r>
            <a:r>
              <a:rPr lang="tr-TR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açmış olduğunuz Halkbank </a:t>
            </a:r>
            <a:r>
              <a:rPr lang="tr-TR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 </a:t>
            </a:r>
            <a:r>
              <a:rPr lang="tr-TR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hesaplarınıza </a:t>
            </a:r>
            <a:r>
              <a:rPr lang="tr-TR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yatırılır.</a:t>
            </a:r>
          </a:p>
          <a:p>
            <a:pPr marL="0" indent="0" algn="ctr">
              <a:lnSpc>
                <a:spcPct val="100000"/>
              </a:lnSpc>
              <a:spcAft>
                <a:spcPts val="800"/>
              </a:spcAft>
              <a:buNone/>
            </a:pPr>
            <a:endParaRPr lang="tr-TR" dirty="0" smtClean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19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0371" y="433634"/>
            <a:ext cx="11560630" cy="6076024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Verilecek hibe dışında, harcamalarınız için (uçak bileti, kalacak yer, vs.) ayrıca bir ödeme yapılmayacaktır.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Hibeniz gitmeden önce %80 ve döndükten sonra %20 olmak üzere iki kerede ödenir.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Hibenizin </a:t>
            </a:r>
            <a:r>
              <a:rPr lang="tr-TR" sz="2400" dirty="0">
                <a:latin typeface="Georgia" panose="02040502050405020303" pitchFamily="18" charset="0"/>
              </a:rPr>
              <a:t>%</a:t>
            </a:r>
            <a:r>
              <a:rPr lang="tr-TR" sz="2400" dirty="0" smtClean="0">
                <a:latin typeface="Georgia" panose="02040502050405020303" pitchFamily="18" charset="0"/>
              </a:rPr>
              <a:t>80’i gitmeden önce yapılması gerekenler yapıldıktan ve teslim edilmesi gereken evraklar tamamlandıktan sonra,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Hareketliliğe başlamadan 1 hafta 10 gün içinde hesaplarınıza aktarılır.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%</a:t>
            </a:r>
            <a:r>
              <a:rPr lang="tr-TR" sz="2400" dirty="0" smtClean="0">
                <a:latin typeface="Georgia" panose="02040502050405020303" pitchFamily="18" charset="0"/>
              </a:rPr>
              <a:t>20’si ise, dönüş sonrası teslim ettiğiniz katılım sertifikasına göre tekrar hesaplanır ve yapmanız gereken işlemleri tamamladıktan sonra hesaplarınıza aktarılır.</a:t>
            </a:r>
          </a:p>
          <a:p>
            <a:endParaRPr lang="tr-TR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38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770" y="69761"/>
            <a:ext cx="12071230" cy="6658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HİBELER </a:t>
            </a:r>
          </a:p>
          <a:p>
            <a:pPr marL="0" indent="0" algn="ctr"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(KA103)</a:t>
            </a:r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utoShape 2" descr="EURO ile ilgili gÃ¶rsel sonucu"/>
          <p:cNvSpPr>
            <a:spLocks noChangeAspect="1" noChangeArrowheads="1"/>
          </p:cNvSpPr>
          <p:nvPr/>
        </p:nvSpPr>
        <p:spPr bwMode="auto">
          <a:xfrm>
            <a:off x="0" y="145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4" descr="EURO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7285" y="69761"/>
            <a:ext cx="2797628" cy="165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ikdörtgen 6"/>
          <p:cNvSpPr/>
          <p:nvPr/>
        </p:nvSpPr>
        <p:spPr>
          <a:xfrm>
            <a:off x="235669" y="1463703"/>
            <a:ext cx="11623250" cy="5394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tr-TR" sz="2400" b="1" dirty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1 ve 2. Grup Program Ülkeleri: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500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180340" algn="just">
              <a:lnSpc>
                <a:spcPct val="115000"/>
              </a:lnSpc>
              <a:spcAft>
                <a:spcPts val="0"/>
              </a:spcAft>
            </a:pPr>
            <a:r>
              <a:rPr lang="tr-TR" sz="2400" dirty="0" smtClean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tr-TR" sz="2400" dirty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Birleşik Krallık, Danimarka, Finlandiya, İrlanda, İsveç, İzlanda, Lihtenştayn, Lüksemburg, Norveç, Almanya, Avusturya, Belçika, Fransa, Güney Kıbrıs, Hollanda, İspanya, İtalya, Malta, Portekiz, </a:t>
            </a:r>
            <a:r>
              <a:rPr lang="tr-TR" sz="2400" dirty="0" smtClean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Yunanistan</a:t>
            </a:r>
          </a:p>
          <a:p>
            <a:pPr marL="457200" indent="-180340" algn="just">
              <a:lnSpc>
                <a:spcPct val="115000"/>
              </a:lnSpc>
              <a:spcAft>
                <a:spcPts val="0"/>
              </a:spcAft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r>
              <a:rPr lang="tr-TR" sz="2400" b="1" dirty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3. Grup Program Ülkeleri: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300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€</a:t>
            </a:r>
          </a:p>
          <a:p>
            <a:pPr lvl="0" algn="just">
              <a:lnSpc>
                <a:spcPct val="115000"/>
              </a:lnSpc>
              <a:spcAft>
                <a:spcPts val="0"/>
              </a:spcAft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180340" algn="just">
              <a:lnSpc>
                <a:spcPct val="115000"/>
              </a:lnSpc>
              <a:spcAft>
                <a:spcPts val="800"/>
              </a:spcAft>
            </a:pPr>
            <a:r>
              <a:rPr lang="tr-TR" sz="2400" dirty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smtClean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Bulgaristan, Çek Cumhuriyeti, Estonya, Hırvatistan, Letonya, Litvanya, Macaristan, Makedonya, Polonya, Romanya, Slovakya, Slovenya, </a:t>
            </a:r>
            <a:r>
              <a:rPr lang="tr-TR" sz="2400" dirty="0" smtClean="0">
                <a:solidFill>
                  <a:srgbClr val="262626"/>
                </a:solidFill>
                <a:latin typeface="Georgia" panose="02040502050405020303" pitchFamily="18" charset="0"/>
                <a:ea typeface="Calibri" panose="020F0502020204030204" pitchFamily="34" charset="0"/>
                <a:cs typeface="Calibri" panose="020F0502020204030204" pitchFamily="34" charset="0"/>
              </a:rPr>
              <a:t>Türkiye</a:t>
            </a:r>
          </a:p>
          <a:p>
            <a:pPr marL="457200" indent="-180340" algn="just">
              <a:lnSpc>
                <a:spcPct val="115000"/>
              </a:lnSpc>
              <a:spcAft>
                <a:spcPts val="800"/>
              </a:spcAft>
            </a:pPr>
            <a:endParaRPr lang="tr-TR" sz="2400" dirty="0">
              <a:solidFill>
                <a:srgbClr val="262626"/>
              </a:solidFill>
              <a:effectLst/>
              <a:latin typeface="Georgia" panose="02040502050405020303" pitchFamily="18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180340" algn="just">
              <a:lnSpc>
                <a:spcPct val="115000"/>
              </a:lnSpc>
              <a:spcAft>
                <a:spcPts val="800"/>
              </a:spcAft>
            </a:pPr>
            <a:endParaRPr lang="tr-TR" sz="2400" dirty="0">
              <a:effectLst/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949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20770" y="69761"/>
            <a:ext cx="12071230" cy="665884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HİBELER </a:t>
            </a:r>
          </a:p>
          <a:p>
            <a:pPr marL="0" indent="0" algn="ctr">
              <a:buNone/>
            </a:pPr>
            <a:r>
              <a:rPr lang="tr-TR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(KA107)</a:t>
            </a:r>
            <a:endParaRPr lang="tr-TR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AutoShape 2" descr="EURO ile ilgili gÃ¶rsel sonucu"/>
          <p:cNvSpPr>
            <a:spLocks noChangeAspect="1" noChangeArrowheads="1"/>
          </p:cNvSpPr>
          <p:nvPr/>
        </p:nvSpPr>
        <p:spPr bwMode="auto">
          <a:xfrm>
            <a:off x="0" y="1455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6" name="Picture 4" descr="EURO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8685" y="5164698"/>
            <a:ext cx="2797628" cy="1659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Tablo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401972"/>
              </p:ext>
            </p:extLst>
          </p:nvPr>
        </p:nvGraphicFramePr>
        <p:xfrm>
          <a:off x="707571" y="1159496"/>
          <a:ext cx="10689772" cy="4030156"/>
        </p:xfrm>
        <a:graphic>
          <a:graphicData uri="http://schemas.openxmlformats.org/drawingml/2006/table">
            <a:tbl>
              <a:tblPr firstRow="1" firstCol="1" bandRow="1"/>
              <a:tblGrid>
                <a:gridCol w="2000647">
                  <a:extLst>
                    <a:ext uri="{9D8B030D-6E8A-4147-A177-3AD203B41FA5}">
                      <a16:colId xmlns:a16="http://schemas.microsoft.com/office/drawing/2014/main" val="1852025549"/>
                    </a:ext>
                  </a:extLst>
                </a:gridCol>
                <a:gridCol w="4515608">
                  <a:extLst>
                    <a:ext uri="{9D8B030D-6E8A-4147-A177-3AD203B41FA5}">
                      <a16:colId xmlns:a16="http://schemas.microsoft.com/office/drawing/2014/main" val="512256228"/>
                    </a:ext>
                  </a:extLst>
                </a:gridCol>
                <a:gridCol w="4173517">
                  <a:extLst>
                    <a:ext uri="{9D8B030D-6E8A-4147-A177-3AD203B41FA5}">
                      <a16:colId xmlns:a16="http://schemas.microsoft.com/office/drawing/2014/main" val="2910265215"/>
                    </a:ext>
                  </a:extLst>
                </a:gridCol>
              </a:tblGrid>
              <a:tr h="1254446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>
                          <a:solidFill>
                            <a:srgbClr val="262626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tr-TR" sz="2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400" b="1" dirty="0" smtClean="0">
                        <a:solidFill>
                          <a:srgbClr val="262626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 smtClean="0">
                          <a:solidFill>
                            <a:srgbClr val="262626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Hareketlilikte</a:t>
                      </a:r>
                      <a:r>
                        <a:rPr lang="tr-TR" sz="2400" b="1" baseline="0" dirty="0" smtClean="0">
                          <a:solidFill>
                            <a:srgbClr val="262626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tr-TR" sz="2400" b="1" dirty="0" smtClean="0">
                          <a:solidFill>
                            <a:srgbClr val="262626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Misafir </a:t>
                      </a:r>
                      <a:r>
                        <a:rPr lang="tr-TR" sz="2400" b="1" dirty="0">
                          <a:solidFill>
                            <a:srgbClr val="262626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Olunan Ülke</a:t>
                      </a:r>
                      <a:endParaRPr lang="tr-TR" sz="2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400" b="1" dirty="0" smtClean="0">
                        <a:solidFill>
                          <a:srgbClr val="262626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 smtClean="0">
                          <a:solidFill>
                            <a:srgbClr val="262626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Aylık </a:t>
                      </a:r>
                      <a:r>
                        <a:rPr lang="tr-TR" sz="2400" b="1" dirty="0">
                          <a:solidFill>
                            <a:srgbClr val="262626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Hibe Miktarı (Avro</a:t>
                      </a:r>
                      <a:r>
                        <a:rPr lang="tr-TR" sz="2400" b="1" dirty="0" smtClean="0">
                          <a:solidFill>
                            <a:srgbClr val="262626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25262"/>
                  </a:ext>
                </a:extLst>
              </a:tr>
              <a:tr h="1223893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400" b="1" dirty="0" smtClean="0">
                        <a:solidFill>
                          <a:srgbClr val="262626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 smtClean="0">
                          <a:solidFill>
                            <a:srgbClr val="262626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Bireysel </a:t>
                      </a:r>
                      <a:r>
                        <a:rPr lang="tr-TR" sz="2400" b="1" dirty="0">
                          <a:solidFill>
                            <a:srgbClr val="262626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Destek</a:t>
                      </a:r>
                      <a:endParaRPr lang="tr-TR" sz="2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400" dirty="0" smtClean="0">
                        <a:solidFill>
                          <a:srgbClr val="0D0D0D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0D0D0D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Arnavutluk</a:t>
                      </a:r>
                      <a:endParaRPr lang="tr-TR" sz="2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400" dirty="0" smtClean="0">
                        <a:solidFill>
                          <a:srgbClr val="0D0D0D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0D0D0D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700</a:t>
                      </a:r>
                      <a:endParaRPr lang="tr-TR" sz="2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1580747"/>
                  </a:ext>
                </a:extLst>
              </a:tr>
              <a:tr h="133693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400" b="1" dirty="0" smtClean="0">
                        <a:solidFill>
                          <a:srgbClr val="262626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b="1" dirty="0" smtClean="0">
                          <a:solidFill>
                            <a:srgbClr val="262626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Seyahat </a:t>
                      </a:r>
                      <a:r>
                        <a:rPr lang="tr-TR" sz="2400" b="1" dirty="0">
                          <a:solidFill>
                            <a:srgbClr val="262626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Hibesi</a:t>
                      </a:r>
                      <a:endParaRPr lang="tr-TR" sz="2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400" dirty="0" smtClean="0">
                        <a:solidFill>
                          <a:srgbClr val="0D0D0D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0D0D0D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Arnavutluk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tr-TR" sz="2400" dirty="0" smtClean="0">
                        <a:solidFill>
                          <a:srgbClr val="0D0D0D"/>
                        </a:solidFill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tr-TR" sz="2400" dirty="0" smtClean="0">
                          <a:solidFill>
                            <a:srgbClr val="0D0D0D"/>
                          </a:solidFill>
                          <a:effectLst/>
                          <a:latin typeface="Georgia" panose="02040502050405020303" pitchFamily="18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275</a:t>
                      </a:r>
                      <a:endParaRPr lang="tr-TR" sz="2400" dirty="0">
                        <a:effectLst/>
                        <a:latin typeface="Georgia" panose="020405020504050203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0510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91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dib.firat.edu.tr/sites/dib.firat.edu.tr/files/3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25" y="742950"/>
            <a:ext cx="4114799" cy="5807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lane clipart ile ilgili gÃ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722738" cy="2384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642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258792" y="152400"/>
            <a:ext cx="11750955" cy="654231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sz="2800" dirty="0" smtClean="0">
                <a:latin typeface="Georgia" panose="02040502050405020303" pitchFamily="18" charset="0"/>
              </a:rPr>
              <a:t/>
            </a:r>
            <a:br>
              <a:rPr lang="tr-TR" sz="2800" dirty="0" smtClean="0">
                <a:latin typeface="Georgia" panose="02040502050405020303" pitchFamily="18" charset="0"/>
              </a:rPr>
            </a:br>
            <a:r>
              <a:rPr lang="tr-TR" sz="2800" dirty="0">
                <a:latin typeface="Georgia" panose="02040502050405020303" pitchFamily="18" charset="0"/>
              </a:rPr>
              <a:t/>
            </a:r>
            <a:br>
              <a:rPr lang="tr-TR" sz="2800" dirty="0">
                <a:latin typeface="Georgia" panose="02040502050405020303" pitchFamily="18" charset="0"/>
              </a:rPr>
            </a:br>
            <a:r>
              <a:rPr lang="tr-TR" sz="2800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Erasmus</a:t>
            </a:r>
            <a:r>
              <a:rPr lang="tr-TR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+ Programı kapsamında eğitim görmek üzere seçildiğiniz andan itibaren duyurular için </a:t>
            </a:r>
            <a:r>
              <a:rPr lang="tr-TR" sz="2800" dirty="0" smtClean="0">
                <a:latin typeface="Georgia" panose="02040502050405020303" pitchFamily="18" charset="0"/>
                <a:cs typeface="Times New Roman" panose="02020603050405020304" pitchFamily="18" charset="0"/>
                <a:hlinkClick r:id="rId2"/>
              </a:rPr>
              <a:t>https</a:t>
            </a:r>
            <a:r>
              <a:rPr lang="tr-TR" sz="2800" dirty="0">
                <a:latin typeface="Georgia" panose="02040502050405020303" pitchFamily="18" charset="0"/>
                <a:cs typeface="Times New Roman" panose="02020603050405020304" pitchFamily="18" charset="0"/>
                <a:hlinkClick r:id="rId2"/>
              </a:rPr>
              <a:t>://iro.mehmetakif.edu.tr</a:t>
            </a:r>
            <a:r>
              <a:rPr lang="tr-TR" sz="2800" dirty="0" smtClean="0">
                <a:latin typeface="Georgia" panose="02040502050405020303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tr-TR" sz="2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adresini ve mail adreslerinizi sık sık kontrol ediniz.</a:t>
            </a:r>
            <a:r>
              <a:rPr lang="tr-TR" sz="2800" dirty="0" smtClean="0">
                <a:latin typeface="Georgia" panose="02040502050405020303" pitchFamily="18" charset="0"/>
              </a:rPr>
              <a:t/>
            </a:r>
            <a:br>
              <a:rPr lang="tr-TR" sz="2800" dirty="0" smtClean="0">
                <a:latin typeface="Georgia" panose="02040502050405020303" pitchFamily="18" charset="0"/>
              </a:rPr>
            </a:br>
            <a:r>
              <a:rPr lang="tr-TR" sz="2800" dirty="0">
                <a:latin typeface="Georgia" panose="02040502050405020303" pitchFamily="18" charset="0"/>
              </a:rPr>
              <a:t/>
            </a:r>
            <a:br>
              <a:rPr lang="tr-TR" sz="2800" dirty="0">
                <a:latin typeface="Georgia" panose="02040502050405020303" pitchFamily="18" charset="0"/>
              </a:rPr>
            </a:br>
            <a:endParaRPr lang="tr-TR" sz="2800" dirty="0">
              <a:latin typeface="Georgia" panose="02040502050405020303" pitchFamily="18" charset="0"/>
            </a:endParaRPr>
          </a:p>
        </p:txBody>
      </p:sp>
      <p:pic>
        <p:nvPicPr>
          <p:cNvPr id="1026" name="Picture 2" descr="e-mail clipart ile ilgili gÃ¶rsel sonuc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3781" y="4287328"/>
            <a:ext cx="2035834" cy="2035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sim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92" y="379562"/>
            <a:ext cx="2457210" cy="11370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15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tr-TR" sz="4800" i="1" dirty="0" smtClean="0">
                <a:latin typeface="Georgia" panose="02040502050405020303" pitchFamily="18" charset="0"/>
              </a:rPr>
              <a:t>Hareketlilik Sırasında </a:t>
            </a:r>
            <a:br>
              <a:rPr lang="tr-TR" sz="4800" i="1" dirty="0" smtClean="0">
                <a:latin typeface="Georgia" panose="02040502050405020303" pitchFamily="18" charset="0"/>
              </a:rPr>
            </a:br>
            <a:r>
              <a:rPr lang="tr-TR" sz="4800" i="1" dirty="0" smtClean="0">
                <a:latin typeface="Georgia" panose="02040502050405020303" pitchFamily="18" charset="0"/>
              </a:rPr>
              <a:t>Yapılması Gerekenler </a:t>
            </a:r>
            <a:br>
              <a:rPr lang="tr-TR" sz="4800" i="1" dirty="0" smtClean="0">
                <a:latin typeface="Georgia" panose="02040502050405020303" pitchFamily="18" charset="0"/>
              </a:rPr>
            </a:br>
            <a:r>
              <a:rPr lang="tr-TR" sz="4800" dirty="0" smtClean="0">
                <a:latin typeface="Georgia" panose="02040502050405020303" pitchFamily="18" charset="0"/>
              </a:rPr>
              <a:t>(</a:t>
            </a:r>
            <a:r>
              <a:rPr lang="tr-TR" sz="4800" dirty="0" err="1" smtClean="0">
                <a:latin typeface="Georgia" panose="02040502050405020303" pitchFamily="18" charset="0"/>
              </a:rPr>
              <a:t>During</a:t>
            </a:r>
            <a:r>
              <a:rPr lang="tr-TR" sz="4800" dirty="0" smtClean="0">
                <a:latin typeface="Georgia" panose="02040502050405020303" pitchFamily="18" charset="0"/>
              </a:rPr>
              <a:t> </a:t>
            </a:r>
            <a:r>
              <a:rPr lang="tr-TR" sz="4800" dirty="0" err="1" smtClean="0">
                <a:latin typeface="Georgia" panose="02040502050405020303" pitchFamily="18" charset="0"/>
              </a:rPr>
              <a:t>the</a:t>
            </a:r>
            <a:r>
              <a:rPr lang="tr-TR" sz="4800" dirty="0" smtClean="0">
                <a:latin typeface="Georgia" panose="02040502050405020303" pitchFamily="18" charset="0"/>
              </a:rPr>
              <a:t> </a:t>
            </a:r>
            <a:r>
              <a:rPr lang="tr-TR" sz="4800" dirty="0" err="1" smtClean="0">
                <a:latin typeface="Georgia" panose="02040502050405020303" pitchFamily="18" charset="0"/>
              </a:rPr>
              <a:t>Mobility</a:t>
            </a:r>
            <a:r>
              <a:rPr lang="tr-TR" sz="4800" dirty="0" smtClean="0">
                <a:latin typeface="Georgia" panose="02040502050405020303" pitchFamily="18" charset="0"/>
              </a:rPr>
              <a:t>)</a:t>
            </a:r>
            <a:br>
              <a:rPr lang="tr-TR" sz="4800" dirty="0" smtClean="0">
                <a:latin typeface="Georgia" panose="02040502050405020303" pitchFamily="18" charset="0"/>
              </a:rPr>
            </a:br>
            <a:endParaRPr lang="tr-TR" sz="4800" dirty="0">
              <a:latin typeface="Georgia" panose="02040502050405020303" pitchFamily="18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 flipV="1">
            <a:off x="0" y="6858000"/>
            <a:ext cx="12192000" cy="4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9968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5429" y="370114"/>
            <a:ext cx="11299371" cy="5976257"/>
          </a:xfrm>
        </p:spPr>
        <p:txBody>
          <a:bodyPr>
            <a:normAutofit/>
          </a:bodyPr>
          <a:lstStyle/>
          <a:p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Üniversiteye ilk gittiğinizde, Uluslararası İlişkiler ya da </a:t>
            </a:r>
            <a:r>
              <a:rPr lang="tr-TR" sz="2400" dirty="0" err="1" smtClean="0">
                <a:latin typeface="Georgia" panose="02040502050405020303" pitchFamily="18" charset="0"/>
              </a:rPr>
              <a:t>Erasmus</a:t>
            </a:r>
            <a:r>
              <a:rPr lang="tr-TR" sz="2400" dirty="0" smtClean="0">
                <a:latin typeface="Georgia" panose="02040502050405020303" pitchFamily="18" charset="0"/>
              </a:rPr>
              <a:t> Ofisine bilgi veriniz.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Ofis, dersleriniz, yurdunuz, ilgili öğretim elemanları, ders saatleri, oturum izni gibi konularda sizi yönlendirecektir.</a:t>
            </a: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3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42536" y="330768"/>
            <a:ext cx="11361783" cy="6606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Learning </a:t>
            </a:r>
            <a:r>
              <a:rPr lang="tr-TR" sz="2800" b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Agreement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tr-TR" sz="2800" b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During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800" b="1" dirty="0" err="1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Formu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endParaRPr lang="tr-TR" sz="2800" dirty="0">
              <a:solidFill>
                <a:srgbClr val="C00000"/>
              </a:solidFill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Derslerde, değişiklik yapmanız gerekiyorsa, “Learning </a:t>
            </a:r>
            <a:r>
              <a:rPr lang="tr-TR" sz="2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Agreement-During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Mobility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kısmı doldurulmalıdır. </a:t>
            </a: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Ders değişikliği için bölüm koordinatörünüz ile iletişime geçmelisiniz.</a:t>
            </a:r>
          </a:p>
          <a:p>
            <a:pPr marL="342900" indent="-342900">
              <a:lnSpc>
                <a:spcPct val="20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Bu formun, hareketlilik başladıktan sonra </a:t>
            </a:r>
            <a:r>
              <a:rPr lang="tr-TR" sz="2400" b="1" i="1" dirty="0">
                <a:solidFill>
                  <a:srgbClr val="C00000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 geç 4-6 hafta içinde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imzalar tamamlanmış halde Uluslar İlişkiler Koordinatörlüğünde sorumlu danışmana gönderilmesi zorunludur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104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837" y="304800"/>
            <a:ext cx="9458325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492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0" y="954474"/>
            <a:ext cx="12129418" cy="20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89331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Hareketlilik Sonrasında </a:t>
            </a:r>
            <a:b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</a:br>
            <a: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Yapılması Gerekenler</a:t>
            </a:r>
            <a:b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</a:br>
            <a:r>
              <a:rPr lang="tr-TR" sz="4800" i="1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(</a:t>
            </a:r>
            <a:r>
              <a:rPr lang="tr-TR" sz="4800" i="1" dirty="0" err="1" smtClean="0">
                <a:latin typeface="Georgia" panose="02040502050405020303" pitchFamily="18" charset="0"/>
                <a:cs typeface="Calibri Light" panose="020F0302020204030204" pitchFamily="34" charset="0"/>
              </a:rPr>
              <a:t>After</a:t>
            </a:r>
            <a:r>
              <a:rPr lang="tr-TR" sz="4800" i="1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 </a:t>
            </a:r>
            <a:r>
              <a:rPr lang="tr-TR" sz="4800" i="1" dirty="0" err="1" smtClean="0">
                <a:latin typeface="Georgia" panose="02040502050405020303" pitchFamily="18" charset="0"/>
                <a:cs typeface="Calibri Light" panose="020F0302020204030204" pitchFamily="34" charset="0"/>
              </a:rPr>
              <a:t>the</a:t>
            </a:r>
            <a:r>
              <a:rPr lang="tr-TR" sz="4800" i="1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 </a:t>
            </a:r>
            <a:r>
              <a:rPr lang="tr-TR" sz="4800" i="1" dirty="0" err="1" smtClean="0">
                <a:latin typeface="Georgia" panose="02040502050405020303" pitchFamily="18" charset="0"/>
                <a:cs typeface="Calibri Light" panose="020F0302020204030204" pitchFamily="34" charset="0"/>
              </a:rPr>
              <a:t>Mobility</a:t>
            </a:r>
            <a:r>
              <a:rPr lang="tr-TR" sz="4800" i="1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>)</a:t>
            </a:r>
            <a: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  <a:t/>
            </a:r>
            <a:br>
              <a:rPr lang="tr-TR" sz="4800" dirty="0" smtClean="0">
                <a:latin typeface="Georgia" panose="02040502050405020303" pitchFamily="18" charset="0"/>
                <a:cs typeface="Calibri Light" panose="020F0302020204030204" pitchFamily="34" charset="0"/>
              </a:rPr>
            </a:br>
            <a:endParaRPr lang="tr-TR" sz="4800" dirty="0">
              <a:latin typeface="Georgia" panose="02040502050405020303" pitchFamily="18" charset="0"/>
              <a:cs typeface="Calibri Light" panose="020F0302020204030204" pitchFamily="34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 flipV="1">
            <a:off x="0" y="6858000"/>
            <a:ext cx="12192000" cy="4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13415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61257" y="0"/>
            <a:ext cx="11517085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Hareketlilik sonrasında Uluslararası İlişkiler Koordinatörlüğüne teslim edilecek belgeler ve yapılacaklar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;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endParaRPr lang="tr-TR" sz="2400" dirty="0" smtClean="0">
              <a:latin typeface="Georgia" panose="02040502050405020303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</a:rPr>
              <a:t>Transkript </a:t>
            </a:r>
            <a:endParaRPr lang="tr-TR" sz="2400" dirty="0">
              <a:latin typeface="Georgia" panose="02040502050405020303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</a:rPr>
              <a:t>Katılım Sertifikası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</a:rPr>
              <a:t>Öğrenim Anlaşması </a:t>
            </a:r>
            <a:r>
              <a:rPr lang="tr-TR" sz="2400" i="1" dirty="0">
                <a:latin typeface="Georgia" panose="02040502050405020303" pitchFamily="18" charset="0"/>
              </a:rPr>
              <a:t>(Learning </a:t>
            </a:r>
            <a:r>
              <a:rPr lang="tr-TR" sz="2400" i="1" dirty="0" err="1">
                <a:latin typeface="Georgia" panose="02040502050405020303" pitchFamily="18" charset="0"/>
              </a:rPr>
              <a:t>Agreement-After</a:t>
            </a:r>
            <a:r>
              <a:rPr lang="tr-TR" sz="2400" i="1" dirty="0">
                <a:latin typeface="Georgia" panose="02040502050405020303" pitchFamily="18" charset="0"/>
              </a:rPr>
              <a:t> </a:t>
            </a:r>
            <a:r>
              <a:rPr lang="tr-TR" sz="2400" i="1" dirty="0" err="1">
                <a:latin typeface="Georgia" panose="02040502050405020303" pitchFamily="18" charset="0"/>
              </a:rPr>
              <a:t>the</a:t>
            </a:r>
            <a:r>
              <a:rPr lang="tr-TR" sz="2400" i="1" dirty="0">
                <a:latin typeface="Georgia" panose="02040502050405020303" pitchFamily="18" charset="0"/>
              </a:rPr>
              <a:t> </a:t>
            </a:r>
            <a:r>
              <a:rPr lang="tr-TR" sz="2400" i="1" dirty="0" err="1">
                <a:latin typeface="Georgia" panose="02040502050405020303" pitchFamily="18" charset="0"/>
              </a:rPr>
              <a:t>Mobility</a:t>
            </a:r>
            <a:r>
              <a:rPr lang="tr-TR" sz="2400" i="1" dirty="0">
                <a:latin typeface="Georgia" panose="02040502050405020303" pitchFamily="18" charset="0"/>
              </a:rPr>
              <a:t> kısmı, imzalı hali)</a:t>
            </a:r>
            <a:endParaRPr lang="tr-TR" sz="2400" dirty="0">
              <a:latin typeface="Georgia" panose="02040502050405020303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</a:rPr>
              <a:t>AB Anketi (online olarak doldurulmaktadır)</a:t>
            </a: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</a:rPr>
              <a:t>OLS </a:t>
            </a:r>
            <a:r>
              <a:rPr lang="tr-TR" sz="2400" dirty="0" smtClean="0">
                <a:latin typeface="Georgia" panose="02040502050405020303" pitchFamily="18" charset="0"/>
              </a:rPr>
              <a:t>(2. sınav)</a:t>
            </a:r>
            <a:endParaRPr lang="tr-TR" sz="2400" dirty="0">
              <a:latin typeface="Georgia" panose="02040502050405020303" pitchFamily="18" charset="0"/>
            </a:endParaRPr>
          </a:p>
          <a:p>
            <a:pPr marL="514350" lvl="0" indent="-514350">
              <a:lnSpc>
                <a:spcPct val="150000"/>
              </a:lnSpc>
              <a:buFont typeface="+mj-lt"/>
              <a:buAutoNum type="arabicParenR"/>
            </a:pPr>
            <a:r>
              <a:rPr lang="tr-TR" sz="2400" dirty="0">
                <a:latin typeface="Georgia" panose="02040502050405020303" pitchFamily="18" charset="0"/>
              </a:rPr>
              <a:t>Özel durumlara ilişkin açıklayıcı ve kanıtlayıcı belgeler (mücbir sebeple dönülmesi vb. durumların gerekçelerini gösteren</a:t>
            </a:r>
            <a:r>
              <a:rPr lang="tr-TR" sz="2400" dirty="0" smtClean="0">
                <a:latin typeface="Georgia" panose="02040502050405020303" pitchFamily="18" charset="0"/>
              </a:rPr>
              <a:t>)</a:t>
            </a:r>
            <a:endParaRPr lang="tr-TR" sz="2400" dirty="0">
              <a:latin typeface="Georgia" panose="02040502050405020303" pitchFamily="18" charset="0"/>
            </a:endParaRPr>
          </a:p>
          <a:p>
            <a:pPr marL="514350" lvl="0" indent="-514350">
              <a:buFont typeface="+mj-lt"/>
              <a:buAutoNum type="arabicParenR"/>
            </a:pPr>
            <a:endParaRPr lang="tr-TR" sz="2400" dirty="0" smtClean="0">
              <a:latin typeface="Georgia" panose="02040502050405020303" pitchFamily="18" charset="0"/>
            </a:endParaRPr>
          </a:p>
          <a:p>
            <a:pPr lvl="0"/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545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7200" y="285750"/>
            <a:ext cx="1122589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Hareketlilik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sonrasında Uluslararası İlişkiler Koordinatörlüğüne teslim edilecek belgeler ve yapılacaklar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;</a:t>
            </a:r>
          </a:p>
          <a:p>
            <a:pPr algn="ctr">
              <a:lnSpc>
                <a:spcPct val="150000"/>
              </a:lnSpc>
            </a:pPr>
            <a:endParaRPr lang="tr-TR" sz="2800" b="1" dirty="0">
              <a:latin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Transkript</a:t>
            </a:r>
            <a:r>
              <a:rPr lang="tr-TR" sz="2400" b="1" dirty="0">
                <a:solidFill>
                  <a:schemeClr val="accent6"/>
                </a:solidFill>
                <a:latin typeface="Georgia" panose="02040502050405020303" pitchFamily="18" charset="0"/>
              </a:rPr>
              <a:t>  </a:t>
            </a:r>
            <a:r>
              <a:rPr lang="tr-TR" sz="2400" dirty="0">
                <a:latin typeface="Georgia" panose="02040502050405020303" pitchFamily="18" charset="0"/>
              </a:rPr>
              <a:t>Misafir olduğunuz üniversite tarafından verilmektedir.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Katılım Sertifikası  </a:t>
            </a:r>
            <a:r>
              <a:rPr lang="tr-TR" sz="2400" dirty="0">
                <a:latin typeface="Georgia" panose="02040502050405020303" pitchFamily="18" charset="0"/>
              </a:rPr>
              <a:t>Misafir olduğunuz üniversite tarafından verilmektedir</a:t>
            </a:r>
            <a:r>
              <a:rPr lang="tr-TR" sz="2400" dirty="0" smtClean="0">
                <a:latin typeface="Georgia" panose="02040502050405020303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Karşı kurumda misafir olduğunuz süreleri gösterir. 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After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the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Mobility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Öğrenim </a:t>
            </a:r>
            <a:r>
              <a:rPr lang="tr-TR" sz="2400" dirty="0">
                <a:latin typeface="Georgia" panose="02040502050405020303" pitchFamily="18" charset="0"/>
              </a:rPr>
              <a:t>Anlaşmasının “faaliyet sonrası” bölümünün doldurulması ve karşı kurum tarafından onaylanması. </a:t>
            </a:r>
            <a:endParaRPr lang="tr-TR" sz="24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139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229" y="361950"/>
            <a:ext cx="8523946" cy="613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927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457200" y="285750"/>
            <a:ext cx="11225892" cy="5847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AB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Anketi (EU </a:t>
            </a:r>
            <a:r>
              <a:rPr lang="tr-TR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Survey</a:t>
            </a:r>
            <a:r>
              <a:rPr lang="tr-TR" sz="2400" dirty="0">
                <a:solidFill>
                  <a:srgbClr val="C00000"/>
                </a:solidFill>
                <a:latin typeface="Georgia" panose="02040502050405020303" pitchFamily="18" charset="0"/>
              </a:rPr>
              <a:t>) </a:t>
            </a:r>
            <a:r>
              <a:rPr lang="tr-TR" sz="2400" dirty="0">
                <a:latin typeface="Georgia" panose="02040502050405020303" pitchFamily="18" charset="0"/>
              </a:rPr>
              <a:t>Dönüş  belgelerinin koordinatörlüğümüze teslim edilmesini takiben e-posta adresinize gönderilen, hareketlilik süreci ile ilgili değerlendirme soruları içeren bir ankettir. </a:t>
            </a:r>
          </a:p>
          <a:p>
            <a:pPr lvl="0"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Kalan %20’lik hibenin ödenmesi için anketin tamamlanması zorunludur</a:t>
            </a:r>
            <a:r>
              <a:rPr lang="tr-TR" sz="2400" dirty="0" smtClean="0">
                <a:latin typeface="Georgia" panose="02040502050405020303" pitchFamily="18" charset="0"/>
              </a:rPr>
              <a:t>.</a:t>
            </a:r>
          </a:p>
          <a:p>
            <a:pPr lvl="0"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  <a:p>
            <a:pPr lvl="0">
              <a:lnSpc>
                <a:spcPct val="150000"/>
              </a:lnSpc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OLS 2 (Online </a:t>
            </a:r>
            <a:r>
              <a:rPr lang="tr-TR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Linguistic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 </a:t>
            </a:r>
            <a:r>
              <a:rPr lang="tr-TR" sz="2400" b="1" dirty="0" err="1">
                <a:solidFill>
                  <a:srgbClr val="C00000"/>
                </a:solidFill>
                <a:latin typeface="Georgia" panose="02040502050405020303" pitchFamily="18" charset="0"/>
              </a:rPr>
              <a:t>Support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)  </a:t>
            </a:r>
            <a:r>
              <a:rPr lang="tr-TR" sz="2400" dirty="0">
                <a:latin typeface="Georgia" panose="02040502050405020303" pitchFamily="18" charset="0"/>
              </a:rPr>
              <a:t>İlki hareketlilik öncesinde yapılan OLS sınavının ikincisi, OLS sistemi tarafından, sisteme ilk kayıt esnasında girmiş olduğunuz bitiş tarihine göre e-posta adresine tanımlanacaktır. </a:t>
            </a:r>
          </a:p>
          <a:p>
            <a:pPr lvl="0"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Kalan %20’lik hibenin ödenmesi için </a:t>
            </a:r>
            <a:r>
              <a:rPr lang="tr-TR" sz="2400" dirty="0" smtClean="0">
                <a:latin typeface="Georgia" panose="02040502050405020303" pitchFamily="18" charset="0"/>
              </a:rPr>
              <a:t>sınavın </a:t>
            </a:r>
            <a:r>
              <a:rPr lang="tr-TR" sz="2400" dirty="0">
                <a:latin typeface="Georgia" panose="02040502050405020303" pitchFamily="18" charset="0"/>
              </a:rPr>
              <a:t>tamamlanması zorunludur.</a:t>
            </a:r>
          </a:p>
          <a:p>
            <a:pPr>
              <a:lnSpc>
                <a:spcPct val="150000"/>
              </a:lnSpc>
            </a:pPr>
            <a:endParaRPr lang="tr-TR" sz="2000" b="1" dirty="0" smtClean="0">
              <a:solidFill>
                <a:schemeClr val="accent6"/>
              </a:solidFill>
              <a:latin typeface="Georgia" panose="02040502050405020303" pitchFamily="18" charset="0"/>
            </a:endParaRPr>
          </a:p>
          <a:p>
            <a:pPr lvl="0"/>
            <a:endParaRPr lang="tr-TR" sz="2000" dirty="0" smtClean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45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6858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r>
              <a:rPr lang="tr-TR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Hareketlilikten Önce </a:t>
            </a:r>
            <a: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Yapılması</a:t>
            </a:r>
            <a:r>
              <a:rPr lang="tr-TR" sz="4800" dirty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Gerekenler</a:t>
            </a: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(</a:t>
            </a:r>
            <a:r>
              <a:rPr lang="tr-TR" sz="4800" i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Before</a:t>
            </a: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tr-TR" sz="4800" i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the</a:t>
            </a: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 </a:t>
            </a:r>
            <a:r>
              <a:rPr lang="tr-TR" sz="4800" i="1" dirty="0" err="1" smtClean="0">
                <a:latin typeface="Georgia" panose="02040502050405020303" pitchFamily="18" charset="0"/>
                <a:cs typeface="Times New Roman" panose="02020603050405020304" pitchFamily="18" charset="0"/>
              </a:rPr>
              <a:t>Mobility</a:t>
            </a:r>
            <a:r>
              <a:rPr lang="tr-TR" sz="4800" i="1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)</a:t>
            </a:r>
            <a: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/>
            </a:r>
            <a:br>
              <a:rPr lang="tr-TR" sz="4800" dirty="0" smtClean="0">
                <a:latin typeface="Georgia" panose="02040502050405020303" pitchFamily="18" charset="0"/>
                <a:cs typeface="Times New Roman" panose="02020603050405020304" pitchFamily="18" charset="0"/>
              </a:rPr>
            </a:br>
            <a:endParaRPr lang="tr-TR" sz="48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 flipV="1">
            <a:off x="0" y="6858000"/>
            <a:ext cx="12192000" cy="45719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7172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1" y="0"/>
            <a:ext cx="12191999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tr-TR" sz="28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tr-TR" sz="2800" b="1" dirty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endParaRPr lang="tr-TR" sz="2800" b="1" dirty="0" smtClean="0">
              <a:solidFill>
                <a:srgbClr val="C0000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2800" b="1" dirty="0" smtClean="0">
                <a:latin typeface="Georgia" panose="02040502050405020303" pitchFamily="18" charset="0"/>
              </a:rPr>
              <a:t>Belgelerinizi döndükten sonra 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1 ay </a:t>
            </a:r>
            <a:r>
              <a:rPr lang="tr-TR" sz="2800" b="1" dirty="0" smtClean="0">
                <a:latin typeface="Georgia" panose="02040502050405020303" pitchFamily="18" charset="0"/>
              </a:rPr>
              <a:t>içerisinde Koordinatörlüğümüze teslim ediniz.</a:t>
            </a:r>
          </a:p>
          <a:p>
            <a:pPr algn="ctr">
              <a:lnSpc>
                <a:spcPct val="150000"/>
              </a:lnSpc>
            </a:pPr>
            <a:endParaRPr lang="tr-TR" sz="2800" b="1" dirty="0"/>
          </a:p>
          <a:p>
            <a:pPr algn="ctr">
              <a:lnSpc>
                <a:spcPct val="150000"/>
              </a:lnSpc>
            </a:pPr>
            <a:endParaRPr lang="tr-TR" sz="2800" b="1" dirty="0" smtClean="0"/>
          </a:p>
          <a:p>
            <a:pPr algn="ctr">
              <a:lnSpc>
                <a:spcPct val="150000"/>
              </a:lnSpc>
            </a:pPr>
            <a:endParaRPr lang="tr-TR" sz="2800" dirty="0"/>
          </a:p>
          <a:p>
            <a:pPr marL="514350" lvl="0" indent="-514350">
              <a:buFont typeface="+mj-lt"/>
              <a:buAutoNum type="arabicParenR"/>
            </a:pPr>
            <a:endParaRPr lang="tr-TR" sz="2400" dirty="0" smtClean="0"/>
          </a:p>
          <a:p>
            <a:pPr marL="514350" lvl="0" indent="-514350">
              <a:buFont typeface="+mj-lt"/>
              <a:buAutoNum type="arabicParenR"/>
            </a:pPr>
            <a:endParaRPr lang="tr-TR" sz="2400" dirty="0"/>
          </a:p>
          <a:p>
            <a:pPr marL="514350" lvl="0" indent="-514350">
              <a:buFont typeface="+mj-lt"/>
              <a:buAutoNum type="arabicParenR"/>
            </a:pPr>
            <a:endParaRPr lang="tr-TR" sz="2400" dirty="0" smtClean="0"/>
          </a:p>
          <a:p>
            <a:pPr lvl="0"/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324874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285750" y="304800"/>
            <a:ext cx="11296650" cy="6832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Akademik Tanınma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>
                <a:latin typeface="Georgia" panose="02040502050405020303" pitchFamily="18" charset="0"/>
              </a:rPr>
              <a:t>Öğrenim Anlaşmasında belirtilen derslerden başarılı </a:t>
            </a:r>
            <a:r>
              <a:rPr lang="tr-TR" sz="2400" dirty="0" smtClean="0">
                <a:latin typeface="Georgia" panose="02040502050405020303" pitchFamily="18" charset="0"/>
              </a:rPr>
              <a:t>olunması </a:t>
            </a:r>
            <a:r>
              <a:rPr lang="tr-TR" sz="2400" dirty="0">
                <a:latin typeface="Georgia" panose="02040502050405020303" pitchFamily="18" charset="0"/>
              </a:rPr>
              <a:t>durumunda, misafir </a:t>
            </a:r>
            <a:r>
              <a:rPr lang="tr-TR" sz="2400" dirty="0" smtClean="0">
                <a:latin typeface="Georgia" panose="02040502050405020303" pitchFamily="18" charset="0"/>
              </a:rPr>
              <a:t>olunan </a:t>
            </a:r>
            <a:r>
              <a:rPr lang="tr-TR" sz="2400" dirty="0">
                <a:latin typeface="Georgia" panose="02040502050405020303" pitchFamily="18" charset="0"/>
              </a:rPr>
              <a:t>kurumdan </a:t>
            </a:r>
            <a:r>
              <a:rPr lang="tr-TR" sz="2400" dirty="0" smtClean="0">
                <a:latin typeface="Georgia" panose="02040502050405020303" pitchFamily="18" charset="0"/>
              </a:rPr>
              <a:t>alınan Transkript belgesinin Koordinatörlüğümüze teslim edilmesini takiben, </a:t>
            </a:r>
          </a:p>
          <a:p>
            <a:pPr>
              <a:lnSpc>
                <a:spcPct val="150000"/>
              </a:lnSpc>
            </a:pPr>
            <a:endParaRPr lang="tr-TR" sz="2400" dirty="0" smtClean="0">
              <a:latin typeface="Georgia" panose="020405020504050203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Georgia" panose="02040502050405020303" pitchFamily="18" charset="0"/>
              </a:rPr>
              <a:t>Uluslararası </a:t>
            </a:r>
            <a:r>
              <a:rPr lang="tr-TR" sz="2400" dirty="0">
                <a:latin typeface="Georgia" panose="02040502050405020303" pitchFamily="18" charset="0"/>
              </a:rPr>
              <a:t>İlişkiler Koordinatörlüğü </a:t>
            </a:r>
            <a:r>
              <a:rPr lang="tr-TR" sz="2400" dirty="0" smtClean="0">
                <a:latin typeface="Georgia" panose="02040502050405020303" pitchFamily="18" charset="0"/>
              </a:rPr>
              <a:t>transkriptinizi </a:t>
            </a:r>
            <a:r>
              <a:rPr lang="tr-TR" sz="2400" dirty="0">
                <a:latin typeface="Georgia" panose="02040502050405020303" pitchFamily="18" charset="0"/>
              </a:rPr>
              <a:t>ilgili fakülteye/ yüksekokula/enstitüye Yönetim kurulu kararı için </a:t>
            </a:r>
            <a:r>
              <a:rPr lang="tr-TR" sz="2400" dirty="0" smtClean="0">
                <a:latin typeface="Georgia" panose="02040502050405020303" pitchFamily="18" charset="0"/>
              </a:rPr>
              <a:t>gönderir.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Georgia" panose="02040502050405020303" pitchFamily="18" charset="0"/>
              </a:rPr>
              <a:t>Takip </a:t>
            </a:r>
            <a:r>
              <a:rPr lang="tr-TR" sz="2400" dirty="0">
                <a:latin typeface="Georgia" panose="02040502050405020303" pitchFamily="18" charset="0"/>
              </a:rPr>
              <a:t>edilen programda başarılı olunan kredilere tam akademik tanınma sağlanır; başarısız olunan krediler </a:t>
            </a:r>
            <a:r>
              <a:rPr lang="tr-TR" sz="2400" dirty="0" smtClean="0">
                <a:latin typeface="Georgia" panose="02040502050405020303" pitchFamily="18" charset="0"/>
              </a:rPr>
              <a:t>tekrar </a:t>
            </a:r>
            <a:r>
              <a:rPr lang="tr-TR" sz="2400" dirty="0">
                <a:latin typeface="Georgia" panose="02040502050405020303" pitchFamily="18" charset="0"/>
              </a:rPr>
              <a:t>edilir</a:t>
            </a:r>
            <a:r>
              <a:rPr lang="tr-TR" sz="2400" dirty="0" smtClean="0">
                <a:latin typeface="Georgia" panose="02040502050405020303" pitchFamily="18" charset="0"/>
              </a:rPr>
              <a:t>.</a:t>
            </a:r>
          </a:p>
          <a:p>
            <a:pPr lvl="0"/>
            <a:endParaRPr lang="tr-TR" sz="2400" dirty="0">
              <a:latin typeface="Georgia" panose="02040502050405020303" pitchFamily="18" charset="0"/>
            </a:endParaRPr>
          </a:p>
          <a:p>
            <a:pPr lvl="0"/>
            <a:endParaRPr lang="tr-TR" sz="2400" dirty="0" smtClean="0">
              <a:latin typeface="Georgia" panose="02040502050405020303" pitchFamily="18" charset="0"/>
            </a:endParaRPr>
          </a:p>
          <a:p>
            <a:pPr lvl="0"/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068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7828" y="544286"/>
            <a:ext cx="10983685" cy="6074229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HUSUSLAR</a:t>
            </a:r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dirty="0">
                <a:latin typeface="Georgia" panose="02040502050405020303" pitchFamily="18" charset="0"/>
              </a:rPr>
              <a:t> </a:t>
            </a:r>
            <a:r>
              <a:rPr lang="tr-TR" sz="2400" dirty="0">
                <a:latin typeface="Georgia" panose="02040502050405020303" pitchFamily="18" charset="0"/>
              </a:rPr>
              <a:t>Öğrenim Hareketliliği için faaliyet süresi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3 aydan kısa olamaz</a:t>
            </a:r>
            <a:r>
              <a:rPr lang="tr-TR" sz="2400" dirty="0">
                <a:latin typeface="Georgia" panose="02040502050405020303" pitchFamily="18" charset="0"/>
              </a:rPr>
              <a:t>. Asgari süreler mücbir sebepler dışında azaltılamaz.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3 </a:t>
            </a:r>
            <a:r>
              <a:rPr lang="tr-TR" sz="2400" dirty="0">
                <a:latin typeface="Georgia" panose="02040502050405020303" pitchFamily="18" charset="0"/>
              </a:rPr>
              <a:t>aydan kısa süren hareketlilikler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geçersiz sayılır</a:t>
            </a:r>
            <a:r>
              <a:rPr lang="tr-TR" sz="2400" dirty="0">
                <a:latin typeface="Georgia" panose="02040502050405020303" pitchFamily="18" charset="0"/>
              </a:rPr>
              <a:t>, </a:t>
            </a:r>
            <a:r>
              <a:rPr lang="tr-TR" sz="2400" dirty="0" smtClean="0">
                <a:latin typeface="Georgia" panose="02040502050405020303" pitchFamily="18" charset="0"/>
              </a:rPr>
              <a:t>ödenen hibenin geri iadesi istenir.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dirty="0">
              <a:latin typeface="Georgia" panose="02040502050405020303" pitchFamily="18" charset="0"/>
            </a:endParaRPr>
          </a:p>
        </p:txBody>
      </p:sp>
      <p:pic>
        <p:nvPicPr>
          <p:cNvPr id="2050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20193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50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87828" y="544286"/>
            <a:ext cx="10983685" cy="6074229"/>
          </a:xfrm>
        </p:spPr>
        <p:txBody>
          <a:bodyPr/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HUSUSLAR</a:t>
            </a:r>
          </a:p>
          <a:p>
            <a:pPr algn="just"/>
            <a:endParaRPr lang="tr-TR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 Hareketlilik süresinin mücbir sebeplerle (ailevi sebepler, sağlık problemleri, afet gibi) asgari sürenin altında olması durumunda, öğrenci bu durumu belgelendirmek zorundadır.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Durumun </a:t>
            </a:r>
            <a:r>
              <a:rPr lang="tr-TR" sz="2400" dirty="0">
                <a:latin typeface="Georgia" panose="02040502050405020303" pitchFamily="18" charset="0"/>
              </a:rPr>
              <a:t>mücbir sebep olup olmadığı Ulusal Ajans Başkanlığı’nca </a:t>
            </a:r>
            <a:r>
              <a:rPr lang="tr-TR" sz="2400" dirty="0" smtClean="0">
                <a:latin typeface="Georgia" panose="02040502050405020303" pitchFamily="18" charset="0"/>
              </a:rPr>
              <a:t> değerlendirilecektir</a:t>
            </a:r>
            <a:r>
              <a:rPr lang="tr-TR" sz="2400" dirty="0">
                <a:latin typeface="Georgia" panose="02040502050405020303" pitchFamily="18" charset="0"/>
              </a:rPr>
              <a:t>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Mücbir </a:t>
            </a:r>
            <a:r>
              <a:rPr lang="tr-TR" sz="2400" dirty="0">
                <a:latin typeface="Georgia" panose="02040502050405020303" pitchFamily="18" charset="0"/>
              </a:rPr>
              <a:t>sebep olması durumunda, yurt dışında geçirilen süre karşılığı hibe hariç geri kalan hibenin iadesi istenir.</a:t>
            </a:r>
          </a:p>
          <a:p>
            <a:pPr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2050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32" y="0"/>
            <a:ext cx="2019300" cy="1685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883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5" y="370114"/>
            <a:ext cx="10983685" cy="6074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HUSUSLAR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Kredi Yurtlarda kalan öğrenciler KYK müdürlüğüne bilgi vermeli.</a:t>
            </a:r>
          </a:p>
          <a:p>
            <a:pPr lvl="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Birinci </a:t>
            </a:r>
            <a:r>
              <a:rPr lang="tr-TR" sz="2400" dirty="0">
                <a:latin typeface="Georgia" panose="02040502050405020303" pitchFamily="18" charset="0"/>
              </a:rPr>
              <a:t>yarıyılda giden </a:t>
            </a:r>
            <a:r>
              <a:rPr lang="tr-TR" sz="2400" dirty="0" smtClean="0">
                <a:latin typeface="Georgia" panose="02040502050405020303" pitchFamily="18" charset="0"/>
              </a:rPr>
              <a:t>öğrenciler;</a:t>
            </a:r>
          </a:p>
          <a:p>
            <a:pPr marL="0" lvl="0" indent="0">
              <a:lnSpc>
                <a:spcPct val="150000"/>
              </a:lnSpc>
              <a:buNone/>
            </a:pPr>
            <a:r>
              <a:rPr lang="tr-TR" sz="2400" dirty="0" smtClean="0">
                <a:latin typeface="Georgia" panose="02040502050405020303" pitchFamily="18" charset="0"/>
              </a:rPr>
              <a:t>	</a:t>
            </a:r>
            <a:r>
              <a:rPr lang="tr-TR" sz="2400" dirty="0">
                <a:latin typeface="Georgia" panose="02040502050405020303" pitchFamily="18" charset="0"/>
              </a:rPr>
              <a:t>F</a:t>
            </a:r>
            <a:r>
              <a:rPr lang="tr-TR" sz="2400" dirty="0" smtClean="0">
                <a:latin typeface="Georgia" panose="02040502050405020303" pitchFamily="18" charset="0"/>
              </a:rPr>
              <a:t>aaliyetlerini </a:t>
            </a:r>
            <a:r>
              <a:rPr lang="tr-TR" sz="2400" dirty="0">
                <a:latin typeface="Georgia" panose="02040502050405020303" pitchFamily="18" charset="0"/>
              </a:rPr>
              <a:t>ikinci yarıyıla </a:t>
            </a:r>
            <a:r>
              <a:rPr lang="tr-TR" sz="2400" dirty="0" smtClean="0">
                <a:latin typeface="Georgia" panose="02040502050405020303" pitchFamily="18" charset="0"/>
              </a:rPr>
              <a:t>hibeli </a:t>
            </a:r>
            <a:r>
              <a:rPr lang="tr-TR" sz="2400" dirty="0">
                <a:latin typeface="Georgia" panose="02040502050405020303" pitchFamily="18" charset="0"/>
              </a:rPr>
              <a:t>olarak </a:t>
            </a:r>
            <a:r>
              <a:rPr lang="tr-TR" sz="2400" dirty="0" smtClean="0">
                <a:latin typeface="Georgia" panose="02040502050405020303" pitchFamily="18" charset="0"/>
              </a:rPr>
              <a:t> uzatmak </a:t>
            </a:r>
            <a:r>
              <a:rPr lang="tr-TR" sz="2400" dirty="0">
                <a:latin typeface="Georgia" panose="02040502050405020303" pitchFamily="18" charset="0"/>
              </a:rPr>
              <a:t>için en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son 05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	Kasım 2019 tarihine kadar</a:t>
            </a:r>
            <a:r>
              <a:rPr lang="tr-TR" sz="2400" dirty="0" smtClean="0">
                <a:latin typeface="Georgia" panose="02040502050405020303" pitchFamily="18" charset="0"/>
              </a:rPr>
              <a:t> ,Koordinatörlüğümüze </a:t>
            </a:r>
            <a:r>
              <a:rPr lang="tr-TR" sz="2400" dirty="0">
                <a:latin typeface="Georgia" panose="02040502050405020303" pitchFamily="18" charset="0"/>
              </a:rPr>
              <a:t>dilekçe ile </a:t>
            </a:r>
            <a:r>
              <a:rPr lang="tr-TR" sz="2400" dirty="0" smtClean="0">
                <a:latin typeface="Georgia" panose="02040502050405020303" pitchFamily="18" charset="0"/>
              </a:rPr>
              <a:t>	başvuruda 	bulunmalılar.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Yükseköğretim </a:t>
            </a:r>
            <a:r>
              <a:rPr lang="tr-TR" sz="2400" dirty="0">
                <a:latin typeface="Georgia" panose="02040502050405020303" pitchFamily="18" charset="0"/>
              </a:rPr>
              <a:t>kurumu, başarısız öğrencilerin hibelerinde kesinti yapabilir. </a:t>
            </a:r>
            <a:r>
              <a:rPr lang="tr-TR" sz="2400" dirty="0" smtClean="0">
                <a:latin typeface="Georgia" panose="02040502050405020303" pitchFamily="18" charset="0"/>
              </a:rPr>
              <a:t>Kesinti miktarı yükseköğretim </a:t>
            </a:r>
            <a:r>
              <a:rPr lang="tr-TR" sz="2400" dirty="0">
                <a:latin typeface="Georgia" panose="02040502050405020303" pitchFamily="18" charset="0"/>
              </a:rPr>
              <a:t>kurumunun takdirindedir.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dirty="0" smtClean="0"/>
          </a:p>
          <a:p>
            <a:pPr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4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1139825" cy="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42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5" y="370114"/>
            <a:ext cx="10983685" cy="6074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</a:t>
            </a:r>
            <a:r>
              <a:rPr lang="tr-TR" b="1" dirty="0">
                <a:solidFill>
                  <a:srgbClr val="C00000"/>
                </a:solidFill>
              </a:rPr>
              <a:t> </a:t>
            </a:r>
            <a:r>
              <a:rPr lang="tr-TR" b="1" dirty="0" smtClean="0">
                <a:solidFill>
                  <a:srgbClr val="C00000"/>
                </a:solidFill>
              </a:rPr>
              <a:t>HUSUSLAR</a:t>
            </a:r>
          </a:p>
          <a:p>
            <a:pPr marL="0" indent="0" algn="ctr">
              <a:buNone/>
            </a:pPr>
            <a:endParaRPr lang="tr-TR" b="1" dirty="0">
              <a:solidFill>
                <a:srgbClr val="C00000"/>
              </a:solidFill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dirty="0" smtClean="0"/>
              <a:t> </a:t>
            </a:r>
            <a:r>
              <a:rPr lang="tr-TR" sz="2400" dirty="0">
                <a:latin typeface="Georgia" panose="02040502050405020303" pitchFamily="18" charset="0"/>
              </a:rPr>
              <a:t>Öğrencinin aralıksız olarak 7 (yedi) takvim gününden (hafta sonu dâhil) fazla süre ile misafir olunan kurumdan ayrıldığı tespit edilmişse, söz konusu ayrı kalınan toplam gün sayısı için hibe ödemesi yapılmaz.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Daha </a:t>
            </a:r>
            <a:r>
              <a:rPr lang="tr-TR" sz="2400" dirty="0">
                <a:latin typeface="Georgia" panose="02040502050405020303" pitchFamily="18" charset="0"/>
              </a:rPr>
              <a:t>önce ödeme yapılmışsa, ödemenin iadesi talep edilir.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endParaRPr lang="tr-TR" sz="2400" dirty="0" smtClean="0">
              <a:latin typeface="Georgia" panose="02040502050405020303" pitchFamily="18" charset="0"/>
            </a:endParaRPr>
          </a:p>
          <a:p>
            <a:pPr>
              <a:buFont typeface="Courier New" panose="02070309020205020404" pitchFamily="49" charset="0"/>
              <a:buChar char="o"/>
            </a:pPr>
            <a:endParaRPr lang="tr-TR" dirty="0"/>
          </a:p>
        </p:txBody>
      </p:sp>
      <p:pic>
        <p:nvPicPr>
          <p:cNvPr id="4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1139825" cy="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985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5" y="370114"/>
            <a:ext cx="10983685" cy="6074229"/>
          </a:xfrm>
        </p:spPr>
        <p:txBody>
          <a:bodyPr>
            <a:normAutofit/>
          </a:bodyPr>
          <a:lstStyle/>
          <a:p>
            <a:pPr algn="ctr"/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HUSUSLAR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</a:t>
            </a:r>
            <a:r>
              <a:rPr lang="tr-TR" sz="2400" dirty="0">
                <a:latin typeface="Georgia" panose="02040502050405020303" pitchFamily="18" charset="0"/>
              </a:rPr>
              <a:t>Hareketliliğe katılımı kanıtlayan belgelerin (katılım sertifikası veya </a:t>
            </a:r>
            <a:r>
              <a:rPr lang="tr-TR" sz="2400" dirty="0" smtClean="0">
                <a:latin typeface="Georgia" panose="02040502050405020303" pitchFamily="18" charset="0"/>
              </a:rPr>
              <a:t>transkript </a:t>
            </a:r>
            <a:r>
              <a:rPr lang="tr-TR" sz="2400" dirty="0">
                <a:latin typeface="Georgia" panose="02040502050405020303" pitchFamily="18" charset="0"/>
              </a:rPr>
              <a:t>(</a:t>
            </a:r>
            <a:r>
              <a:rPr lang="tr-TR" sz="2400" dirty="0" smtClean="0">
                <a:latin typeface="Georgia" panose="02040502050405020303" pitchFamily="18" charset="0"/>
              </a:rPr>
              <a:t>TOR) teslim </a:t>
            </a:r>
            <a:r>
              <a:rPr lang="tr-TR" sz="2400" dirty="0">
                <a:latin typeface="Georgia" panose="02040502050405020303" pitchFamily="18" charset="0"/>
              </a:rPr>
              <a:t>edilmemesi durumunda </a:t>
            </a: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hareketlilik geçersiz sayılır </a:t>
            </a:r>
            <a:r>
              <a:rPr lang="tr-TR" sz="2400" dirty="0">
                <a:latin typeface="Georgia" panose="02040502050405020303" pitchFamily="18" charset="0"/>
              </a:rPr>
              <a:t>ve öğrenciye hibe ödenmez; başlangıçta ödenen hibe tahsil </a:t>
            </a:r>
            <a:r>
              <a:rPr lang="tr-TR" sz="2400" dirty="0" smtClean="0">
                <a:latin typeface="Georgia" panose="02040502050405020303" pitchFamily="18" charset="0"/>
              </a:rPr>
              <a:t>edilir.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 Zorunlu OLS sınavını, dönüşte tamamlamayan ve katılımcı anketini doldurmayan öğrencilere %5 oranında kesinti uygulanır.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</p:txBody>
      </p:sp>
      <p:pic>
        <p:nvPicPr>
          <p:cNvPr id="4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1139825" cy="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608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5" y="370114"/>
            <a:ext cx="10983685" cy="6074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HUSUSLAR</a:t>
            </a:r>
          </a:p>
          <a:p>
            <a:pPr marL="0" indent="0" algn="ctr">
              <a:buNone/>
            </a:pPr>
            <a:endParaRPr lang="tr-TR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</a:t>
            </a:r>
            <a:r>
              <a:rPr lang="tr-TR" sz="2400" dirty="0">
                <a:latin typeface="Georgia" panose="02040502050405020303" pitchFamily="18" charset="0"/>
              </a:rPr>
              <a:t>D</a:t>
            </a:r>
            <a:r>
              <a:rPr lang="tr-TR" sz="2400" dirty="0" smtClean="0">
                <a:latin typeface="Georgia" panose="02040502050405020303" pitchFamily="18" charset="0"/>
              </a:rPr>
              <a:t>önem </a:t>
            </a:r>
            <a:r>
              <a:rPr lang="tr-TR" sz="2400" dirty="0">
                <a:latin typeface="Georgia" panose="02040502050405020303" pitchFamily="18" charset="0"/>
              </a:rPr>
              <a:t>başında öğrencisi </a:t>
            </a:r>
            <a:r>
              <a:rPr lang="tr-TR" sz="2400" dirty="0" smtClean="0">
                <a:latin typeface="Georgia" panose="02040502050405020303" pitchFamily="18" charset="0"/>
              </a:rPr>
              <a:t>olduğunuz </a:t>
            </a:r>
            <a:r>
              <a:rPr lang="tr-TR" sz="2400" dirty="0">
                <a:latin typeface="Georgia" panose="02040502050405020303" pitchFamily="18" charset="0"/>
              </a:rPr>
              <a:t>ilgili bölüme ait </a:t>
            </a:r>
            <a:r>
              <a:rPr lang="tr-TR" sz="2400" dirty="0" smtClean="0">
                <a:latin typeface="Georgia" panose="02040502050405020303" pitchFamily="18" charset="0"/>
              </a:rPr>
              <a:t>kaydınızı yenilemelisiniz, ancak </a:t>
            </a:r>
            <a:r>
              <a:rPr lang="tr-TR" sz="2400" dirty="0">
                <a:latin typeface="Georgia" panose="02040502050405020303" pitchFamily="18" charset="0"/>
              </a:rPr>
              <a:t>ders kaydı </a:t>
            </a:r>
            <a:r>
              <a:rPr lang="tr-TR" sz="2400" dirty="0" smtClean="0">
                <a:latin typeface="Georgia" panose="02040502050405020303" pitchFamily="18" charset="0"/>
              </a:rPr>
              <a:t>yapmanıza </a:t>
            </a:r>
            <a:r>
              <a:rPr lang="tr-TR" sz="2400" dirty="0">
                <a:latin typeface="Georgia" panose="02040502050405020303" pitchFamily="18" charset="0"/>
              </a:rPr>
              <a:t>gerek yoktur. </a:t>
            </a:r>
            <a:endParaRPr lang="tr-TR" sz="2400" dirty="0" smtClean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 Gideceğiniz Üniversiteye </a:t>
            </a:r>
            <a:r>
              <a:rPr lang="tr-TR" sz="2400" dirty="0">
                <a:latin typeface="Georgia" panose="02040502050405020303" pitchFamily="18" charset="0"/>
              </a:rPr>
              <a:t>herhangi bir kayıt ya da harç ücreti </a:t>
            </a:r>
            <a:r>
              <a:rPr lang="tr-TR" sz="2400" dirty="0" smtClean="0">
                <a:latin typeface="Georgia" panose="02040502050405020303" pitchFamily="18" charset="0"/>
              </a:rPr>
              <a:t>ödemiyorsunuz.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Ancak, diğer öğrenciler için ücrete tabi olan olanaklar (fotokopi vs.) sizin için de ücrete tabi.</a:t>
            </a:r>
          </a:p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tr-TR" sz="2400" dirty="0" smtClean="0">
                <a:latin typeface="Georgia" panose="02040502050405020303" pitchFamily="18" charset="0"/>
              </a:rPr>
              <a:t>Aldığınız bir bursunuz varsa, bursunuz kesilmiyor.</a:t>
            </a:r>
            <a:endParaRPr lang="tr-TR" sz="2400" dirty="0">
              <a:latin typeface="Georgia" panose="02040502050405020303" pitchFamily="18" charset="0"/>
            </a:endParaRPr>
          </a:p>
        </p:txBody>
      </p:sp>
      <p:pic>
        <p:nvPicPr>
          <p:cNvPr id="4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1139825" cy="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4200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20485" y="370114"/>
            <a:ext cx="10983685" cy="607422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400" b="1" dirty="0">
                <a:solidFill>
                  <a:srgbClr val="C00000"/>
                </a:solidFill>
                <a:latin typeface="Georgia" panose="02040502050405020303" pitchFamily="18" charset="0"/>
              </a:rPr>
              <a:t>ÖNEMLİ </a:t>
            </a:r>
            <a:r>
              <a:rPr lang="tr-TR" sz="24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HUSUSLAR</a:t>
            </a:r>
          </a:p>
          <a:p>
            <a:pPr algn="ctr"/>
            <a:endParaRPr lang="tr-TR" sz="2400" b="1" dirty="0">
              <a:solidFill>
                <a:srgbClr val="C00000"/>
              </a:solidFill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KA 107 kapsamında hareketliliğe hak kazanan öğrenciler yalnızca güz dönemi gidebileceklerdir.</a:t>
            </a:r>
          </a:p>
          <a:p>
            <a:pPr>
              <a:lnSpc>
                <a:spcPct val="150000"/>
              </a:lnSpc>
            </a:pPr>
            <a:r>
              <a:rPr lang="tr-TR" sz="2400" dirty="0">
                <a:latin typeface="Georgia" panose="02040502050405020303" pitchFamily="18" charset="0"/>
              </a:rPr>
              <a:t> </a:t>
            </a:r>
            <a:r>
              <a:rPr lang="tr-TR" sz="2400" dirty="0" smtClean="0">
                <a:latin typeface="Georgia" panose="02040502050405020303" pitchFamily="18" charset="0"/>
              </a:rPr>
              <a:t>Başvuru takviminde belirtilen tarihlerde feragat etmeyen öğrencilerden bir sonraki başvuruda 5 puan kesilecek.</a:t>
            </a:r>
            <a:endParaRPr lang="tr-TR" sz="2400" dirty="0">
              <a:latin typeface="Georgia" panose="02040502050405020303" pitchFamily="18" charset="0"/>
            </a:endParaRPr>
          </a:p>
        </p:txBody>
      </p:sp>
      <p:pic>
        <p:nvPicPr>
          <p:cNvPr id="4" name="Picture 2" descr="important clipart ile ilgili gÃ¶rsel sonuc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18" y="193448"/>
            <a:ext cx="1139825" cy="95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9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86927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Öğr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Gör. Ayşen TEMİZSOYLU   1212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7" y="1449238"/>
            <a:ext cx="5906069" cy="47404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Coğrafya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Enerji </a:t>
            </a:r>
            <a:r>
              <a:rPr lang="tr-TR" sz="2400" dirty="0">
                <a:latin typeface="Georgia" panose="02040502050405020303" pitchFamily="18" charset="0"/>
              </a:rPr>
              <a:t>Sistemleri Mühendisliği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Enstitüler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İlköğretim </a:t>
            </a:r>
            <a:r>
              <a:rPr lang="tr-TR" sz="2400" dirty="0">
                <a:latin typeface="Georgia" panose="02040502050405020303" pitchFamily="18" charset="0"/>
              </a:rPr>
              <a:t>Matematik Öğretmenliği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İngilizce </a:t>
            </a:r>
            <a:r>
              <a:rPr lang="tr-TR" sz="2400" dirty="0">
                <a:latin typeface="Georgia" panose="02040502050405020303" pitchFamily="18" charset="0"/>
              </a:rPr>
              <a:t>Öğretmenliği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İngiliz </a:t>
            </a:r>
            <a:r>
              <a:rPr lang="tr-TR" sz="2400" dirty="0">
                <a:latin typeface="Georgia" panose="02040502050405020303" pitchFamily="18" charset="0"/>
              </a:rPr>
              <a:t>Dili ve Edebiyatı</a:t>
            </a:r>
          </a:p>
          <a:p>
            <a:endParaRPr lang="tr-TR" dirty="0">
              <a:latin typeface="Georgia" panose="02040502050405020303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41859" y="1449237"/>
            <a:ext cx="5183188" cy="47404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Konaklama </a:t>
            </a:r>
            <a:r>
              <a:rPr lang="tr-TR" sz="2400" dirty="0">
                <a:latin typeface="Georgia" panose="02040502050405020303" pitchFamily="18" charset="0"/>
              </a:rPr>
              <a:t>İşletmeciliği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Moleküler </a:t>
            </a:r>
            <a:r>
              <a:rPr lang="tr-TR" sz="2400" dirty="0">
                <a:latin typeface="Georgia" panose="02040502050405020303" pitchFamily="18" charset="0"/>
              </a:rPr>
              <a:t>Biyoloji ve Genetik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Sosyoloji 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Tarih</a:t>
            </a:r>
            <a:endParaRPr lang="tr-TR" sz="2400" dirty="0">
              <a:latin typeface="Georgia" panose="02040502050405020303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Türkçe </a:t>
            </a:r>
            <a:r>
              <a:rPr lang="tr-TR" sz="2400" dirty="0">
                <a:latin typeface="Georgia" panose="02040502050405020303" pitchFamily="18" charset="0"/>
              </a:rPr>
              <a:t>Öğretmenliği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</a:rPr>
              <a:t> KA </a:t>
            </a:r>
            <a:r>
              <a:rPr lang="tr-TR" sz="2400" dirty="0">
                <a:latin typeface="Georgia" panose="02040502050405020303" pitchFamily="18" charset="0"/>
              </a:rPr>
              <a:t>107</a:t>
            </a:r>
          </a:p>
          <a:p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5705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94268" y="141402"/>
            <a:ext cx="11906054" cy="867267"/>
          </a:xfrm>
        </p:spPr>
        <p:txBody>
          <a:bodyPr>
            <a:no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</a:rPr>
              <a:t/>
            </a:r>
            <a:br>
              <a:rPr lang="tr-TR" sz="2800" b="1" dirty="0" smtClean="0">
                <a:solidFill>
                  <a:srgbClr val="C00000"/>
                </a:solidFill>
              </a:rPr>
            </a:b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Hareketlilikten Önce Uluslararası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İlişkiler Koordinatörlüğüne 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/>
            </a:r>
            <a:b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</a:b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teslim </a:t>
            </a:r>
            <a:r>
              <a:rPr lang="tr-TR" sz="2800" b="1" dirty="0">
                <a:solidFill>
                  <a:srgbClr val="C00000"/>
                </a:solidFill>
                <a:latin typeface="Georgia" panose="02040502050405020303" pitchFamily="18" charset="0"/>
              </a:rPr>
              <a:t>edilecek belgeler ve yapılacaklar</a:t>
            </a:r>
            <a:r>
              <a:rPr lang="tr-TR" sz="2800" b="1" dirty="0" smtClean="0">
                <a:solidFill>
                  <a:srgbClr val="C00000"/>
                </a:solidFill>
              </a:rPr>
              <a:t>;</a:t>
            </a:r>
            <a:r>
              <a:rPr lang="tr-TR" sz="2800" b="1" dirty="0">
                <a:solidFill>
                  <a:srgbClr val="C00000"/>
                </a:solidFill>
              </a:rPr>
              <a:t/>
            </a:r>
            <a:br>
              <a:rPr lang="tr-TR" sz="2800" b="1" dirty="0">
                <a:solidFill>
                  <a:srgbClr val="C00000"/>
                </a:solidFill>
              </a:rPr>
            </a:br>
            <a:endParaRPr lang="tr-TR" sz="280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925" y="895547"/>
            <a:ext cx="11406433" cy="5759778"/>
          </a:xfrm>
        </p:spPr>
        <p:txBody>
          <a:bodyPr>
            <a:noAutofit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</a:rPr>
              <a:t>Öğrenim Anlaşması (Learning </a:t>
            </a:r>
            <a:r>
              <a:rPr lang="tr-TR" sz="2400" dirty="0" err="1" smtClean="0">
                <a:latin typeface="Georgia" panose="02040502050405020303" pitchFamily="18" charset="0"/>
              </a:rPr>
              <a:t>Agreement</a:t>
            </a:r>
            <a:r>
              <a:rPr lang="tr-TR" sz="2400" dirty="0" smtClean="0">
                <a:latin typeface="Georgia" panose="02040502050405020303" pitchFamily="18" charset="0"/>
              </a:rPr>
              <a:t>) 2 nüsha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latin typeface="Georgia" panose="02040502050405020303" pitchFamily="18" charset="0"/>
              </a:rPr>
              <a:t>Misafir olacağınız üniversitenin istediği diğer belgeler </a:t>
            </a:r>
            <a:r>
              <a:rPr lang="tr-TR" sz="1800" dirty="0" smtClean="0">
                <a:solidFill>
                  <a:prstClr val="black"/>
                </a:solidFill>
                <a:latin typeface="Georgia" panose="02040502050405020303" pitchFamily="18" charset="0"/>
                <a:cs typeface="Times New Roman" panose="02020603050405020304" pitchFamily="18" charset="0"/>
              </a:rPr>
              <a:t>; </a:t>
            </a:r>
            <a:r>
              <a:rPr lang="tr-TR" sz="2000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başvuru </a:t>
            </a:r>
            <a:r>
              <a:rPr lang="tr-TR" sz="200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formu, konaklama formu, transkript, dil sertifikası, fotoğraf, pasaport fotokopisi, kaza ve mesuliyet sigortası, </a:t>
            </a:r>
            <a:r>
              <a:rPr lang="tr-TR" sz="2000" dirty="0" err="1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portfolyo</a:t>
            </a:r>
            <a:r>
              <a:rPr lang="tr-TR" sz="2000" dirty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vb</a:t>
            </a:r>
            <a:r>
              <a:rPr lang="tr-TR" sz="2000" dirty="0" smtClean="0">
                <a:solidFill>
                  <a:prstClr val="black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sz="2000" dirty="0" smtClean="0">
                <a:solidFill>
                  <a:prstClr val="black"/>
                </a:solidFill>
                <a:latin typeface="Georgia" panose="02040502050405020303" pitchFamily="18" charset="0"/>
              </a:rPr>
              <a:t> 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Halkbank € hesabı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Pasaportunuzun taratılmış kopyası (vizeniz çıktıktan sonra)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OLS 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Sigorta</a:t>
            </a:r>
          </a:p>
          <a:p>
            <a:pPr marL="457200" indent="-457200">
              <a:lnSpc>
                <a:spcPct val="160000"/>
              </a:lnSpc>
              <a:buFont typeface="+mj-lt"/>
              <a:buAutoNum type="arabicParenR"/>
            </a:pPr>
            <a:r>
              <a:rPr lang="tr-TR" sz="2400" dirty="0" smtClean="0">
                <a:solidFill>
                  <a:prstClr val="black"/>
                </a:solidFill>
                <a:latin typeface="Georgia" panose="02040502050405020303" pitchFamily="18" charset="0"/>
              </a:rPr>
              <a:t>Hibe Sözleşmesi</a:t>
            </a:r>
            <a:endParaRPr lang="tr-TR" sz="2400" dirty="0">
              <a:solidFill>
                <a:prstClr val="black"/>
              </a:solidFill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sz="2400" dirty="0" smtClean="0">
              <a:latin typeface="Georgia" panose="02040502050405020303" pitchFamily="18" charset="0"/>
            </a:endParaRPr>
          </a:p>
          <a:p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2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104181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Öğr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Gör. Gülşah SAĞAM AKTAŞ      1213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64372" y="1449236"/>
            <a:ext cx="5906069" cy="47404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İ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ktisat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İş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letme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Kamu Yönetimi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Makine Mühendisli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Okul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Öncesi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retmenli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41859" y="1449235"/>
            <a:ext cx="5183188" cy="47404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Rehberlik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Psikolojik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Dan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ış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manl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ı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ı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ı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Ink Free" panose="03080402000500000000" pitchFamily="66" charset="0"/>
              </a:rPr>
              <a:t>Ö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retmenli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Veteriner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Hekimli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3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112143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err="1" smtClean="0">
                <a:solidFill>
                  <a:srgbClr val="C00000"/>
                </a:solidFill>
                <a:latin typeface="Georgia" panose="02040502050405020303" pitchFamily="18" charset="0"/>
              </a:rPr>
              <a:t>Öğr</a:t>
            </a:r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. Gör. Hatice KORUR            1215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7" y="1449238"/>
            <a:ext cx="5906069" cy="47404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Antrenörlük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itimi </a:t>
            </a: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Bankac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ı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ı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ve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Finans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Beden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itimi ve Spor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Ink Free" panose="03080402000500000000" pitchFamily="66" charset="0"/>
              </a:rPr>
              <a:t>Ö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retmenli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BÖTE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Bilgisayar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Mühendisli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Spor Yöneticiliği </a:t>
            </a:r>
            <a:endParaRPr lang="tr-TR" sz="2400" dirty="0" smtClean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tr-TR" sz="2400" dirty="0">
              <a:latin typeface="Georgia" panose="02040502050405020303" pitchFamily="18" charset="0"/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879566" y="1449237"/>
            <a:ext cx="5183188" cy="474042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Hem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irelik</a:t>
            </a:r>
            <a:endParaRPr lang="tr-TR" sz="2400" dirty="0">
              <a:latin typeface="Georgia" panose="020405020504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 İ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aat 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Ink Free" panose="03080402000500000000" pitchFamily="66" charset="0"/>
              </a:rPr>
              <a:t>ü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hendisli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Mimarl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ı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Müzik 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Ö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retmenli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Cambria" panose="02040503050406030204" pitchFamily="18" charset="0"/>
              </a:rPr>
              <a:t>ğ</a:t>
            </a:r>
            <a:r>
              <a:rPr lang="tr-TR" sz="2400" dirty="0" smtClean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Uluslararası Ticaret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Georgia" panose="02040502050405020303" pitchFamily="18" charset="0"/>
                <a:cs typeface="Times New Roman" panose="02020603050405020304" pitchFamily="18" charset="0"/>
              </a:rPr>
              <a:t>YBS</a:t>
            </a:r>
            <a:endParaRPr lang="tr-TR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09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096000" y="1001945"/>
            <a:ext cx="5911970" cy="2518104"/>
          </a:xfrm>
        </p:spPr>
        <p:txBody>
          <a:bodyPr>
            <a:normAutofit/>
          </a:bodyPr>
          <a:lstStyle/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r>
              <a:rPr lang="tr-TR" altLang="tr-TR" sz="2000" kern="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Web   </a:t>
            </a:r>
            <a:r>
              <a:rPr lang="tr-TR" sz="2000" b="0" dirty="0">
                <a:latin typeface="Georgia" panose="02040502050405020303" pitchFamily="18" charset="0"/>
                <a:hlinkClick r:id="rId2"/>
              </a:rPr>
              <a:t>https://iro.mehmetakif.edu.tr/</a:t>
            </a:r>
            <a:endParaRPr lang="tr-TR" sz="2000" b="0" dirty="0">
              <a:latin typeface="Georgia" panose="02040502050405020303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endParaRPr lang="tr-TR" sz="2000" dirty="0">
              <a:latin typeface="Georgia" panose="02040502050405020303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r>
              <a:rPr lang="tr-TR" altLang="tr-TR" sz="2000" kern="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Mail</a:t>
            </a:r>
            <a:r>
              <a:rPr lang="tr-TR" altLang="tr-TR" sz="2000" kern="0" dirty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 </a:t>
            </a:r>
            <a:r>
              <a:rPr lang="tr-TR" altLang="tr-TR" sz="2000" kern="0" dirty="0" smtClean="0">
                <a:solidFill>
                  <a:srgbClr val="C00000"/>
                </a:solidFill>
                <a:latin typeface="Georgia" panose="02040502050405020303" pitchFamily="18" charset="0"/>
                <a:cs typeface="Times New Roman" pitchFamily="18" charset="0"/>
              </a:rPr>
              <a:t>   </a:t>
            </a:r>
            <a:r>
              <a:rPr lang="tr-TR" altLang="tr-TR" sz="2000" b="0" kern="0" dirty="0">
                <a:latin typeface="Georgia" panose="02040502050405020303" pitchFamily="18" charset="0"/>
                <a:cs typeface="Times New Roman" pitchFamily="18" charset="0"/>
                <a:hlinkClick r:id="rId3"/>
              </a:rPr>
              <a:t>iro@mehmetakif.edu.tr</a:t>
            </a:r>
            <a:endParaRPr lang="tr-TR" altLang="tr-TR" sz="2000" b="0" kern="0" dirty="0">
              <a:latin typeface="Georgia" panose="02040502050405020303" pitchFamily="18" charset="0"/>
              <a:cs typeface="Times New Roman" pitchFamily="18" charset="0"/>
            </a:endParaRPr>
          </a:p>
          <a:p>
            <a:pPr lvl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</a:pPr>
            <a:endParaRPr lang="tr-TR" altLang="tr-TR" sz="2000" kern="0" dirty="0">
              <a:solidFill>
                <a:srgbClr val="000000"/>
              </a:solidFill>
              <a:latin typeface="Georgia" panose="02040502050405020303" pitchFamily="18" charset="0"/>
              <a:cs typeface="Times New Roman" pitchFamily="18" charset="0"/>
            </a:endParaRPr>
          </a:p>
          <a:p>
            <a:r>
              <a:rPr lang="tr-TR" sz="2000" dirty="0">
                <a:solidFill>
                  <a:srgbClr val="C00000"/>
                </a:solidFill>
                <a:latin typeface="Georgia" panose="02040502050405020303" pitchFamily="18" charset="0"/>
              </a:rPr>
              <a:t>Telefon </a:t>
            </a:r>
            <a:r>
              <a:rPr lang="tr-TR" sz="2000" dirty="0">
                <a:latin typeface="Cambria Math" panose="02040503050406030204" pitchFamily="18" charset="0"/>
                <a:ea typeface="Cambria Math" panose="02040503050406030204" pitchFamily="18" charset="0"/>
              </a:rPr>
              <a:t>0248 213 1210/1212/1213/1215</a:t>
            </a:r>
          </a:p>
          <a:p>
            <a:endParaRPr lang="tr-TR" sz="2000" dirty="0">
              <a:latin typeface="Georgia" panose="02040502050405020303" pitchFamily="18" charset="0"/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55275" y="985971"/>
            <a:ext cx="5642027" cy="2007842"/>
          </a:xfrm>
        </p:spPr>
        <p:txBody>
          <a:bodyPr>
            <a:noAutofit/>
          </a:bodyPr>
          <a:lstStyle/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sz="20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Adres   </a:t>
            </a: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Uluslararası İlişkiler Koordinatörlüğü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İstiklal Yerleşkesi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Rektörlük Binası  B-Blok Zemin Kat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Mehmet Akif Ersoy Üniversitesi</a:t>
            </a:r>
          </a:p>
          <a:p>
            <a:pPr marL="0" lvl="0" indent="0" fontAlgn="base">
              <a:lnSpc>
                <a:spcPct val="80000"/>
              </a:lnSpc>
              <a:spcAft>
                <a:spcPct val="0"/>
              </a:spcAft>
              <a:buClr>
                <a:srgbClr val="336666"/>
              </a:buClr>
              <a:buSzPct val="70000"/>
              <a:buNone/>
            </a:pPr>
            <a:r>
              <a:rPr lang="tr-TR" altLang="tr-TR" sz="2000" kern="0" dirty="0">
                <a:solidFill>
                  <a:srgbClr val="000000"/>
                </a:solidFill>
                <a:latin typeface="Georgia" panose="02040502050405020303" pitchFamily="18" charset="0"/>
                <a:cs typeface="Times New Roman" pitchFamily="18" charset="0"/>
              </a:rPr>
              <a:t>	 15030 Burdur 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276045" y="3633025"/>
            <a:ext cx="11731925" cy="28712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2000" b="1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Erasmus</a:t>
            </a:r>
            <a:r>
              <a:rPr lang="tr-TR" sz="20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+ Kurum Koordinatörü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Prof.Dr</a:t>
            </a:r>
            <a:r>
              <a:rPr lang="tr-TR" sz="2000" dirty="0" smtClean="0">
                <a:latin typeface="Georgia" panose="02040502050405020303" pitchFamily="18" charset="0"/>
              </a:rPr>
              <a:t>. Dursun KÖSE</a:t>
            </a:r>
          </a:p>
          <a:p>
            <a:pPr marL="0" indent="0" algn="ctr">
              <a:buNone/>
            </a:pPr>
            <a:r>
              <a:rPr lang="tr-TR" sz="2000" b="1" dirty="0" err="1" smtClean="0">
                <a:solidFill>
                  <a:schemeClr val="accent6"/>
                </a:solidFill>
                <a:latin typeface="Georgia" panose="02040502050405020303" pitchFamily="18" charset="0"/>
              </a:rPr>
              <a:t>Erasmus</a:t>
            </a:r>
            <a:r>
              <a:rPr lang="tr-TR" sz="2000" b="1" dirty="0" smtClean="0">
                <a:solidFill>
                  <a:schemeClr val="accent6"/>
                </a:solidFill>
                <a:latin typeface="Georgia" panose="02040502050405020303" pitchFamily="18" charset="0"/>
              </a:rPr>
              <a:t>+ Program Sorumluları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Öğr.Gör</a:t>
            </a:r>
            <a:r>
              <a:rPr lang="tr-TR" sz="2000" dirty="0" smtClean="0">
                <a:latin typeface="Georgia" panose="02040502050405020303" pitchFamily="18" charset="0"/>
              </a:rPr>
              <a:t>. Ayşen TEMİZSOYLU                  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Öğr</a:t>
            </a:r>
            <a:r>
              <a:rPr lang="tr-TR" sz="2000" dirty="0" smtClean="0">
                <a:latin typeface="Georgia" panose="02040502050405020303" pitchFamily="18" charset="0"/>
              </a:rPr>
              <a:t>. Gör. Gülşah SAĞLAM AKTAŞ           </a:t>
            </a:r>
          </a:p>
          <a:p>
            <a:pPr marL="0" indent="0" algn="ctr">
              <a:buNone/>
            </a:pPr>
            <a:r>
              <a:rPr lang="tr-TR" sz="2000" dirty="0" err="1" smtClean="0">
                <a:latin typeface="Georgia" panose="02040502050405020303" pitchFamily="18" charset="0"/>
              </a:rPr>
              <a:t>Öğr</a:t>
            </a:r>
            <a:r>
              <a:rPr lang="tr-TR" sz="2000" dirty="0" smtClean="0">
                <a:latin typeface="Georgia" panose="02040502050405020303" pitchFamily="18" charset="0"/>
              </a:rPr>
              <a:t>. Gör. Hatice KORUR                           </a:t>
            </a:r>
            <a:endParaRPr lang="tr-TR" sz="2000" dirty="0">
              <a:latin typeface="Georgia" panose="02040502050405020303" pitchFamily="18" charset="0"/>
            </a:endParaRPr>
          </a:p>
        </p:txBody>
      </p:sp>
      <p:sp>
        <p:nvSpPr>
          <p:cNvPr id="7" name="Unvan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001944"/>
          </a:xfrm>
        </p:spPr>
        <p:txBody>
          <a:bodyPr>
            <a:normAutofit/>
          </a:bodyPr>
          <a:lstStyle/>
          <a:p>
            <a:pPr algn="ctr"/>
            <a:r>
              <a:rPr lang="tr-TR" sz="2800" b="1" dirty="0" smtClean="0">
                <a:solidFill>
                  <a:srgbClr val="C00000"/>
                </a:solidFill>
                <a:latin typeface="Georgia" panose="02040502050405020303" pitchFamily="18" charset="0"/>
              </a:rPr>
              <a:t>Uluslararası İlişkiler Koordinatörlüğü</a:t>
            </a:r>
            <a:endParaRPr lang="tr-TR" sz="2800" b="1" dirty="0">
              <a:solidFill>
                <a:srgbClr val="C00000"/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07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556181"/>
            <a:ext cx="10515600" cy="5620782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Farklı bir eğitim ortamında, yabancı dilde eğitim alma tecrübesi,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>
                <a:latin typeface="Georgia" panose="02040502050405020303" pitchFamily="18" charset="0"/>
              </a:rPr>
              <a:t>Yeni kültürlerle tanışma, yeni arkadaşlıklar kurma şansı,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 smtClean="0">
                <a:latin typeface="Georgia" panose="02040502050405020303" pitchFamily="18" charset="0"/>
              </a:rPr>
              <a:t>Özgeçmişinize, akademik </a:t>
            </a:r>
            <a:r>
              <a:rPr lang="tr-TR" sz="2400" dirty="0">
                <a:latin typeface="Georgia" panose="02040502050405020303" pitchFamily="18" charset="0"/>
              </a:rPr>
              <a:t>gelişiminize </a:t>
            </a:r>
            <a:r>
              <a:rPr lang="tr-TR" sz="2400" dirty="0" smtClean="0">
                <a:latin typeface="Georgia" panose="02040502050405020303" pitchFamily="18" charset="0"/>
              </a:rPr>
              <a:t>katkı</a:t>
            </a:r>
            <a:endParaRPr lang="tr-TR" sz="2400" dirty="0">
              <a:latin typeface="Georgia" panose="02040502050405020303" pitchFamily="18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dirty="0" smtClean="0">
                <a:latin typeface="Georgia" panose="02040502050405020303" pitchFamily="18" charset="0"/>
              </a:rPr>
              <a:t>Tatlı anılarla dolu bir </a:t>
            </a:r>
            <a:r>
              <a:rPr lang="tr-TR" sz="2400" dirty="0" err="1" smtClean="0">
                <a:latin typeface="Georgia" panose="02040502050405020303" pitchFamily="18" charset="0"/>
              </a:rPr>
              <a:t>Erasmus</a:t>
            </a:r>
            <a:r>
              <a:rPr lang="tr-TR" sz="2400" dirty="0" smtClean="0">
                <a:latin typeface="Georgia" panose="02040502050405020303" pitchFamily="18" charset="0"/>
              </a:rPr>
              <a:t>+ dönemi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sz="2400" i="1" dirty="0" smtClean="0">
                <a:latin typeface="Georgia" panose="02040502050405020303" pitchFamily="18" charset="0"/>
              </a:rPr>
              <a:t>Geçirmeniz temennisiyle</a:t>
            </a:r>
            <a:endParaRPr lang="tr-TR" sz="2400" i="1" dirty="0">
              <a:latin typeface="Georgia" panose="02040502050405020303" pitchFamily="18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6" name="Picture 2" descr="thank you ile ilgili gÃ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29" y="3988275"/>
            <a:ext cx="8078771" cy="2816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3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 txBox="1">
            <a:spLocks noGrp="1"/>
          </p:cNvSpPr>
          <p:nvPr>
            <p:ph idx="1"/>
          </p:nvPr>
        </p:nvSpPr>
        <p:spPr>
          <a:xfrm>
            <a:off x="224809" y="250372"/>
            <a:ext cx="11709631" cy="4968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tr-TR" sz="3200" b="1" dirty="0" err="1" smtClean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Nomination</a:t>
            </a:r>
            <a:r>
              <a:rPr lang="tr-TR" sz="3200" b="1" dirty="0" smtClean="0">
                <a:solidFill>
                  <a:srgbClr val="C00000"/>
                </a:solidFill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-Aday Gösterme</a:t>
            </a:r>
            <a:endParaRPr lang="tr-TR" sz="3200" dirty="0" smtClean="0">
              <a:latin typeface="Georgia" panose="02040502050405020303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200000"/>
              </a:lnSpc>
            </a:pPr>
            <a:r>
              <a:rPr lang="tr-TR" sz="3200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Erasmus</a:t>
            </a:r>
            <a:r>
              <a:rPr lang="tr-TR" sz="2400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Öğrenim Hareketliliğine seçilmiş öğrenciler ilk adım olarak, karşı kuruma Koordinatörlüğümüzdeki ilgili danışmanı tarafından aday gösterilirler.</a:t>
            </a:r>
          </a:p>
          <a:p>
            <a:pPr>
              <a:lnSpc>
                <a:spcPct val="200000"/>
              </a:lnSpc>
            </a:pPr>
            <a:r>
              <a:rPr lang="tr-TR" sz="2400" dirty="0" smtClean="0">
                <a:latin typeface="Georgia" panose="02040502050405020303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Aday gösterilen öğrencilerin bilgileri karşı kuruma bildirilir.</a:t>
            </a:r>
          </a:p>
          <a:p>
            <a:pPr marL="0" indent="0">
              <a:buNone/>
            </a:pPr>
            <a:endParaRPr lang="tr-TR" sz="3200" dirty="0" smtClean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endParaRPr lang="tr-TR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tr-TR" sz="3200" dirty="0">
              <a:latin typeface="Georgia" panose="020405020504050203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2" descr="Ä°lgili resi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67764">
            <a:off x="8130231" y="4745216"/>
            <a:ext cx="3709662" cy="1718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747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93299" y="245096"/>
            <a:ext cx="11593902" cy="607086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tr-TR" dirty="0" smtClean="0">
                <a:latin typeface="Georgia" panose="02040502050405020303" pitchFamily="18" charset="0"/>
              </a:rPr>
              <a:t>Bazı üniversiteler aday </a:t>
            </a:r>
            <a:r>
              <a:rPr lang="tr-TR" dirty="0">
                <a:latin typeface="Georgia" panose="02040502050405020303" pitchFamily="18" charset="0"/>
              </a:rPr>
              <a:t>gösterme işleminden sonra öğrenci ile mail yoluyla bağlantıya geçer ve başvuru için gerekli bilgilendirmeleri </a:t>
            </a:r>
            <a:r>
              <a:rPr lang="tr-TR" dirty="0" smtClean="0">
                <a:latin typeface="Georgia" panose="02040502050405020303" pitchFamily="18" charset="0"/>
              </a:rPr>
              <a:t>yapabilir.</a:t>
            </a:r>
          </a:p>
          <a:p>
            <a:pPr>
              <a:lnSpc>
                <a:spcPct val="200000"/>
              </a:lnSpc>
            </a:pPr>
            <a:r>
              <a:rPr lang="tr-TR" dirty="0" smtClean="0">
                <a:latin typeface="Georgia" panose="02040502050405020303" pitchFamily="18" charset="0"/>
              </a:rPr>
              <a:t> Bazı </a:t>
            </a:r>
            <a:r>
              <a:rPr lang="tr-TR" dirty="0">
                <a:latin typeface="Georgia" panose="02040502050405020303" pitchFamily="18" charset="0"/>
              </a:rPr>
              <a:t>üniversiteler ise başvuru ile ilgili bilgilendirmeleri internet sayfasından duyurduğu için, mail yoluyla bilgilendirme yapmaz.</a:t>
            </a:r>
          </a:p>
          <a:p>
            <a:endParaRPr lang="tr-TR" sz="32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087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641721" y="152401"/>
            <a:ext cx="10515600" cy="3829050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tr-TR" sz="3200" b="1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Her iki durumda da, Üniversitelerin sayfalarını inceleyerek;</a:t>
            </a:r>
          </a:p>
        </p:txBody>
      </p:sp>
      <p:pic>
        <p:nvPicPr>
          <p:cNvPr id="4" name="Resim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990" y="1862255"/>
            <a:ext cx="11485755" cy="47561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281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2439</TotalTime>
  <Words>1849</Words>
  <Application>Microsoft Office PowerPoint</Application>
  <PresentationFormat>Geniş ekran</PresentationFormat>
  <Paragraphs>294</Paragraphs>
  <Slides>63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11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63</vt:i4>
      </vt:variant>
    </vt:vector>
  </HeadingPairs>
  <TitlesOfParts>
    <vt:vector size="75" baseType="lpstr">
      <vt:lpstr>Arial</vt:lpstr>
      <vt:lpstr>Calibri</vt:lpstr>
      <vt:lpstr>Calibri Light</vt:lpstr>
      <vt:lpstr>Cambria</vt:lpstr>
      <vt:lpstr>Cambria Math</vt:lpstr>
      <vt:lpstr>Courier New</vt:lpstr>
      <vt:lpstr>Georgia</vt:lpstr>
      <vt:lpstr>Ink Free</vt:lpstr>
      <vt:lpstr>Tahoma</vt:lpstr>
      <vt:lpstr>Times New Roman</vt:lpstr>
      <vt:lpstr>Wingdings</vt:lpstr>
      <vt:lpstr>Office Teması</vt:lpstr>
      <vt:lpstr>    BURDUR MEHMET AKİF ERSOY ÜNİVERSİTESİ  2019/2020 Akademik Yılı    Erasmus+ Programı Öğrenim Hareketliliği  Oryantasyon Toplantısı  </vt:lpstr>
      <vt:lpstr>PowerPoint Sunusu</vt:lpstr>
      <vt:lpstr>PowerPoint Sunusu</vt:lpstr>
      <vt:lpstr>  Erasmus+ Programı kapsamında eğitim görmek üzere seçildiğiniz andan itibaren duyurular için https://iro.mehmetakif.edu.tr/ adresini ve mail adreslerinizi sık sık kontrol ediniz.  </vt:lpstr>
      <vt:lpstr>Hareketlilikten Önce  Yapılması Gerekenler (Before the Mobility) </vt:lpstr>
      <vt:lpstr> Hareketlilikten Önce Uluslararası İlişkiler Koordinatörlüğüne  teslim edilecek belgeler ve yapılacaklar; </vt:lpstr>
      <vt:lpstr>PowerPoint Sunusu</vt:lpstr>
      <vt:lpstr>PowerPoint Sunusu</vt:lpstr>
      <vt:lpstr>PowerPoint Sunusu</vt:lpstr>
      <vt:lpstr>PowerPoint Sunusu</vt:lpstr>
      <vt:lpstr>Öğrenim Anlaşması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Hareketlilik Sırasında  Yapılması Gerekenler  (During the Mobility) </vt:lpstr>
      <vt:lpstr>PowerPoint Sunusu</vt:lpstr>
      <vt:lpstr>PowerPoint Sunusu</vt:lpstr>
      <vt:lpstr>PowerPoint Sunusu</vt:lpstr>
      <vt:lpstr>PowerPoint Sunusu</vt:lpstr>
      <vt:lpstr>Hareketlilik Sonrasında  Yapılması Gerekenler (After the Mobility)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Öğr. Gör. Ayşen TEMİZSOYLU   1212</vt:lpstr>
      <vt:lpstr>Öğr. Gör. Gülşah SAĞAM AKTAŞ      1213</vt:lpstr>
      <vt:lpstr>Öğr. Gör. Hatice KORUR            1215</vt:lpstr>
      <vt:lpstr>Uluslararası İlişkiler Koordinatörlüğü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BURDUR MEHMET AKİF ERSOY ÜNİVERSİTESİ 2019/2020 Akademik Yılı    Erasmus+ Programı Öğrenim Hareketliliği Oryantasyon Toplantısı  Uluslararası İlişkiler Koordinatörlüğü ……, BURDUR</dc:title>
  <dc:creator>USER</dc:creator>
  <cp:lastModifiedBy>USER</cp:lastModifiedBy>
  <cp:revision>126</cp:revision>
  <dcterms:created xsi:type="dcterms:W3CDTF">2019-01-10T10:35:28Z</dcterms:created>
  <dcterms:modified xsi:type="dcterms:W3CDTF">2019-03-28T12:02:06Z</dcterms:modified>
</cp:coreProperties>
</file>