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270" r:id="rId4"/>
    <p:sldId id="293" r:id="rId5"/>
    <p:sldId id="273" r:id="rId6"/>
    <p:sldId id="368" r:id="rId7"/>
    <p:sldId id="316" r:id="rId8"/>
    <p:sldId id="317" r:id="rId9"/>
    <p:sldId id="324" r:id="rId10"/>
    <p:sldId id="367" r:id="rId11"/>
    <p:sldId id="354" r:id="rId12"/>
    <p:sldId id="383" r:id="rId13"/>
    <p:sldId id="384" r:id="rId14"/>
    <p:sldId id="379" r:id="rId15"/>
    <p:sldId id="380" r:id="rId16"/>
    <p:sldId id="381" r:id="rId17"/>
    <p:sldId id="322" r:id="rId18"/>
    <p:sldId id="325" r:id="rId19"/>
    <p:sldId id="370" r:id="rId20"/>
    <p:sldId id="329" r:id="rId21"/>
    <p:sldId id="360" r:id="rId22"/>
    <p:sldId id="330" r:id="rId23"/>
    <p:sldId id="371" r:id="rId24"/>
    <p:sldId id="369" r:id="rId25"/>
    <p:sldId id="331" r:id="rId26"/>
    <p:sldId id="378" r:id="rId27"/>
    <p:sldId id="356" r:id="rId28"/>
    <p:sldId id="332" r:id="rId29"/>
    <p:sldId id="359" r:id="rId30"/>
    <p:sldId id="358" r:id="rId31"/>
    <p:sldId id="334" r:id="rId32"/>
    <p:sldId id="376" r:id="rId33"/>
    <p:sldId id="306" r:id="rId34"/>
    <p:sldId id="305" r:id="rId35"/>
    <p:sldId id="312" r:id="rId36"/>
    <p:sldId id="314" r:id="rId37"/>
    <p:sldId id="309" r:id="rId38"/>
    <p:sldId id="377" r:id="rId39"/>
    <p:sldId id="385" r:id="rId40"/>
    <p:sldId id="387" r:id="rId41"/>
    <p:sldId id="315" r:id="rId42"/>
    <p:sldId id="291" r:id="rId43"/>
    <p:sldId id="361" r:id="rId44"/>
    <p:sldId id="386" r:id="rId45"/>
    <p:sldId id="373" r:id="rId46"/>
    <p:sldId id="303" r:id="rId47"/>
    <p:sldId id="304" r:id="rId48"/>
    <p:sldId id="311" r:id="rId49"/>
    <p:sldId id="342" r:id="rId50"/>
    <p:sldId id="336" r:id="rId51"/>
    <p:sldId id="338" r:id="rId52"/>
    <p:sldId id="339" r:id="rId53"/>
    <p:sldId id="341" r:id="rId54"/>
    <p:sldId id="346" r:id="rId55"/>
    <p:sldId id="347" r:id="rId56"/>
    <p:sldId id="348" r:id="rId57"/>
    <p:sldId id="351" r:id="rId58"/>
    <p:sldId id="372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65E"/>
    <a:srgbClr val="333399"/>
    <a:srgbClr val="3333CC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92441" autoAdjust="0"/>
  </p:normalViewPr>
  <p:slideViewPr>
    <p:cSldViewPr snapToGrid="0">
      <p:cViewPr varScale="1">
        <p:scale>
          <a:sx n="69" d="100"/>
          <a:sy n="69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3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2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0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16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9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A909-7BC7-431B-AC94-05E7AE9A71E1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>
                <a:latin typeface="Georgia" panose="02040502050405020303" pitchFamily="18" charset="0"/>
              </a:rPr>
              <a:t/>
            </a:r>
            <a:br>
              <a:rPr lang="tr-TR" sz="4400" dirty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000" dirty="0" smtClean="0">
                <a:latin typeface="Georgia" panose="02040502050405020303" pitchFamily="18" charset="0"/>
              </a:rPr>
              <a:t>BURDUR MEHMET AKİF ERSOY ÜNİVERSİTESİ</a:t>
            </a:r>
            <a:br>
              <a:rPr lang="tr-TR" sz="40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2020/2021 Akademik Yılı</a:t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 </a:t>
            </a:r>
            <a:r>
              <a:rPr lang="tr-TR" sz="4400" dirty="0" err="1" smtClean="0">
                <a:latin typeface="Georgia" panose="02040502050405020303" pitchFamily="18" charset="0"/>
              </a:rPr>
              <a:t>Erasmus</a:t>
            </a:r>
            <a:r>
              <a:rPr lang="tr-TR" sz="4400" dirty="0" smtClean="0">
                <a:latin typeface="Georgia" panose="02040502050405020303" pitchFamily="18" charset="0"/>
              </a:rPr>
              <a:t>+ Programı Öğrenim Hareketliliği</a:t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Oryantasyon Toplantısı</a:t>
            </a:r>
            <a:r>
              <a:rPr lang="tr-TR" sz="4400" dirty="0">
                <a:latin typeface="Georgia" panose="02040502050405020303" pitchFamily="18" charset="0"/>
              </a:rPr>
              <a:t/>
            </a:r>
            <a:br>
              <a:rPr lang="tr-TR" sz="4400" dirty="0">
                <a:latin typeface="Georgia" panose="02040502050405020303" pitchFamily="18" charset="0"/>
              </a:rPr>
            </a:br>
            <a:r>
              <a:rPr lang="tr-TR" dirty="0" smtClean="0">
                <a:latin typeface="Georgia" panose="02040502050405020303" pitchFamily="18" charset="0"/>
              </a:rPr>
              <a:t/>
            </a:r>
            <a:br>
              <a:rPr lang="tr-TR" dirty="0" smtClean="0">
                <a:latin typeface="Georgia" panose="02040502050405020303" pitchFamily="18" charset="0"/>
              </a:rPr>
            </a:b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3" name="Resim 2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9727770" y="5885722"/>
            <a:ext cx="2340244" cy="97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 descr="D:\hepsi\belgelerim\Masaüstü\logo-erasmus-pl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590"/>
            <a:ext cx="3518115" cy="8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ab tÃ¼rkiye logo ile ilgili gÃ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6052088"/>
            <a:ext cx="1813301" cy="80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109" y="5888304"/>
            <a:ext cx="1113182" cy="9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58219" y="933254"/>
            <a:ext cx="11208470" cy="543926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dirty="0" smtClean="0">
                <a:latin typeface="Georgia" panose="02040502050405020303" pitchFamily="18" charset="0"/>
              </a:rPr>
              <a:t>; gittiğiniz </a:t>
            </a:r>
            <a:r>
              <a:rPr lang="tr-TR" sz="2400" dirty="0">
                <a:latin typeface="Georgia" panose="02040502050405020303" pitchFamily="18" charset="0"/>
              </a:rPr>
              <a:t>üniversitede alacağınız dersleri ve burada karşılığında tanınırlığı sağlanacak dersleri kredileri ile birlikte gösteren belgedir. </a:t>
            </a: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25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 Hazırlarken</a:t>
            </a:r>
          </a:p>
          <a:p>
            <a:pPr algn="just">
              <a:lnSpc>
                <a:spcPct val="200000"/>
              </a:lnSpc>
            </a:pPr>
            <a:r>
              <a:rPr lang="tr-TR" b="1" dirty="0"/>
              <a:t> </a:t>
            </a:r>
            <a:r>
              <a:rPr lang="tr-TR" dirty="0" smtClean="0">
                <a:latin typeface="Georgia" panose="02040502050405020303" pitchFamily="18" charset="0"/>
              </a:rPr>
              <a:t>Gideceğiniz üniversitenin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ders kataloğunu </a:t>
            </a:r>
            <a:r>
              <a:rPr lang="tr-TR" dirty="0" smtClean="0">
                <a:latin typeface="Georgia" panose="02040502050405020303" pitchFamily="18" charset="0"/>
              </a:rPr>
              <a:t>(</a:t>
            </a:r>
            <a:r>
              <a:rPr lang="tr-TR" dirty="0" err="1" smtClean="0">
                <a:latin typeface="Georgia" panose="02040502050405020303" pitchFamily="18" charset="0"/>
              </a:rPr>
              <a:t>course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catalogues</a:t>
            </a:r>
            <a:r>
              <a:rPr lang="tr-TR" dirty="0" smtClean="0">
                <a:latin typeface="Georgia" panose="02040502050405020303" pitchFamily="18" charset="0"/>
              </a:rPr>
              <a:t>) bulun,</a:t>
            </a:r>
          </a:p>
          <a:p>
            <a:pPr algn="just">
              <a:lnSpc>
                <a:spcPct val="200000"/>
              </a:lnSpc>
            </a:pPr>
            <a:r>
              <a:rPr lang="tr-TR" b="1" dirty="0" smtClean="0">
                <a:latin typeface="Georgia" panose="02040502050405020303" pitchFamily="18" charset="0"/>
              </a:rPr>
              <a:t>Bölüm Koordinatörlerinizle birlikte </a:t>
            </a:r>
            <a:r>
              <a:rPr lang="tr-TR" dirty="0" smtClean="0">
                <a:latin typeface="Georgia" panose="02040502050405020303" pitchFamily="18" charset="0"/>
              </a:rPr>
              <a:t>ders kataloglarından uygun olan dersleri seçiniz ve öğrenim anlaşmanıza yazınız.</a:t>
            </a:r>
          </a:p>
          <a:p>
            <a:pPr algn="just"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Derslerin </a:t>
            </a:r>
            <a:r>
              <a:rPr lang="tr-TR" dirty="0">
                <a:latin typeface="Georgia" panose="02040502050405020303" pitchFamily="18" charset="0"/>
              </a:rPr>
              <a:t>kodları, isimleri, AKTS kredileri ve tablo altındaki AKTS kredi toplamı çok dikkatli ve özenli </a:t>
            </a:r>
            <a:r>
              <a:rPr lang="tr-TR" dirty="0" smtClean="0">
                <a:latin typeface="Georgia" panose="02040502050405020303" pitchFamily="18" charset="0"/>
              </a:rPr>
              <a:t>hazırlayınız. </a:t>
            </a: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80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4" y="151616"/>
            <a:ext cx="12069226" cy="67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71" y="168013"/>
            <a:ext cx="66008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" y="0"/>
            <a:ext cx="12163965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619"/>
            <a:ext cx="12192000" cy="48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400" cy="66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9478" y="205484"/>
            <a:ext cx="4978070" cy="638025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nüsha)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(Learning 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 </a:t>
            </a:r>
          </a:p>
          <a:p>
            <a:pPr marL="0" lvl="0" indent="0">
              <a:buNone/>
            </a:pPr>
            <a:r>
              <a:rPr lang="tr-TR" sz="2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(Application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Form)</a:t>
            </a: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36412" y="205484"/>
            <a:ext cx="5619965" cy="638025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Yurt Başvuru Formu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Üniversitenin istediği diğer belgeler </a:t>
            </a:r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transkript, dil sertifikası, fotoğraf, pasaport fotokopisi, kaza ve mesuliyet sigortası </a:t>
            </a:r>
            <a:r>
              <a:rPr lang="tr-TR" sz="20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</a:rPr>
              <a:t>Vakıfbank € hesabı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91" y="1238907"/>
            <a:ext cx="2095443" cy="13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APPLÄ°CATÄ°ON FORM CLÄ°PART ile ilgili gÃ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83" y="4894808"/>
            <a:ext cx="2094216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8" y="1152394"/>
            <a:ext cx="4829751" cy="255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euro ile ilgili gÃ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4" y="4580483"/>
            <a:ext cx="138303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1" y="0"/>
            <a:ext cx="10515600" cy="5464105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89061" y="6113123"/>
            <a:ext cx="10037851" cy="595901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ULUSLARARASI İLİŞKİLER KOORDİNATÖRLÜĞÜ’NE TESLİM EDİYORSUNUZ.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Yönetim Kurulu Kararı</a:t>
            </a:r>
            <a:r>
              <a:rPr lang="tr-TR" b="1" dirty="0">
                <a:latin typeface="Georgia" panose="02040502050405020303" pitchFamily="18" charset="0"/>
              </a:rPr>
              <a:t> </a:t>
            </a:r>
            <a:endParaRPr lang="tr-TR" b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Öğrenim Anlaşmanız, imzalar tamamlandıktan sonra, hareketliliğe başlamadan önce, Uluslararası İlişkiler Koordinatörlüğü tarafından ilgili fakülteye/yüksekokula/enstitüye Yönetim Kurulu Kararı için gönderilir.</a:t>
            </a:r>
          </a:p>
          <a:p>
            <a:pPr algn="just"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YKK, öğrenim anlaşmanızda yazan derslerden başarılı olmanız durumunda döndüğünüzde tanınırlığınızın sağlanması içindir.</a:t>
            </a:r>
          </a:p>
        </p:txBody>
      </p:sp>
    </p:spTree>
    <p:extLst>
      <p:ext uri="{BB962C8B-B14F-4D97-AF65-F5344CB8AC3E}">
        <p14:creationId xmlns:p14="http://schemas.microsoft.com/office/powerpoint/2010/main" val="892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8774" y="527901"/>
            <a:ext cx="10515600" cy="5649062"/>
          </a:xfrm>
        </p:spPr>
        <p:txBody>
          <a:bodyPr/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Öncesinde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Sırasında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Sonrasında Yapılması Gerekenler</a:t>
            </a: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318499"/>
            <a:ext cx="11527604" cy="62569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Misafir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olunacak Üniversitenin istediği evrakların hazırlanıp koordinatörlüğümüz aracılığıyla karşı kuruma gönderilmesinin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ardından,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ay içinde kabul mektuplarının gelmesi beklenir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Mektupları gidilecek üniversite tarafından ya öğrencilerin e-posta adreslerine ya da uluslararası ilişkiler koordinatörlüğüne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gönderilir.</a:t>
            </a:r>
            <a:endParaRPr lang="tr-TR" sz="24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Sözleşmesi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Mektuplarınızda yazan tarihler baz alınarak, tahmini bir hibe hesabı yapılır ve hibe sözleşmeniz bu doğrultuda hazırlanır. (Vize aldıktan sonra ofis hazırlayacak.)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Hibe sözleşmenizi imzalamadan hareketliliğe başlayamazsınız.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13110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endParaRPr lang="tr-TR" b="1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altındaki öğrenciler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harç ödemeden, sadece defter bedeli ödeyerek kendileri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pasaportlarını çıkarabilirler.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üstündeki öğrenciler Koordinatörlüğümüzden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“Pasaport Harç Muafiyeti”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yazısı istemeliler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işlemleri için Nüfus Müdürlüklerine, gerekli diğer evraklarla birlikte (kimlik, </a:t>
            </a:r>
            <a:r>
              <a:rPr lang="tr-TR" sz="2400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biyometrik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fotoğraf, öğrenci belgesi, vs.) gitmeniz gerekmektedir.</a:t>
            </a: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pasaport nereden alÄ±nÄ±r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76" y="5067914"/>
            <a:ext cx="2073275" cy="120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9072" y="311084"/>
            <a:ext cx="11527604" cy="62738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  <a:endParaRPr lang="tr-TR" sz="30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başvurusu için ilgili konsoloslukla iletişime geçilmeli ve gerekli belgeler öğrenilmelidir.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mektubunun gelmesini takiben,  koordinatörlüğümüz tarafından hazırlanan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“Hibe Yazısı”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vize için gerekli diğer belgeler ile birlikte vize başvurusu yapılır.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Not: Hibe Yazısı ile ilgili olarak, konsolosluk randevusuna gitmeden 15 gün önce Koordinatörlükteki sorumlu danışman bilgilendirilmelidir.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113122"/>
            <a:ext cx="11527604" cy="6462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12" y="1523067"/>
            <a:ext cx="6096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Programı'na katılan tüm öğrencilerin; gidecekleri ülkedeki sağlık kurumlarında alacakları tedavileri karşılayacak sağlık sigortasına sahip olmaları gerekmektedir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</a:rPr>
              <a:t>Konsolosluklar vize başvurusu sırasında sigorta istemektedir.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Yaptırdığınız </a:t>
            </a:r>
            <a:r>
              <a:rPr lang="tr-TR" sz="2400" dirty="0">
                <a:latin typeface="Georgia" panose="02040502050405020303" pitchFamily="18" charset="0"/>
              </a:rPr>
              <a:t>sigorta </a:t>
            </a:r>
            <a:r>
              <a:rPr lang="tr-TR" sz="2400" dirty="0" smtClean="0">
                <a:latin typeface="Georgia" panose="02040502050405020303" pitchFamily="18" charset="0"/>
              </a:rPr>
              <a:t>poliçenizin;</a:t>
            </a: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Yurt </a:t>
            </a:r>
            <a:r>
              <a:rPr lang="tr-TR" sz="2400" dirty="0">
                <a:latin typeface="Georgia" panose="02040502050405020303" pitchFamily="18" charset="0"/>
              </a:rPr>
              <a:t>Dışı Eğitim Sağlık Sigortası olduğuna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Ayakta </a:t>
            </a:r>
            <a:r>
              <a:rPr lang="tr-TR" sz="2400" dirty="0">
                <a:latin typeface="Georgia" panose="02040502050405020303" pitchFamily="18" charset="0"/>
              </a:rPr>
              <a:t>ve yatarak tüm tedavileri karşıladığına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Yurt </a:t>
            </a:r>
            <a:r>
              <a:rPr lang="tr-TR" sz="2400" dirty="0">
                <a:latin typeface="Georgia" panose="02040502050405020303" pitchFamily="18" charset="0"/>
              </a:rPr>
              <a:t>dışındaki tüm eğitim sürenizi kapsadığına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En </a:t>
            </a:r>
            <a:r>
              <a:rPr lang="tr-TR" sz="2400" dirty="0">
                <a:latin typeface="Georgia" panose="02040502050405020303" pitchFamily="18" charset="0"/>
              </a:rPr>
              <a:t>az 30.000 </a:t>
            </a:r>
            <a:r>
              <a:rPr lang="tr-TR" sz="2400" dirty="0" err="1">
                <a:latin typeface="Georgia" panose="02040502050405020303" pitchFamily="18" charset="0"/>
              </a:rPr>
              <a:t>Euro’luk</a:t>
            </a: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teminatı kapsadığına emin olun.</a:t>
            </a: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dirty="0"/>
              <a:t> </a:t>
            </a:r>
            <a:r>
              <a:rPr lang="tr-TR" sz="2400" dirty="0" smtClean="0">
                <a:latin typeface="Georgia" panose="02040502050405020303" pitchFamily="18" charset="0"/>
              </a:rPr>
              <a:t>Türkiye'nin </a:t>
            </a:r>
            <a:r>
              <a:rPr lang="tr-TR" sz="2400" dirty="0">
                <a:latin typeface="Georgia" panose="02040502050405020303" pitchFamily="18" charset="0"/>
              </a:rPr>
              <a:t>bazı ülkelerle Sosyal Güvenlik Anlaşması </a:t>
            </a:r>
            <a:r>
              <a:rPr lang="tr-TR" sz="2400" dirty="0" smtClean="0">
                <a:latin typeface="Georgia" panose="02040502050405020303" pitchFamily="18" charset="0"/>
              </a:rPr>
              <a:t>bulunmaktadır.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Türkiye </a:t>
            </a:r>
            <a:r>
              <a:rPr lang="tr-TR" sz="2400" dirty="0">
                <a:latin typeface="Georgia" panose="02040502050405020303" pitchFamily="18" charset="0"/>
              </a:rPr>
              <a:t>de çalışan ya da emekli anne babaların vesayetinde olan çocuklar, eğitim için bulundukları sürede de SGK haklarında bir kesinti olmaksızın gittikleri ülkede sağlık sigortasından yararlanabilmektedirler.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Öğrencinin </a:t>
            </a:r>
            <a:r>
              <a:rPr lang="tr-TR" sz="2400" dirty="0">
                <a:latin typeface="Georgia" panose="02040502050405020303" pitchFamily="18" charset="0"/>
              </a:rPr>
              <a:t>bu hakkından yararlanabilmesi için SGK dan her ülke için farklı bir kodu olan bir belge alması gerekmektedir.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2014-2015 akademik yılından itibaren </a:t>
            </a: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</a:t>
            </a:r>
            <a:r>
              <a:rPr lang="tr-TR" sz="2400" dirty="0" smtClean="0">
                <a:latin typeface="Georgia" panose="02040502050405020303" pitchFamily="18" charset="0"/>
              </a:rPr>
              <a:t>öğrencilerinin </a:t>
            </a:r>
            <a:r>
              <a:rPr lang="tr-TR" sz="2400" dirty="0">
                <a:latin typeface="Georgia" panose="02040502050405020303" pitchFamily="18" charset="0"/>
              </a:rPr>
              <a:t>hareketlilik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öncesi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ve sonrasında almaları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zorunlu olan bir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sınavdır.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 dil seviyesinin tespitine yönelik olup, aldığınız sonuç hareketliliğe katılmanıza engel olmayacaktır.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Sınav, hareketlilik öncesi ve sonrasında yapılmakta, öğrencinin dil seviyesindeki gelişimin tespit edilmesi amaçlanmaktadır.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evirimiçi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İşlemlerini tamamlayan öğrencilerin hareketlilikten önce mail adreslerine koordinatörlüğümüz tarafından lisans tanımlaması yapılmaktadır.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lisans tanımlaması yapılan öğrencilerin mail adreslerine sistem tarafından bir bilgilendirme maili gönderilir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Sınava başlamadan önce sisteme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faaliyetinin başlangıç ve bitiş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tarihlerini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girmeniz gerekmektedir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Sınavı bilgisayarınızdan online olarak alabileceksiniz.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 soruları, seviyenize göre değişmektedir.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Sorular, bir önceki soruya verdiğiniz cevaba bağlı olarak gelecektir.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Yani verdiğiniz cevaba göre, sonraki sorunun zorluğu değişmektedir.</a:t>
            </a: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-18854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40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2020-2021 Akademik Yılı </a:t>
            </a:r>
          </a:p>
          <a:p>
            <a:pPr marL="0" indent="0" algn="ctr">
              <a:buNone/>
            </a:pPr>
            <a:r>
              <a:rPr lang="tr-TR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40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Programı Öğrenim Hareketliliği</a:t>
            </a:r>
            <a:endParaRPr lang="tr-TR" sz="4000" dirty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40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Faaliyet Dönemi</a:t>
            </a:r>
            <a:endParaRPr lang="tr-TR" sz="4000" dirty="0">
              <a:solidFill>
                <a:srgbClr val="C00000"/>
              </a:solidFill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Haziran </a:t>
            </a:r>
            <a:r>
              <a:rPr lang="tr-TR" sz="4000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 </a:t>
            </a:r>
            <a:r>
              <a:rPr lang="tr-TR" sz="40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- 30 Eylül </a:t>
            </a:r>
            <a:r>
              <a:rPr lang="tr-TR" sz="4000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 </a:t>
            </a:r>
            <a:r>
              <a:rPr lang="tr-TR" sz="40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tarihleri </a:t>
            </a:r>
          </a:p>
        </p:txBody>
      </p:sp>
    </p:spTree>
    <p:extLst>
      <p:ext uri="{BB962C8B-B14F-4D97-AF65-F5344CB8AC3E}">
        <p14:creationId xmlns:p14="http://schemas.microsoft.com/office/powerpoint/2010/main" val="1154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Kursu (OLS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Dil sınavına girdikten sonra </a:t>
            </a:r>
            <a:r>
              <a:rPr lang="tr-TR" sz="2400" dirty="0" smtClean="0">
                <a:latin typeface="Georgia" panose="02040502050405020303" pitchFamily="18" charset="0"/>
              </a:rPr>
              <a:t>B1 </a:t>
            </a:r>
            <a:r>
              <a:rPr lang="tr-TR" sz="2400" dirty="0">
                <a:latin typeface="Georgia" panose="02040502050405020303" pitchFamily="18" charset="0"/>
              </a:rPr>
              <a:t>ve altında olan öğrencilere sistem tarafından otomatik olarak kurs tanımlaması yapılmaktadır</a:t>
            </a:r>
            <a:r>
              <a:rPr lang="tr-TR" sz="2400" dirty="0" smtClean="0">
                <a:latin typeface="Georgia" panose="02040502050405020303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Bu kursu öğreniminiz süresince ücretsiz olarak online </a:t>
            </a:r>
            <a:r>
              <a:rPr lang="tr-TR" sz="2400" dirty="0" smtClean="0">
                <a:latin typeface="Georgia" panose="02040502050405020303" pitchFamily="18" charset="0"/>
              </a:rPr>
              <a:t>alabilirsiniz.</a:t>
            </a: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Mektubu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imzalanmış bir şekilde)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Sözleşmesi </a:t>
            </a:r>
            <a:r>
              <a:rPr lang="tr-TR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Hibeli ya da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hibesiz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yararlanan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tümü sözleşmeyi imzalamak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zorundadırlar)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Vizenin çıktığına dair, pasaportun taratılmış hali (mail yoluyla)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Zorunlu Sağlık Sigortası Kopyası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Sınavı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(Online Language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mektubunuzdaki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tarihlere göre, hibeniz hesaplanır ve  </a:t>
            </a:r>
            <a:r>
              <a:rPr lang="tr-TR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%80’i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açmış olduğunuz Vakıfbank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hesaplarınıza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yatırılır.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371" y="433634"/>
            <a:ext cx="11560630" cy="60760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Verilecek hibe dışında, harcamalarınız için (uçak bileti, kalacak yer, vs.) ayrıca bir ödeme yapılmayacaktır.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 gitmeden önce %80 ve döndükten sonra %20 olmak üzere iki kerede ödenir.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Hibenizin </a:t>
            </a: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80’i gitmeden önce yapılması gerekenler yapıldıktan ve teslim edilmesi gereken evraklar tamamlandıktan sonra,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Hareketliliğe başlamadan 1 hafta 10 gün içinde hesaplarınıza aktarılır.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20’si ise, dönüş sonrası teslim ettiğiniz katılım sertifikasına göre tekrar hesaplanır ve yapmanız gereken işlemleri tamamladıktan sonra hesaplarınıza aktarılır.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770" y="69761"/>
            <a:ext cx="12071230" cy="6658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HİBELER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(KA103)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2" descr="EURO ile ilgili gÃ¶rsel sonucu"/>
          <p:cNvSpPr>
            <a:spLocks noChangeAspect="1" noChangeArrowheads="1"/>
          </p:cNvSpPr>
          <p:nvPr/>
        </p:nvSpPr>
        <p:spPr bwMode="auto">
          <a:xfrm>
            <a:off x="0" y="145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4" descr="EUR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5" y="69761"/>
            <a:ext cx="2797628" cy="16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5669" y="1463703"/>
            <a:ext cx="11623250" cy="539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tr-TR" sz="2400" b="1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ve 2. Grup Program Ülkeleri: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0"/>
              </a:spcAft>
            </a:pP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Birleşik Krallık, Danimarka, Finlandiya, İrlanda, İsveç, İzlanda, Lihtenştayn, Lüksemburg, Norveç, Almanya, Avusturya, Belçika, Fransa, Güney Kıbrıs, Hollanda, İspanya, İtalya, Malta, Portekiz,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Yunanistan</a:t>
            </a:r>
          </a:p>
          <a:p>
            <a:pPr marL="457200" indent="-18034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tr-TR" sz="2400" b="1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Grup Program Ülkeleri: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Bulgaristan, Çek Cumhuriyeti, Estonya, Hırvatistan, Letonya, Litvanya, Macaristan, Makedonya, Polonya, Romanya, Slovakya, Slovenya,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rgbClr val="262626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ib.firat.edu.tr/sites/dib.firat.edu.tr/files/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742950"/>
            <a:ext cx="4114799" cy="58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 clipar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2738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i="1" dirty="0" smtClean="0">
                <a:latin typeface="Georgia" panose="02040502050405020303" pitchFamily="18" charset="0"/>
              </a:rPr>
              <a:t>Hareketlilik Sırasında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</a:rPr>
              <a:t>Yapılması Gerekenler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</a:rPr>
              <a:t>(</a:t>
            </a:r>
            <a:r>
              <a:rPr lang="tr-TR" sz="4800" dirty="0" err="1" smtClean="0">
                <a:latin typeface="Georgia" panose="02040502050405020303" pitchFamily="18" charset="0"/>
              </a:rPr>
              <a:t>During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the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Mobility</a:t>
            </a:r>
            <a:r>
              <a:rPr lang="tr-TR" sz="4800" dirty="0" smtClean="0">
                <a:latin typeface="Georgia" panose="02040502050405020303" pitchFamily="18" charset="0"/>
              </a:rPr>
              <a:t>)</a:t>
            </a:r>
            <a:br>
              <a:rPr lang="tr-TR" sz="4800" dirty="0" smtClean="0">
                <a:latin typeface="Georgia" panose="02040502050405020303" pitchFamily="18" charset="0"/>
              </a:rPr>
            </a:br>
            <a:endParaRPr lang="tr-TR" sz="4800" dirty="0">
              <a:latin typeface="Georgia" panose="02040502050405020303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6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429" y="370114"/>
            <a:ext cx="11299371" cy="5976257"/>
          </a:xfrm>
        </p:spPr>
        <p:txBody>
          <a:bodyPr>
            <a:normAutofit/>
          </a:bodyPr>
          <a:lstStyle/>
          <a:p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Üniversiteye ilk gittiğinizde, Uluslararası İlişkiler ya da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 Ofisine bilgi veriniz.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Ofis, dersleriniz, yurdunuz, ilgili öğretim elemanları, ders saatleri, oturum izni gibi konularda sizi yönlendirecektir.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42536" y="330768"/>
            <a:ext cx="11361783" cy="660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Formu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Derslerde, değişiklik yapmanız gerekiyorsa, “Learning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Agreement-During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kısmı doldurulmalıdır.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değişikliği için bölüm koordinatörünüz ile iletişime geçmelisiniz.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formun, hareketlilik başladıktan sonra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4-6 hafta içinde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imzalar tamamlanmış halde Uluslar İlişkiler Koordinatörlüğünde sorumlu danışmana gönderilmesi zorunludur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304800"/>
            <a:ext cx="94583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792" y="152400"/>
            <a:ext cx="11750955" cy="65423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r>
              <a:rPr lang="tr-TR" sz="28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+ Programı kapsamında eğitim görmek üzere seçildiğiniz andan itibaren duyurular için 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800" dirty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://iro.mehmetakif.edu.tr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adresini ve mail adreslerinizi sık sık kontrol ediniz.</a:t>
            </a: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endParaRPr lang="tr-TR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e-mail clipar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81" y="4287328"/>
            <a:ext cx="2035834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379562"/>
            <a:ext cx="2457210" cy="1137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" y="954474"/>
            <a:ext cx="12129418" cy="20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Hareketlilik Sonrasında 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Yapılması Gerekenler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After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endParaRPr lang="tr-TR" sz="4800" dirty="0">
              <a:latin typeface="Georgia" panose="02040502050405020303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1257" y="0"/>
            <a:ext cx="115170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Katılım Sertifikası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i="1" dirty="0">
                <a:latin typeface="Georgia" panose="02040502050405020303" pitchFamily="18" charset="0"/>
              </a:rPr>
              <a:t>(Learning </a:t>
            </a:r>
            <a:r>
              <a:rPr lang="tr-TR" sz="2400" i="1" dirty="0" err="1">
                <a:latin typeface="Georgia" panose="02040502050405020303" pitchFamily="18" charset="0"/>
              </a:rPr>
              <a:t>Agreement-After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the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Mobility</a:t>
            </a:r>
            <a:r>
              <a:rPr lang="tr-TR" sz="2400" i="1" dirty="0">
                <a:latin typeface="Georgia" panose="02040502050405020303" pitchFamily="18" charset="0"/>
              </a:rPr>
              <a:t> kısmı, imzalı hali)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AB Anketi (online olarak doldurulmaktadır)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OLS (2. sınav)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Özel durumlara ilişkin açıklayıcı ve kanıtlayıcı belgeler (mücbir sebeple dönülmesi vb. durumların gerekçelerini gösteren)</a:t>
            </a:r>
          </a:p>
          <a:p>
            <a:pPr marL="514350" lvl="0" indent="-514350"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endParaRPr lang="tr-TR" sz="2800" b="1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Transkript</a:t>
            </a:r>
            <a:r>
              <a:rPr lang="tr-TR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Katılım Sertifikası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Karşı kurumda misafir olduğunuz süreleri gösterir.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After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Mobility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Öğrenim </a:t>
            </a:r>
            <a:r>
              <a:rPr lang="tr-TR" sz="2400" dirty="0">
                <a:latin typeface="Georgia" panose="02040502050405020303" pitchFamily="18" charset="0"/>
              </a:rPr>
              <a:t>Anlaşmasının “faaliyet sonrası” bölümünün doldurulması ve karşı kurum tarafından onaylanması. </a:t>
            </a:r>
            <a:endParaRPr lang="tr-TR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29" y="361950"/>
            <a:ext cx="852394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AB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Anketi (EU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Survey</a:t>
            </a:r>
            <a:r>
              <a:rPr lang="tr-TR" sz="2400" dirty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tr-TR" sz="2400" dirty="0">
                <a:latin typeface="Georgia" panose="02040502050405020303" pitchFamily="18" charset="0"/>
              </a:rPr>
              <a:t>Dönüş  belgelerinin koordinatörlüğümüze teslim edilmesini takiben e-posta adresinize gönderilen, hareketlilik süreci ile ilgili değerlendirme soruları içeren bir ankettir.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anketin tamamlanması zorunludur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OLS 2 (Online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Linguistic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Support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)  </a:t>
            </a:r>
            <a:r>
              <a:rPr lang="tr-TR" sz="2400" dirty="0">
                <a:latin typeface="Georgia" panose="02040502050405020303" pitchFamily="18" charset="0"/>
              </a:rPr>
              <a:t>İlki hareketlilik öncesinde yapılan OLS sınavının ikincisi, OLS sistemi tarafından, sisteme ilk kayıt esnasında girmiş olduğunuz bitiş tarihine göre e-posta adresine tanımlanacaktır.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</a:t>
            </a:r>
            <a:r>
              <a:rPr lang="tr-TR" sz="2400" dirty="0" smtClean="0">
                <a:latin typeface="Georgia" panose="02040502050405020303" pitchFamily="18" charset="0"/>
              </a:rPr>
              <a:t>sınavın </a:t>
            </a:r>
            <a:r>
              <a:rPr lang="tr-TR" sz="2400" dirty="0">
                <a:latin typeface="Georgia" panose="02040502050405020303" pitchFamily="18" charset="0"/>
              </a:rPr>
              <a:t>tamamlanması zorunludur.</a:t>
            </a: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/>
            <a:endParaRPr lang="tr-TR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" y="0"/>
            <a:ext cx="1219199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atin typeface="Georgia" panose="02040502050405020303" pitchFamily="18" charset="0"/>
              </a:rPr>
              <a:t>Belgelerinizi döndükten sonra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 ay </a:t>
            </a:r>
            <a:r>
              <a:rPr lang="tr-TR" sz="2800" b="1" dirty="0" smtClean="0">
                <a:latin typeface="Georgia" panose="02040502050405020303" pitchFamily="18" charset="0"/>
              </a:rPr>
              <a:t>içerisinde Koordinatörlüğümüze teslim ediniz.</a:t>
            </a:r>
          </a:p>
          <a:p>
            <a:pPr algn="ctr">
              <a:lnSpc>
                <a:spcPct val="150000"/>
              </a:lnSpc>
            </a:pPr>
            <a:endParaRPr lang="tr-TR" sz="2800" b="1" dirty="0"/>
          </a:p>
          <a:p>
            <a:pPr algn="ctr">
              <a:lnSpc>
                <a:spcPct val="150000"/>
              </a:lnSpc>
            </a:pPr>
            <a:endParaRPr lang="tr-TR" sz="2800" b="1" dirty="0" smtClean="0"/>
          </a:p>
          <a:p>
            <a:pPr algn="ctr">
              <a:lnSpc>
                <a:spcPct val="150000"/>
              </a:lnSpc>
            </a:pPr>
            <a:endParaRPr lang="tr-TR" sz="28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marL="514350" lvl="0" indent="-514350">
              <a:buFont typeface="+mj-lt"/>
              <a:buAutoNum type="arabicParenR"/>
            </a:pPr>
            <a:endParaRPr lang="tr-TR" sz="24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lvl="0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8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750" y="304800"/>
            <a:ext cx="1129665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Akademik Tanınma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</a:rPr>
              <a:t>Öğrenim Anlaşmasında belirtilen derslerden başarılı </a:t>
            </a:r>
            <a:r>
              <a:rPr lang="tr-TR" sz="2400" dirty="0" smtClean="0">
                <a:latin typeface="Georgia" panose="02040502050405020303" pitchFamily="18" charset="0"/>
              </a:rPr>
              <a:t>olunması </a:t>
            </a:r>
            <a:r>
              <a:rPr lang="tr-TR" sz="2400" dirty="0">
                <a:latin typeface="Georgia" panose="02040502050405020303" pitchFamily="18" charset="0"/>
              </a:rPr>
              <a:t>durumunda, misafir </a:t>
            </a:r>
            <a:r>
              <a:rPr lang="tr-TR" sz="2400" dirty="0" smtClean="0">
                <a:latin typeface="Georgia" panose="02040502050405020303" pitchFamily="18" charset="0"/>
              </a:rPr>
              <a:t>olunan </a:t>
            </a:r>
            <a:r>
              <a:rPr lang="tr-TR" sz="2400" dirty="0">
                <a:latin typeface="Georgia" panose="02040502050405020303" pitchFamily="18" charset="0"/>
              </a:rPr>
              <a:t>kurumdan </a:t>
            </a:r>
            <a:r>
              <a:rPr lang="tr-TR" sz="2400" dirty="0" smtClean="0">
                <a:latin typeface="Georgia" panose="02040502050405020303" pitchFamily="18" charset="0"/>
              </a:rPr>
              <a:t>alınan Transkript belgesinin Koordinatörlüğümüze teslim edilmesini takiben,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Uluslararası </a:t>
            </a:r>
            <a:r>
              <a:rPr lang="tr-TR" sz="2400" dirty="0">
                <a:latin typeface="Georgia" panose="02040502050405020303" pitchFamily="18" charset="0"/>
              </a:rPr>
              <a:t>İlişkiler Koordinatörlüğü </a:t>
            </a:r>
            <a:r>
              <a:rPr lang="tr-TR" sz="2400" dirty="0" smtClean="0">
                <a:latin typeface="Georgia" panose="02040502050405020303" pitchFamily="18" charset="0"/>
              </a:rPr>
              <a:t>transkriptinizi </a:t>
            </a:r>
            <a:r>
              <a:rPr lang="tr-TR" sz="2400" dirty="0">
                <a:latin typeface="Georgia" panose="02040502050405020303" pitchFamily="18" charset="0"/>
              </a:rPr>
              <a:t>ilgili fakülteye/ yüksekokula/enstitüye Yönetim kurulu kararı için </a:t>
            </a:r>
            <a:r>
              <a:rPr lang="tr-TR" sz="2400" dirty="0" smtClean="0">
                <a:latin typeface="Georgia" panose="02040502050405020303" pitchFamily="18" charset="0"/>
              </a:rPr>
              <a:t>gönderir.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Takip </a:t>
            </a:r>
            <a:r>
              <a:rPr lang="tr-TR" sz="2400" dirty="0">
                <a:latin typeface="Georgia" panose="02040502050405020303" pitchFamily="18" charset="0"/>
              </a:rPr>
              <a:t>edilen programda başarılı olunan kredilere tam akademik tanınma sağlanır; başarısız olunan krediler </a:t>
            </a:r>
            <a:r>
              <a:rPr lang="tr-TR" sz="2400" dirty="0" smtClean="0">
                <a:latin typeface="Georgia" panose="02040502050405020303" pitchFamily="18" charset="0"/>
              </a:rPr>
              <a:t>tekrar </a:t>
            </a:r>
            <a:r>
              <a:rPr lang="tr-TR" sz="2400" dirty="0">
                <a:latin typeface="Georgia" panose="02040502050405020303" pitchFamily="18" charset="0"/>
              </a:rPr>
              <a:t>edilir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Öğrenim Hareketliliği için faaliyet süresi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3 aydan kısa olamaz</a:t>
            </a:r>
            <a:r>
              <a:rPr lang="tr-TR" sz="2400" dirty="0">
                <a:latin typeface="Georgia" panose="02040502050405020303" pitchFamily="18" charset="0"/>
              </a:rPr>
              <a:t>. Asgari süreler mücbir sebepler dışında azaltılamaz.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3 </a:t>
            </a:r>
            <a:r>
              <a:rPr lang="tr-TR" sz="2400" dirty="0">
                <a:latin typeface="Georgia" panose="02040502050405020303" pitchFamily="18" charset="0"/>
              </a:rPr>
              <a:t>aydan kısa süren hareketlilikler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geçersiz sayılır</a:t>
            </a:r>
            <a:r>
              <a:rPr lang="tr-TR" sz="2400" dirty="0">
                <a:latin typeface="Georgia" panose="02040502050405020303" pitchFamily="18" charset="0"/>
              </a:rPr>
              <a:t>, </a:t>
            </a:r>
            <a:r>
              <a:rPr lang="tr-TR" sz="2400" dirty="0" smtClean="0">
                <a:latin typeface="Georgia" panose="02040502050405020303" pitchFamily="18" charset="0"/>
              </a:rPr>
              <a:t>ödenen hibenin geri iadesi istenir.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just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Hareketlilik süresinin mücbir sebeplerle (ailevi sebepler, sağlık problemleri, afet gibi) asgari sürenin altında olması durumunda, öğrenci bu durumu belgelendirmek zorundadır.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Durumun </a:t>
            </a:r>
            <a:r>
              <a:rPr lang="tr-TR" sz="2400" dirty="0">
                <a:latin typeface="Georgia" panose="02040502050405020303" pitchFamily="18" charset="0"/>
              </a:rPr>
              <a:t>mücbir sebep olup olmadığı Ulusal Ajans Başkanlığı’nca </a:t>
            </a:r>
            <a:r>
              <a:rPr lang="tr-TR" sz="2400" dirty="0" smtClean="0">
                <a:latin typeface="Georgia" panose="02040502050405020303" pitchFamily="18" charset="0"/>
              </a:rPr>
              <a:t> değerlendirilecektir</a:t>
            </a:r>
            <a:r>
              <a:rPr lang="tr-TR" sz="2400" dirty="0">
                <a:latin typeface="Georgia" panose="02040502050405020303" pitchFamily="18" charset="0"/>
              </a:rPr>
              <a:t>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Mücbir </a:t>
            </a:r>
            <a:r>
              <a:rPr lang="tr-TR" sz="2400" dirty="0">
                <a:latin typeface="Georgia" panose="02040502050405020303" pitchFamily="18" charset="0"/>
              </a:rPr>
              <a:t>sebep olması durumunda, yurt dışında geçirilen süre karşılığı hibe hariç geri kalan hibenin iadesi istenir.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0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Hareketlilikten Önce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Yapılması</a:t>
            </a: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Gerekenler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Before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tr-TR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HUSUSLAR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Kredi Yurtlarda kalan öğrenciler KYK müdürlüğüne bilgi vermeli.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Birinci </a:t>
            </a:r>
            <a:r>
              <a:rPr lang="tr-TR" sz="2400" dirty="0">
                <a:latin typeface="Georgia" panose="02040502050405020303" pitchFamily="18" charset="0"/>
              </a:rPr>
              <a:t>yarıyılda giden </a:t>
            </a:r>
            <a:r>
              <a:rPr lang="tr-TR" sz="2400" dirty="0" smtClean="0">
                <a:latin typeface="Georgia" panose="02040502050405020303" pitchFamily="18" charset="0"/>
              </a:rPr>
              <a:t>öğrenciler;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	</a:t>
            </a:r>
            <a:r>
              <a:rPr lang="tr-TR" sz="2400" dirty="0">
                <a:latin typeface="Georgia" panose="02040502050405020303" pitchFamily="18" charset="0"/>
              </a:rPr>
              <a:t>F</a:t>
            </a:r>
            <a:r>
              <a:rPr lang="tr-TR" sz="2400" dirty="0" smtClean="0">
                <a:latin typeface="Georgia" panose="02040502050405020303" pitchFamily="18" charset="0"/>
              </a:rPr>
              <a:t>aaliyetlerini </a:t>
            </a:r>
            <a:r>
              <a:rPr lang="tr-TR" sz="2400" dirty="0">
                <a:latin typeface="Georgia" panose="02040502050405020303" pitchFamily="18" charset="0"/>
              </a:rPr>
              <a:t>ikinci yarıyıla </a:t>
            </a:r>
            <a:r>
              <a:rPr lang="tr-TR" sz="2400" dirty="0" smtClean="0">
                <a:latin typeface="Georgia" panose="02040502050405020303" pitchFamily="18" charset="0"/>
              </a:rPr>
              <a:t>hibeli </a:t>
            </a:r>
            <a:r>
              <a:rPr lang="tr-TR" sz="2400" dirty="0">
                <a:latin typeface="Georgia" panose="02040502050405020303" pitchFamily="18" charset="0"/>
              </a:rPr>
              <a:t>olarak </a:t>
            </a:r>
            <a:r>
              <a:rPr lang="tr-TR" sz="2400" dirty="0" smtClean="0">
                <a:latin typeface="Georgia" panose="02040502050405020303" pitchFamily="18" charset="0"/>
              </a:rPr>
              <a:t> uzatmak </a:t>
            </a:r>
            <a:r>
              <a:rPr lang="tr-TR" sz="2400" dirty="0">
                <a:latin typeface="Georgia" panose="02040502050405020303" pitchFamily="18" charset="0"/>
              </a:rPr>
              <a:t>için 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son 05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Kasım 2020 tarihine kadar</a:t>
            </a:r>
            <a:r>
              <a:rPr lang="tr-TR" sz="2400" dirty="0" smtClean="0">
                <a:latin typeface="Georgia" panose="02040502050405020303" pitchFamily="18" charset="0"/>
              </a:rPr>
              <a:t> ,Koordinatörlüğümüze </a:t>
            </a:r>
            <a:r>
              <a:rPr lang="tr-TR" sz="2400" dirty="0">
                <a:latin typeface="Georgia" panose="02040502050405020303" pitchFamily="18" charset="0"/>
              </a:rPr>
              <a:t>dilekçe ile </a:t>
            </a:r>
            <a:r>
              <a:rPr lang="tr-TR" sz="2400" dirty="0" smtClean="0">
                <a:latin typeface="Georgia" panose="02040502050405020303" pitchFamily="18" charset="0"/>
              </a:rPr>
              <a:t>	başvuruda 	bulunmalılar.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Yükseköğretim </a:t>
            </a:r>
            <a:r>
              <a:rPr lang="tr-TR" sz="2400" dirty="0">
                <a:latin typeface="Georgia" panose="02040502050405020303" pitchFamily="18" charset="0"/>
              </a:rPr>
              <a:t>kurumu, başarısız öğrencilerin hibelerinde kesinti yapabilir. </a:t>
            </a:r>
            <a:r>
              <a:rPr lang="tr-TR" sz="2400" dirty="0" smtClean="0">
                <a:latin typeface="Georgia" panose="02040502050405020303" pitchFamily="18" charset="0"/>
              </a:rPr>
              <a:t>Kesinti miktarı yükseköğretim </a:t>
            </a:r>
            <a:r>
              <a:rPr lang="tr-TR" sz="2400" dirty="0">
                <a:latin typeface="Georgia" panose="02040502050405020303" pitchFamily="18" charset="0"/>
              </a:rPr>
              <a:t>kurumunun takdirindedir.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" y="0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dirty="0" smtClean="0"/>
              <a:t> </a:t>
            </a:r>
            <a:r>
              <a:rPr lang="tr-TR" sz="2400" dirty="0">
                <a:latin typeface="Georgia" panose="02040502050405020303" pitchFamily="18" charset="0"/>
              </a:rPr>
              <a:t>Öğrencinin aralıksız olarak 7 (yedi) takvim gününden (hafta sonu dâhil) fazla süre ile misafir olunan kurumdan ayrıldığı tespit edilmişse, söz konusu ayrı kalınan toplam gün sayısı için hibe ödemesi yapılmaz.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Daha </a:t>
            </a:r>
            <a:r>
              <a:rPr lang="tr-TR" sz="2400" dirty="0">
                <a:latin typeface="Georgia" panose="02040502050405020303" pitchFamily="18" charset="0"/>
              </a:rPr>
              <a:t>önce ödeme yapılmışsa, ödemenin iadesi talep edilir.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Hareketliliğe katılımı kanıtlayan belgelerin (katılım sertifikası veya </a:t>
            </a: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r>
              <a:rPr lang="tr-TR" sz="2400" dirty="0">
                <a:latin typeface="Georgia" panose="02040502050405020303" pitchFamily="18" charset="0"/>
              </a:rPr>
              <a:t>(</a:t>
            </a:r>
            <a:r>
              <a:rPr lang="tr-TR" sz="2400" dirty="0" smtClean="0">
                <a:latin typeface="Georgia" panose="02040502050405020303" pitchFamily="18" charset="0"/>
              </a:rPr>
              <a:t>TOR) teslim </a:t>
            </a:r>
            <a:r>
              <a:rPr lang="tr-TR" sz="2400" dirty="0">
                <a:latin typeface="Georgia" panose="02040502050405020303" pitchFamily="18" charset="0"/>
              </a:rPr>
              <a:t>edilmemesi durumunda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geçersiz sayılır </a:t>
            </a:r>
            <a:r>
              <a:rPr lang="tr-TR" sz="2400" dirty="0">
                <a:latin typeface="Georgia" panose="02040502050405020303" pitchFamily="18" charset="0"/>
              </a:rPr>
              <a:t>ve öğrenciye hibe ödenmez; başlangıçta ödenen hibe tahsil </a:t>
            </a:r>
            <a:r>
              <a:rPr lang="tr-TR" sz="2400" dirty="0" smtClean="0">
                <a:latin typeface="Georgia" panose="02040502050405020303" pitchFamily="18" charset="0"/>
              </a:rPr>
              <a:t>edilir.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Zorunlu OLS sınavını, dönüşte tamamlamayan ve katılımcı anketini doldurmayan öğrencilere %5 oranında kesinti uygulanır.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D</a:t>
            </a:r>
            <a:r>
              <a:rPr lang="tr-TR" sz="2400" dirty="0" smtClean="0">
                <a:latin typeface="Georgia" panose="02040502050405020303" pitchFamily="18" charset="0"/>
              </a:rPr>
              <a:t>önem </a:t>
            </a:r>
            <a:r>
              <a:rPr lang="tr-TR" sz="2400" dirty="0">
                <a:latin typeface="Georgia" panose="02040502050405020303" pitchFamily="18" charset="0"/>
              </a:rPr>
              <a:t>başında öğrencisi </a:t>
            </a:r>
            <a:r>
              <a:rPr lang="tr-TR" sz="2400" dirty="0" smtClean="0">
                <a:latin typeface="Georgia" panose="02040502050405020303" pitchFamily="18" charset="0"/>
              </a:rPr>
              <a:t>olduğunuz </a:t>
            </a:r>
            <a:r>
              <a:rPr lang="tr-TR" sz="2400" dirty="0">
                <a:latin typeface="Georgia" panose="02040502050405020303" pitchFamily="18" charset="0"/>
              </a:rPr>
              <a:t>ilgili bölüme ait </a:t>
            </a:r>
            <a:r>
              <a:rPr lang="tr-TR" sz="2400" dirty="0" smtClean="0">
                <a:latin typeface="Georgia" panose="02040502050405020303" pitchFamily="18" charset="0"/>
              </a:rPr>
              <a:t>kaydınızı yenilemelisiniz, ancak </a:t>
            </a:r>
            <a:r>
              <a:rPr lang="tr-TR" sz="2400" dirty="0">
                <a:latin typeface="Georgia" panose="02040502050405020303" pitchFamily="18" charset="0"/>
              </a:rPr>
              <a:t>ders kaydı </a:t>
            </a:r>
            <a:r>
              <a:rPr lang="tr-TR" sz="2400" dirty="0" smtClean="0">
                <a:latin typeface="Georgia" panose="02040502050405020303" pitchFamily="18" charset="0"/>
              </a:rPr>
              <a:t>yapmanıza </a:t>
            </a:r>
            <a:r>
              <a:rPr lang="tr-TR" sz="2400" dirty="0">
                <a:latin typeface="Georgia" panose="02040502050405020303" pitchFamily="18" charset="0"/>
              </a:rPr>
              <a:t>gerek yoktur.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Gideceğiniz Üniversiteye </a:t>
            </a:r>
            <a:r>
              <a:rPr lang="tr-TR" sz="2400" dirty="0">
                <a:latin typeface="Georgia" panose="02040502050405020303" pitchFamily="18" charset="0"/>
              </a:rPr>
              <a:t>herhangi bir kayıt ya da harç ücreti </a:t>
            </a:r>
            <a:r>
              <a:rPr lang="tr-TR" sz="2400" dirty="0" smtClean="0">
                <a:latin typeface="Georgia" panose="02040502050405020303" pitchFamily="18" charset="0"/>
              </a:rPr>
              <a:t>ödemiyorsunuz.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Ancak, diğer öğrenciler için ücrete tabi olan olanaklar (fotokopi vs.) sizin için de ücrete tabi.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Aldığınız bir bursunuz varsa, bursunuz kesilmiyor.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362310"/>
            <a:ext cx="12192000" cy="108692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Ayşen TEMİZSOYLU   </a:t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atemizsoylu@mehmetakif.edu.tr</a:t>
            </a:r>
            <a:endParaRPr lang="tr-TR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2502183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Enstitüler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İlköğretim </a:t>
            </a:r>
            <a:r>
              <a:rPr lang="tr-TR" sz="2400" dirty="0">
                <a:latin typeface="Georgia" panose="02040502050405020303" pitchFamily="18" charset="0"/>
              </a:rPr>
              <a:t>Matematik 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İngilizce </a:t>
            </a:r>
            <a:r>
              <a:rPr lang="tr-TR" sz="2400" dirty="0">
                <a:latin typeface="Georgia" panose="02040502050405020303" pitchFamily="18" charset="0"/>
              </a:rPr>
              <a:t>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İngiliz </a:t>
            </a:r>
            <a:r>
              <a:rPr lang="tr-TR" sz="2400" dirty="0">
                <a:latin typeface="Georgia" panose="02040502050405020303" pitchFamily="18" charset="0"/>
              </a:rPr>
              <a:t>Dili ve Edebiyatı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745856" y="2502183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Konaklama </a:t>
            </a:r>
            <a:r>
              <a:rPr lang="tr-TR" sz="2400" dirty="0">
                <a:latin typeface="Georgia" panose="02040502050405020303" pitchFamily="18" charset="0"/>
              </a:rPr>
              <a:t>İşletmeciliği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Moleküler </a:t>
            </a:r>
            <a:r>
              <a:rPr lang="tr-TR" sz="2400" dirty="0">
                <a:latin typeface="Georgia" panose="02040502050405020303" pitchFamily="18" charset="0"/>
              </a:rPr>
              <a:t>Biyoloji ve </a:t>
            </a:r>
            <a:r>
              <a:rPr lang="tr-TR" sz="2400" dirty="0" smtClean="0">
                <a:latin typeface="Georgia" panose="02040502050405020303" pitchFamily="18" charset="0"/>
              </a:rPr>
              <a:t>Genetik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Tarih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Türkçe </a:t>
            </a:r>
            <a:r>
              <a:rPr lang="tr-TR" sz="2400" dirty="0">
                <a:latin typeface="Georgia" panose="02040502050405020303" pitchFamily="18" charset="0"/>
              </a:rPr>
              <a:t>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Biyoloji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18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Gülşah SAĞLAM AKTAŞ </a:t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gsaktas@mehmetakif.edu.tr  </a:t>
            </a:r>
            <a:endParaRPr lang="tr-TR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64372" y="2117574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İş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letme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Makine Mühendisli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Okul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Öncesi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Hizmet Programı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Elektrik ve Elektronik Mühendisliği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670441" y="2117575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Rehberlik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Psikolojik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manl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Veteriner Hekimli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Peyzaj Mimarlığı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Sağlık Yönetimi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70056"/>
            <a:ext cx="12192000" cy="112143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Hatice KORUR</a:t>
            </a:r>
            <a:b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hkorur@mehmetakif.edu.tr</a:t>
            </a:r>
            <a:endParaRPr lang="tr-TR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73497" y="2117575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Beden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itimi ve Spor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Ink Free" panose="03080402000500000000" pitchFamily="66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Bilgisayar Mühendisli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 Yöneticiliği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Beslenme ve Diyetetik Programı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79566" y="2003419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irelik</a:t>
            </a: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Mimarl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Müzik 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Uluslararası Ticaret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YBS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8666" y="43862"/>
            <a:ext cx="5911970" cy="251810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Web   </a:t>
            </a:r>
            <a:r>
              <a:rPr lang="tr-TR" sz="2000" b="0" dirty="0">
                <a:latin typeface="Georgia" panose="02040502050405020303" pitchFamily="18" charset="0"/>
                <a:hlinkClick r:id="rId2"/>
              </a:rPr>
              <a:t>https://iro.mehmetakif.edu.tr/</a:t>
            </a:r>
            <a:endParaRPr lang="tr-TR" sz="2000" b="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altLang="tr-TR" sz="2000" kern="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</a:rPr>
              <a:t>Telefon 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0248 213 1210/1212/1213/1215</a:t>
            </a:r>
          </a:p>
          <a:p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5275" y="985971"/>
            <a:ext cx="5642027" cy="200784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Adres  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Uluslararası İlişkiler Koordinatörlüğü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İstiklal Yerleşkesi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Rektörlük Binası  B-Blok Zemin Kat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Mehmet Akif Ersoy Üniversitesi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15030 Burdur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76045" y="3633025"/>
            <a:ext cx="11731925" cy="2871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Kurum Koordinatörü</a:t>
            </a:r>
          </a:p>
          <a:p>
            <a:pPr marL="0" indent="0" algn="ctr">
              <a:buNone/>
            </a:pPr>
            <a:r>
              <a:rPr lang="tr-TR" sz="2000" dirty="0" smtClean="0">
                <a:latin typeface="Georgia" panose="02040502050405020303" pitchFamily="18" charset="0"/>
              </a:rPr>
              <a:t>Prof. Dr. Dursun KÖSE</a:t>
            </a:r>
          </a:p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Program Sorumluları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Öğr.Gör</a:t>
            </a:r>
            <a:r>
              <a:rPr lang="tr-TR" sz="2000" dirty="0" smtClean="0">
                <a:latin typeface="Georgia" panose="02040502050405020303" pitchFamily="18" charset="0"/>
              </a:rPr>
              <a:t>. Ayşen TEMİZSOYLU       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Gülşah SAĞLAM AKTAŞ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Hatice KORUR                           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94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Uluslararası İlişkiler Koordinatörlüğü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56181"/>
            <a:ext cx="10515600" cy="562078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Farklı bir eğitim ortamında, yabancı dilde eğitim alma tecrübesi,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Yeni kültürlerle tanışma, yeni arkadaşlıklar kurma şansı,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Özgeçmişinize, akademik </a:t>
            </a:r>
            <a:r>
              <a:rPr lang="tr-TR" sz="2400" dirty="0">
                <a:latin typeface="Georgia" panose="02040502050405020303" pitchFamily="18" charset="0"/>
              </a:rPr>
              <a:t>gelişiminize </a:t>
            </a:r>
            <a:r>
              <a:rPr lang="tr-TR" sz="2400" dirty="0" smtClean="0">
                <a:latin typeface="Georgia" panose="02040502050405020303" pitchFamily="18" charset="0"/>
              </a:rPr>
              <a:t>katkı</a:t>
            </a:r>
            <a:endParaRPr lang="tr-TR" sz="24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Tatlı anılarla dolu bir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+ dönemi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i="1" dirty="0" smtClean="0">
                <a:latin typeface="Georgia" panose="02040502050405020303" pitchFamily="18" charset="0"/>
              </a:rPr>
              <a:t>Geçirmeniz temennisiyle</a:t>
            </a:r>
            <a:endParaRPr lang="tr-TR" sz="24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thank you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29" y="3988275"/>
            <a:ext cx="8078771" cy="28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68" y="141402"/>
            <a:ext cx="11906054" cy="86726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Hareketlilikten Önce Uluslararası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İlişkiler Koordinatörlüğüne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teslim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edilecek belgeler ve yapılacaklar</a:t>
            </a:r>
            <a:r>
              <a:rPr lang="tr-TR" sz="2800" b="1" dirty="0" smtClean="0">
                <a:solidFill>
                  <a:srgbClr val="C00000"/>
                </a:solidFill>
              </a:rPr>
              <a:t>;</a:t>
            </a:r>
            <a:r>
              <a:rPr lang="tr-TR" sz="2800" b="1" dirty="0">
                <a:solidFill>
                  <a:srgbClr val="C00000"/>
                </a:solidFill>
              </a:rPr>
              <a:t/>
            </a:r>
            <a:br>
              <a:rPr lang="tr-TR" sz="2800" b="1" dirty="0">
                <a:solidFill>
                  <a:srgbClr val="C00000"/>
                </a:solidFill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925" y="895547"/>
            <a:ext cx="11406433" cy="575977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Öğrenim Anlaşması (Learning </a:t>
            </a:r>
            <a:r>
              <a:rPr lang="tr-TR" sz="2400" dirty="0" err="1" smtClean="0">
                <a:latin typeface="Georgia" panose="02040502050405020303" pitchFamily="18" charset="0"/>
              </a:rPr>
              <a:t>Agreement</a:t>
            </a:r>
            <a:r>
              <a:rPr lang="tr-TR" sz="2400" dirty="0" smtClean="0">
                <a:latin typeface="Georgia" panose="02040502050405020303" pitchFamily="18" charset="0"/>
              </a:rPr>
              <a:t>) 2 nüsha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Misafir olacağınız üniversitenin istediği diğer belgeler </a:t>
            </a:r>
            <a:r>
              <a:rPr lang="tr-TR" sz="18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 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formu (online başvuruda olabilir), 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konaklama formu, transkript, dil sertifikası, fotoğraf, pasaport fotokopisi, kaza ve mesuliyet sigortası, </a:t>
            </a:r>
            <a:r>
              <a:rPr lang="tr-TR" sz="20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Vakıfbank € hesabı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Sigorta (vize için-ofise de verilecek)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Hibe Sözleşmesi (ofis hazırlayacak)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224809" y="250372"/>
            <a:ext cx="11709631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tr-TR" sz="32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Nomination</a:t>
            </a:r>
            <a:r>
              <a:rPr lang="tr-TR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-Aday Gösterme</a:t>
            </a:r>
            <a:endParaRPr lang="tr-TR" sz="32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tr-TR" sz="32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Öğrenim Hareketliliğine seçilmiş öğrenciler ilk adım olarak, karşı kuruma Koordinatörlüğümüzdeki ilgili danışmanı tarafından (</a:t>
            </a:r>
            <a:r>
              <a:rPr lang="tr-TR" sz="24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ofisi) aday gösterilirler.</a:t>
            </a:r>
          </a:p>
          <a:p>
            <a:pPr algn="just"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Aday gösterilen öğrencilerin bilgileri karşı kuruma bildirilir.</a:t>
            </a:r>
          </a:p>
          <a:p>
            <a:pPr algn="just">
              <a:lnSpc>
                <a:spcPct val="200000"/>
              </a:lnSpc>
            </a:pPr>
            <a:r>
              <a:rPr lang="tr-TR" sz="2400" b="1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Lütfen karşı kuruma kabul mektubunuz gelmeden mail atmayın!</a:t>
            </a:r>
          </a:p>
          <a:p>
            <a:pPr marL="0" indent="0">
              <a:buNone/>
            </a:pPr>
            <a:endParaRPr lang="tr-TR" sz="3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3299" y="245096"/>
            <a:ext cx="11593902" cy="60708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Bazı üniversiteler aday </a:t>
            </a:r>
            <a:r>
              <a:rPr lang="tr-TR" dirty="0">
                <a:latin typeface="Georgia" panose="02040502050405020303" pitchFamily="18" charset="0"/>
              </a:rPr>
              <a:t>gösterme işleminden sonra öğrenci ile mail yoluyla bağlantıya geçer ve başvuru için gerekli bilgilendirmeleri </a:t>
            </a:r>
            <a:r>
              <a:rPr lang="tr-TR" dirty="0" smtClean="0">
                <a:latin typeface="Georgia" panose="02040502050405020303" pitchFamily="18" charset="0"/>
              </a:rPr>
              <a:t>yapabilir.</a:t>
            </a:r>
          </a:p>
          <a:p>
            <a:pPr algn="just"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Bazı </a:t>
            </a:r>
            <a:r>
              <a:rPr lang="tr-TR" dirty="0">
                <a:latin typeface="Georgia" panose="02040502050405020303" pitchFamily="18" charset="0"/>
              </a:rPr>
              <a:t>üniversiteler ise başvuru ile ilgili bilgilendirmeleri internet sayfasından duyurduğu için, mail yoluyla bilgilendirme yapmaz.</a:t>
            </a:r>
          </a:p>
          <a:p>
            <a:endParaRPr lang="tr-TR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6323" y="511887"/>
            <a:ext cx="4697982" cy="5919735"/>
          </a:xfrm>
        </p:spPr>
        <p:txBody>
          <a:bodyPr/>
          <a:lstStyle/>
          <a:p>
            <a:pPr marL="0" lvl="0" indent="0">
              <a:buNone/>
            </a:pPr>
            <a:endParaRPr lang="tr-T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410450" y="511886"/>
            <a:ext cx="4610099" cy="4672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Evrakları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 da e-posta yoluyla mı kabul ettiği?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Online”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yoluyla mı kabul ettiği?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2899" y="511887"/>
            <a:ext cx="6857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Süreci,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Gerekli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Evraklar </a:t>
            </a:r>
            <a:b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(başvuru </a:t>
            </a: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formu/online başvuru, </a:t>
            </a: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konaklama formu, transkript, dil sertifikası, fotoğraf, pasaport fotokopisi, kaza ve mesuliyet sigortası, </a:t>
            </a:r>
            <a:r>
              <a:rPr lang="tr-TR" sz="24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vb.)</a:t>
            </a:r>
            <a:r>
              <a:rPr lang="tr-TR" sz="2400" b="1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tr-TR" sz="2400" b="1" dirty="0" smtClean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Son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Tarihi,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AKTS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Bilgi paketleri (ders kataloğu)</a:t>
            </a: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45602" y="5556509"/>
            <a:ext cx="91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i="1" u="sng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hakkında </a:t>
            </a:r>
            <a:r>
              <a:rPr lang="tr-TR" sz="2400" b="1" i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bilgi edinmek öğrencinin sorumluluğundadır</a:t>
            </a:r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tr-TR" sz="2400" i="1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1705</Words>
  <Application>Microsoft Office PowerPoint</Application>
  <PresentationFormat>Geniş ekran</PresentationFormat>
  <Paragraphs>260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70" baseType="lpstr">
      <vt:lpstr>Arial</vt:lpstr>
      <vt:lpstr>Calibri</vt:lpstr>
      <vt:lpstr>Calibri Light</vt:lpstr>
      <vt:lpstr>Cambria</vt:lpstr>
      <vt:lpstr>Cambria Math</vt:lpstr>
      <vt:lpstr>Courier New</vt:lpstr>
      <vt:lpstr>Georgia</vt:lpstr>
      <vt:lpstr>Ink Free</vt:lpstr>
      <vt:lpstr>Tahoma</vt:lpstr>
      <vt:lpstr>Times New Roman</vt:lpstr>
      <vt:lpstr>Wingdings</vt:lpstr>
      <vt:lpstr>Office Teması</vt:lpstr>
      <vt:lpstr>    BURDUR MEHMET AKİF ERSOY ÜNİVERSİTESİ  2020/2021 Akademik Yılı    Erasmus+ Programı Öğrenim Hareketliliği  Oryantasyon Toplantısı  </vt:lpstr>
      <vt:lpstr>PowerPoint Sunusu</vt:lpstr>
      <vt:lpstr>PowerPoint Sunusu</vt:lpstr>
      <vt:lpstr>  Erasmus+ Programı kapsamında eğitim görmek üzere seçildiğiniz andan itibaren duyurular için https://iro.mehmetakif.edu.tr/ adresini ve mail adreslerinizi sık sık kontrol ediniz.  </vt:lpstr>
      <vt:lpstr>Hareketlilikten Önce  Yapılması Gerekenler (Before the Mobility) </vt:lpstr>
      <vt:lpstr> Hareketlilikten Önce Uluslararası İlişkiler Koordinatörlüğüne  teslim edilecek belgeler ve yapılacaklar; </vt:lpstr>
      <vt:lpstr>PowerPoint Sunusu</vt:lpstr>
      <vt:lpstr>PowerPoint Sunusu</vt:lpstr>
      <vt:lpstr>PowerPoint Sunusu</vt:lpstr>
      <vt:lpstr>Öğrenim Anlaşması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Hareketlilik Sırasında  Yapılması Gerekenler  (During the Mobility) </vt:lpstr>
      <vt:lpstr>PowerPoint Sunusu</vt:lpstr>
      <vt:lpstr>PowerPoint Sunusu</vt:lpstr>
      <vt:lpstr>PowerPoint Sunusu</vt:lpstr>
      <vt:lpstr>PowerPoint Sunusu</vt:lpstr>
      <vt:lpstr>Hareketlilik Sonrasında  Yapılması Gerekenler (After the Mobility)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Öğr. Gör. Ayşen TEMİZSOYLU     atemizsoylu@mehmetakif.edu.tr</vt:lpstr>
      <vt:lpstr>   Öğr. Gör. Gülşah SAĞLAM AKTAŞ      gsaktas@mehmetakif.edu.tr  </vt:lpstr>
      <vt:lpstr>   Öğr. Gör. Hatice KORUR  hkorur@mehmetakif.edu.tr</vt:lpstr>
      <vt:lpstr>Uluslararası İlişkiler Koordinatörlüğü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MEHMET AKİF ERSOY ÜNİVERSİTESİ 2019/2020 Akademik Yılı    Erasmus+ Programı Öğrenim Hareketliliği Oryantasyon Toplantısı  Uluslararası İlişkiler Koordinatörlüğü ……, BURDUR</dc:title>
  <dc:creator>USER</dc:creator>
  <cp:lastModifiedBy>gülsah saglam aktas</cp:lastModifiedBy>
  <cp:revision>135</cp:revision>
  <dcterms:created xsi:type="dcterms:W3CDTF">2019-01-10T10:35:28Z</dcterms:created>
  <dcterms:modified xsi:type="dcterms:W3CDTF">2020-06-03T11:14:28Z</dcterms:modified>
</cp:coreProperties>
</file>