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9"/>
  </p:notesMasterIdLst>
  <p:sldIdLst>
    <p:sldId id="256" r:id="rId2"/>
    <p:sldId id="286" r:id="rId3"/>
    <p:sldId id="290" r:id="rId4"/>
    <p:sldId id="285" r:id="rId5"/>
    <p:sldId id="259" r:id="rId6"/>
    <p:sldId id="293" r:id="rId7"/>
    <p:sldId id="302" r:id="rId8"/>
    <p:sldId id="292" r:id="rId9"/>
    <p:sldId id="304" r:id="rId10"/>
    <p:sldId id="303" r:id="rId11"/>
    <p:sldId id="308" r:id="rId12"/>
    <p:sldId id="288" r:id="rId13"/>
    <p:sldId id="289" r:id="rId14"/>
    <p:sldId id="296" r:id="rId15"/>
    <p:sldId id="306" r:id="rId16"/>
    <p:sldId id="298" r:id="rId17"/>
    <p:sldId id="299" r:id="rId18"/>
    <p:sldId id="300" r:id="rId19"/>
    <p:sldId id="312" r:id="rId20"/>
    <p:sldId id="313" r:id="rId21"/>
    <p:sldId id="314" r:id="rId22"/>
    <p:sldId id="309" r:id="rId23"/>
    <p:sldId id="311" r:id="rId24"/>
    <p:sldId id="331" r:id="rId25"/>
    <p:sldId id="310" r:id="rId26"/>
    <p:sldId id="333" r:id="rId27"/>
    <p:sldId id="334" r:id="rId28"/>
    <p:sldId id="317" r:id="rId29"/>
    <p:sldId id="318" r:id="rId30"/>
    <p:sldId id="319" r:id="rId31"/>
    <p:sldId id="320" r:id="rId32"/>
    <p:sldId id="321" r:id="rId33"/>
    <p:sldId id="323" r:id="rId34"/>
    <p:sldId id="328" r:id="rId35"/>
    <p:sldId id="329" r:id="rId36"/>
    <p:sldId id="264" r:id="rId37"/>
    <p:sldId id="332" r:id="rId3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40"/>
      <p:bold r:id="rId41"/>
      <p:italic r:id="rId42"/>
      <p:boldItalic r:id="rId43"/>
    </p:embeddedFont>
    <p:embeddedFont>
      <p:font typeface="Arvo" panose="020B0604020202020204" charset="0"/>
      <p:regular r:id="rId44"/>
      <p:bold r:id="rId45"/>
      <p:italic r:id="rId46"/>
      <p:boldItalic r:id="rId47"/>
    </p:embeddedFont>
    <p:embeddedFont>
      <p:font typeface="Roboto Condensed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1C5FB-4023-455E-B276-A9FF68591014}">
  <a:tblStyle styleId="{1BB1C5FB-4023-455E-B276-A9FF68591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94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5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9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4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89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38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096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25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6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61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9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09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02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23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0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ec.europa.eu/education/tools/isced-f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7393" y="-120770"/>
            <a:ext cx="5367900" cy="52642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tr-TR" altLang="tr-TR" sz="2000" b="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b="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BURDUR</a:t>
            </a:r>
            <a:r>
              <a:rPr lang="tr-TR" altLang="tr-TR" sz="2000" b="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MEHMET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AKİF ERSOY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ÜNİVERSİTESİ</a:t>
            </a:r>
            <a:b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ERASMUS+ PROGRAMI </a:t>
            </a: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2019-2020 AKADEMİK YILI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STAJ HAREKETLİLİĞİ ORYANTASYON </a:t>
            </a: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TOPLANTISI</a:t>
            </a:r>
            <a:b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 smtClean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Uluslararası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İlişkiler Koordinatörlüğü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endParaRPr lang="en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8296"/>
            <a:ext cx="511686" cy="4457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4" y="4688296"/>
            <a:ext cx="872673" cy="4552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742996"/>
            <a:ext cx="1333000" cy="40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Hareketliliği için Öğrenim Anlaşması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40868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88297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69" y="1313343"/>
            <a:ext cx="5779699" cy="3385351"/>
          </a:xfrm>
          <a:prstGeom prst="rect">
            <a:avLst/>
          </a:prstGeom>
        </p:spPr>
      </p:pic>
      <p:sp>
        <p:nvSpPr>
          <p:cNvPr id="15" name="Yuvarlatılmış Dikdörtgen 14"/>
          <p:cNvSpPr/>
          <p:nvPr/>
        </p:nvSpPr>
        <p:spPr>
          <a:xfrm>
            <a:off x="6426679" y="1690776"/>
            <a:ext cx="2527539" cy="162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Roboto Condensed" panose="020B0604020202020204" charset="0"/>
                <a:ea typeface="Roboto Condensed" panose="020B0604020202020204" charset="0"/>
              </a:rPr>
              <a:t>Kendiniz,</a:t>
            </a:r>
          </a:p>
          <a:p>
            <a:pPr algn="ctr"/>
            <a:r>
              <a:rPr lang="tr-TR" dirty="0" smtClean="0">
                <a:latin typeface="Roboto Condensed" panose="020B0604020202020204" charset="0"/>
                <a:ea typeface="Roboto Condensed" panose="020B0604020202020204" charset="0"/>
              </a:rPr>
              <a:t>Koordinatör ve Karşı kurum imzaladıktan sonra bu belge ofisimize teslim edilecek.</a:t>
            </a:r>
            <a:endParaRPr lang="tr-TR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287329" y="3209026"/>
            <a:ext cx="1992701" cy="100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3" y="642550"/>
            <a:ext cx="4780266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/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OLS (Online Language </a:t>
            </a:r>
            <a:r>
              <a:rPr lang="tr-TR" sz="3000" b="1" dirty="0" err="1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Sınavı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866" y="21757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OLS DİL SINAVI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0065" y="1327350"/>
            <a:ext cx="8453289" cy="3145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Çevrimiçi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Dil Desteği, Almanca, Fransızca, Hollandaca, İtalyanca, İngilizce, İspanyolca Çekçe, Danca (Danimarka dili), Yunanca, Lehçe (Polonya dili), Portekizce, İsveççe, Bulgarca, Fince, Hırvatça, Macarca, Romence ve Slovakça dillerinde sunulmaktadır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Hareketliliği gerçekleştirmek üzere seçilmiş öğrenciler, faaliyete başlamadan  önce ve tamamladıktan sonra(siz yurt dışındayken mailinize gelebilir) olmak üzere 2 kez sistem üzerinden sınav olurlar.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458" y="4744528"/>
            <a:ext cx="1235542" cy="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OLS DİL SINAVI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27350"/>
            <a:ext cx="8381137" cy="3145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Sınav, öğrencinin gittiği kurumda staj faaliyetini gerçekleştireceği dilde yapılır.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Sınav, öğrencinin seçilmiş olma durumunu etkilemez.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Faaliyet öncesi ve sonrası yapılan sınavlar, faaliyet süresince dil yeterliliğinde meydana gelen değişimi gözlemlemek amacıyla yapılır.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Ancak!!! Sınavların tamamlanması zorunludur.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Zorunlu olduğu halde bu sınavları almayan öğrencilerin hibelerinde kesinti yapılır. </a:t>
            </a: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520" y="4752308"/>
            <a:ext cx="1270480" cy="3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3" y="642550"/>
            <a:ext cx="5237466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</a:rPr>
              <a:t>SİGORTA(KAZA, SİGORTASI,MESULİYET SİGORTASI VE SEYAHAT SAĞLIK SİGORTASI)</a:t>
            </a:r>
            <a:endParaRPr lang="tr-T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25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HAREKETLİLİĞİ İÇİN ZORUNLU SİGORTALAR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Sağlık Sigortası</a:t>
            </a:r>
          </a:p>
          <a:p>
            <a:r>
              <a:rPr lang="tr-TR" dirty="0" smtClean="0"/>
              <a:t>Karşı kurum ya da öğrenci tarafından yaptırılabilir.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tr-TR" b="1" dirty="0" smtClean="0"/>
              <a:t>Mesuliyet Sigortası</a:t>
            </a:r>
          </a:p>
          <a:p>
            <a:r>
              <a:rPr lang="tr-TR" dirty="0" smtClean="0"/>
              <a:t>Yurt dışında kalınan süre boyunca, işyerinde sebep olunacak zararları karşılar.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b="1" dirty="0" smtClean="0"/>
              <a:t>Kaza Sigortası</a:t>
            </a:r>
          </a:p>
          <a:p>
            <a:r>
              <a:rPr lang="tr-TR" dirty="0" smtClean="0"/>
              <a:t>İşyerindeki kazalardan dolayı uğranabilecek zararları karşılamak içindir.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4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İLE YÜKSEKÖĞRETİM KURUMU ARASINDA İMZALANAN ERASMUS+ YÜKSEKÖĞRETİM STAJ HAREKETLİLİĞİ İÇİN HİBE SÖZLEŞMESİ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30" y="209320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Öğrenci ve Yükseköğretim Kurumu arasında imzalanan Hibe sözleşmesi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17</a:t>
            </a:fld>
            <a:endParaRPr lang="en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2636"/>
            <a:ext cx="8872151" cy="3913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Öğrenci ve Yükseköğretim Kurumu arasında imzalanan Hibe sözleşmesi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18</a:t>
            </a:fld>
            <a:endParaRPr lang="en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5" y="745683"/>
            <a:ext cx="8803474" cy="38908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VİZE ve PASAPORT</a:t>
            </a: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831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HAREKETLİLİĞİ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627006" cy="337451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“Staj”, bir yararlanıcının programa katılan başka bir ülkedeki bir işletme veya organizasyon bünyesindeki mesleki eğitim alma ve/veya çalışma deneyimi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kazanma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sürecidir. </a:t>
            </a: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10" y="4772371"/>
            <a:ext cx="1196390" cy="3594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VİZE ve PASAPORT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r>
              <a:rPr lang="tr-TR" dirty="0" smtClean="0"/>
              <a:t>25 yaşın üzerindeki öğrenciler ofisimizden harçsız pasaport yazısı almalıdır.</a:t>
            </a:r>
          </a:p>
          <a:p>
            <a:r>
              <a:rPr lang="tr-TR" dirty="0" smtClean="0"/>
              <a:t>25 yaş altındaki öğrencilerden  pasaport harcı alınmadığı için yazı almalarına da gerek yoktur. </a:t>
            </a:r>
          </a:p>
          <a:p>
            <a:r>
              <a:rPr lang="tr-TR" dirty="0" smtClean="0"/>
              <a:t>Vize işlemleri öğrencinin sorumluluğundadır. </a:t>
            </a:r>
          </a:p>
          <a:p>
            <a:r>
              <a:rPr lang="tr-TR" dirty="0" smtClean="0"/>
              <a:t>Konsoloslukla temas kurup, hangi belgelerin istendiği öğrenilmelidir.</a:t>
            </a:r>
          </a:p>
          <a:p>
            <a:r>
              <a:rPr lang="tr-TR" dirty="0" smtClean="0"/>
              <a:t>Vize başvurusu için Ofisimizden hibe  yazısını almanız gerekmektedir.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VİZE ve PASAPORT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pPr algn="just"/>
            <a:r>
              <a:rPr lang="tr-TR" dirty="0" smtClean="0"/>
              <a:t>Vize randevusundan en az 10 gün önce, resmi hibe yazısını </a:t>
            </a:r>
            <a:r>
              <a:rPr lang="tr-TR" dirty="0"/>
              <a:t>danışmanınızdan </a:t>
            </a:r>
            <a:r>
              <a:rPr lang="tr-TR" dirty="0" smtClean="0"/>
              <a:t>istemeyi unutmayın.</a:t>
            </a:r>
          </a:p>
          <a:p>
            <a:pPr algn="just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Vizeniz çıktıktan sonra da kopyasını ilgili danışmanınıza ulaştırın.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HİBELERİN YATIRILMASI</a:t>
            </a: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06" y="21541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 smtClean="0"/>
              <a:t>Bu aşamaya kadar gerekli tüm evraklar ofisimize teslim edildi, OLS sınavı tamamlandı ve vizeniz çıktıysa hibenizin % 80’lik kısmı yatırılır.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 smtClean="0"/>
              <a:t>HİBELERİNİZ AZAMİ 3 AY ÜZERİNDEN HESAPLANACAK.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00" y="1340136"/>
            <a:ext cx="7036919" cy="3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5760" y="1090750"/>
            <a:ext cx="7424928" cy="2961900"/>
          </a:xfrm>
        </p:spPr>
        <p:txBody>
          <a:bodyPr/>
          <a:lstStyle/>
          <a:p>
            <a:r>
              <a:rPr lang="tr-TR" dirty="0" smtClean="0"/>
              <a:t>FAALİYET SONRASINDA TESLİM EDİLMESİ GEREKEN BELGELER ve YAPILMASI GEREKENLER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FAALİYET SONRASI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0042" y="1327350"/>
            <a:ext cx="8462582" cy="3309150"/>
          </a:xfrm>
        </p:spPr>
        <p:txBody>
          <a:bodyPr/>
          <a:lstStyle/>
          <a:p>
            <a:endParaRPr lang="tr-TR" sz="2000" dirty="0" smtClean="0"/>
          </a:p>
          <a:p>
            <a:r>
              <a:rPr lang="tr-TR" sz="2000" dirty="0" smtClean="0"/>
              <a:t>1. LA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Traineeship</a:t>
            </a:r>
            <a:r>
              <a:rPr lang="tr-TR" sz="2000" dirty="0" smtClean="0"/>
              <a:t> belgesinin imzalı ve mühürlü </a:t>
            </a:r>
            <a:r>
              <a:rPr lang="tr-TR" sz="2000" b="1" dirty="0" smtClean="0">
                <a:solidFill>
                  <a:srgbClr val="FF0000"/>
                </a:solidFill>
              </a:rPr>
              <a:t>«</a:t>
            </a:r>
            <a:r>
              <a:rPr lang="tr-TR" sz="2000" b="1" dirty="0" err="1" smtClean="0">
                <a:solidFill>
                  <a:srgbClr val="FF0000"/>
                </a:solidFill>
              </a:rPr>
              <a:t>After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Mobility</a:t>
            </a:r>
            <a:r>
              <a:rPr lang="tr-TR" sz="2000" b="1" dirty="0" smtClean="0">
                <a:solidFill>
                  <a:srgbClr val="FF0000"/>
                </a:solidFill>
              </a:rPr>
              <a:t>» </a:t>
            </a:r>
            <a:r>
              <a:rPr lang="tr-TR" sz="2000" dirty="0" smtClean="0"/>
              <a:t>kısmı,</a:t>
            </a:r>
          </a:p>
          <a:p>
            <a:r>
              <a:rPr lang="tr-TR" sz="2000" dirty="0" smtClean="0"/>
              <a:t>2. Katılım Sertifikası,</a:t>
            </a:r>
          </a:p>
          <a:p>
            <a:r>
              <a:rPr lang="tr-TR" sz="2000" dirty="0" smtClean="0"/>
              <a:t>3. Staj  Faaliyetindeki başarı durumunu gösteren «Evaluation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Trainee</a:t>
            </a:r>
            <a:r>
              <a:rPr lang="tr-TR" sz="2000" dirty="0" smtClean="0"/>
              <a:t>»    bölümü,</a:t>
            </a:r>
          </a:p>
          <a:p>
            <a:r>
              <a:rPr lang="tr-TR" sz="2000" dirty="0" smtClean="0"/>
              <a:t>4. Öğrenci Anketi(online)</a:t>
            </a:r>
          </a:p>
          <a:p>
            <a:r>
              <a:rPr lang="tr-TR" sz="2000" dirty="0" smtClean="0"/>
              <a:t>5. OLS sınavı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8280854" cy="27590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buClr>
                <a:srgbClr val="000000"/>
              </a:buClr>
              <a:buSzPct val="91666"/>
              <a:buAutoNum type="arabicPeriod"/>
            </a:pP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LA FOR TRAİNEESHİP BELGESİNİN İMZALI VE MÜHÜRLÜ «AFTER MOBİLİTY» KISMI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VE STAJ  FAALİYETİNDEKİ BAŞARI DURUMUNU       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GÖSTEREN «EVALUATİON OF THE TRAİNEE»    BÖLÜMÜ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Karşı kurumun imzası ve </a:t>
            </a:r>
            <a:r>
              <a:rPr lang="tr-TR" sz="3000" dirty="0" err="1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mühürü</a:t>
            </a: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olmalı.</a:t>
            </a:r>
          </a:p>
          <a:p>
            <a:pPr lvl="0">
              <a:buClr>
                <a:srgbClr val="000000"/>
              </a:buClr>
              <a:buSzPct val="91666"/>
            </a:pP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0" y="2022059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29</a:t>
            </a:fld>
            <a:endParaRPr lang="en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682752"/>
            <a:ext cx="6406769" cy="38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912864" y="1766468"/>
            <a:ext cx="1133856" cy="146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Evaluation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Trainee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340352" y="2865120"/>
            <a:ext cx="2572512" cy="887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HAREKETLİLİĞİ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256303" cy="32271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Faaliyet süresi, her bir öğrenim kademesi için ayrı ayrı geçerli olmak üzere 2 ile 12 ay arasında bir süredir. </a:t>
            </a: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Staj faaliyeti, öğrenim süresi içerisinde her sınıfta ve öğrenim programlarının son sınıflarındaki öğrenciler mezun olduktan sonraki 12 ay içerisinde gerçekleştirilebilir. </a:t>
            </a: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Ancak, hareketlilik süresi 3 ay olarak sınırlandırılmıştır.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63" y="4750563"/>
            <a:ext cx="1213058" cy="3644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KATILIM SERTİFİKASI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Hangi tarihler arasında stajınızı yaptığınızı gösteren belge. İmzalı ve mühürlü olmalı.</a:t>
            </a:r>
            <a:endParaRPr lang="tr-TR" sz="3000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117" y="12275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ANKETİ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Evraklarınızı ofise teslim ettikten sonra, bilgileriniz sisteme girilecek ve anket mail adresinize gelecek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550" y="75208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OLS SINAVI (2)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090" y="212963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8058912" cy="4259914"/>
          </a:xfrm>
        </p:spPr>
        <p:txBody>
          <a:bodyPr/>
          <a:lstStyle/>
          <a:p>
            <a:r>
              <a:rPr lang="tr-TR" sz="3600" dirty="0" smtClean="0"/>
              <a:t>Bütün evraklar teslim edildi(döndükten sonra 1 ay içinde), OLS sınavı tamamlandı ve anket yapıldıysa kalan hibenin %20’si yatırılır.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ÖDEMEDE KESİNTİ YAPILMASI: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sz="3200" dirty="0" smtClean="0"/>
              <a:t>Staja ara verme, bulunulan ülkeden ayrılma (?)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34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-10 PUAN UYGULAMASI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dirty="0" smtClean="0"/>
              <a:t>Mücbir sebep olmadan ve feragat ettiğine dair dilekçe vermeden hareketlilikten vazgeçenlerden </a:t>
            </a:r>
            <a:r>
              <a:rPr lang="tr-TR" dirty="0"/>
              <a:t>b</a:t>
            </a:r>
            <a:r>
              <a:rPr lang="tr-TR" dirty="0" smtClean="0"/>
              <a:t>ir dahaki başvurularında 10 puan eksilecek.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35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556" y="392575"/>
            <a:ext cx="2657725" cy="500135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b="1" dirty="0" err="1" smtClean="0"/>
              <a:t>Öğr</a:t>
            </a:r>
            <a:r>
              <a:rPr lang="tr-TR" b="1" dirty="0" smtClean="0"/>
              <a:t>. Gör. Ayşen </a:t>
            </a:r>
            <a:r>
              <a:rPr lang="tr-TR" b="1" dirty="0" smtClean="0"/>
              <a:t>TEMİZSOYLU</a:t>
            </a:r>
            <a:endParaRPr lang="tr-TR" b="1" dirty="0" smtClean="0"/>
          </a:p>
          <a:p>
            <a:pPr lvl="0" rtl="0">
              <a:spcBef>
                <a:spcPts val="0"/>
              </a:spcBef>
              <a:buNone/>
            </a:pPr>
            <a:r>
              <a:rPr lang="tr-TR" b="1" dirty="0" smtClean="0"/>
              <a:t>atemizsoylu@mehmetakif.edu.tr</a:t>
            </a:r>
          </a:p>
          <a:p>
            <a:pPr marL="285750" indent="-285750"/>
            <a:r>
              <a:rPr lang="tr-TR" sz="1600" dirty="0" smtClean="0"/>
              <a:t>OGÜN YILDIRIM</a:t>
            </a:r>
          </a:p>
          <a:p>
            <a:pPr marL="285750" indent="-285750"/>
            <a:r>
              <a:rPr lang="tr-TR" sz="1600" dirty="0" smtClean="0"/>
              <a:t>FATMA YERİĞ</a:t>
            </a:r>
          </a:p>
          <a:p>
            <a:pPr marL="285750" indent="-285750"/>
            <a:r>
              <a:rPr lang="tr-TR" sz="1600" dirty="0" smtClean="0"/>
              <a:t>EKİN SU ÇORAK</a:t>
            </a:r>
          </a:p>
          <a:p>
            <a:pPr marL="285750" indent="-285750"/>
            <a:r>
              <a:rPr lang="tr-TR" sz="1600" dirty="0" smtClean="0"/>
              <a:t>GÖKÇE ÇARDAK</a:t>
            </a:r>
          </a:p>
          <a:p>
            <a:pPr marL="285750" indent="-285750"/>
            <a:r>
              <a:rPr lang="tr-TR" sz="1600" dirty="0" smtClean="0"/>
              <a:t>MEHMET SAİT YILMAZ</a:t>
            </a:r>
          </a:p>
          <a:p>
            <a:pPr marL="285750" indent="-285750"/>
            <a:r>
              <a:rPr lang="tr-TR" sz="1600" dirty="0" smtClean="0"/>
              <a:t>KADRİYE ÇAKMAK</a:t>
            </a:r>
          </a:p>
          <a:p>
            <a:pPr marL="285750" indent="-285750"/>
            <a:r>
              <a:rPr lang="tr-TR" sz="1600" dirty="0" smtClean="0"/>
              <a:t>ORHAN KANDEMİR</a:t>
            </a:r>
          </a:p>
          <a:p>
            <a:pPr marL="285750" indent="-285750"/>
            <a:r>
              <a:rPr lang="tr-TR" sz="1600" dirty="0" smtClean="0"/>
              <a:t>UMUT EYLEM ASLAN</a:t>
            </a:r>
          </a:p>
          <a:p>
            <a:pPr marL="285750" indent="-285750"/>
            <a:r>
              <a:rPr lang="tr-TR" sz="1600" dirty="0"/>
              <a:t>TURGAY KEMAL </a:t>
            </a:r>
            <a:r>
              <a:rPr lang="tr-TR" sz="1600" dirty="0" smtClean="0"/>
              <a:t>GÖKLEN</a:t>
            </a:r>
          </a:p>
          <a:p>
            <a:pPr marL="285750" indent="-285750"/>
            <a:r>
              <a:rPr lang="tr-TR" sz="1600" dirty="0" smtClean="0"/>
              <a:t>BERFİN VESİLE SARI</a:t>
            </a:r>
            <a:endParaRPr lang="tr-TR" sz="1600" dirty="0"/>
          </a:p>
          <a:p>
            <a:pPr marL="285750" indent="-285750"/>
            <a:r>
              <a:rPr lang="tr-TR" sz="1600" dirty="0"/>
              <a:t>BEYZA NUR LAHAÇLAR</a:t>
            </a:r>
          </a:p>
          <a:p>
            <a:pPr marL="285750" indent="-285750"/>
            <a:endParaRPr lang="tr-TR" sz="1600" dirty="0" smtClean="0"/>
          </a:p>
          <a:p>
            <a:pPr marL="285750" indent="-285750"/>
            <a:endParaRPr lang="tr-TR" sz="1600" dirty="0" smtClean="0"/>
          </a:p>
          <a:p>
            <a:pPr marL="285750" indent="-285750"/>
            <a:endParaRPr lang="en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2566117" y="0"/>
            <a:ext cx="3041150" cy="50693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tr-TR" b="1" dirty="0" smtClean="0"/>
          </a:p>
          <a:p>
            <a:pPr lvl="0">
              <a:buNone/>
            </a:pPr>
            <a:r>
              <a:rPr lang="tr-TR" b="1" dirty="0" err="1" smtClean="0"/>
              <a:t>Öğr</a:t>
            </a:r>
            <a:r>
              <a:rPr lang="tr-TR" b="1" dirty="0"/>
              <a:t>. Gör. </a:t>
            </a:r>
            <a:r>
              <a:rPr lang="tr-TR" b="1" dirty="0" smtClean="0"/>
              <a:t>Gülşah SAĞLAM </a:t>
            </a:r>
            <a:r>
              <a:rPr lang="tr-TR" b="1" dirty="0" smtClean="0"/>
              <a:t>AKTAŞ</a:t>
            </a:r>
            <a:endParaRPr lang="tr-TR" b="1" dirty="0"/>
          </a:p>
          <a:p>
            <a:pPr lvl="0">
              <a:buNone/>
            </a:pPr>
            <a:r>
              <a:rPr lang="tr-TR" b="1" dirty="0" smtClean="0"/>
              <a:t>gsaktas@mehmetakif.edu.tr</a:t>
            </a:r>
            <a:endParaRPr lang="tr-TR" b="1" dirty="0" smtClean="0"/>
          </a:p>
          <a:p>
            <a:pPr marL="285750" indent="-285750"/>
            <a:r>
              <a:rPr lang="tr-TR" sz="1600" dirty="0" smtClean="0"/>
              <a:t>RAMAZAN ONAÇ</a:t>
            </a:r>
          </a:p>
          <a:p>
            <a:pPr marL="285750" indent="-285750"/>
            <a:r>
              <a:rPr lang="tr-TR" sz="1600" dirty="0" smtClean="0"/>
              <a:t>MELİKE KASKAN</a:t>
            </a:r>
          </a:p>
          <a:p>
            <a:pPr marL="285750" indent="-285750"/>
            <a:r>
              <a:rPr lang="tr-TR" sz="1600" dirty="0" smtClean="0"/>
              <a:t>PIRL BÖLÜKBAŞI</a:t>
            </a:r>
          </a:p>
          <a:p>
            <a:pPr marL="285750" indent="-285750"/>
            <a:r>
              <a:rPr lang="tr-TR" sz="1600" dirty="0" smtClean="0"/>
              <a:t>İREM PALANDIZ</a:t>
            </a:r>
          </a:p>
          <a:p>
            <a:pPr marL="285750" indent="-285750"/>
            <a:r>
              <a:rPr lang="tr-TR" sz="1600" dirty="0" smtClean="0"/>
              <a:t>YAĞMUR EREL</a:t>
            </a:r>
          </a:p>
          <a:p>
            <a:pPr marL="285750" indent="-285750"/>
            <a:r>
              <a:rPr lang="tr-TR" sz="1600" dirty="0" smtClean="0"/>
              <a:t>ALİ ENGİN COŞKUN</a:t>
            </a:r>
          </a:p>
          <a:p>
            <a:pPr marL="285750" indent="-285750"/>
            <a:r>
              <a:rPr lang="tr-TR" sz="1600" dirty="0" smtClean="0"/>
              <a:t>YASEMİN MİÇOOĞULLARI</a:t>
            </a:r>
          </a:p>
          <a:p>
            <a:pPr marL="285750" indent="-285750"/>
            <a:r>
              <a:rPr lang="tr-TR" sz="1600" dirty="0" smtClean="0"/>
              <a:t>GÜLDANE SENA ÇATAL</a:t>
            </a:r>
          </a:p>
          <a:p>
            <a:pPr marL="285750" indent="-285750"/>
            <a:r>
              <a:rPr lang="tr-TR" sz="1600" dirty="0" smtClean="0"/>
              <a:t>KAAN OKLUÇAM</a:t>
            </a:r>
          </a:p>
          <a:p>
            <a:pPr marL="285750" indent="-285750"/>
            <a:r>
              <a:rPr lang="tr-TR" sz="1600" dirty="0" smtClean="0"/>
              <a:t>OSMAN ERÇİN</a:t>
            </a:r>
          </a:p>
          <a:p>
            <a:pPr marL="285750" indent="-285750"/>
            <a:r>
              <a:rPr lang="tr-TR" sz="1600" dirty="0" smtClean="0"/>
              <a:t>EFE GENÇLER</a:t>
            </a:r>
          </a:p>
          <a:p>
            <a:pPr>
              <a:buNone/>
            </a:pPr>
            <a:endParaRPr lang="tr-TR" sz="1600" dirty="0" smtClean="0"/>
          </a:p>
          <a:p>
            <a:pPr marL="285750" indent="-285750"/>
            <a:endParaRPr lang="tr-TR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286"/>
          <p:cNvSpPr txBox="1">
            <a:spLocks/>
          </p:cNvSpPr>
          <p:nvPr/>
        </p:nvSpPr>
        <p:spPr>
          <a:xfrm>
            <a:off x="5332288" y="392575"/>
            <a:ext cx="3221037" cy="46333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r>
              <a:rPr lang="tr-TR" b="1" dirty="0" err="1" smtClean="0"/>
              <a:t>Öğr</a:t>
            </a:r>
            <a:r>
              <a:rPr lang="tr-TR" b="1" dirty="0"/>
              <a:t>. Gör. </a:t>
            </a:r>
            <a:r>
              <a:rPr lang="tr-TR" b="1" dirty="0" smtClean="0"/>
              <a:t>Hatice KORUR </a:t>
            </a:r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hkorur@mehmetakif.edu.tr</a:t>
            </a:r>
            <a:endParaRPr lang="tr-TR" b="1" dirty="0"/>
          </a:p>
          <a:p>
            <a:pPr marL="285750" indent="-285750"/>
            <a:r>
              <a:rPr lang="tr-TR" sz="1600" dirty="0" smtClean="0"/>
              <a:t>FURKAN KAÇAR</a:t>
            </a:r>
            <a:endParaRPr lang="tr-TR" sz="1600" dirty="0"/>
          </a:p>
          <a:p>
            <a:pPr marL="285750" indent="-285750"/>
            <a:r>
              <a:rPr lang="tr-TR" sz="1600" dirty="0" smtClean="0"/>
              <a:t>YUSUF TAŞ</a:t>
            </a:r>
            <a:endParaRPr lang="tr-TR" sz="1600" dirty="0"/>
          </a:p>
          <a:p>
            <a:pPr marL="285750" indent="-285750"/>
            <a:r>
              <a:rPr lang="tr-TR" sz="1600" dirty="0" smtClean="0"/>
              <a:t>BUSENAZ TÜRKER</a:t>
            </a:r>
            <a:endParaRPr lang="tr-TR" sz="1600" dirty="0"/>
          </a:p>
          <a:p>
            <a:pPr marL="285750" indent="-285750"/>
            <a:r>
              <a:rPr lang="tr-TR" sz="1600" dirty="0" smtClean="0"/>
              <a:t>EMRE HAN</a:t>
            </a:r>
            <a:endParaRPr lang="tr-TR" sz="1600" dirty="0"/>
          </a:p>
          <a:p>
            <a:pPr marL="285750" indent="-285750"/>
            <a:r>
              <a:rPr lang="tr-TR" sz="1600" dirty="0" smtClean="0"/>
              <a:t>UTKU ATACAN</a:t>
            </a:r>
            <a:endParaRPr lang="tr-TR" sz="1600" dirty="0"/>
          </a:p>
          <a:p>
            <a:pPr marL="285750" indent="-285750"/>
            <a:r>
              <a:rPr lang="tr-TR" sz="1600" dirty="0" smtClean="0"/>
              <a:t>ABDÜLKADİR GÜLLÜCE</a:t>
            </a:r>
          </a:p>
          <a:p>
            <a:pPr marL="285750" indent="-285750"/>
            <a:r>
              <a:rPr lang="tr-TR" sz="1600" dirty="0" smtClean="0"/>
              <a:t>ATALAY SARGIN</a:t>
            </a:r>
          </a:p>
          <a:p>
            <a:pPr marL="285750" indent="-285750"/>
            <a:r>
              <a:rPr lang="tr-TR" sz="1600" dirty="0" smtClean="0"/>
              <a:t>EZGİ GÜMÜŞ</a:t>
            </a:r>
          </a:p>
          <a:p>
            <a:pPr marL="285750" indent="-285750"/>
            <a:r>
              <a:rPr lang="tr-TR" sz="1600" dirty="0" smtClean="0"/>
              <a:t>MERVE AKTAY</a:t>
            </a:r>
          </a:p>
          <a:p>
            <a:pPr marL="285750" indent="-285750"/>
            <a:r>
              <a:rPr lang="tr-TR" sz="1600" dirty="0" smtClean="0"/>
              <a:t>İSMAİL CAN SALMAN</a:t>
            </a:r>
          </a:p>
          <a:p>
            <a:pPr marL="285750" indent="-285750"/>
            <a:r>
              <a:rPr lang="tr-TR" sz="1600" dirty="0" smtClean="0"/>
              <a:t>EDA ARICI</a:t>
            </a:r>
            <a:endParaRPr lang="tr-TR" sz="1600" dirty="0"/>
          </a:p>
          <a:p>
            <a:pPr>
              <a:buNone/>
            </a:pPr>
            <a:endParaRPr lang="tr-TR" b="1" dirty="0" smtClean="0"/>
          </a:p>
          <a:p>
            <a:pPr>
              <a:buFont typeface="Roboto Condensed Light"/>
              <a:buNone/>
            </a:pPr>
            <a:endParaRPr lang="en-US" b="1" dirty="0" smtClean="0"/>
          </a:p>
          <a:p>
            <a:pPr>
              <a:buFont typeface="Roboto Condensed Light"/>
              <a:buNone/>
            </a:pPr>
            <a:endParaRPr lang="en-US" dirty="0"/>
          </a:p>
        </p:txBody>
      </p: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ULUSLARARASI İLİŞKİLER OFİSİ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6132600" cy="3529322"/>
          </a:xfrm>
        </p:spPr>
        <p:txBody>
          <a:bodyPr/>
          <a:lstStyle/>
          <a:p>
            <a:pPr>
              <a:buNone/>
            </a:pPr>
            <a:r>
              <a:rPr lang="tr-TR" dirty="0"/>
              <a:t>İstiklal Yerleşkesi, Rektörlük Binası </a:t>
            </a:r>
            <a:br>
              <a:rPr lang="tr-TR" dirty="0"/>
            </a:br>
            <a:r>
              <a:rPr lang="tr-TR" dirty="0"/>
              <a:t>B-Blok Zemin Kat</a:t>
            </a:r>
          </a:p>
          <a:p>
            <a:pPr>
              <a:buNone/>
            </a:pPr>
            <a:r>
              <a:rPr lang="tr-TR" dirty="0"/>
              <a:t>15030 </a:t>
            </a:r>
            <a:r>
              <a:rPr lang="tr-TR" dirty="0" smtClean="0"/>
              <a:t>BURDUR</a:t>
            </a:r>
          </a:p>
          <a:p>
            <a:pPr>
              <a:buNone/>
            </a:pPr>
            <a:r>
              <a:rPr lang="tr-TR" b="1" dirty="0" smtClean="0"/>
              <a:t>Telefon</a:t>
            </a:r>
            <a:r>
              <a:rPr lang="tr-TR" b="1" dirty="0"/>
              <a:t>: </a:t>
            </a:r>
            <a:r>
              <a:rPr lang="tr-TR" dirty="0"/>
              <a:t>+90 248 213 12 </a:t>
            </a:r>
            <a:r>
              <a:rPr lang="tr-TR" dirty="0" smtClean="0"/>
              <a:t>12-12 13-12 15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 smtClean="0"/>
              <a:t>GİTMEDEN ÖNCE TESLİM EDİLMESİ GEREKEN BELGELER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40042" y="3027405"/>
            <a:ext cx="8270701" cy="123148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1. Kabul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Mektubu (yer değişikliği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yapıldıysa)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Vakıfbank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Euro Hesap Numarası 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LA-Staj Hareketliliği için Öğrenim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Anlaşması (3 nüsha)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. Sigorta (Kaza, sigortası, mesuliyet sigortası ve seyahat sağlık sigortası)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tr-TR" sz="1800" b="1" dirty="0" err="1" smtClean="0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+ Öğrenci Staj Hareketliliği Hibe Sözleşmesi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174" y="4762034"/>
            <a:ext cx="1238108" cy="371992"/>
          </a:xfrm>
          <a:prstGeom prst="rect">
            <a:avLst/>
          </a:prstGeom>
        </p:spPr>
      </p:pic>
      <p:grpSp>
        <p:nvGrpSpPr>
          <p:cNvPr id="13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4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59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4" y="0"/>
            <a:ext cx="6327420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0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KABUL MEKTUBU</a:t>
            </a:r>
          </a:p>
          <a:p>
            <a:pPr lvl="0">
              <a:spcBef>
                <a:spcPts val="0"/>
              </a:spcBef>
            </a:pPr>
            <a:r>
              <a:rPr lang="tr-TR" sz="3000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Staj yapacağınız yerde bir değişiklik olursa, yeni staj yerinden aldığınız kabul mektubunuzu ofise teslim edin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618" y="617968"/>
            <a:ext cx="317019" cy="32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3638919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tr-TR" sz="36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VAKIFBANK EURO HESAP NUMARASI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58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 smtClean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4094402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 smtClean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tr-TR" sz="36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tr-TR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LA-STAJ HAREKETLİLİĞİ İÇİN ÖĞRENİM ANLAŞMASI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3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Hareketliliği için Öğrenim Anlaşması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343"/>
            <a:ext cx="6296258" cy="3848408"/>
          </a:xfrm>
          <a:prstGeom prst="rect">
            <a:avLst/>
          </a:prstGeom>
        </p:spPr>
      </p:pic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Yuvarlatılmış Dikdörtgen 10"/>
          <p:cNvSpPr/>
          <p:nvPr/>
        </p:nvSpPr>
        <p:spPr>
          <a:xfrm>
            <a:off x="6334858" y="1025149"/>
            <a:ext cx="2055379" cy="71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http</a:t>
            </a:r>
            <a:r>
              <a:rPr lang="en-US" sz="1000" dirty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://</a:t>
            </a:r>
            <a:r>
              <a:rPr lang="en-US" sz="1000" dirty="0" smtClean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ec.europa.eu/education/tools/isced-f_en.htm</a:t>
            </a:r>
            <a:endParaRPr lang="tr-TR" sz="10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tr-TR" sz="1000" dirty="0" smtClean="0">
                <a:latin typeface="Roboto Condensed" panose="020B0604020202020204" charset="0"/>
                <a:ea typeface="Roboto Condensed" panose="020B0604020202020204" charset="0"/>
              </a:rPr>
              <a:t>adresinden bulabilirsiniz.</a:t>
            </a:r>
            <a:endParaRPr lang="tr-TR" sz="10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endParaRPr lang="tr-TR" sz="12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622324" y="1441727"/>
            <a:ext cx="876413" cy="439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34858" y="2130725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Resim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5" y="2271839"/>
            <a:ext cx="2070340" cy="1661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Düz Ok Bağlayıcısı 26"/>
          <p:cNvCxnSpPr/>
          <p:nvPr/>
        </p:nvCxnSpPr>
        <p:spPr>
          <a:xfrm>
            <a:off x="4500037" y="1869788"/>
            <a:ext cx="1834821" cy="9744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Yuvarlatılmış Dikdörtgen 9"/>
          <p:cNvSpPr/>
          <p:nvPr/>
        </p:nvSpPr>
        <p:spPr>
          <a:xfrm>
            <a:off x="146649" y="2760453"/>
            <a:ext cx="1684287" cy="342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Stajın başlangıç ve bitiş tarihleri yazılacak.</a:t>
            </a:r>
            <a:r>
              <a:rPr lang="tr-TR" dirty="0" smtClean="0"/>
              <a:t> </a:t>
            </a:r>
            <a:endParaRPr lang="tr-TR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750610" y="2788956"/>
            <a:ext cx="1541991" cy="110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Staj Hareketliliği için Öğrenim Anlaşması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68704" y="2096528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080"/>
            <a:ext cx="6012611" cy="3353514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>
            <a:off x="3006305" y="1904220"/>
            <a:ext cx="3407434" cy="944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Resim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8" y="2425920"/>
            <a:ext cx="2343150" cy="132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Düz Ok Bağlayıcısı 28"/>
          <p:cNvCxnSpPr>
            <a:endCxn id="28" idx="1"/>
          </p:cNvCxnSpPr>
          <p:nvPr/>
        </p:nvCxnSpPr>
        <p:spPr>
          <a:xfrm>
            <a:off x="2838091" y="2679063"/>
            <a:ext cx="3574487" cy="407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674189" y="3381973"/>
            <a:ext cx="4044350" cy="29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899</Words>
  <Application>Microsoft Office PowerPoint</Application>
  <PresentationFormat>Ekran Gösterisi (16:9)</PresentationFormat>
  <Paragraphs>207</Paragraphs>
  <Slides>37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Roboto Condensed Light</vt:lpstr>
      <vt:lpstr>Wingdings</vt:lpstr>
      <vt:lpstr>Arvo</vt:lpstr>
      <vt:lpstr>Roboto Condensed</vt:lpstr>
      <vt:lpstr>Times New Roman</vt:lpstr>
      <vt:lpstr>Salerio template</vt:lpstr>
      <vt:lpstr>   BURDUR MEHMET AKİF ERSOY ÜNİVERSİTESİ  ERASMUS+ PROGRAMI 2019-2020 AKADEMİK YILI STAJ HAREKETLİLİĞİ ORYANTASYON TOPLANTISI  Uluslararası İlişkiler Koordinatörlüğü  </vt:lpstr>
      <vt:lpstr>STAJ HAREKETLİLİĞİ</vt:lpstr>
      <vt:lpstr>STAJ HAREKETLİLİĞİ</vt:lpstr>
      <vt:lpstr>GİTMEDEN ÖNCE TESLİM EDİLMESİ GEREKEN BELGELER</vt:lpstr>
      <vt:lpstr>FAALİYET ÖNCESİ</vt:lpstr>
      <vt:lpstr>FAALİYET ÖNCESİ</vt:lpstr>
      <vt:lpstr>FAALİYET ÖNCESİ</vt:lpstr>
      <vt:lpstr>Staj Hareketliliği için Öğrenim Anlaşması</vt:lpstr>
      <vt:lpstr>Staj Hareketliliği için Öğrenim Anlaşması</vt:lpstr>
      <vt:lpstr>Staj Hareketliliği için Öğrenim Anlaşması</vt:lpstr>
      <vt:lpstr>FAALİYET ÖNCESİ</vt:lpstr>
      <vt:lpstr>OLS DİL SINAVI</vt:lpstr>
      <vt:lpstr>OLS DİL SINAVI</vt:lpstr>
      <vt:lpstr>FAALİYET ÖNCESİ</vt:lpstr>
      <vt:lpstr>STAJ HAREKETLİLİĞİ İÇİN ZORUNLU SİGORTALAR</vt:lpstr>
      <vt:lpstr>FAALİYET ÖNCESİ</vt:lpstr>
      <vt:lpstr>PowerPoint Sunusu</vt:lpstr>
      <vt:lpstr>PowerPoint Sunusu</vt:lpstr>
      <vt:lpstr>FAALİYET ÖNCESİ</vt:lpstr>
      <vt:lpstr>VİZE ve PASAPORT</vt:lpstr>
      <vt:lpstr>VİZE ve PASAPORT</vt:lpstr>
      <vt:lpstr>FAALİYET ÖNCESİ</vt:lpstr>
      <vt:lpstr>Bu aşamaya kadar gerekli tüm evraklar ofisimize teslim edildi, OLS sınavı tamamlandı ve vizeniz çıktıysa hibenizin % 80’lik kısmı yatırılır.</vt:lpstr>
      <vt:lpstr>HİBELERİNİZ AZAMİ 3 AY ÜZERİNDEN HESAPLANACAK.</vt:lpstr>
      <vt:lpstr>PowerPoint Sunusu</vt:lpstr>
      <vt:lpstr>FAALİYET SONRASINDA TESLİM EDİLMESİ GEREKEN BELGELER ve YAPILMASI GEREKENLER</vt:lpstr>
      <vt:lpstr>FAALİYET SONRASI</vt:lpstr>
      <vt:lpstr>FAALİYET SONRASI</vt:lpstr>
      <vt:lpstr>PowerPoint Sunusu</vt:lpstr>
      <vt:lpstr>FAALİYET SONRASI</vt:lpstr>
      <vt:lpstr>FAALİYET SONRASI</vt:lpstr>
      <vt:lpstr>FAALİYET SONRASI</vt:lpstr>
      <vt:lpstr>Bütün evraklar teslim edildi(döndükten sonra 1 ay içinde), OLS sınavı tamamlandı ve anket yapıldıysa kalan hibenin %20’si yatırılır.</vt:lpstr>
      <vt:lpstr>ÖDEMEDE KESİNTİ YAPILMASI:</vt:lpstr>
      <vt:lpstr>-10 PUAN UYGULAMASI</vt:lpstr>
      <vt:lpstr>PowerPoint Sunusu</vt:lpstr>
      <vt:lpstr>ULUSLARARASI İLİŞKİLER OFİSİ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AKİF ERSOY ÜNİVERSİTESİ  2017-2018 ERASMUS+ PROGRAMI STAJ HAREKETLİLİĞİ ORYANTASYON TOPLANTISI  Uluslararası İlişkiler Koordinatörlüğü 08.11.2017, Burdur</dc:title>
  <dc:creator>USER</dc:creator>
  <cp:lastModifiedBy>gülsah saglam aktas</cp:lastModifiedBy>
  <cp:revision>67</cp:revision>
  <dcterms:modified xsi:type="dcterms:W3CDTF">2020-06-03T11:12:59Z</dcterms:modified>
</cp:coreProperties>
</file>