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75" r:id="rId4"/>
    <p:sldId id="287" r:id="rId5"/>
    <p:sldId id="276" r:id="rId6"/>
    <p:sldId id="277" r:id="rId7"/>
    <p:sldId id="278" r:id="rId8"/>
    <p:sldId id="288" r:id="rId9"/>
    <p:sldId id="289" r:id="rId10"/>
    <p:sldId id="290" r:id="rId11"/>
    <p:sldId id="292" r:id="rId12"/>
    <p:sldId id="293" r:id="rId13"/>
    <p:sldId id="291" r:id="rId14"/>
    <p:sldId id="279" r:id="rId15"/>
    <p:sldId id="295" r:id="rId16"/>
    <p:sldId id="296" r:id="rId17"/>
    <p:sldId id="297" r:id="rId18"/>
    <p:sldId id="298" r:id="rId19"/>
    <p:sldId id="299" r:id="rId20"/>
    <p:sldId id="300" r:id="rId21"/>
    <p:sldId id="280" r:id="rId22"/>
  </p:sldIdLst>
  <p:sldSz cx="9144000" cy="5143500" type="screen16x9"/>
  <p:notesSz cx="6858000" cy="9144000"/>
  <p:embeddedFontLst>
    <p:embeddedFont>
      <p:font typeface="Roboto Slab" panose="020B0604020202020204" charset="0"/>
      <p:regular r:id="rId24"/>
      <p:bold r:id="rId25"/>
    </p:embeddedFont>
    <p:embeddedFont>
      <p:font typeface="Nixie One" panose="020B0604020202020204" charset="0"/>
      <p:regular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424AA01-677E-4B3F-866E-0B0BC4DA0CBA}">
  <a:tblStyle styleId="{9424AA01-677E-4B3F-866E-0B0BC4DA0CB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23136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34799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38036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51098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35ed75ccf_0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35ed75ccf_0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7" name="Google Shape;43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6179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35ed75ccf_0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" name="Google Shape;405;g35ed75ccf_0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35ed75ccf_0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35ed75ccf_0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44284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35ed75ccf_0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35ed75ccf_0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9646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4288500"/>
            <a:ext cx="9144000" cy="2475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2" name="Google Shape;12;p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685800" y="2601425"/>
            <a:ext cx="5810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6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46" name="Google Shape;46;p6"/>
          <p:cNvSpPr/>
          <p:nvPr/>
        </p:nvSpPr>
        <p:spPr>
          <a:xfrm>
            <a:off x="0" y="500625"/>
            <a:ext cx="45720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6"/>
          <p:cNvCxnSpPr/>
          <p:nvPr/>
        </p:nvCxnSpPr>
        <p:spPr>
          <a:xfrm>
            <a:off x="1037450" y="809725"/>
            <a:ext cx="0" cy="470700"/>
          </a:xfrm>
          <a:prstGeom prst="straightConnector1">
            <a:avLst/>
          </a:prstGeom>
          <a:noFill/>
          <a:ln w="9525" cap="flat" cmpd="sng">
            <a:solidFill>
              <a:srgbClr val="18637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1" name="Google Shape;51;p6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6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3" name="Google Shape;53;p6"/>
          <p:cNvSpPr txBox="1">
            <a:spLocks noGrp="1"/>
          </p:cNvSpPr>
          <p:nvPr>
            <p:ph type="body" idx="2"/>
          </p:nvPr>
        </p:nvSpPr>
        <p:spPr>
          <a:xfrm>
            <a:off x="5026623" y="1767275"/>
            <a:ext cx="3660300" cy="315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▪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▫"/>
              <a:defRPr sz="2000"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54" name="Google Shape;54;p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9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78" name="Google Shape;78;p9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79" name="Google Shape;79;p9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9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9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9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0"/>
          <p:cNvSpPr/>
          <p:nvPr/>
        </p:nvSpPr>
        <p:spPr>
          <a:xfrm>
            <a:off x="0" y="0"/>
            <a:ext cx="2472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86" name="Google Shape;86;p10"/>
          <p:cNvSpPr/>
          <p:nvPr/>
        </p:nvSpPr>
        <p:spPr>
          <a:xfrm>
            <a:off x="0" y="500625"/>
            <a:ext cx="247200" cy="10587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0"/>
          <p:cNvSpPr/>
          <p:nvPr/>
        </p:nvSpPr>
        <p:spPr>
          <a:xfrm>
            <a:off x="0" y="1553406"/>
            <a:ext cx="247200" cy="15327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0"/>
          <p:cNvSpPr/>
          <p:nvPr/>
        </p:nvSpPr>
        <p:spPr>
          <a:xfrm>
            <a:off x="0" y="3086100"/>
            <a:ext cx="247200" cy="6054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10"/>
          <p:cNvSpPr/>
          <p:nvPr/>
        </p:nvSpPr>
        <p:spPr>
          <a:xfrm>
            <a:off x="0" y="3691500"/>
            <a:ext cx="247200" cy="14520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0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tyle B">
  <p:cSld name="BLANK_1_1_1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2"/>
          <p:cNvSpPr/>
          <p:nvPr/>
        </p:nvSpPr>
        <p:spPr>
          <a:xfrm>
            <a:off x="0" y="4294550"/>
            <a:ext cx="9144000" cy="241200"/>
          </a:xfrm>
          <a:prstGeom prst="rect">
            <a:avLst/>
          </a:prstGeom>
          <a:solidFill>
            <a:srgbClr val="16575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2"/>
          <p:cNvSpPr/>
          <p:nvPr/>
        </p:nvSpPr>
        <p:spPr>
          <a:xfrm>
            <a:off x="0" y="0"/>
            <a:ext cx="9144000" cy="530700"/>
          </a:xfrm>
          <a:prstGeom prst="rect">
            <a:avLst/>
          </a:prstGeom>
          <a:solidFill>
            <a:srgbClr val="1863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114454"/>
              </a:solidFill>
            </a:endParaRPr>
          </a:p>
        </p:txBody>
      </p:sp>
      <p:sp>
        <p:nvSpPr>
          <p:cNvPr id="101" name="Google Shape;101;p12"/>
          <p:cNvSpPr/>
          <p:nvPr/>
        </p:nvSpPr>
        <p:spPr>
          <a:xfrm>
            <a:off x="0" y="500626"/>
            <a:ext cx="9144000" cy="3824100"/>
          </a:xfrm>
          <a:prstGeom prst="rect">
            <a:avLst/>
          </a:prstGeom>
          <a:solidFill>
            <a:srgbClr val="1240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2"/>
          <p:cNvSpPr/>
          <p:nvPr/>
        </p:nvSpPr>
        <p:spPr>
          <a:xfrm>
            <a:off x="0" y="4493605"/>
            <a:ext cx="9144000" cy="118200"/>
          </a:xfrm>
          <a:prstGeom prst="rect">
            <a:avLst/>
          </a:prstGeom>
          <a:solidFill>
            <a:srgbClr val="3B8D6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2"/>
          <p:cNvSpPr/>
          <p:nvPr/>
        </p:nvSpPr>
        <p:spPr>
          <a:xfrm>
            <a:off x="0" y="4584075"/>
            <a:ext cx="9144000" cy="559500"/>
          </a:xfrm>
          <a:prstGeom prst="rect">
            <a:avLst/>
          </a:prstGeom>
          <a:solidFill>
            <a:srgbClr val="94BF6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 rtl="0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Roboto Slab"/>
              <a:buNone/>
              <a:defRPr sz="1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46025" y="1767275"/>
            <a:ext cx="7540800" cy="31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114454"/>
              </a:buClr>
              <a:buSzPts val="3000"/>
              <a:buFont typeface="Nixie One"/>
              <a:buChar char="▪"/>
              <a:defRPr sz="30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▫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2400"/>
              <a:buFont typeface="Nixie One"/>
              <a:buChar char="■"/>
              <a:defRPr sz="24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●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○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114454"/>
              </a:buClr>
              <a:buSzPts val="1800"/>
              <a:buFont typeface="Nixie One"/>
              <a:buChar char="■"/>
              <a:defRPr sz="1800">
                <a:solidFill>
                  <a:srgbClr val="114454"/>
                </a:solidFill>
                <a:latin typeface="Nixie One"/>
                <a:ea typeface="Nixie One"/>
                <a:cs typeface="Nixie One"/>
                <a:sym typeface="Nixie On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buNone/>
              <a:defRPr sz="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6" r:id="rId4"/>
    <p:sldLayoutId id="2147483658" r:id="rId5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3"/>
          <p:cNvSpPr txBox="1">
            <a:spLocks noGrp="1"/>
          </p:cNvSpPr>
          <p:nvPr>
            <p:ph type="ctrTitle"/>
          </p:nvPr>
        </p:nvSpPr>
        <p:spPr>
          <a:xfrm>
            <a:off x="316523" y="539560"/>
            <a:ext cx="8436860" cy="28435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tr-TR" sz="3600" dirty="0" smtClean="0">
                <a:latin typeface="Bookman Old Style" panose="02050604050505020204" pitchFamily="18" charset="0"/>
              </a:rPr>
              <a:t/>
            </a:r>
            <a:br>
              <a:rPr lang="tr-TR" sz="3600" dirty="0" smtClean="0">
                <a:latin typeface="Bookman Old Style" panose="02050604050505020204" pitchFamily="18" charset="0"/>
              </a:rPr>
            </a:br>
            <a:r>
              <a:rPr lang="tr-TR" sz="3600" dirty="0">
                <a:latin typeface="Bookman Old Style" panose="02050604050505020204" pitchFamily="18" charset="0"/>
              </a:rPr>
              <a:t/>
            </a:r>
            <a:br>
              <a:rPr lang="tr-TR" sz="3600" dirty="0">
                <a:latin typeface="Bookman Old Style" panose="02050604050505020204" pitchFamily="18" charset="0"/>
              </a:rPr>
            </a:br>
            <a:r>
              <a:rPr lang="tr-TR" sz="3600" dirty="0" smtClean="0">
                <a:latin typeface="Bookman Old Style" panose="02050604050505020204" pitchFamily="18" charset="0"/>
              </a:rPr>
              <a:t/>
            </a:r>
            <a:br>
              <a:rPr lang="tr-TR" sz="3600" dirty="0" smtClean="0">
                <a:latin typeface="Bookman Old Style" panose="02050604050505020204" pitchFamily="18" charset="0"/>
              </a:rPr>
            </a:br>
            <a:r>
              <a:rPr lang="tr-TR" sz="3600" dirty="0" smtClean="0">
                <a:latin typeface="Bookman Old Style" panose="02050604050505020204" pitchFamily="18" charset="0"/>
              </a:rPr>
              <a:t>OLA</a:t>
            </a:r>
            <a:br>
              <a:rPr lang="tr-TR" sz="3600" dirty="0" smtClean="0">
                <a:latin typeface="Bookman Old Style" panose="02050604050505020204" pitchFamily="18" charset="0"/>
              </a:rPr>
            </a:br>
            <a:r>
              <a:rPr lang="tr-TR" sz="3600">
                <a:latin typeface="Bookman Old Style" panose="02050604050505020204" pitchFamily="18" charset="0"/>
              </a:rPr>
              <a:t/>
            </a:r>
            <a:br>
              <a:rPr lang="tr-TR" sz="3600">
                <a:latin typeface="Bookman Old Style" panose="02050604050505020204" pitchFamily="18" charset="0"/>
              </a:rPr>
            </a:br>
            <a:r>
              <a:rPr lang="tr-TR" sz="3600" smtClean="0">
                <a:latin typeface="Bookman Old Style" panose="02050604050505020204" pitchFamily="18" charset="0"/>
              </a:rPr>
              <a:t>Online </a:t>
            </a:r>
            <a:r>
              <a:rPr lang="tr-TR" sz="3600" dirty="0" smtClean="0">
                <a:latin typeface="Bookman Old Style" panose="02050604050505020204" pitchFamily="18" charset="0"/>
              </a:rPr>
              <a:t>Learning </a:t>
            </a:r>
            <a:r>
              <a:rPr lang="tr-TR" sz="3600" dirty="0" err="1" smtClean="0">
                <a:latin typeface="Bookman Old Style" panose="02050604050505020204" pitchFamily="18" charset="0"/>
              </a:rPr>
              <a:t>Agreement</a:t>
            </a:r>
            <a:r>
              <a:rPr lang="tr-TR" sz="3600" dirty="0" smtClean="0">
                <a:latin typeface="Bookman Old Style" panose="02050604050505020204" pitchFamily="18" charset="0"/>
              </a:rPr>
              <a:t/>
            </a:r>
            <a:br>
              <a:rPr lang="tr-TR" sz="3600" dirty="0" smtClean="0">
                <a:latin typeface="Bookman Old Style" panose="02050604050505020204" pitchFamily="18" charset="0"/>
              </a:rPr>
            </a:br>
            <a:r>
              <a:rPr lang="tr-TR" sz="3600" dirty="0">
                <a:latin typeface="Bookman Old Style" panose="02050604050505020204" pitchFamily="18" charset="0"/>
              </a:rPr>
              <a:t/>
            </a:r>
            <a:br>
              <a:rPr lang="tr-TR" sz="3600" dirty="0">
                <a:latin typeface="Bookman Old Style" panose="02050604050505020204" pitchFamily="18" charset="0"/>
              </a:rPr>
            </a:br>
            <a:r>
              <a:rPr lang="tr-TR" sz="3600" dirty="0" smtClean="0">
                <a:latin typeface="Bookman Old Style" panose="02050604050505020204" pitchFamily="18" charset="0"/>
              </a:rPr>
              <a:t>(Çevrim </a:t>
            </a:r>
            <a:r>
              <a:rPr lang="tr-TR" sz="3600" dirty="0">
                <a:latin typeface="Bookman Old Style" panose="02050604050505020204" pitchFamily="18" charset="0"/>
              </a:rPr>
              <a:t>içi Öğrenim Anlaşması)</a:t>
            </a:r>
            <a:endParaRPr sz="3600" dirty="0"/>
          </a:p>
        </p:txBody>
      </p:sp>
      <p:sp>
        <p:nvSpPr>
          <p:cNvPr id="2" name="Metin kutusu 1"/>
          <p:cNvSpPr txBox="1"/>
          <p:nvPr/>
        </p:nvSpPr>
        <p:spPr>
          <a:xfrm>
            <a:off x="2256819" y="3710583"/>
            <a:ext cx="5341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>
                <a:solidFill>
                  <a:schemeClr val="bg1"/>
                </a:solidFill>
                <a:latin typeface="Bookman Old Style" panose="02050604050505020204" pitchFamily="18" charset="0"/>
              </a:rPr>
              <a:t>BURDUR MEHMET AKİF ERSOY ÜNİVERSİTESİ ULUSLARARASI İLİŞKİLER KOORDİNATÖRLÜĞÜ</a:t>
            </a:r>
            <a:endParaRPr lang="tr-T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pic>
        <p:nvPicPr>
          <p:cNvPr id="12" name="Resim 11" descr="MAKÃ-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6023" y="4712677"/>
            <a:ext cx="1268211" cy="3597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2" descr="http://www.erasmus.ankara.edu.tr/files/2018/02/logo-erasmus-pl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712677"/>
            <a:ext cx="2259266" cy="430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UA logo erasmus ile ilgili gÃ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515" y="4683804"/>
            <a:ext cx="872345" cy="459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10</a:t>
            </a:fld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0"/>
            <a:ext cx="8845850" cy="5143400"/>
          </a:xfrm>
          <a:prstGeom prst="rect">
            <a:avLst/>
          </a:prstGeom>
        </p:spPr>
      </p:pic>
      <p:sp>
        <p:nvSpPr>
          <p:cNvPr id="3" name="Katlanmış Nesne 2"/>
          <p:cNvSpPr/>
          <p:nvPr/>
        </p:nvSpPr>
        <p:spPr>
          <a:xfrm>
            <a:off x="1831977" y="1215848"/>
            <a:ext cx="1962257" cy="1899643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«</a:t>
            </a:r>
            <a:r>
              <a:rPr lang="tr-TR" b="1" dirty="0" err="1">
                <a:solidFill>
                  <a:schemeClr val="bg1"/>
                </a:solidFill>
              </a:rPr>
              <a:t>Sending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Responsible</a:t>
            </a:r>
            <a:r>
              <a:rPr lang="tr-TR" b="1" dirty="0">
                <a:solidFill>
                  <a:schemeClr val="bg1"/>
                </a:solidFill>
              </a:rPr>
              <a:t> </a:t>
            </a:r>
            <a:r>
              <a:rPr lang="tr-TR" b="1" dirty="0" err="1">
                <a:solidFill>
                  <a:schemeClr val="bg1"/>
                </a:solidFill>
              </a:rPr>
              <a:t>Person</a:t>
            </a:r>
            <a:r>
              <a:rPr lang="tr-TR" b="1" dirty="0">
                <a:solidFill>
                  <a:schemeClr val="bg1"/>
                </a:solidFill>
              </a:rPr>
              <a:t>» kısmına, bölüm koordinatörünüzün ismini ve bilgilerini yazınız.</a:t>
            </a:r>
          </a:p>
          <a:p>
            <a:pPr algn="ctr"/>
            <a:endParaRPr lang="tr-TR" dirty="0"/>
          </a:p>
        </p:txBody>
      </p:sp>
      <p:sp>
        <p:nvSpPr>
          <p:cNvPr id="10" name="Metin kutusu 9"/>
          <p:cNvSpPr txBox="1"/>
          <p:nvPr/>
        </p:nvSpPr>
        <p:spPr>
          <a:xfrm>
            <a:off x="1831978" y="1107977"/>
            <a:ext cx="666205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2" name="Katlanmış Nesne 2"/>
          <p:cNvSpPr/>
          <p:nvPr/>
        </p:nvSpPr>
        <p:spPr>
          <a:xfrm>
            <a:off x="6051368" y="1104312"/>
            <a:ext cx="2165169" cy="2122713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>
                <a:solidFill>
                  <a:schemeClr val="bg1"/>
                </a:solidFill>
              </a:rPr>
              <a:t>«Sending Administrative Contact Person» kısmına da Uluslararası İlişkiler Koordinatörlüğü Erasmus sorumlusunu yazınız.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3" name="Metin kutusu 12"/>
          <p:cNvSpPr txBox="1"/>
          <p:nvPr/>
        </p:nvSpPr>
        <p:spPr>
          <a:xfrm>
            <a:off x="6229806" y="958755"/>
            <a:ext cx="876388" cy="257093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4" name="Katlanmış Nesne 2"/>
          <p:cNvSpPr/>
          <p:nvPr/>
        </p:nvSpPr>
        <p:spPr>
          <a:xfrm>
            <a:off x="2923942" y="3926579"/>
            <a:ext cx="3811089" cy="661851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chemeClr val="bg1"/>
                </a:solidFill>
              </a:rPr>
              <a:t>Gerekli bilgileri doldurduktan sonra «</a:t>
            </a:r>
            <a:r>
              <a:rPr lang="tr-TR" b="1" dirty="0" err="1">
                <a:solidFill>
                  <a:schemeClr val="bg1"/>
                </a:solidFill>
              </a:rPr>
              <a:t>Next</a:t>
            </a:r>
            <a:r>
              <a:rPr lang="tr-TR" b="1" dirty="0">
                <a:solidFill>
                  <a:schemeClr val="bg1"/>
                </a:solidFill>
              </a:rPr>
              <a:t>» butonuna basarak sonraki sayfaya geçiniz. </a:t>
            </a:r>
          </a:p>
        </p:txBody>
      </p:sp>
      <p:sp>
        <p:nvSpPr>
          <p:cNvPr id="16" name="Metin kutusu 15"/>
          <p:cNvSpPr txBox="1"/>
          <p:nvPr/>
        </p:nvSpPr>
        <p:spPr>
          <a:xfrm>
            <a:off x="4391293" y="3776369"/>
            <a:ext cx="876388" cy="257093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721075" y="4819400"/>
            <a:ext cx="809287" cy="371748"/>
          </a:xfrm>
          <a:prstGeom prst="ellipse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062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11</a:t>
            </a:fld>
            <a:endParaRPr/>
          </a:p>
        </p:txBody>
      </p:sp>
      <p:sp>
        <p:nvSpPr>
          <p:cNvPr id="3" name="Katlanmış Nesne 2"/>
          <p:cNvSpPr/>
          <p:nvPr/>
        </p:nvSpPr>
        <p:spPr>
          <a:xfrm>
            <a:off x="1498874" y="1104312"/>
            <a:ext cx="1792965" cy="1899643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.</a:t>
            </a:r>
            <a:endParaRPr lang="tr-TR" b="1" dirty="0">
              <a:solidFill>
                <a:schemeClr val="bg1"/>
              </a:solidFill>
            </a:endParaRPr>
          </a:p>
          <a:p>
            <a:pPr algn="ctr"/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6229806" y="958755"/>
            <a:ext cx="876388" cy="257093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788062">
            <a:off x="4928009" y="4531301"/>
            <a:ext cx="391789" cy="348033"/>
          </a:xfrm>
          <a:prstGeom prst="rect">
            <a:avLst/>
          </a:prstGeom>
        </p:spPr>
      </p:pic>
      <p:sp>
        <p:nvSpPr>
          <p:cNvPr id="16" name="Metin kutusu 15"/>
          <p:cNvSpPr txBox="1"/>
          <p:nvPr/>
        </p:nvSpPr>
        <p:spPr>
          <a:xfrm>
            <a:off x="5613174" y="4162821"/>
            <a:ext cx="876388" cy="257093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165772" y="3200019"/>
            <a:ext cx="666205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pic>
        <p:nvPicPr>
          <p:cNvPr id="17" name="Resim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150" y="0"/>
            <a:ext cx="8834766" cy="1071435"/>
          </a:xfrm>
          <a:prstGeom prst="rect">
            <a:avLst/>
          </a:prstGeom>
        </p:spPr>
      </p:pic>
      <p:pic>
        <p:nvPicPr>
          <p:cNvPr id="18" name="Resim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150" y="879230"/>
            <a:ext cx="8834766" cy="4181665"/>
          </a:xfrm>
          <a:prstGeom prst="rect">
            <a:avLst/>
          </a:prstGeom>
        </p:spPr>
      </p:pic>
      <p:sp>
        <p:nvSpPr>
          <p:cNvPr id="15" name="Katlanmış Nesne 2"/>
          <p:cNvSpPr/>
          <p:nvPr/>
        </p:nvSpPr>
        <p:spPr>
          <a:xfrm>
            <a:off x="1620855" y="828638"/>
            <a:ext cx="3847960" cy="602647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  <a:solidFill>
            <a:schemeClr val="accent3">
              <a:lumMod val="75000"/>
              <a:lumOff val="25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Öncelikle Akademik </a:t>
            </a:r>
            <a:r>
              <a:rPr lang="tr-T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yılı </a:t>
            </a:r>
            <a:r>
              <a:rPr lang="tr-TR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yazınız.</a:t>
            </a:r>
            <a:endParaRPr lang="tr-TR" sz="1600" b="1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364736" y="689058"/>
            <a:ext cx="1180099" cy="303056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2" name="Katlanmış Nesne 2"/>
          <p:cNvSpPr/>
          <p:nvPr/>
        </p:nvSpPr>
        <p:spPr>
          <a:xfrm>
            <a:off x="2181177" y="2486192"/>
            <a:ext cx="5428861" cy="819716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  <a:solidFill>
            <a:schemeClr val="accent3">
              <a:lumMod val="75000"/>
              <a:lumOff val="25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Gideceğiniz </a:t>
            </a:r>
            <a:r>
              <a:rPr lang="tr-TR" sz="16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ülkeyi seçmek için tıklayınız, ardından üniversiteyi seçiniz. </a:t>
            </a:r>
            <a:endParaRPr lang="tr-TR" sz="1600" b="1" dirty="0" smtClean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2474710" y="2334664"/>
            <a:ext cx="1180099" cy="303056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562708" y="2486192"/>
            <a:ext cx="773723" cy="362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Oval 19"/>
          <p:cNvSpPr/>
          <p:nvPr/>
        </p:nvSpPr>
        <p:spPr>
          <a:xfrm>
            <a:off x="257068" y="750172"/>
            <a:ext cx="973855" cy="36251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92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12</a:t>
            </a:fld>
            <a:endParaRPr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17634"/>
            <a:ext cx="8845850" cy="5125866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</p:pic>
      <p:sp>
        <p:nvSpPr>
          <p:cNvPr id="4" name="Katlanmış Nesne 2"/>
          <p:cNvSpPr/>
          <p:nvPr/>
        </p:nvSpPr>
        <p:spPr>
          <a:xfrm>
            <a:off x="2377100" y="872947"/>
            <a:ext cx="1792965" cy="2573638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«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Receiving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Responsible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Person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» </a:t>
            </a:r>
            <a:endParaRPr lang="tr-TR" b="1" dirty="0" smtClean="0">
              <a:solidFill>
                <a:srgbClr val="92D05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kısmına</a:t>
            </a:r>
            <a:r>
              <a:rPr lang="tr-T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, gideceğiniz üniversitedeki </a:t>
            </a:r>
            <a:r>
              <a:rPr lang="tr-TR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Erasmus</a:t>
            </a:r>
            <a:r>
              <a:rPr lang="tr-T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koordinatörünün bilgilerini yazınız.</a:t>
            </a:r>
          </a:p>
          <a:p>
            <a:pPr algn="ctr"/>
            <a:endParaRPr lang="tr-TR" dirty="0"/>
          </a:p>
        </p:txBody>
      </p:sp>
      <p:sp>
        <p:nvSpPr>
          <p:cNvPr id="5" name="Metin kutusu 4"/>
          <p:cNvSpPr txBox="1"/>
          <p:nvPr/>
        </p:nvSpPr>
        <p:spPr>
          <a:xfrm>
            <a:off x="2544155" y="765076"/>
            <a:ext cx="94639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6" name="Katlanmış Nesne 5"/>
          <p:cNvSpPr/>
          <p:nvPr/>
        </p:nvSpPr>
        <p:spPr>
          <a:xfrm>
            <a:off x="6249015" y="926882"/>
            <a:ext cx="2150149" cy="2465768"/>
          </a:xfrm>
          <a:prstGeom prst="foldedCorner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«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Receiving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Administrative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Contact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 </a:t>
            </a:r>
            <a:r>
              <a:rPr lang="tr-TR" b="1" dirty="0" err="1">
                <a:solidFill>
                  <a:srgbClr val="92D050"/>
                </a:solidFill>
                <a:latin typeface="Bookman Old Style" panose="02050604050505020204" pitchFamily="18" charset="0"/>
              </a:rPr>
              <a:t>Person</a:t>
            </a:r>
            <a:r>
              <a:rPr lang="tr-TR" b="1" dirty="0">
                <a:solidFill>
                  <a:srgbClr val="92D050"/>
                </a:solidFill>
                <a:latin typeface="Bookman Old Style" panose="02050604050505020204" pitchFamily="18" charset="0"/>
              </a:rPr>
              <a:t>»</a:t>
            </a:r>
          </a:p>
          <a:p>
            <a:pPr algn="ctr"/>
            <a:r>
              <a:rPr lang="tr-T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kısmına da, gideceğiniz üniversitenin </a:t>
            </a:r>
            <a:r>
              <a:rPr lang="tr-TR" b="1" dirty="0" err="1">
                <a:solidFill>
                  <a:schemeClr val="bg1"/>
                </a:solidFill>
                <a:latin typeface="Bookman Old Style" panose="02050604050505020204" pitchFamily="18" charset="0"/>
              </a:rPr>
              <a:t>Erasmus</a:t>
            </a:r>
            <a:r>
              <a:rPr lang="tr-T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 ofisindeki sorumlu kişisinin bilgilerini yazınız</a:t>
            </a:r>
            <a:endParaRPr lang="tr-TR" dirty="0"/>
          </a:p>
        </p:txBody>
      </p:sp>
      <p:sp>
        <p:nvSpPr>
          <p:cNvPr id="7" name="Metin kutusu 6"/>
          <p:cNvSpPr txBox="1"/>
          <p:nvPr/>
        </p:nvSpPr>
        <p:spPr>
          <a:xfrm>
            <a:off x="6501950" y="778739"/>
            <a:ext cx="94639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Katlanmış Nesne 8"/>
          <p:cNvSpPr/>
          <p:nvPr/>
        </p:nvSpPr>
        <p:spPr>
          <a:xfrm>
            <a:off x="3794155" y="4158762"/>
            <a:ext cx="4778345" cy="532456"/>
          </a:xfrm>
          <a:prstGeom prst="foldedCorne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tr-TR" b="1" dirty="0" smtClean="0">
              <a:solidFill>
                <a:schemeClr val="tx2"/>
              </a:solidFill>
              <a:latin typeface="Bookman Old Style" panose="02050604050505020204" pitchFamily="18" charset="0"/>
            </a:endParaRPr>
          </a:p>
          <a:p>
            <a:r>
              <a:rPr lang="tr-TR" b="1" dirty="0" smtClean="0">
                <a:solidFill>
                  <a:schemeClr val="tx2"/>
                </a:solidFill>
                <a:latin typeface="Bookman Old Style" panose="02050604050505020204" pitchFamily="18" charset="0"/>
              </a:rPr>
              <a:t>«</a:t>
            </a:r>
            <a:r>
              <a:rPr lang="tr-TR" b="1" dirty="0" err="1">
                <a:solidFill>
                  <a:schemeClr val="tx2"/>
                </a:solidFill>
                <a:latin typeface="Bookman Old Style" panose="02050604050505020204" pitchFamily="18" charset="0"/>
              </a:rPr>
              <a:t>Next</a:t>
            </a:r>
            <a:r>
              <a:rPr lang="tr-TR" b="1" dirty="0">
                <a:solidFill>
                  <a:schemeClr val="tx2"/>
                </a:solidFill>
                <a:latin typeface="Bookman Old Style" panose="02050604050505020204" pitchFamily="18" charset="0"/>
              </a:rPr>
              <a:t>» </a:t>
            </a:r>
            <a:r>
              <a:rPr lang="tr-TR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butonuna basıp, sonraki sayfaya geçiniz.</a:t>
            </a:r>
          </a:p>
          <a:p>
            <a:endParaRPr lang="tr-TR" dirty="0"/>
          </a:p>
        </p:txBody>
      </p:sp>
      <p:sp>
        <p:nvSpPr>
          <p:cNvPr id="11" name="Metin kutusu 10"/>
          <p:cNvSpPr txBox="1"/>
          <p:nvPr/>
        </p:nvSpPr>
        <p:spPr>
          <a:xfrm>
            <a:off x="4432827" y="4050891"/>
            <a:ext cx="94639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222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13</a:t>
            </a:fld>
            <a:endParaRPr/>
          </a:p>
        </p:txBody>
      </p:sp>
      <p:pic>
        <p:nvPicPr>
          <p:cNvPr id="21" name="Resi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84" y="1"/>
            <a:ext cx="8869716" cy="2004646"/>
          </a:xfrm>
          <a:prstGeom prst="rect">
            <a:avLst/>
          </a:prstGeom>
        </p:spPr>
      </p:pic>
      <p:sp>
        <p:nvSpPr>
          <p:cNvPr id="22" name="Katlanmış Nesne 21"/>
          <p:cNvSpPr/>
          <p:nvPr/>
        </p:nvSpPr>
        <p:spPr>
          <a:xfrm>
            <a:off x="274284" y="0"/>
            <a:ext cx="8869716" cy="1046285"/>
          </a:xfrm>
          <a:prstGeom prst="foldedCorner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Seçilecek derslerin belirtilmesi gerekiyor.</a:t>
            </a:r>
          </a:p>
          <a:p>
            <a:pPr algn="ctr"/>
            <a:r>
              <a:rPr lang="tr-TR" sz="20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Karşı kurumda alınacak dersler ve bu derslerin üniversitemizde karşılık geldiği dersleri yazınız</a:t>
            </a:r>
          </a:p>
        </p:txBody>
      </p:sp>
      <p:sp>
        <p:nvSpPr>
          <p:cNvPr id="2" name="Oval 1"/>
          <p:cNvSpPr/>
          <p:nvPr/>
        </p:nvSpPr>
        <p:spPr>
          <a:xfrm>
            <a:off x="4756639" y="1215848"/>
            <a:ext cx="1081454" cy="78879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3" name="Resim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84" y="2004647"/>
            <a:ext cx="8845850" cy="3042138"/>
          </a:xfrm>
          <a:prstGeom prst="rect">
            <a:avLst/>
          </a:prstGeom>
        </p:spPr>
      </p:pic>
      <p:sp>
        <p:nvSpPr>
          <p:cNvPr id="20" name="Katlanmış Nesne 2"/>
          <p:cNvSpPr/>
          <p:nvPr/>
        </p:nvSpPr>
        <p:spPr>
          <a:xfrm>
            <a:off x="2382134" y="2004648"/>
            <a:ext cx="2057981" cy="3138752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İlk olarak, </a:t>
            </a:r>
            <a:r>
              <a:rPr lang="tr-TR" b="1" dirty="0"/>
              <a:t>gideceğiniz üniversitenin, dönem başlangıç ve bitiş tarihlerini, karşı kurum göndermiş ise, kabul mektubundan, göndermemiş ise internet sayfasındaki akademik takvimde belirtilen tarihleri yazınız.</a:t>
            </a:r>
          </a:p>
        </p:txBody>
      </p:sp>
      <p:sp>
        <p:nvSpPr>
          <p:cNvPr id="24" name="Metin kutusu 23"/>
          <p:cNvSpPr txBox="1"/>
          <p:nvPr/>
        </p:nvSpPr>
        <p:spPr>
          <a:xfrm>
            <a:off x="2878263" y="1908032"/>
            <a:ext cx="946391" cy="254876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430823" y="3780691"/>
            <a:ext cx="1793631" cy="58908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4756639" y="3861038"/>
            <a:ext cx="1670538" cy="5966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789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36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14</a:t>
            </a:fld>
            <a:endParaRPr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161673"/>
            <a:ext cx="8749135" cy="4923693"/>
          </a:xfrm>
          <a:prstGeom prst="rect">
            <a:avLst/>
          </a:prstGeom>
        </p:spPr>
      </p:pic>
      <p:sp>
        <p:nvSpPr>
          <p:cNvPr id="8" name="Katlanmış Nesne 2"/>
          <p:cNvSpPr/>
          <p:nvPr/>
        </p:nvSpPr>
        <p:spPr>
          <a:xfrm>
            <a:off x="1027055" y="2782768"/>
            <a:ext cx="2010947" cy="689858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dirty="0" smtClean="0"/>
              <a:t>2. </a:t>
            </a:r>
            <a:r>
              <a:rPr lang="tr-TR" b="1" dirty="0"/>
              <a:t>Alacağınız dersin kodunu yazınız.</a:t>
            </a:r>
          </a:p>
          <a:p>
            <a:pPr algn="ctr"/>
            <a:endParaRPr lang="tr-TR" dirty="0"/>
          </a:p>
        </p:txBody>
      </p:sp>
      <p:sp>
        <p:nvSpPr>
          <p:cNvPr id="14" name="Katlanmış Nesne 2"/>
          <p:cNvSpPr/>
          <p:nvPr/>
        </p:nvSpPr>
        <p:spPr>
          <a:xfrm>
            <a:off x="7160934" y="3127696"/>
            <a:ext cx="1611074" cy="969519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4. Alacağınız </a:t>
            </a:r>
            <a:r>
              <a:rPr lang="tr-TR" b="1" dirty="0"/>
              <a:t>dersin dönemini yazınız.</a:t>
            </a:r>
          </a:p>
        </p:txBody>
      </p:sp>
      <p:sp>
        <p:nvSpPr>
          <p:cNvPr id="15" name="Katlanmış Nesne 2"/>
          <p:cNvSpPr/>
          <p:nvPr/>
        </p:nvSpPr>
        <p:spPr>
          <a:xfrm>
            <a:off x="3766907" y="2823082"/>
            <a:ext cx="2334955" cy="609229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3. Alacağınız </a:t>
            </a:r>
            <a:r>
              <a:rPr lang="tr-TR" b="1" dirty="0"/>
              <a:t>dersin kredisini yazınız.</a:t>
            </a:r>
          </a:p>
        </p:txBody>
      </p:sp>
      <p:sp>
        <p:nvSpPr>
          <p:cNvPr id="16" name="Katlanmış Nesne 2"/>
          <p:cNvSpPr/>
          <p:nvPr/>
        </p:nvSpPr>
        <p:spPr>
          <a:xfrm>
            <a:off x="4053500" y="306650"/>
            <a:ext cx="4140931" cy="573832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6. Silmek </a:t>
            </a:r>
            <a:r>
              <a:rPr lang="tr-TR" b="1" dirty="0"/>
              <a:t>istediğiniz ders var ise «</a:t>
            </a:r>
            <a:r>
              <a:rPr lang="tr-TR" b="1" dirty="0" err="1"/>
              <a:t>Remove</a:t>
            </a:r>
            <a:r>
              <a:rPr lang="tr-TR" b="1" dirty="0"/>
              <a:t>» butonuna basarak dersi siliniz.</a:t>
            </a:r>
          </a:p>
        </p:txBody>
      </p:sp>
      <p:sp>
        <p:nvSpPr>
          <p:cNvPr id="17" name="Katlanmış Nesne 2"/>
          <p:cNvSpPr/>
          <p:nvPr/>
        </p:nvSpPr>
        <p:spPr>
          <a:xfrm>
            <a:off x="1560648" y="1191866"/>
            <a:ext cx="3112069" cy="427106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1. Alacağınız </a:t>
            </a:r>
            <a:r>
              <a:rPr lang="tr-TR" b="1" dirty="0">
                <a:solidFill>
                  <a:schemeClr val="bg1"/>
                </a:solidFill>
              </a:rPr>
              <a:t>dersin adını yazınız</a:t>
            </a:r>
            <a:endParaRPr lang="tr-TR" dirty="0"/>
          </a:p>
        </p:txBody>
      </p:sp>
      <p:sp>
        <p:nvSpPr>
          <p:cNvPr id="13" name="Metin kutusu 12"/>
          <p:cNvSpPr txBox="1"/>
          <p:nvPr/>
        </p:nvSpPr>
        <p:spPr>
          <a:xfrm>
            <a:off x="2118946" y="1040349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527431" y="144217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6471" y="529965"/>
            <a:ext cx="923191" cy="662524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Katlanmış Nesne 2"/>
          <p:cNvSpPr/>
          <p:nvPr/>
        </p:nvSpPr>
        <p:spPr>
          <a:xfrm>
            <a:off x="2442425" y="4097215"/>
            <a:ext cx="2560397" cy="1046285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5. </a:t>
            </a:r>
            <a:r>
              <a:rPr lang="tr-TR" b="1" dirty="0"/>
              <a:t>«</a:t>
            </a:r>
            <a:r>
              <a:rPr lang="tr-TR" b="1" dirty="0" err="1"/>
              <a:t>Add</a:t>
            </a:r>
            <a:r>
              <a:rPr lang="tr-TR" b="1" dirty="0"/>
              <a:t> </a:t>
            </a:r>
            <a:r>
              <a:rPr lang="tr-TR" b="1" dirty="0" err="1"/>
              <a:t>component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Table</a:t>
            </a:r>
            <a:r>
              <a:rPr lang="tr-TR" b="1" dirty="0"/>
              <a:t> A» butonuna basıp, dersi kaydediniz.</a:t>
            </a:r>
          </a:p>
          <a:p>
            <a:pPr algn="ctr"/>
            <a:endParaRPr lang="tr-TR" b="1" dirty="0"/>
          </a:p>
        </p:txBody>
      </p:sp>
      <p:sp>
        <p:nvSpPr>
          <p:cNvPr id="21" name="Metin kutusu 20"/>
          <p:cNvSpPr txBox="1"/>
          <p:nvPr/>
        </p:nvSpPr>
        <p:spPr>
          <a:xfrm>
            <a:off x="1510194" y="2666170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298663" y="2715211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495835" y="3000967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3182938" y="3989344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15</a:t>
            </a:fld>
            <a:endParaRPr lang="en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0" y="140675"/>
            <a:ext cx="8696381" cy="4888525"/>
          </a:xfrm>
          <a:prstGeom prst="rect">
            <a:avLst/>
          </a:prstGeom>
        </p:spPr>
      </p:pic>
      <p:sp>
        <p:nvSpPr>
          <p:cNvPr id="5" name="Katlanmış Nesne 2"/>
          <p:cNvSpPr/>
          <p:nvPr/>
        </p:nvSpPr>
        <p:spPr>
          <a:xfrm>
            <a:off x="5494274" y="3496409"/>
            <a:ext cx="2867210" cy="559778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/>
              <a:t>Dil seviyenizi belirtiniz</a:t>
            </a:r>
            <a:endParaRPr lang="tr-TR" b="1" dirty="0"/>
          </a:p>
        </p:txBody>
      </p:sp>
      <p:sp>
        <p:nvSpPr>
          <p:cNvPr id="6" name="Katlanmış Nesne 2"/>
          <p:cNvSpPr/>
          <p:nvPr/>
        </p:nvSpPr>
        <p:spPr>
          <a:xfrm>
            <a:off x="942669" y="3496409"/>
            <a:ext cx="3564187" cy="76200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/>
              <a:t>Karşı kurumdaki eğitim dilini belirtiniz.</a:t>
            </a:r>
          </a:p>
        </p:txBody>
      </p:sp>
      <p:sp>
        <p:nvSpPr>
          <p:cNvPr id="7" name="Katlanmış Nesne 2"/>
          <p:cNvSpPr/>
          <p:nvPr/>
        </p:nvSpPr>
        <p:spPr>
          <a:xfrm>
            <a:off x="2257786" y="527538"/>
            <a:ext cx="1760299" cy="1248508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/>
              <a:t>Karşı kurumun ders kataloğunun verildiği linki yazınız</a:t>
            </a:r>
            <a:endParaRPr lang="tr-TR" b="1" dirty="0"/>
          </a:p>
        </p:txBody>
      </p:sp>
      <p:cxnSp>
        <p:nvCxnSpPr>
          <p:cNvPr id="9" name="Düz Bağlayıcı 8"/>
          <p:cNvCxnSpPr/>
          <p:nvPr/>
        </p:nvCxnSpPr>
        <p:spPr>
          <a:xfrm>
            <a:off x="4844562" y="3203330"/>
            <a:ext cx="200464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356157" y="3200398"/>
            <a:ext cx="3503666" cy="293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 flipV="1">
            <a:off x="356157" y="448408"/>
            <a:ext cx="7240397" cy="1465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etin kutusu 16"/>
          <p:cNvSpPr txBox="1"/>
          <p:nvPr/>
        </p:nvSpPr>
        <p:spPr>
          <a:xfrm>
            <a:off x="1325555" y="3388538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5658984" y="3325198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9" name="Metin kutusu 18"/>
          <p:cNvSpPr txBox="1"/>
          <p:nvPr/>
        </p:nvSpPr>
        <p:spPr>
          <a:xfrm>
            <a:off x="2400423" y="404447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644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16</a:t>
            </a:fld>
            <a:endParaRPr lang="en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134" y="0"/>
            <a:ext cx="8900866" cy="5029200"/>
          </a:xfrm>
          <a:prstGeom prst="rect">
            <a:avLst/>
          </a:prstGeom>
        </p:spPr>
      </p:pic>
      <p:sp>
        <p:nvSpPr>
          <p:cNvPr id="4" name="Katlanmış Nesne 2"/>
          <p:cNvSpPr/>
          <p:nvPr/>
        </p:nvSpPr>
        <p:spPr>
          <a:xfrm>
            <a:off x="2226458" y="4143376"/>
            <a:ext cx="3117305" cy="76200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/>
              <a:t>5.«Add </a:t>
            </a:r>
            <a:r>
              <a:rPr lang="tr-TR" b="1" dirty="0" err="1"/>
              <a:t>component</a:t>
            </a:r>
            <a:r>
              <a:rPr lang="tr-TR" b="1" dirty="0"/>
              <a:t> </a:t>
            </a:r>
            <a:r>
              <a:rPr lang="tr-TR" b="1" dirty="0" err="1"/>
              <a:t>to</a:t>
            </a:r>
            <a:r>
              <a:rPr lang="tr-TR" b="1" dirty="0"/>
              <a:t> </a:t>
            </a:r>
            <a:r>
              <a:rPr lang="tr-TR" b="1" dirty="0" err="1"/>
              <a:t>Table</a:t>
            </a:r>
            <a:r>
              <a:rPr lang="tr-TR" b="1" dirty="0"/>
              <a:t> B» butonuna basıp, dersi kaydediniz.</a:t>
            </a:r>
          </a:p>
        </p:txBody>
      </p:sp>
      <p:sp>
        <p:nvSpPr>
          <p:cNvPr id="5" name="Katlanmış Nesne 2"/>
          <p:cNvSpPr/>
          <p:nvPr/>
        </p:nvSpPr>
        <p:spPr>
          <a:xfrm>
            <a:off x="4732699" y="95254"/>
            <a:ext cx="4158101" cy="33117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/>
          </a:p>
        </p:txBody>
      </p:sp>
      <p:sp>
        <p:nvSpPr>
          <p:cNvPr id="6" name="Katlanmış Nesne 2"/>
          <p:cNvSpPr/>
          <p:nvPr/>
        </p:nvSpPr>
        <p:spPr>
          <a:xfrm>
            <a:off x="1129381" y="2092572"/>
            <a:ext cx="1490728" cy="76200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atin typeface="Bookman Old Style" panose="02050604050505020204" pitchFamily="18" charset="0"/>
              </a:rPr>
              <a:t>2. Dersin </a:t>
            </a:r>
            <a:r>
              <a:rPr lang="tr-TR" b="1" dirty="0">
                <a:latin typeface="Bookman Old Style" panose="02050604050505020204" pitchFamily="18" charset="0"/>
              </a:rPr>
              <a:t>kodunu yazınız</a:t>
            </a:r>
          </a:p>
        </p:txBody>
      </p:sp>
      <p:sp>
        <p:nvSpPr>
          <p:cNvPr id="7" name="Katlanmış Nesne 2"/>
          <p:cNvSpPr/>
          <p:nvPr/>
        </p:nvSpPr>
        <p:spPr>
          <a:xfrm>
            <a:off x="6681288" y="2303635"/>
            <a:ext cx="2000683" cy="1019857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atin typeface="Bookman Old Style" panose="02050604050505020204" pitchFamily="18" charset="0"/>
              </a:rPr>
              <a:t>4. </a:t>
            </a:r>
            <a:r>
              <a:rPr lang="tr-TR" b="1" dirty="0">
                <a:latin typeface="Bookman Old Style" panose="02050604050505020204" pitchFamily="18" charset="0"/>
              </a:rPr>
              <a:t>Dersin dönemini yazınız</a:t>
            </a:r>
          </a:p>
          <a:p>
            <a:endParaRPr lang="tr-TR" b="1" dirty="0">
              <a:latin typeface="Bookman Old Style" panose="02050604050505020204" pitchFamily="18" charset="0"/>
            </a:endParaRPr>
          </a:p>
        </p:txBody>
      </p:sp>
      <p:sp>
        <p:nvSpPr>
          <p:cNvPr id="8" name="Katlanmış Nesne 2"/>
          <p:cNvSpPr/>
          <p:nvPr/>
        </p:nvSpPr>
        <p:spPr>
          <a:xfrm>
            <a:off x="3785111" y="2132135"/>
            <a:ext cx="2307958" cy="76200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atin typeface="Bookman Old Style" panose="02050604050505020204" pitchFamily="18" charset="0"/>
              </a:rPr>
              <a:t>3. Dersin </a:t>
            </a:r>
            <a:r>
              <a:rPr lang="tr-TR" b="1" dirty="0">
                <a:latin typeface="Bookman Old Style" panose="02050604050505020204" pitchFamily="18" charset="0"/>
              </a:rPr>
              <a:t>kredisini yazınız</a:t>
            </a:r>
          </a:p>
        </p:txBody>
      </p:sp>
      <p:sp>
        <p:nvSpPr>
          <p:cNvPr id="9" name="Katlanmış Nesne 2"/>
          <p:cNvSpPr/>
          <p:nvPr/>
        </p:nvSpPr>
        <p:spPr>
          <a:xfrm>
            <a:off x="1200173" y="995753"/>
            <a:ext cx="7065051" cy="656442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b="1" dirty="0" smtClean="0">
                <a:latin typeface="Bookman Old Style" panose="02050604050505020204" pitchFamily="18" charset="0"/>
              </a:rPr>
              <a:t>1. Üniversitemizde </a:t>
            </a:r>
            <a:r>
              <a:rPr lang="tr-TR" b="1" dirty="0">
                <a:latin typeface="Bookman Old Style" panose="02050604050505020204" pitchFamily="18" charset="0"/>
              </a:rPr>
              <a:t>o dönem için alacağınız ve karşı kurumda alacağınız derse karşılık gelecek dersi yazınız</a:t>
            </a:r>
          </a:p>
        </p:txBody>
      </p:sp>
      <p:cxnSp>
        <p:nvCxnSpPr>
          <p:cNvPr id="11" name="Düz Bağlayıcı 10"/>
          <p:cNvCxnSpPr/>
          <p:nvPr/>
        </p:nvCxnSpPr>
        <p:spPr>
          <a:xfrm>
            <a:off x="430823" y="899749"/>
            <a:ext cx="2532185" cy="87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Düz Bağlayıcı 12"/>
          <p:cNvCxnSpPr/>
          <p:nvPr/>
        </p:nvCxnSpPr>
        <p:spPr>
          <a:xfrm>
            <a:off x="430823" y="2016370"/>
            <a:ext cx="110861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Düz Bağlayıcı 13"/>
          <p:cNvCxnSpPr/>
          <p:nvPr/>
        </p:nvCxnSpPr>
        <p:spPr>
          <a:xfrm>
            <a:off x="3355730" y="2036155"/>
            <a:ext cx="2532185" cy="879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Düz Bağlayıcı 14"/>
          <p:cNvCxnSpPr/>
          <p:nvPr/>
        </p:nvCxnSpPr>
        <p:spPr>
          <a:xfrm>
            <a:off x="6171788" y="2011975"/>
            <a:ext cx="835681" cy="4395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8106508" y="426424"/>
            <a:ext cx="1037492" cy="4733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0" name="Metin kutusu 19"/>
          <p:cNvSpPr txBox="1"/>
          <p:nvPr/>
        </p:nvSpPr>
        <p:spPr>
          <a:xfrm>
            <a:off x="3182938" y="3989344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1" name="Metin kutusu 20"/>
          <p:cNvSpPr txBox="1"/>
          <p:nvPr/>
        </p:nvSpPr>
        <p:spPr>
          <a:xfrm>
            <a:off x="1760342" y="1955594"/>
            <a:ext cx="72788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2" name="Metin kutusu 21"/>
          <p:cNvSpPr txBox="1"/>
          <p:nvPr/>
        </p:nvSpPr>
        <p:spPr>
          <a:xfrm>
            <a:off x="4939090" y="1984701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3" name="Metin kutusu 22"/>
          <p:cNvSpPr txBox="1"/>
          <p:nvPr/>
        </p:nvSpPr>
        <p:spPr>
          <a:xfrm>
            <a:off x="7749740" y="2200442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24" name="Metin kutusu 23"/>
          <p:cNvSpPr txBox="1"/>
          <p:nvPr/>
        </p:nvSpPr>
        <p:spPr>
          <a:xfrm>
            <a:off x="1658166" y="897550"/>
            <a:ext cx="932231" cy="21574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87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17</a:t>
            </a:fld>
            <a:endParaRPr lang="en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49" y="202223"/>
            <a:ext cx="8845851" cy="4904728"/>
          </a:xfrm>
          <a:prstGeom prst="rect">
            <a:avLst/>
          </a:prstGeom>
        </p:spPr>
      </p:pic>
      <p:sp>
        <p:nvSpPr>
          <p:cNvPr id="4" name="Katlanmış Nesne 2"/>
          <p:cNvSpPr/>
          <p:nvPr/>
        </p:nvSpPr>
        <p:spPr>
          <a:xfrm>
            <a:off x="1660101" y="619860"/>
            <a:ext cx="3254799" cy="1288070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/>
              <a:t>Öğrenci bazı dersleri  başarı ile tamamlayamazsa, uygulanacak hükümlerin belirtildiği link verilecek. Zorunlu bir alan değil.</a:t>
            </a:r>
            <a:endParaRPr lang="tr-TR" b="1" dirty="0"/>
          </a:p>
        </p:txBody>
      </p:sp>
      <p:sp>
        <p:nvSpPr>
          <p:cNvPr id="5" name="Katlanmış Nesne 2"/>
          <p:cNvSpPr/>
          <p:nvPr/>
        </p:nvSpPr>
        <p:spPr>
          <a:xfrm>
            <a:off x="683332" y="2445770"/>
            <a:ext cx="2332430" cy="1815609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/>
              <a:t>Üniversitemizin , öğrenim çıktılarının ayrıntılı bir şekilde verildiği ders kataloğunun linkini yazınız.</a:t>
            </a:r>
            <a:endParaRPr lang="tr-TR" b="1" dirty="0"/>
          </a:p>
        </p:txBody>
      </p:sp>
      <p:cxnSp>
        <p:nvCxnSpPr>
          <p:cNvPr id="6" name="Düz Bağlayıcı 5"/>
          <p:cNvCxnSpPr/>
          <p:nvPr/>
        </p:nvCxnSpPr>
        <p:spPr>
          <a:xfrm>
            <a:off x="505817" y="406646"/>
            <a:ext cx="70643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Düz Bağlayıcı 7"/>
          <p:cNvCxnSpPr/>
          <p:nvPr/>
        </p:nvCxnSpPr>
        <p:spPr>
          <a:xfrm>
            <a:off x="505817" y="2209803"/>
            <a:ext cx="6906098" cy="5859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etin kutusu 9"/>
          <p:cNvSpPr txBox="1"/>
          <p:nvPr/>
        </p:nvSpPr>
        <p:spPr>
          <a:xfrm>
            <a:off x="1849547" y="2273851"/>
            <a:ext cx="896693" cy="343837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1969600" y="475459"/>
            <a:ext cx="861524" cy="28880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510454" y="4141177"/>
            <a:ext cx="1266092" cy="1002223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Katlanmış Nesne 2"/>
          <p:cNvSpPr/>
          <p:nvPr/>
        </p:nvSpPr>
        <p:spPr>
          <a:xfrm>
            <a:off x="5944295" y="3824654"/>
            <a:ext cx="1625882" cy="1072611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«</a:t>
            </a:r>
            <a:r>
              <a:rPr lang="tr-TR" b="1" dirty="0" err="1" smtClean="0"/>
              <a:t>Next</a:t>
            </a:r>
            <a:r>
              <a:rPr lang="tr-TR" b="1" dirty="0" smtClean="0"/>
              <a:t>» butonu ile bir sonraki sayfaya geçiniz.</a:t>
            </a:r>
            <a:endParaRPr lang="tr-TR" b="1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6028824" y="3616286"/>
            <a:ext cx="896693" cy="343837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271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18</a:t>
            </a:fld>
            <a:endParaRPr lang="en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278" y="87923"/>
            <a:ext cx="8529056" cy="4122127"/>
          </a:xfrm>
          <a:prstGeom prst="rect">
            <a:avLst/>
          </a:prstGeom>
        </p:spPr>
      </p:pic>
      <p:sp>
        <p:nvSpPr>
          <p:cNvPr id="4" name="Katlanmış Nesne 2"/>
          <p:cNvSpPr/>
          <p:nvPr/>
        </p:nvSpPr>
        <p:spPr>
          <a:xfrm>
            <a:off x="6064224" y="3138853"/>
            <a:ext cx="2279675" cy="1979677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/>
              <a:t>Öğrenim sonuçlarını daha da geliştirmek için fiziksel hareketlilik öncesinde, sırasında veya sonrasında alıcı kurumdaki sanal bileşenleri belirtmek istiyorsanız lütfen Tabloyu ekleyin.</a:t>
            </a:r>
          </a:p>
        </p:txBody>
      </p:sp>
      <p:sp>
        <p:nvSpPr>
          <p:cNvPr id="5" name="Metin kutusu 4"/>
          <p:cNvSpPr txBox="1"/>
          <p:nvPr/>
        </p:nvSpPr>
        <p:spPr>
          <a:xfrm>
            <a:off x="6676400" y="2975768"/>
            <a:ext cx="884985" cy="326170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66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19</a:t>
            </a:fld>
            <a:endParaRPr lang="en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50" y="0"/>
            <a:ext cx="8845850" cy="5133593"/>
          </a:xfrm>
          <a:prstGeom prst="rect">
            <a:avLst/>
          </a:prstGeom>
        </p:spPr>
      </p:pic>
      <p:sp>
        <p:nvSpPr>
          <p:cNvPr id="5" name="Katlanmış Nesne 2"/>
          <p:cNvSpPr/>
          <p:nvPr/>
        </p:nvSpPr>
        <p:spPr>
          <a:xfrm>
            <a:off x="3471317" y="2642089"/>
            <a:ext cx="2788806" cy="2177311"/>
          </a:xfrm>
          <a:custGeom>
            <a:avLst/>
            <a:gdLst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  <a:gd name="connsiteX0" fmla="*/ 0 w 1587137"/>
              <a:gd name="connsiteY0" fmla="*/ 0 h 1874520"/>
              <a:gd name="connsiteX1" fmla="*/ 1587137 w 1587137"/>
              <a:gd name="connsiteY1" fmla="*/ 0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0" fmla="*/ 1322609 w 1587137"/>
              <a:gd name="connsiteY0" fmla="*/ 1874520 h 1874520"/>
              <a:gd name="connsiteX1" fmla="*/ 1375515 w 1587137"/>
              <a:gd name="connsiteY1" fmla="*/ 166289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0" fmla="*/ 1322609 w 1587137"/>
              <a:gd name="connsiteY0" fmla="*/ 1874520 h 1874520"/>
              <a:gd name="connsiteX1" fmla="*/ 1277544 w 1587137"/>
              <a:gd name="connsiteY1" fmla="*/ 1571458 h 1874520"/>
              <a:gd name="connsiteX2" fmla="*/ 1587137 w 1587137"/>
              <a:gd name="connsiteY2" fmla="*/ 1609992 h 1874520"/>
              <a:gd name="connsiteX3" fmla="*/ 1322609 w 1587137"/>
              <a:gd name="connsiteY3" fmla="*/ 1874520 h 1874520"/>
              <a:gd name="connsiteX4" fmla="*/ 0 w 1587137"/>
              <a:gd name="connsiteY4" fmla="*/ 1874520 h 1874520"/>
              <a:gd name="connsiteX5" fmla="*/ 0 w 1587137"/>
              <a:gd name="connsiteY5" fmla="*/ 0 h 1874520"/>
              <a:gd name="connsiteX6" fmla="*/ 1587137 w 1587137"/>
              <a:gd name="connsiteY6" fmla="*/ 0 h 1874520"/>
              <a:gd name="connsiteX7" fmla="*/ 1587137 w 1587137"/>
              <a:gd name="connsiteY7" fmla="*/ 1609992 h 1874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87137" h="1874520" stroke="0" extrusionOk="0">
                <a:moveTo>
                  <a:pt x="0" y="0"/>
                </a:moveTo>
                <a:lnTo>
                  <a:pt x="1587137" y="0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close/>
              </a:path>
              <a:path w="1587137" h="1874520" fill="darkenLess" stroke="0" extrusionOk="0">
                <a:moveTo>
                  <a:pt x="1322609" y="1874520"/>
                </a:moveTo>
                <a:lnTo>
                  <a:pt x="1375515" y="1662898"/>
                </a:lnTo>
                <a:lnTo>
                  <a:pt x="1587137" y="1609992"/>
                </a:lnTo>
                <a:lnTo>
                  <a:pt x="1322609" y="1874520"/>
                </a:lnTo>
                <a:close/>
              </a:path>
              <a:path w="1587137" h="1874520" fill="none" extrusionOk="0">
                <a:moveTo>
                  <a:pt x="1322609" y="1874520"/>
                </a:moveTo>
                <a:lnTo>
                  <a:pt x="1277544" y="1571458"/>
                </a:lnTo>
                <a:lnTo>
                  <a:pt x="1587137" y="1609992"/>
                </a:lnTo>
                <a:lnTo>
                  <a:pt x="1322609" y="1874520"/>
                </a:lnTo>
                <a:lnTo>
                  <a:pt x="0" y="1874520"/>
                </a:lnTo>
                <a:lnTo>
                  <a:pt x="0" y="0"/>
                </a:lnTo>
                <a:lnTo>
                  <a:pt x="1587137" y="0"/>
                </a:lnTo>
                <a:lnTo>
                  <a:pt x="1587137" y="1609992"/>
                </a:lnTo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/>
              <a:t>En son olarak «Commitment» bölümünde, imzanızı attıktan sonra, OLA’nız sistem üzerinden bölüm Erasmus koordinatörünüzün imzasına sunulmaktadır.</a:t>
            </a:r>
            <a:endParaRPr lang="tr-TR" b="1" dirty="0"/>
          </a:p>
        </p:txBody>
      </p:sp>
      <p:sp>
        <p:nvSpPr>
          <p:cNvPr id="6" name="Metin kutusu 5"/>
          <p:cNvSpPr txBox="1"/>
          <p:nvPr/>
        </p:nvSpPr>
        <p:spPr>
          <a:xfrm>
            <a:off x="3719269" y="2461341"/>
            <a:ext cx="896694" cy="341881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Sol Ok 6"/>
          <p:cNvSpPr/>
          <p:nvPr/>
        </p:nvSpPr>
        <p:spPr>
          <a:xfrm>
            <a:off x="2655277" y="3809874"/>
            <a:ext cx="816040" cy="269757"/>
          </a:xfrm>
          <a:prstGeom prst="left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9345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4"/>
          <p:cNvSpPr txBox="1">
            <a:spLocks noGrp="1"/>
          </p:cNvSpPr>
          <p:nvPr>
            <p:ph type="title"/>
          </p:nvPr>
        </p:nvSpPr>
        <p:spPr>
          <a:xfrm>
            <a:off x="1146025" y="530725"/>
            <a:ext cx="32088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tr-TR" sz="2000" dirty="0" smtClean="0">
                <a:latin typeface="Bookman Old Style" panose="02050604050505020204" pitchFamily="18" charset="0"/>
              </a:rPr>
              <a:t>0LA( </a:t>
            </a:r>
            <a:r>
              <a:rPr lang="tr-TR" sz="2000" dirty="0">
                <a:latin typeface="Bookman Old Style" panose="02050604050505020204" pitchFamily="18" charset="0"/>
              </a:rPr>
              <a:t>Online Learning </a:t>
            </a:r>
            <a:r>
              <a:rPr lang="tr-TR" sz="2000" dirty="0" err="1" smtClean="0">
                <a:latin typeface="Bookman Old Style" panose="02050604050505020204" pitchFamily="18" charset="0"/>
              </a:rPr>
              <a:t>Agreement</a:t>
            </a:r>
            <a:r>
              <a:rPr lang="tr-TR" sz="2000" dirty="0" smtClean="0">
                <a:latin typeface="Bookman Old Style" panose="02050604050505020204" pitchFamily="18" charset="0"/>
              </a:rPr>
              <a:t>) Nedir?</a:t>
            </a:r>
            <a:endParaRPr sz="2000" dirty="0">
              <a:latin typeface="Bookman Old Style" panose="02050604050505020204" pitchFamily="18" charset="0"/>
            </a:endParaRPr>
          </a:p>
        </p:txBody>
      </p:sp>
      <p:grpSp>
        <p:nvGrpSpPr>
          <p:cNvPr id="123" name="Google Shape;123;p14"/>
          <p:cNvGrpSpPr/>
          <p:nvPr/>
        </p:nvGrpSpPr>
        <p:grpSpPr>
          <a:xfrm>
            <a:off x="333623" y="861852"/>
            <a:ext cx="366458" cy="366437"/>
            <a:chOff x="1923675" y="1633650"/>
            <a:chExt cx="436000" cy="435975"/>
          </a:xfrm>
        </p:grpSpPr>
        <p:sp>
          <p:nvSpPr>
            <p:cNvPr id="124" name="Google Shape;124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0" name="Google Shape;130;p14"/>
          <p:cNvSpPr txBox="1"/>
          <p:nvPr/>
        </p:nvSpPr>
        <p:spPr>
          <a:xfrm>
            <a:off x="764995" y="1642583"/>
            <a:ext cx="4233133" cy="33377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Çevrimiçi Öğrenim Anlaşması, Avrupa'daki </a:t>
            </a:r>
            <a:r>
              <a:rPr lang="tr-TR" sz="1600" dirty="0" err="1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Erasmus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 + öğrenci hareketliliğinin geleceğidir. 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Öğrenim Anlaşmasının yeni dijital, kağıtsız halidir.</a:t>
            </a:r>
          </a:p>
          <a:p>
            <a:pPr lvl="0">
              <a:spcBef>
                <a:spcPts val="600"/>
              </a:spcBef>
            </a:pP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OLA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, Öğrenme Sözleşmesini çevrimiçi olarak tamamlamanın, imzalatmanın, gönderen ve 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misafir eden 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kurumlardan görüş almanın ve belgenin son sürümüne genel bir bakış elde etmenin en basit ve en uygun yoludur.</a:t>
            </a:r>
            <a:endParaRPr sz="1600" dirty="0">
              <a:solidFill>
                <a:srgbClr val="114454"/>
              </a:solidFill>
              <a:latin typeface="Bookman Old Style" panose="02050604050505020204" pitchFamily="18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31" name="Google Shape;131;p14"/>
          <p:cNvSpPr txBox="1"/>
          <p:nvPr/>
        </p:nvSpPr>
        <p:spPr>
          <a:xfrm>
            <a:off x="5367873" y="1642583"/>
            <a:ext cx="3611700" cy="19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Bef>
                <a:spcPts val="600"/>
              </a:spcBef>
            </a:pP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OLA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, </a:t>
            </a:r>
            <a:r>
              <a:rPr lang="tr-TR" sz="1600" dirty="0" err="1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Erasmus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 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Beyannamesi 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olan 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Yüksek Öğretim Kurumları arasındaki eğitim veya staj 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hareketlilikleri kapsamında </a:t>
            </a:r>
            <a:r>
              <a:rPr lang="tr-TR" sz="1600" dirty="0" err="1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Erasmus</a:t>
            </a:r>
            <a:r>
              <a:rPr lang="tr-TR" sz="1600" dirty="0" smtClean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 </a:t>
            </a:r>
            <a:r>
              <a:rPr lang="tr-TR" sz="1600" dirty="0">
                <a:solidFill>
                  <a:srgbClr val="114454"/>
                </a:solidFill>
                <a:latin typeface="Bookman Old Style" panose="02050604050505020204" pitchFamily="18" charset="0"/>
                <a:ea typeface="Nixie One"/>
                <a:cs typeface="Nixie One"/>
                <a:sym typeface="Nixie One"/>
              </a:rPr>
              <a:t>+ hareketliliğine katılan öğrenciler tarafından kullanılabilir.</a:t>
            </a:r>
            <a:endParaRPr sz="1600" dirty="0">
              <a:solidFill>
                <a:srgbClr val="114454"/>
              </a:solidFill>
              <a:latin typeface="Bookman Old Style" panose="02050604050505020204" pitchFamily="18" charset="0"/>
              <a:ea typeface="Nixie One"/>
              <a:cs typeface="Nixie One"/>
              <a:sym typeface="Nixie One"/>
            </a:endParaRPr>
          </a:p>
        </p:txBody>
      </p:sp>
      <p:sp>
        <p:nvSpPr>
          <p:cNvPr id="133" name="Google Shape;133;p1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Numarası Yer Tutucusu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20</a:t>
            </a:fld>
            <a:endParaRPr lang="en"/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604" y="0"/>
            <a:ext cx="8845850" cy="5046785"/>
          </a:xfrm>
          <a:prstGeom prst="rect">
            <a:avLst/>
          </a:prstGeom>
        </p:spPr>
      </p:pic>
      <p:sp>
        <p:nvSpPr>
          <p:cNvPr id="5" name="Katlanmış Nesne 4"/>
          <p:cNvSpPr/>
          <p:nvPr/>
        </p:nvSpPr>
        <p:spPr>
          <a:xfrm>
            <a:off x="2947186" y="1108480"/>
            <a:ext cx="2460083" cy="2232598"/>
          </a:xfrm>
          <a:prstGeom prst="foldedCorne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OLA’nızı</a:t>
            </a:r>
            <a:r>
              <a:rPr lang="tr-T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tamamladıktan sonra, «My Learning </a:t>
            </a:r>
            <a:r>
              <a:rPr lang="tr-TR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Agreemens</a:t>
            </a:r>
            <a:r>
              <a:rPr lang="tr-T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», bölümünden hazırlamış olduğunuz </a:t>
            </a:r>
            <a:r>
              <a:rPr lang="tr-TR" dirty="0" err="1" smtClean="0">
                <a:solidFill>
                  <a:schemeClr val="bg1"/>
                </a:solidFill>
                <a:latin typeface="Bookman Old Style" panose="02050604050505020204" pitchFamily="18" charset="0"/>
              </a:rPr>
              <a:t>OLA’nızı</a:t>
            </a:r>
            <a:r>
              <a:rPr lang="tr-TR" dirty="0" smtClean="0">
                <a:solidFill>
                  <a:schemeClr val="bg1"/>
                </a:solidFill>
                <a:latin typeface="Bookman Old Style" panose="02050604050505020204" pitchFamily="18" charset="0"/>
              </a:rPr>
              <a:t> görebilirsiniz.</a:t>
            </a:r>
            <a:endParaRPr lang="tr-TR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3323613" y="950031"/>
            <a:ext cx="808771" cy="316897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7" name="Katlanmış Nesne 6"/>
          <p:cNvSpPr/>
          <p:nvPr/>
        </p:nvSpPr>
        <p:spPr>
          <a:xfrm>
            <a:off x="6674518" y="3648808"/>
            <a:ext cx="1818851" cy="1446284"/>
          </a:xfrm>
          <a:prstGeom prst="foldedCorner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b="1" dirty="0" smtClean="0">
              <a:solidFill>
                <a:schemeClr val="bg1"/>
              </a:solidFill>
            </a:endParaRPr>
          </a:p>
          <a:p>
            <a:pPr algn="ctr"/>
            <a:r>
              <a:rPr lang="tr-TR" b="1" dirty="0" smtClean="0">
                <a:solidFill>
                  <a:schemeClr val="bg1"/>
                </a:solidFill>
              </a:rPr>
              <a:t>Bu </a:t>
            </a:r>
            <a:r>
              <a:rPr lang="tr-TR" b="1" dirty="0">
                <a:solidFill>
                  <a:schemeClr val="bg1"/>
                </a:solidFill>
              </a:rPr>
              <a:t>kısımdan </a:t>
            </a:r>
            <a:r>
              <a:rPr lang="tr-TR" b="1" dirty="0" err="1">
                <a:solidFill>
                  <a:schemeClr val="bg1"/>
                </a:solidFill>
              </a:rPr>
              <a:t>OLA’nızı</a:t>
            </a:r>
            <a:r>
              <a:rPr lang="tr-TR" b="1" dirty="0">
                <a:solidFill>
                  <a:schemeClr val="bg1"/>
                </a:solidFill>
              </a:rPr>
              <a:t> düzenleyebilir, belgenizi indirebilirsiniz.</a:t>
            </a:r>
          </a:p>
        </p:txBody>
      </p:sp>
      <p:sp>
        <p:nvSpPr>
          <p:cNvPr id="8" name="Metin kutusu 7"/>
          <p:cNvSpPr txBox="1"/>
          <p:nvPr/>
        </p:nvSpPr>
        <p:spPr>
          <a:xfrm>
            <a:off x="7583943" y="3490359"/>
            <a:ext cx="808771" cy="316897"/>
          </a:xfrm>
          <a:custGeom>
            <a:avLst/>
            <a:gdLst>
              <a:gd name="connsiteX0" fmla="*/ 0 w 692331"/>
              <a:gd name="connsiteY0" fmla="*/ 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0 w 692331"/>
              <a:gd name="connsiteY4" fmla="*/ 0 h 222272"/>
              <a:gd name="connsiteX0" fmla="*/ 26126 w 692331"/>
              <a:gd name="connsiteY0" fmla="*/ 45720 h 222272"/>
              <a:gd name="connsiteX1" fmla="*/ 692331 w 692331"/>
              <a:gd name="connsiteY1" fmla="*/ 0 h 222272"/>
              <a:gd name="connsiteX2" fmla="*/ 692331 w 692331"/>
              <a:gd name="connsiteY2" fmla="*/ 222272 h 222272"/>
              <a:gd name="connsiteX3" fmla="*/ 0 w 692331"/>
              <a:gd name="connsiteY3" fmla="*/ 222272 h 222272"/>
              <a:gd name="connsiteX4" fmla="*/ 26126 w 692331"/>
              <a:gd name="connsiteY4" fmla="*/ 45720 h 222272"/>
              <a:gd name="connsiteX0" fmla="*/ 26126 w 692331"/>
              <a:gd name="connsiteY0" fmla="*/ 32657 h 209209"/>
              <a:gd name="connsiteX1" fmla="*/ 672736 w 692331"/>
              <a:gd name="connsiteY1" fmla="*/ 0 h 209209"/>
              <a:gd name="connsiteX2" fmla="*/ 692331 w 692331"/>
              <a:gd name="connsiteY2" fmla="*/ 209209 h 209209"/>
              <a:gd name="connsiteX3" fmla="*/ 0 w 692331"/>
              <a:gd name="connsiteY3" fmla="*/ 209209 h 209209"/>
              <a:gd name="connsiteX4" fmla="*/ 26126 w 692331"/>
              <a:gd name="connsiteY4" fmla="*/ 32657 h 209209"/>
              <a:gd name="connsiteX0" fmla="*/ 0 w 666205"/>
              <a:gd name="connsiteY0" fmla="*/ 32657 h 215741"/>
              <a:gd name="connsiteX1" fmla="*/ 646610 w 666205"/>
              <a:gd name="connsiteY1" fmla="*/ 0 h 215741"/>
              <a:gd name="connsiteX2" fmla="*/ 666205 w 666205"/>
              <a:gd name="connsiteY2" fmla="*/ 209209 h 215741"/>
              <a:gd name="connsiteX3" fmla="*/ 26125 w 666205"/>
              <a:gd name="connsiteY3" fmla="*/ 215741 h 215741"/>
              <a:gd name="connsiteX4" fmla="*/ 0 w 666205"/>
              <a:gd name="connsiteY4" fmla="*/ 32657 h 215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6205" h="215741">
                <a:moveTo>
                  <a:pt x="0" y="32657"/>
                </a:moveTo>
                <a:lnTo>
                  <a:pt x="646610" y="0"/>
                </a:lnTo>
                <a:lnTo>
                  <a:pt x="666205" y="209209"/>
                </a:lnTo>
                <a:lnTo>
                  <a:pt x="26125" y="215741"/>
                </a:lnTo>
                <a:lnTo>
                  <a:pt x="0" y="32657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30362" y="4053254"/>
            <a:ext cx="870438" cy="993531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4536830" y="0"/>
            <a:ext cx="1063869" cy="483577"/>
          </a:xfrm>
          <a:prstGeom prst="ellipse">
            <a:avLst/>
          </a:prstGeom>
          <a:noFill/>
          <a:ln w="571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928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37"/>
          <p:cNvSpPr txBox="1">
            <a:spLocks noGrp="1"/>
          </p:cNvSpPr>
          <p:nvPr>
            <p:ph type="subTitle" idx="4294967295"/>
          </p:nvPr>
        </p:nvSpPr>
        <p:spPr>
          <a:xfrm>
            <a:off x="685800" y="505225"/>
            <a:ext cx="7884600" cy="381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b="1" dirty="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THANKS!</a:t>
            </a:r>
            <a:endParaRPr sz="36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rgbClr val="FFFFFF"/>
                </a:solidFill>
              </a:rPr>
              <a:t>Any questions?</a:t>
            </a:r>
            <a:endParaRPr sz="3600" b="1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dirty="0" smtClean="0">
                <a:solidFill>
                  <a:srgbClr val="FFFFFF"/>
                </a:solidFill>
              </a:rPr>
              <a:t> iro@mehmetakif.edu.tr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tr-TR" sz="2400" smtClean="0">
                <a:solidFill>
                  <a:srgbClr val="FFFFFF"/>
                </a:solidFill>
              </a:rPr>
              <a:t>0248 213 1210</a:t>
            </a:r>
            <a:endParaRPr sz="2400" dirty="0">
              <a:solidFill>
                <a:srgbClr val="FFFFFF"/>
              </a:solidFill>
            </a:endParaRPr>
          </a:p>
        </p:txBody>
      </p:sp>
      <p:sp>
        <p:nvSpPr>
          <p:cNvPr id="440" name="Google Shape;440;p37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21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3</a:t>
            </a:fld>
            <a:endParaRPr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209" y="0"/>
            <a:ext cx="8921792" cy="421538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956953" y="4237078"/>
            <a:ext cx="74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https://www.learning-agreement.eu/</a:t>
            </a:r>
          </a:p>
          <a:p>
            <a:pPr algn="ctr"/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adresinden </a:t>
            </a:r>
            <a:r>
              <a:rPr lang="tr-T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OLA’ya</a:t>
            </a:r>
            <a:r>
              <a:rPr lang="tr-T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erişim sağlayabilirsiniz.</a:t>
            </a:r>
          </a:p>
        </p:txBody>
      </p:sp>
      <p:grpSp>
        <p:nvGrpSpPr>
          <p:cNvPr id="10" name="Google Shape;540;p40"/>
          <p:cNvGrpSpPr/>
          <p:nvPr/>
        </p:nvGrpSpPr>
        <p:grpSpPr>
          <a:xfrm rot="21168637">
            <a:off x="2120806" y="4197804"/>
            <a:ext cx="368878" cy="344115"/>
            <a:chOff x="2594050" y="1631825"/>
            <a:chExt cx="439625" cy="439625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" name="Google Shape;541;p40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grpFill/>
            <a:ln w="12700" cap="rnd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2" name="Google Shape;542;p40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solidFill>
              <a:srgbClr val="C00000"/>
            </a:solidFill>
            <a:ln w="12700" cap="rnd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Google Shape;543;p40"/>
            <p:cNvSpPr/>
            <p:nvPr/>
          </p:nvSpPr>
          <p:spPr>
            <a:xfrm>
              <a:off x="2662850" y="1699400"/>
              <a:ext cx="242375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grpFill/>
            <a:ln w="12700" cap="rnd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Google Shape;544;p40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grpFill/>
            <a:ln w="12700" cap="rnd" cmpd="sng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2"/>
          <p:cNvSpPr txBox="1">
            <a:spLocks noGrp="1"/>
          </p:cNvSpPr>
          <p:nvPr>
            <p:ph type="body" idx="1"/>
          </p:nvPr>
        </p:nvSpPr>
        <p:spPr>
          <a:xfrm>
            <a:off x="298150" y="3982915"/>
            <a:ext cx="8441404" cy="10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tr-TR" dirty="0">
                <a:latin typeface="Bookman Old Style" panose="02050604050505020204" pitchFamily="18" charset="0"/>
              </a:rPr>
              <a:t>Öğrenim Anlaşmanızı hazırlamaya başlamak için «</a:t>
            </a:r>
            <a:r>
              <a:rPr lang="tr-TR" dirty="0" err="1">
                <a:latin typeface="Bookman Old Style" panose="02050604050505020204" pitchFamily="18" charset="0"/>
              </a:rPr>
              <a:t>Login</a:t>
            </a:r>
            <a:r>
              <a:rPr lang="tr-TR" dirty="0">
                <a:latin typeface="Bookman Old Style" panose="02050604050505020204" pitchFamily="18" charset="0"/>
              </a:rPr>
              <a:t> </a:t>
            </a:r>
            <a:r>
              <a:rPr lang="tr-TR" dirty="0" err="1">
                <a:latin typeface="Bookman Old Style" panose="02050604050505020204" pitchFamily="18" charset="0"/>
              </a:rPr>
              <a:t>to</a:t>
            </a:r>
            <a:r>
              <a:rPr lang="tr-TR" dirty="0">
                <a:latin typeface="Bookman Old Style" panose="02050604050505020204" pitchFamily="18" charset="0"/>
              </a:rPr>
              <a:t> Access </a:t>
            </a:r>
            <a:r>
              <a:rPr lang="tr-TR" dirty="0" err="1">
                <a:latin typeface="Bookman Old Style" panose="02050604050505020204" pitchFamily="18" charset="0"/>
              </a:rPr>
              <a:t>Your</a:t>
            </a:r>
            <a:r>
              <a:rPr lang="tr-TR" dirty="0">
                <a:latin typeface="Bookman Old Style" panose="02050604050505020204" pitchFamily="18" charset="0"/>
              </a:rPr>
              <a:t> Learning </a:t>
            </a:r>
            <a:r>
              <a:rPr lang="tr-TR" dirty="0" err="1">
                <a:latin typeface="Bookman Old Style" panose="02050604050505020204" pitchFamily="18" charset="0"/>
              </a:rPr>
              <a:t>Agreement</a:t>
            </a:r>
            <a:r>
              <a:rPr lang="tr-TR" dirty="0">
                <a:latin typeface="Bookman Old Style" panose="02050604050505020204" pitchFamily="18" charset="0"/>
              </a:rPr>
              <a:t>» butonuna tıklayarak giriş yapıyorsunuz.</a:t>
            </a:r>
          </a:p>
          <a:p>
            <a:r>
              <a:rPr lang="tr-TR" dirty="0">
                <a:latin typeface="Bookman Old Style" panose="02050604050505020204" pitchFamily="18" charset="0"/>
              </a:rPr>
              <a:t>Sadece Google hesabınızla kolayca erişim sağlayabilirsiniz.</a:t>
            </a:r>
          </a:p>
          <a:p>
            <a:pPr marL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endParaRPr dirty="0">
              <a:solidFill>
                <a:srgbClr val="18637B"/>
              </a:solidFill>
            </a:endParaRPr>
          </a:p>
        </p:txBody>
      </p:sp>
      <p:sp>
        <p:nvSpPr>
          <p:cNvPr id="402" name="Google Shape;402;p32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4</a:t>
            </a:fld>
            <a:endParaRPr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08" y="0"/>
            <a:ext cx="8924192" cy="3982915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355571" y="1723492"/>
            <a:ext cx="2652666" cy="993331"/>
          </a:xfrm>
          <a:prstGeom prst="ellipse">
            <a:avLst/>
          </a:prstGeom>
          <a:noFill/>
          <a:ln w="762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8062">
            <a:off x="332082" y="4026993"/>
            <a:ext cx="376806" cy="334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9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p33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5</a:t>
            </a:fld>
            <a:endParaRPr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315" y="167053"/>
            <a:ext cx="5389685" cy="489731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Metin Yer Tutucusu 7"/>
          <p:cNvSpPr txBox="1">
            <a:spLocks noGrp="1"/>
          </p:cNvSpPr>
          <p:nvPr>
            <p:ph type="body" idx="4294967295"/>
          </p:nvPr>
        </p:nvSpPr>
        <p:spPr>
          <a:xfrm>
            <a:off x="206364" y="175845"/>
            <a:ext cx="3639738" cy="4308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dirty="0" smtClean="0">
                <a:latin typeface="Bookman Old Style" panose="02050604050505020204" pitchFamily="18" charset="0"/>
              </a:rPr>
              <a:t>İlk olarak, kişisel bilgilerinizi yazınız.</a:t>
            </a:r>
          </a:p>
          <a:p>
            <a:pPr marL="38100" indent="0">
              <a:buNone/>
            </a:pPr>
            <a:endParaRPr lang="tr-TR" sz="1600" dirty="0" smtClean="0">
              <a:latin typeface="Bookman Old Style" panose="02050604050505020204" pitchFamily="18" charset="0"/>
            </a:endParaRPr>
          </a:p>
          <a:p>
            <a:r>
              <a:rPr lang="tr-TR" sz="1600" dirty="0" smtClean="0">
                <a:latin typeface="Bookman Old Style" panose="02050604050505020204" pitchFamily="18" charset="0"/>
              </a:rPr>
              <a:t>«</a:t>
            </a:r>
            <a:r>
              <a:rPr lang="tr-TR" sz="1600" dirty="0" err="1" smtClean="0">
                <a:latin typeface="Bookman Old Style" panose="02050604050505020204" pitchFamily="18" charset="0"/>
              </a:rPr>
              <a:t>Field</a:t>
            </a:r>
            <a:r>
              <a:rPr lang="tr-TR" sz="1600" dirty="0" smtClean="0">
                <a:latin typeface="Bookman Old Style" panose="02050604050505020204" pitchFamily="18" charset="0"/>
              </a:rPr>
              <a:t> of </a:t>
            </a:r>
            <a:r>
              <a:rPr lang="tr-TR" sz="1600" dirty="0" err="1" smtClean="0">
                <a:latin typeface="Bookman Old Style" panose="02050604050505020204" pitchFamily="18" charset="0"/>
              </a:rPr>
              <a:t>Education</a:t>
            </a:r>
            <a:r>
              <a:rPr lang="tr-TR" sz="1600" dirty="0" smtClean="0">
                <a:latin typeface="Bookman Old Style" panose="02050604050505020204" pitchFamily="18" charset="0"/>
              </a:rPr>
              <a:t>» alanına </a:t>
            </a:r>
          </a:p>
          <a:p>
            <a:pPr marL="38100" indent="0">
              <a:buNone/>
            </a:pP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dirty="0" smtClean="0">
                <a:latin typeface="Bookman Old Style" panose="02050604050505020204" pitchFamily="18" charset="0"/>
              </a:rPr>
              <a:t>     bölümünüzü yazınız.</a:t>
            </a:r>
          </a:p>
          <a:p>
            <a:pPr marL="38100" indent="0">
              <a:buNone/>
            </a:pPr>
            <a:endParaRPr lang="tr-TR" sz="1600" dirty="0" smtClean="0">
              <a:latin typeface="Bookman Old Style" panose="02050604050505020204" pitchFamily="18" charset="0"/>
            </a:endParaRPr>
          </a:p>
          <a:p>
            <a:r>
              <a:rPr lang="tr-TR" sz="1600" b="1" dirty="0">
                <a:latin typeface="Bookman Old Style" panose="02050604050505020204" pitchFamily="18" charset="0"/>
              </a:rPr>
              <a:t>«</a:t>
            </a:r>
            <a:r>
              <a:rPr lang="tr-TR" sz="1600" b="1" dirty="0" err="1">
                <a:latin typeface="Bookman Old Style" panose="02050604050505020204" pitchFamily="18" charset="0"/>
              </a:rPr>
              <a:t>Study</a:t>
            </a:r>
            <a:r>
              <a:rPr lang="tr-TR" sz="1600" b="1" dirty="0">
                <a:latin typeface="Bookman Old Style" panose="02050604050505020204" pitchFamily="18" charset="0"/>
              </a:rPr>
              <a:t> </a:t>
            </a:r>
            <a:r>
              <a:rPr lang="tr-TR" sz="1600" b="1" dirty="0" err="1">
                <a:latin typeface="Bookman Old Style" panose="02050604050505020204" pitchFamily="18" charset="0"/>
              </a:rPr>
              <a:t>cycle</a:t>
            </a:r>
            <a:r>
              <a:rPr lang="tr-TR" sz="1600" b="1" dirty="0">
                <a:latin typeface="Bookman Old Style" panose="02050604050505020204" pitchFamily="18" charset="0"/>
              </a:rPr>
              <a:t>» kısmına</a:t>
            </a:r>
            <a:r>
              <a:rPr lang="tr-TR" sz="1600" dirty="0">
                <a:latin typeface="Bookman Old Style" panose="02050604050505020204" pitchFamily="18" charset="0"/>
              </a:rPr>
              <a:t>;</a:t>
            </a:r>
          </a:p>
          <a:p>
            <a:pPr marL="38100" indent="0">
              <a:buNone/>
            </a:pPr>
            <a:r>
              <a:rPr lang="tr-TR" sz="1600" dirty="0" smtClean="0">
                <a:latin typeface="Bookman Old Style" panose="02050604050505020204" pitchFamily="18" charset="0"/>
              </a:rPr>
              <a:t>     Lisans</a:t>
            </a:r>
            <a:r>
              <a:rPr lang="tr-TR" sz="1600" dirty="0">
                <a:latin typeface="Bookman Old Style" panose="02050604050505020204" pitchFamily="18" charset="0"/>
              </a:rPr>
              <a:t>: </a:t>
            </a:r>
            <a:r>
              <a:rPr lang="tr-TR" sz="1600" dirty="0" err="1">
                <a:latin typeface="Bookman Old Style" panose="02050604050505020204" pitchFamily="18" charset="0"/>
              </a:rPr>
              <a:t>Bachelor</a:t>
            </a: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dirty="0" err="1">
                <a:latin typeface="Bookman Old Style" panose="02050604050505020204" pitchFamily="18" charset="0"/>
              </a:rPr>
              <a:t>degree</a:t>
            </a:r>
            <a:endParaRPr lang="tr-TR" sz="1600" dirty="0">
              <a:latin typeface="Bookman Old Style" panose="02050604050505020204" pitchFamily="18" charset="0"/>
            </a:endParaRPr>
          </a:p>
          <a:p>
            <a:pPr marL="38100" indent="0">
              <a:buNone/>
            </a:pPr>
            <a:r>
              <a:rPr lang="tr-TR" sz="1600" dirty="0" smtClean="0">
                <a:latin typeface="Bookman Old Style" panose="02050604050505020204" pitchFamily="18" charset="0"/>
              </a:rPr>
              <a:t>     Yüksek </a:t>
            </a:r>
            <a:r>
              <a:rPr lang="tr-TR" sz="1600" dirty="0">
                <a:latin typeface="Bookman Old Style" panose="02050604050505020204" pitchFamily="18" charset="0"/>
              </a:rPr>
              <a:t>Lisans: </a:t>
            </a:r>
            <a:r>
              <a:rPr lang="tr-TR" sz="1600" dirty="0" err="1">
                <a:latin typeface="Bookman Old Style" panose="02050604050505020204" pitchFamily="18" charset="0"/>
              </a:rPr>
              <a:t>Masters</a:t>
            </a: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dirty="0" smtClean="0">
                <a:latin typeface="Bookman Old Style" panose="02050604050505020204" pitchFamily="18" charset="0"/>
              </a:rPr>
              <a:t>   </a:t>
            </a:r>
          </a:p>
          <a:p>
            <a:pPr marL="38100" indent="0">
              <a:buNone/>
            </a:pPr>
            <a:r>
              <a:rPr lang="tr-TR" sz="1600" dirty="0" smtClean="0">
                <a:latin typeface="Bookman Old Style" panose="02050604050505020204" pitchFamily="18" charset="0"/>
              </a:rPr>
              <a:t>     </a:t>
            </a:r>
            <a:r>
              <a:rPr lang="tr-TR" sz="1600" dirty="0" err="1" smtClean="0">
                <a:latin typeface="Bookman Old Style" panose="02050604050505020204" pitchFamily="18" charset="0"/>
              </a:rPr>
              <a:t>degree</a:t>
            </a:r>
            <a:endParaRPr lang="tr-TR" sz="1600" dirty="0">
              <a:latin typeface="Bookman Old Style" panose="02050604050505020204" pitchFamily="18" charset="0"/>
            </a:endParaRPr>
          </a:p>
          <a:p>
            <a:pPr marL="38100" indent="0">
              <a:buNone/>
            </a:pPr>
            <a:r>
              <a:rPr lang="tr-TR" sz="1600" dirty="0" smtClean="0">
                <a:latin typeface="Bookman Old Style" panose="02050604050505020204" pitchFamily="18" charset="0"/>
              </a:rPr>
              <a:t>     Doktora</a:t>
            </a:r>
            <a:r>
              <a:rPr lang="tr-TR" sz="1600" dirty="0">
                <a:latin typeface="Bookman Old Style" panose="02050604050505020204" pitchFamily="18" charset="0"/>
              </a:rPr>
              <a:t>: </a:t>
            </a:r>
            <a:r>
              <a:rPr lang="tr-TR" sz="1600" dirty="0" err="1">
                <a:latin typeface="Bookman Old Style" panose="02050604050505020204" pitchFamily="18" charset="0"/>
              </a:rPr>
              <a:t>Doctorate</a:t>
            </a:r>
            <a:r>
              <a:rPr lang="tr-TR" sz="1600" dirty="0">
                <a:latin typeface="Bookman Old Style" panose="02050604050505020204" pitchFamily="18" charset="0"/>
              </a:rPr>
              <a:t> </a:t>
            </a:r>
            <a:r>
              <a:rPr lang="tr-TR" sz="1600" dirty="0" err="1">
                <a:latin typeface="Bookman Old Style" panose="02050604050505020204" pitchFamily="18" charset="0"/>
              </a:rPr>
              <a:t>degree</a:t>
            </a:r>
            <a:endParaRPr lang="tr-TR" sz="1600" dirty="0">
              <a:latin typeface="Bookman Old Style" panose="02050604050505020204" pitchFamily="18" charset="0"/>
            </a:endParaRPr>
          </a:p>
          <a:p>
            <a:pPr marL="38100" indent="0">
              <a:buNone/>
            </a:pPr>
            <a:r>
              <a:rPr lang="tr-TR" sz="1600" dirty="0" smtClean="0">
                <a:latin typeface="Bookman Old Style" panose="02050604050505020204" pitchFamily="18" charset="0"/>
              </a:rPr>
              <a:t>     şeklinde </a:t>
            </a:r>
            <a:r>
              <a:rPr lang="tr-TR" sz="1600" dirty="0">
                <a:latin typeface="Bookman Old Style" panose="02050604050505020204" pitchFamily="18" charset="0"/>
              </a:rPr>
              <a:t>doldurmalısınız.</a:t>
            </a:r>
          </a:p>
          <a:p>
            <a:pPr marL="38100" indent="0">
              <a:buNone/>
            </a:pPr>
            <a:endParaRPr lang="tr-TR" sz="1600" dirty="0">
              <a:latin typeface="Bookman Old Style" panose="02050604050505020204" pitchFamily="18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216162" y="3578470"/>
            <a:ext cx="958361" cy="4044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3846102" y="3578470"/>
            <a:ext cx="958361" cy="4044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Oval 15"/>
          <p:cNvSpPr/>
          <p:nvPr/>
        </p:nvSpPr>
        <p:spPr>
          <a:xfrm>
            <a:off x="5969976" y="4738954"/>
            <a:ext cx="958361" cy="404446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34"/>
          <p:cNvSpPr txBox="1">
            <a:spLocks noGrp="1"/>
          </p:cNvSpPr>
          <p:nvPr>
            <p:ph type="body" idx="4294967295"/>
          </p:nvPr>
        </p:nvSpPr>
        <p:spPr>
          <a:xfrm>
            <a:off x="756138" y="3903784"/>
            <a:ext cx="7781193" cy="116058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buNone/>
            </a:pPr>
            <a:endParaRPr lang="tr-TR" sz="18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tr-TR" sz="1800" dirty="0" smtClean="0">
                <a:latin typeface="Bookman Old Style" panose="02050604050505020204" pitchFamily="18" charset="0"/>
              </a:rPr>
              <a:t>Sayfanın </a:t>
            </a:r>
            <a:r>
              <a:rPr lang="tr-TR" sz="1800" dirty="0">
                <a:latin typeface="Bookman Old Style" panose="02050604050505020204" pitchFamily="18" charset="0"/>
              </a:rPr>
              <a:t>alt kısmında yer alan </a:t>
            </a:r>
            <a:r>
              <a:rPr lang="tr-TR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«</a:t>
            </a:r>
            <a:r>
              <a:rPr lang="tr-TR" sz="1800" b="1" dirty="0" err="1">
                <a:solidFill>
                  <a:schemeClr val="tx1"/>
                </a:solidFill>
                <a:latin typeface="Bookman Old Style" panose="02050604050505020204" pitchFamily="18" charset="0"/>
              </a:rPr>
              <a:t>Create</a:t>
            </a:r>
            <a:r>
              <a:rPr lang="tr-TR" sz="18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New» </a:t>
            </a:r>
            <a:r>
              <a:rPr lang="tr-TR" sz="1800" dirty="0">
                <a:latin typeface="Bookman Old Style" panose="02050604050505020204" pitchFamily="18" charset="0"/>
              </a:rPr>
              <a:t>butonuna tıklayarak, öğrenim anlaşmanızı oluşturmaya başlayabilirsiniz.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sz="1800" dirty="0"/>
          </a:p>
        </p:txBody>
      </p:sp>
      <p:sp>
        <p:nvSpPr>
          <p:cNvPr id="418" name="Google Shape;418;p34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6</a:t>
            </a:fld>
            <a:endParaRPr/>
          </a:p>
        </p:txBody>
      </p:sp>
      <p:pic>
        <p:nvPicPr>
          <p:cNvPr id="6" name="Resi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09" y="8791"/>
            <a:ext cx="8845850" cy="401808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Oval 1"/>
          <p:cNvSpPr/>
          <p:nvPr/>
        </p:nvSpPr>
        <p:spPr>
          <a:xfrm>
            <a:off x="1652953" y="3675185"/>
            <a:ext cx="940777" cy="4747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88062">
            <a:off x="388751" y="4189408"/>
            <a:ext cx="376806" cy="3347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7</a:t>
            </a:fld>
            <a:endParaRPr/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0"/>
            <a:ext cx="8843778" cy="2015685"/>
          </a:xfrm>
          <a:prstGeom prst="rect">
            <a:avLst/>
          </a:prstGeom>
        </p:spPr>
      </p:pic>
      <p:sp>
        <p:nvSpPr>
          <p:cNvPr id="8" name="Metin Yer Tutucusu 7"/>
          <p:cNvSpPr txBox="1">
            <a:spLocks noGrp="1"/>
          </p:cNvSpPr>
          <p:nvPr>
            <p:ph type="body" idx="4294967295"/>
          </p:nvPr>
        </p:nvSpPr>
        <p:spPr>
          <a:xfrm>
            <a:off x="758598" y="2478839"/>
            <a:ext cx="7366498" cy="1877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 smtClean="0">
                <a:latin typeface="Bookman Old Style" panose="02050604050505020204" pitchFamily="18" charset="0"/>
              </a:rPr>
              <a:t>İlk olarak, kişisel bilgilerinizin olduğu sayfa açılacak. Burada düzeltmek istediğiniz bilgileriniz var ise onları düzeltebilirsiniz. </a:t>
            </a:r>
          </a:p>
          <a:p>
            <a:r>
              <a:rPr lang="tr-TR" sz="2000" dirty="0" smtClean="0">
                <a:latin typeface="Bookman Old Style" panose="02050604050505020204" pitchFamily="18" charset="0"/>
              </a:rPr>
              <a:t>Sayfanın altında bulunan  «</a:t>
            </a:r>
            <a:r>
              <a:rPr lang="tr-TR" sz="2000" dirty="0" err="1" smtClean="0">
                <a:latin typeface="Bookman Old Style" panose="02050604050505020204" pitchFamily="18" charset="0"/>
              </a:rPr>
              <a:t>Next</a:t>
            </a:r>
            <a:r>
              <a:rPr lang="tr-TR" sz="2000" dirty="0" smtClean="0">
                <a:latin typeface="Bookman Old Style" panose="02050604050505020204" pitchFamily="18" charset="0"/>
              </a:rPr>
              <a:t>» butonuna basarak, diğer sayfaya geçebilirsiniz.</a:t>
            </a:r>
            <a:endParaRPr lang="tr-TR" sz="2000" dirty="0"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8</a:t>
            </a:fld>
            <a:endParaRPr/>
          </a:p>
        </p:txBody>
      </p:sp>
      <p:sp>
        <p:nvSpPr>
          <p:cNvPr id="8" name="Metin Yer Tutucusu 7"/>
          <p:cNvSpPr txBox="1">
            <a:spLocks noGrp="1"/>
          </p:cNvSpPr>
          <p:nvPr>
            <p:ph type="body" idx="4294967295"/>
          </p:nvPr>
        </p:nvSpPr>
        <p:spPr>
          <a:xfrm>
            <a:off x="758598" y="2478839"/>
            <a:ext cx="7857864" cy="1261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dirty="0">
                <a:latin typeface="Bookman Old Style" panose="02050604050505020204" pitchFamily="18" charset="0"/>
              </a:rPr>
              <a:t>Sonraki sayfada, 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Sending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Institution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» </a:t>
            </a:r>
            <a:r>
              <a:rPr lang="tr-TR" sz="2000" dirty="0">
                <a:latin typeface="Bookman Old Style" panose="02050604050505020204" pitchFamily="18" charset="0"/>
              </a:rPr>
              <a:t>kısmında, gönderen kurumun bilgilerinin yazılması gerekmektedir.</a:t>
            </a:r>
          </a:p>
          <a:p>
            <a:pPr marL="38100" indent="0">
              <a:buNone/>
            </a:pPr>
            <a:endParaRPr lang="tr-TR" sz="2000" dirty="0">
              <a:latin typeface="Bookman Old Style" panose="02050604050505020204" pitchFamily="18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50" y="-901"/>
            <a:ext cx="8845850" cy="2166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864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>
            <a:spLocks noGrp="1"/>
          </p:cNvSpPr>
          <p:nvPr>
            <p:ph type="sldNum" idx="12"/>
          </p:nvPr>
        </p:nvSpPr>
        <p:spPr>
          <a:xfrm>
            <a:off x="-51050" y="4819400"/>
            <a:ext cx="349200" cy="32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t>9</a:t>
            </a:fld>
            <a:endParaRPr/>
          </a:p>
        </p:txBody>
      </p:sp>
      <p:sp>
        <p:nvSpPr>
          <p:cNvPr id="8" name="Metin Yer Tutucusu 7"/>
          <p:cNvSpPr txBox="1">
            <a:spLocks noGrp="1"/>
          </p:cNvSpPr>
          <p:nvPr>
            <p:ph type="body" idx="4294967295"/>
          </p:nvPr>
        </p:nvSpPr>
        <p:spPr>
          <a:xfrm>
            <a:off x="596629" y="3634491"/>
            <a:ext cx="7836762" cy="11849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«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Sending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 </a:t>
            </a:r>
            <a:r>
              <a:rPr lang="tr-TR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Institution</a:t>
            </a:r>
            <a:r>
              <a:rPr lang="tr-T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ookman Old Style" panose="02050604050505020204" pitchFamily="18" charset="0"/>
              </a:rPr>
              <a:t>» </a:t>
            </a:r>
            <a:r>
              <a:rPr lang="tr-TR" sz="2000" dirty="0">
                <a:latin typeface="Bookman Old Style" panose="02050604050505020204" pitchFamily="18" charset="0"/>
              </a:rPr>
              <a:t>sayfasında ülke ve üniversitemizin adını seçtikten sonra, «</a:t>
            </a:r>
            <a:r>
              <a:rPr lang="tr-TR" sz="2000" dirty="0" err="1">
                <a:latin typeface="Bookman Old Style" panose="02050604050505020204" pitchFamily="18" charset="0"/>
              </a:rPr>
              <a:t>Faculty</a:t>
            </a:r>
            <a:r>
              <a:rPr lang="tr-TR" sz="2000" dirty="0">
                <a:latin typeface="Bookman Old Style" panose="02050604050505020204" pitchFamily="18" charset="0"/>
              </a:rPr>
              <a:t>/</a:t>
            </a:r>
            <a:r>
              <a:rPr lang="tr-TR" sz="2000" dirty="0" err="1">
                <a:latin typeface="Bookman Old Style" panose="02050604050505020204" pitchFamily="18" charset="0"/>
              </a:rPr>
              <a:t>department</a:t>
            </a:r>
            <a:r>
              <a:rPr lang="tr-TR" sz="2000" dirty="0">
                <a:latin typeface="Bookman Old Style" panose="02050604050505020204" pitchFamily="18" charset="0"/>
              </a:rPr>
              <a:t>» bölümüne gerekli bilgiyi yazıyorsunuz</a:t>
            </a:r>
            <a:r>
              <a:rPr lang="tr-TR" sz="2000" dirty="0" smtClean="0">
                <a:latin typeface="Bookman Old Style" panose="02050604050505020204" pitchFamily="18" charset="0"/>
              </a:rPr>
              <a:t>.</a:t>
            </a:r>
            <a:endParaRPr lang="tr-TR" sz="2000" dirty="0">
              <a:latin typeface="Bookman Old Style" panose="02050604050505020204" pitchFamily="18" charset="0"/>
            </a:endParaRP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629" y="0"/>
            <a:ext cx="8547371" cy="3141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59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arwick template">
  <a:themeElements>
    <a:clrScheme name="Custom 347">
      <a:dk1>
        <a:srgbClr val="114454"/>
      </a:dk1>
      <a:lt1>
        <a:srgbClr val="FFFFFF"/>
      </a:lt1>
      <a:dk2>
        <a:srgbClr val="5F6C70"/>
      </a:dk2>
      <a:lt2>
        <a:srgbClr val="CED5D8"/>
      </a:lt2>
      <a:accent1>
        <a:srgbClr val="114454"/>
      </a:accent1>
      <a:accent2>
        <a:srgbClr val="18637B"/>
      </a:accent2>
      <a:accent3>
        <a:srgbClr val="0F3D38"/>
      </a:accent3>
      <a:accent4>
        <a:srgbClr val="2E6E4B"/>
      </a:accent4>
      <a:accent5>
        <a:srgbClr val="3B8D61"/>
      </a:accent5>
      <a:accent6>
        <a:srgbClr val="94BF6E"/>
      </a:accent6>
      <a:hlink>
        <a:srgbClr val="114454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653</Words>
  <Application>Microsoft Office PowerPoint</Application>
  <PresentationFormat>Ekran Gösterisi (16:9)</PresentationFormat>
  <Paragraphs>92</Paragraphs>
  <Slides>21</Slides>
  <Notes>15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6" baseType="lpstr">
      <vt:lpstr>Roboto Slab</vt:lpstr>
      <vt:lpstr>Nixie One</vt:lpstr>
      <vt:lpstr>Bookman Old Style</vt:lpstr>
      <vt:lpstr>Arial</vt:lpstr>
      <vt:lpstr>Warwick template</vt:lpstr>
      <vt:lpstr>   OLA  Online Learning Agreement  (Çevrim içi Öğrenim Anlaşması)</vt:lpstr>
      <vt:lpstr>0LA( Online Learning Agreement) Nedir?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USER</dc:creator>
  <cp:lastModifiedBy>gülsah saglam aktas</cp:lastModifiedBy>
  <cp:revision>17</cp:revision>
  <dcterms:modified xsi:type="dcterms:W3CDTF">2021-05-04T11:08:27Z</dcterms:modified>
</cp:coreProperties>
</file>