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4" r:id="rId3"/>
    <p:sldId id="293" r:id="rId4"/>
    <p:sldId id="273" r:id="rId5"/>
    <p:sldId id="368" r:id="rId6"/>
    <p:sldId id="316" r:id="rId7"/>
    <p:sldId id="317" r:id="rId8"/>
    <p:sldId id="326" r:id="rId9"/>
    <p:sldId id="324" r:id="rId10"/>
    <p:sldId id="367" r:id="rId11"/>
    <p:sldId id="354" r:id="rId12"/>
    <p:sldId id="322" r:id="rId13"/>
    <p:sldId id="289" r:id="rId14"/>
    <p:sldId id="325" r:id="rId15"/>
    <p:sldId id="370" r:id="rId16"/>
    <p:sldId id="329" r:id="rId17"/>
    <p:sldId id="360" r:id="rId18"/>
    <p:sldId id="330" r:id="rId19"/>
    <p:sldId id="371" r:id="rId20"/>
    <p:sldId id="369" r:id="rId21"/>
    <p:sldId id="331" r:id="rId22"/>
    <p:sldId id="378" r:id="rId23"/>
    <p:sldId id="356" r:id="rId24"/>
    <p:sldId id="332" r:id="rId25"/>
    <p:sldId id="357" r:id="rId26"/>
    <p:sldId id="358" r:id="rId27"/>
    <p:sldId id="334" r:id="rId28"/>
    <p:sldId id="376" r:id="rId29"/>
    <p:sldId id="306" r:id="rId30"/>
    <p:sldId id="305" r:id="rId31"/>
    <p:sldId id="312" r:id="rId32"/>
    <p:sldId id="314" r:id="rId33"/>
    <p:sldId id="309" r:id="rId34"/>
    <p:sldId id="377" r:id="rId35"/>
    <p:sldId id="315" r:id="rId36"/>
    <p:sldId id="291" r:id="rId37"/>
    <p:sldId id="361" r:id="rId38"/>
    <p:sldId id="373" r:id="rId39"/>
    <p:sldId id="303" r:id="rId40"/>
    <p:sldId id="304" r:id="rId41"/>
    <p:sldId id="311" r:id="rId42"/>
    <p:sldId id="342" r:id="rId43"/>
    <p:sldId id="336" r:id="rId44"/>
    <p:sldId id="338" r:id="rId45"/>
    <p:sldId id="339" r:id="rId46"/>
    <p:sldId id="341" r:id="rId47"/>
    <p:sldId id="352" r:id="rId48"/>
    <p:sldId id="346" r:id="rId49"/>
    <p:sldId id="347" r:id="rId50"/>
    <p:sldId id="348" r:id="rId51"/>
    <p:sldId id="351" r:id="rId52"/>
    <p:sldId id="372" r:id="rId5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065E"/>
    <a:srgbClr val="333399"/>
    <a:srgbClr val="3333CC"/>
    <a:srgbClr val="FFFF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2" autoAdjust="0"/>
    <p:restoredTop sz="92441" autoAdjust="0"/>
  </p:normalViewPr>
  <p:slideViewPr>
    <p:cSldViewPr snapToGrid="0">
      <p:cViewPr varScale="1">
        <p:scale>
          <a:sx n="69" d="100"/>
          <a:sy n="69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133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337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127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195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378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62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110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916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551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90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A909-7BC7-431B-AC94-05E7AE9A71E1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75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iro.mehmetakif.edu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iro@mehmetakif.edu.tr" TargetMode="External"/><Relationship Id="rId2" Type="http://schemas.openxmlformats.org/officeDocument/2006/relationships/hyperlink" Target="https://iro.mehmetakif.edu.tr/" TargetMode="Externa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4000" smtClean="0">
                <a:latin typeface="Georgia" panose="02040502050405020303" pitchFamily="18" charset="0"/>
              </a:rPr>
              <a:t>BURDUR </a:t>
            </a:r>
            <a:r>
              <a:rPr lang="tr-TR" sz="4000" dirty="0" smtClean="0">
                <a:latin typeface="Georgia" panose="02040502050405020303" pitchFamily="18" charset="0"/>
              </a:rPr>
              <a:t>MEHMET AKİF ERSOY ÜNİVERSİTESİ</a:t>
            </a:r>
            <a:br>
              <a:rPr lang="tr-TR" sz="4000" dirty="0" smtClean="0">
                <a:latin typeface="Georgia" panose="02040502050405020303" pitchFamily="18" charset="0"/>
              </a:rPr>
            </a:br>
            <a:r>
              <a:rPr lang="tr-TR" sz="4400" dirty="0" smtClean="0">
                <a:latin typeface="Georgia" panose="02040502050405020303" pitchFamily="18" charset="0"/>
              </a:rPr>
              <a:t/>
            </a:r>
            <a:br>
              <a:rPr lang="tr-TR" sz="4400" dirty="0" smtClean="0">
                <a:latin typeface="Georgia" panose="02040502050405020303" pitchFamily="18" charset="0"/>
              </a:rPr>
            </a:br>
            <a:r>
              <a:rPr lang="tr-TR" sz="4400" dirty="0" smtClean="0">
                <a:latin typeface="Georgia" panose="02040502050405020303" pitchFamily="18" charset="0"/>
              </a:rPr>
              <a:t>2021/2022 Öğrenim Hareketliliği</a:t>
            </a:r>
            <a:br>
              <a:rPr lang="tr-TR" sz="4400" dirty="0" smtClean="0">
                <a:latin typeface="Georgia" panose="02040502050405020303" pitchFamily="18" charset="0"/>
              </a:rPr>
            </a:br>
            <a:r>
              <a:rPr lang="tr-TR" sz="4400" dirty="0" smtClean="0">
                <a:latin typeface="Georgia" panose="02040502050405020303" pitchFamily="18" charset="0"/>
              </a:rPr>
              <a:t>Oryantasyon Toplantısı</a:t>
            </a:r>
            <a:r>
              <a:rPr lang="tr-TR" sz="4400" dirty="0">
                <a:latin typeface="Georgia" panose="02040502050405020303" pitchFamily="18" charset="0"/>
              </a:rPr>
              <a:t/>
            </a:r>
            <a:br>
              <a:rPr lang="tr-TR" sz="4400" dirty="0">
                <a:latin typeface="Georgia" panose="02040502050405020303" pitchFamily="18" charset="0"/>
              </a:rPr>
            </a:br>
            <a:r>
              <a:rPr lang="tr-TR" dirty="0" smtClean="0">
                <a:latin typeface="Georgia" panose="02040502050405020303" pitchFamily="18" charset="0"/>
              </a:rPr>
              <a:t/>
            </a:r>
            <a:br>
              <a:rPr lang="tr-TR" dirty="0" smtClean="0">
                <a:latin typeface="Georgia" panose="02040502050405020303" pitchFamily="18" charset="0"/>
              </a:rPr>
            </a:br>
            <a:endParaRPr lang="tr-TR" dirty="0">
              <a:latin typeface="Georgia" panose="02040502050405020303" pitchFamily="18" charset="0"/>
            </a:endParaRPr>
          </a:p>
        </p:txBody>
      </p:sp>
      <p:pic>
        <p:nvPicPr>
          <p:cNvPr id="3" name="Resim 2" descr="MAKÃ-LOG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9" t="1852"/>
          <a:stretch/>
        </p:blipFill>
        <p:spPr bwMode="auto">
          <a:xfrm>
            <a:off x="9727770" y="5885722"/>
            <a:ext cx="2340244" cy="972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Resim 3" descr="D:\hepsi\belgelerim\Masaüstü\logo-erasmus-plu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6590"/>
            <a:ext cx="3518115" cy="821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ab tÃ¼rkiye logo ile ilgili gÃ¶rsel sonuc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25" y="6052088"/>
            <a:ext cx="1813301" cy="805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62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58219" y="933254"/>
            <a:ext cx="11208470" cy="543926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sz="2400" dirty="0">
                <a:latin typeface="Georgia" panose="02040502050405020303" pitchFamily="18" charset="0"/>
              </a:rPr>
              <a:t>Öğrenim anlaşması </a:t>
            </a:r>
            <a:r>
              <a:rPr lang="tr-TR" sz="2400" dirty="0" smtClean="0">
                <a:latin typeface="Georgia" panose="02040502050405020303" pitchFamily="18" charset="0"/>
              </a:rPr>
              <a:t>; gittiğiniz </a:t>
            </a:r>
            <a:r>
              <a:rPr lang="tr-TR" sz="2400" dirty="0">
                <a:latin typeface="Georgia" panose="02040502050405020303" pitchFamily="18" charset="0"/>
              </a:rPr>
              <a:t>üniversitede alacağınız dersleri ve burada karşılığında tanınırlığı sağlanacak dersleri kredileri ile birlikte gösteren belgedir. </a:t>
            </a:r>
          </a:p>
          <a:p>
            <a:pPr marL="0" indent="0">
              <a:buNone/>
            </a:pPr>
            <a:endParaRPr lang="tr-TR" sz="2400" dirty="0">
              <a:latin typeface="Georgia" panose="02040502050405020303" pitchFamily="18" charset="0"/>
            </a:endParaRP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3325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Öğrenim Anlaşması</a:t>
            </a:r>
            <a:endParaRPr lang="tr-TR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54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318498" y="150828"/>
            <a:ext cx="11465960" cy="6070863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r-TR" sz="3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Öğrenim Anlaşması Hazırlarken</a:t>
            </a:r>
          </a:p>
          <a:p>
            <a:pPr>
              <a:lnSpc>
                <a:spcPct val="200000"/>
              </a:lnSpc>
            </a:pPr>
            <a:r>
              <a:rPr lang="tr-TR" b="1" dirty="0"/>
              <a:t> </a:t>
            </a:r>
            <a:r>
              <a:rPr lang="tr-TR" dirty="0" smtClean="0">
                <a:latin typeface="Georgia" panose="02040502050405020303" pitchFamily="18" charset="0"/>
              </a:rPr>
              <a:t>Gideceğiniz üniversitenin </a:t>
            </a: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ders kataloğunu </a:t>
            </a:r>
            <a:r>
              <a:rPr lang="tr-TR" dirty="0" smtClean="0">
                <a:latin typeface="Georgia" panose="02040502050405020303" pitchFamily="18" charset="0"/>
              </a:rPr>
              <a:t>(</a:t>
            </a:r>
            <a:r>
              <a:rPr lang="tr-TR" dirty="0" err="1" smtClean="0">
                <a:latin typeface="Georgia" panose="02040502050405020303" pitchFamily="18" charset="0"/>
              </a:rPr>
              <a:t>course</a:t>
            </a:r>
            <a:r>
              <a:rPr lang="tr-TR" dirty="0" smtClean="0">
                <a:latin typeface="Georgia" panose="02040502050405020303" pitchFamily="18" charset="0"/>
              </a:rPr>
              <a:t> </a:t>
            </a:r>
            <a:r>
              <a:rPr lang="tr-TR" dirty="0" err="1" smtClean="0">
                <a:latin typeface="Georgia" panose="02040502050405020303" pitchFamily="18" charset="0"/>
              </a:rPr>
              <a:t>catalogues</a:t>
            </a:r>
            <a:r>
              <a:rPr lang="tr-TR" dirty="0" smtClean="0">
                <a:latin typeface="Georgia" panose="02040502050405020303" pitchFamily="18" charset="0"/>
              </a:rPr>
              <a:t>) bulun,</a:t>
            </a:r>
          </a:p>
          <a:p>
            <a:pPr>
              <a:lnSpc>
                <a:spcPct val="200000"/>
              </a:lnSpc>
            </a:pPr>
            <a:r>
              <a:rPr lang="tr-TR" dirty="0" smtClean="0">
                <a:latin typeface="Georgia" panose="02040502050405020303" pitchFamily="18" charset="0"/>
              </a:rPr>
              <a:t>Bölüm Koordinatörlerinizle birlikte ders kataloglarından uygun olan dersleri seçiniz ve öğrenim anlaşmanıza yazınız.</a:t>
            </a:r>
          </a:p>
          <a:p>
            <a:pPr>
              <a:lnSpc>
                <a:spcPct val="200000"/>
              </a:lnSpc>
            </a:pPr>
            <a:r>
              <a:rPr lang="tr-TR" dirty="0" smtClean="0">
                <a:latin typeface="Georgia" panose="02040502050405020303" pitchFamily="18" charset="0"/>
              </a:rPr>
              <a:t> Derslerin </a:t>
            </a:r>
            <a:r>
              <a:rPr lang="tr-TR" dirty="0">
                <a:latin typeface="Georgia" panose="02040502050405020303" pitchFamily="18" charset="0"/>
              </a:rPr>
              <a:t>kodları, isimleri, AKTS kredileri ve tablo altındaki AKTS kredi toplamı çok dikkatli ve özenli </a:t>
            </a:r>
            <a:r>
              <a:rPr lang="tr-TR" dirty="0" smtClean="0">
                <a:latin typeface="Georgia" panose="02040502050405020303" pitchFamily="18" charset="0"/>
              </a:rPr>
              <a:t>hazırlayınız. </a:t>
            </a:r>
            <a:endParaRPr lang="tr-TR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3802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9478" y="205484"/>
            <a:ext cx="4978070" cy="638025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Öğrenim Anlaşması </a:t>
            </a:r>
            <a:r>
              <a:rPr lang="tr-TR" sz="24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(Learning </a:t>
            </a:r>
            <a:r>
              <a:rPr lang="tr-TR" sz="2400" b="1" i="1" dirty="0" err="1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Agreement</a:t>
            </a:r>
            <a:r>
              <a:rPr lang="tr-TR" sz="24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tr-TR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tr-TR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tr-TR" sz="2400" dirty="0" smtClean="0">
              <a:latin typeface="Georgia" panose="02040502050405020303" pitchFamily="18" charset="0"/>
            </a:endParaRPr>
          </a:p>
          <a:p>
            <a:pPr lvl="0"/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Başvuru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Formu </a:t>
            </a:r>
          </a:p>
          <a:p>
            <a:pPr marL="0" lvl="0" indent="0">
              <a:buNone/>
            </a:pPr>
            <a:r>
              <a:rPr lang="tr-TR" sz="2400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tr-TR" sz="24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(Application </a:t>
            </a:r>
            <a:r>
              <a:rPr lang="tr-TR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Form)</a:t>
            </a:r>
          </a:p>
          <a:p>
            <a:pPr marL="0" lvl="0" indent="0">
              <a:buNone/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>
              <a:latin typeface="Georgia" panose="02040502050405020303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36412" y="205484"/>
            <a:ext cx="5619965" cy="6380251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Yurt Başvuru Formu </a:t>
            </a:r>
            <a:r>
              <a:rPr lang="tr-TR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2400" b="1" i="1" dirty="0" err="1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Accomodation</a:t>
            </a:r>
            <a:r>
              <a:rPr lang="tr-TR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Form</a:t>
            </a:r>
            <a:r>
              <a:rPr lang="tr-TR" sz="24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Karşı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Üniversitenin istediği diğer belgeler </a:t>
            </a:r>
            <a:r>
              <a:rPr lang="tr-TR" sz="2000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20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transkript, dil sertifikası, fotoğraf, pasaport fotokopisi, kaza ve mesuliyet sigortası </a:t>
            </a:r>
            <a:r>
              <a:rPr lang="tr-TR" sz="2000" b="1" i="1" dirty="0" err="1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portfolyo</a:t>
            </a:r>
            <a:r>
              <a:rPr lang="tr-TR" sz="20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</a:t>
            </a:r>
            <a:r>
              <a:rPr lang="tr-TR" sz="20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endParaRPr lang="tr-TR" sz="2400" b="1" i="1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2400" b="1" i="1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Georgia" panose="02040502050405020303" pitchFamily="18" charset="0"/>
              </a:rPr>
              <a:t>Vakıfbank € hesabı</a:t>
            </a:r>
            <a:endParaRPr lang="tr-TR" sz="2400" dirty="0">
              <a:latin typeface="Georgia" panose="02040502050405020303" pitchFamily="18" charset="0"/>
            </a:endParaRPr>
          </a:p>
        </p:txBody>
      </p:sp>
      <p:pic>
        <p:nvPicPr>
          <p:cNvPr id="8" name="Resim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91" y="1238907"/>
            <a:ext cx="2095443" cy="1311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 descr="APPLÄ°CATÄ°ON FORM CLÄ°PART ile ilgili gÃ¶rsel sonuc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83" y="4894808"/>
            <a:ext cx="2094216" cy="12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8" y="1152394"/>
            <a:ext cx="4829751" cy="255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 descr="euro ile ilgili gÃ¶rsel sonucu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104" y="4580483"/>
            <a:ext cx="1383030" cy="62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5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4000" dirty="0" smtClean="0"/>
          </a:p>
          <a:p>
            <a:pPr marL="0" indent="0" algn="ctr">
              <a:buNone/>
            </a:pPr>
            <a:endParaRPr lang="tr-TR" sz="4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31273" y="2228671"/>
            <a:ext cx="11208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Georgia" panose="02040502050405020303" pitchFamily="18" charset="0"/>
              </a:rPr>
              <a:t>Aday asil </a:t>
            </a:r>
            <a:r>
              <a:rPr lang="tr-TR" sz="2400" dirty="0" err="1">
                <a:latin typeface="Georgia" panose="02040502050405020303" pitchFamily="18" charset="0"/>
              </a:rPr>
              <a:t>Erasmus</a:t>
            </a:r>
            <a:r>
              <a:rPr lang="tr-TR" sz="2400" dirty="0">
                <a:latin typeface="Georgia" panose="02040502050405020303" pitchFamily="18" charset="0"/>
              </a:rPr>
              <a:t>+ öğrencilerinin evraklarını Uluslararası İlişkiler Koordinatörlüğüne teslim etmeleri için son tarih </a:t>
            </a:r>
            <a:r>
              <a:rPr lang="tr-TR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21 Mayıs 2021’e </a:t>
            </a:r>
            <a:r>
              <a:rPr lang="tr-TR" sz="2400" dirty="0">
                <a:latin typeface="Georgia" panose="02040502050405020303" pitchFamily="18" charset="0"/>
              </a:rPr>
              <a:t>uzatılmıştır.</a:t>
            </a:r>
          </a:p>
        </p:txBody>
      </p:sp>
    </p:spTree>
    <p:extLst>
      <p:ext uri="{BB962C8B-B14F-4D97-AF65-F5344CB8AC3E}">
        <p14:creationId xmlns:p14="http://schemas.microsoft.com/office/powerpoint/2010/main" val="424927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1" y="0"/>
            <a:ext cx="10515600" cy="5464105"/>
          </a:xfrm>
          <a:prstGeom prst="rect">
            <a:avLst/>
          </a:prstGeom>
        </p:spPr>
      </p:pic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89061" y="6113123"/>
            <a:ext cx="10037851" cy="595901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ULUSLARARASI İLİŞKİLER KOORDİNATÖRLÜĞÜ’NE TESLİM EDİYORSUNUZ.</a:t>
            </a: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318498" y="150828"/>
            <a:ext cx="11465960" cy="60708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Yönetim Kurulu Kararı</a:t>
            </a:r>
            <a:r>
              <a:rPr lang="tr-TR" b="1" dirty="0">
                <a:latin typeface="Georgia" panose="02040502050405020303" pitchFamily="18" charset="0"/>
              </a:rPr>
              <a:t> </a:t>
            </a:r>
            <a:endParaRPr lang="tr-TR" b="1" dirty="0" smtClean="0">
              <a:latin typeface="Georgia" panose="02040502050405020303" pitchFamily="18" charset="0"/>
            </a:endParaRPr>
          </a:p>
          <a:p>
            <a:pPr>
              <a:lnSpc>
                <a:spcPct val="20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Öğrenim Anlaşmanız, imzalar tamamlandıktan sonra, hareketliliğe başlamadan önce, Uluslararası İlişkiler Koordinatörlüğü tarafından ilgili fakülteye/yüksekokula/enstitüye Yönetim Kurulu Kararı için gönderilir.</a:t>
            </a:r>
          </a:p>
          <a:p>
            <a:pPr>
              <a:lnSpc>
                <a:spcPct val="20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YKK, öğrenim anlaşmanızda yazan derslerden başarılı olmanız durumunda döndüğünüzde tanınırlığınızın sağlanması içindir.</a:t>
            </a:r>
          </a:p>
        </p:txBody>
      </p:sp>
    </p:spTree>
    <p:extLst>
      <p:ext uri="{BB962C8B-B14F-4D97-AF65-F5344CB8AC3E}">
        <p14:creationId xmlns:p14="http://schemas.microsoft.com/office/powerpoint/2010/main" val="8926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8499" y="318499"/>
            <a:ext cx="11527604" cy="6256962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Kabul Mektubu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Misafir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olunacak Üniversitenin istediği evrakların hazırlanıp koordinatörlüğümüz aracılığıyla karşı kuruma gönderilmesinin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ardından,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1-2 ay içinde kabul mektuplarının gelmesi beklenir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tr-TR" sz="24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Kabul </a:t>
            </a:r>
            <a:r>
              <a:rPr lang="tr-TR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Mektupları gidilecek üniversite tarafından ya öğrencilerin e-posta adreslerine ya da uluslararası ilişkiler koordinatörlüğüne </a:t>
            </a:r>
            <a:r>
              <a:rPr lang="tr-TR" sz="24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gönderilir.</a:t>
            </a:r>
            <a:endParaRPr lang="tr-TR" sz="2400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19088" y="298450"/>
            <a:ext cx="11526837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Hibe Sözleşmesi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Kabul Mektuplarınızda yazan tarihler baz alınarak, tahmini bir hibe hesabı yapılır ve hibe sözleşmeniz bu doğrultuda hazırlanır.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Hibe sözleşmenizi imzalamadan hareketliliğe başlayamazsınız.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tr-TR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8499" y="213110"/>
            <a:ext cx="11527604" cy="62775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Pasaport </a:t>
            </a:r>
            <a:endParaRPr lang="tr-TR" b="1" dirty="0" smtClean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yaş altındaki öğrenciler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harç ödemeden, sadece defter bedeli ödeyerek kendileri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pasaportlarını çıkarabilirler. </a:t>
            </a: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yaş üstündeki öğrenciler Koordinatörlüğümüzden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“Pasaport Harç Muafiyeti”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yazısı istemeliler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Pasaport işlemleri için Nüfus Müdürlüklerine, gerekli diğer evraklarla birlikte (kimlik, </a:t>
            </a:r>
            <a:r>
              <a:rPr lang="tr-TR" sz="2400" dirty="0" err="1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biyometrik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fotoğraf, öğrenci belgesi, vs.) gitmeniz gerekmektedir.</a:t>
            </a: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pasaport nereden alÄ±nÄ±r ile ilgili gÃ¶rsel sonuc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476" y="5067914"/>
            <a:ext cx="2073275" cy="1203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2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9072" y="311084"/>
            <a:ext cx="11527604" cy="627380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0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Vize</a:t>
            </a:r>
            <a:endParaRPr lang="tr-TR" sz="3000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Vize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başvurusu için ilgili konsoloslukla iletişime geçilmeli ve gerekli belgeler öğrenilmelidir.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Kabul mektubunun gelmesini takiben,  koordinatörlüğümüz tarafından hazırlanan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“Hibe Yazısı”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vize için gerekli diğer belgeler ile birlikte vize başvurusu yapılır.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r-TR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Not: Hibe Yazısı ile ilgili olarak, konsolosluk randevusuna gitmeden 15 gün önce Koordinatörlükteki sorumlu danışman bilgilendirilmelidir.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endParaRPr lang="tr-TR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8774" y="527901"/>
            <a:ext cx="10515600" cy="5649062"/>
          </a:xfrm>
        </p:spPr>
        <p:txBody>
          <a:bodyPr/>
          <a:lstStyle/>
          <a:p>
            <a:pPr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latin typeface="Georgia" panose="02040502050405020303" pitchFamily="18" charset="0"/>
              </a:rPr>
              <a:t>  Hareketlilik Öncesinde Yapılması Gerekenler</a:t>
            </a: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latin typeface="Georgia" panose="02040502050405020303" pitchFamily="18" charset="0"/>
              </a:rPr>
              <a:t>  Hareketlilik Sırasında Yapılması Gerekenler</a:t>
            </a: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latin typeface="Georgia" panose="02040502050405020303" pitchFamily="18" charset="0"/>
              </a:rPr>
              <a:t>  Hareketlilik Sonrasında Yapılması Gerekenler</a:t>
            </a:r>
            <a:endParaRPr lang="tr-TR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8499" y="113122"/>
            <a:ext cx="11527604" cy="64623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Pasaport </a:t>
            </a:r>
            <a:r>
              <a:rPr lang="tr-TR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Vize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tr-TR" sz="36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tr-TR" sz="31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912" y="1523067"/>
            <a:ext cx="60960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8499" y="297951"/>
            <a:ext cx="11527604" cy="62775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Sağlık </a:t>
            </a: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Sigortası</a:t>
            </a:r>
            <a:endParaRPr lang="tr-TR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400" dirty="0" err="1">
                <a:latin typeface="Georgia" panose="02040502050405020303" pitchFamily="18" charset="0"/>
              </a:rPr>
              <a:t>Erasmus</a:t>
            </a:r>
            <a:r>
              <a:rPr lang="tr-TR" sz="2400" dirty="0">
                <a:latin typeface="Georgia" panose="02040502050405020303" pitchFamily="18" charset="0"/>
              </a:rPr>
              <a:t>+ Programı'na katılan tüm öğrencilerin; gidecekleri ülkedeki sağlık kurumlarında alacakları tedavileri karşılayacak sağlık sigortasına sahip olmaları gerekmektedir</a:t>
            </a:r>
            <a:r>
              <a:rPr lang="tr-TR" sz="2400" dirty="0" smtClean="0">
                <a:latin typeface="Georgia" panose="02040502050405020303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</a:rPr>
              <a:t>Konsolosluklar vize başvurusu sırasında sigorta istemektedir.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tr-TR" sz="2400" dirty="0" smtClean="0">
                <a:latin typeface="Georgia" panose="02040502050405020303" pitchFamily="18" charset="0"/>
              </a:rPr>
              <a:t>Yaptırdığınız </a:t>
            </a:r>
            <a:r>
              <a:rPr lang="tr-TR" sz="2400" dirty="0">
                <a:latin typeface="Georgia" panose="02040502050405020303" pitchFamily="18" charset="0"/>
              </a:rPr>
              <a:t>sigorta </a:t>
            </a:r>
            <a:r>
              <a:rPr lang="tr-TR" sz="2400" dirty="0" smtClean="0">
                <a:latin typeface="Georgia" panose="02040502050405020303" pitchFamily="18" charset="0"/>
              </a:rPr>
              <a:t>poliçenizin;</a:t>
            </a:r>
          </a:p>
          <a:p>
            <a:pPr marL="0" indent="0">
              <a:buNone/>
            </a:pPr>
            <a:endParaRPr lang="tr-TR" sz="2400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>
                <a:latin typeface="Georgia" panose="02040502050405020303" pitchFamily="18" charset="0"/>
              </a:rPr>
              <a:t> </a:t>
            </a:r>
            <a:r>
              <a:rPr lang="tr-TR" sz="2400" dirty="0" smtClean="0">
                <a:latin typeface="Georgia" panose="02040502050405020303" pitchFamily="18" charset="0"/>
              </a:rPr>
              <a:t>Yurt </a:t>
            </a:r>
            <a:r>
              <a:rPr lang="tr-TR" sz="2400" dirty="0">
                <a:latin typeface="Georgia" panose="02040502050405020303" pitchFamily="18" charset="0"/>
              </a:rPr>
              <a:t>Dışı Eğitim Sağlık Sigortası </a:t>
            </a:r>
            <a:r>
              <a:rPr lang="tr-TR" sz="2400" dirty="0" smtClean="0">
                <a:latin typeface="Georgia" panose="02040502050405020303" pitchFamily="18" charset="0"/>
              </a:rPr>
              <a:t>olduğuna</a:t>
            </a: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Georgia" panose="02040502050405020303" pitchFamily="18" charset="0"/>
              </a:rPr>
              <a:t> Ayakta </a:t>
            </a:r>
            <a:r>
              <a:rPr lang="tr-TR" sz="2400" dirty="0">
                <a:latin typeface="Georgia" panose="02040502050405020303" pitchFamily="18" charset="0"/>
              </a:rPr>
              <a:t>ve yatarak tüm tedavileri karşıladığına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Georgia" panose="02040502050405020303" pitchFamily="18" charset="0"/>
              </a:rPr>
              <a:t> Yurt </a:t>
            </a:r>
            <a:r>
              <a:rPr lang="tr-TR" sz="2400" dirty="0">
                <a:latin typeface="Georgia" panose="02040502050405020303" pitchFamily="18" charset="0"/>
              </a:rPr>
              <a:t>dışındaki tüm eğitim sürenizi kapsadığına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Georgia" panose="02040502050405020303" pitchFamily="18" charset="0"/>
              </a:rPr>
              <a:t> En </a:t>
            </a:r>
            <a:r>
              <a:rPr lang="tr-TR" sz="2400" dirty="0">
                <a:latin typeface="Georgia" panose="02040502050405020303" pitchFamily="18" charset="0"/>
              </a:rPr>
              <a:t>az 30.000 </a:t>
            </a:r>
            <a:r>
              <a:rPr lang="tr-TR" sz="2400" dirty="0" err="1">
                <a:latin typeface="Georgia" panose="02040502050405020303" pitchFamily="18" charset="0"/>
              </a:rPr>
              <a:t>Euro’luk</a:t>
            </a:r>
            <a:r>
              <a:rPr lang="tr-TR" sz="2400" dirty="0">
                <a:latin typeface="Georgia" panose="02040502050405020303" pitchFamily="18" charset="0"/>
              </a:rPr>
              <a:t> </a:t>
            </a:r>
            <a:r>
              <a:rPr lang="tr-TR" sz="2400" dirty="0" smtClean="0">
                <a:latin typeface="Georgia" panose="02040502050405020303" pitchFamily="18" charset="0"/>
              </a:rPr>
              <a:t>teminatı kapsadığına emin olun.</a:t>
            </a:r>
            <a:endParaRPr lang="tr-TR" sz="2400" dirty="0">
              <a:latin typeface="Georgia" panose="02040502050405020303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2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8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8499" y="297951"/>
            <a:ext cx="11527604" cy="62775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Sağlık </a:t>
            </a: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Sigortası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b="1" dirty="0"/>
              <a:t> </a:t>
            </a:r>
            <a:r>
              <a:rPr lang="tr-TR" sz="2400" dirty="0" smtClean="0">
                <a:latin typeface="Georgia" panose="02040502050405020303" pitchFamily="18" charset="0"/>
              </a:rPr>
              <a:t>Türkiye'nin </a:t>
            </a:r>
            <a:r>
              <a:rPr lang="tr-TR" sz="2400" dirty="0">
                <a:latin typeface="Georgia" panose="02040502050405020303" pitchFamily="18" charset="0"/>
              </a:rPr>
              <a:t>bazı ülkelerle Sosyal Güvenlik Anlaşması </a:t>
            </a:r>
            <a:r>
              <a:rPr lang="tr-TR" sz="2400" dirty="0" smtClean="0">
                <a:latin typeface="Georgia" panose="02040502050405020303" pitchFamily="18" charset="0"/>
              </a:rPr>
              <a:t>bulunmaktadır.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Türkiye </a:t>
            </a:r>
            <a:r>
              <a:rPr lang="tr-TR" sz="2400" dirty="0">
                <a:latin typeface="Georgia" panose="02040502050405020303" pitchFamily="18" charset="0"/>
              </a:rPr>
              <a:t>de çalışan ya da emekli anne babaların vesayetinde olan çocuklar, eğitim için bulundukları sürede de SGK haklarında bir kesinti olmaksızın gittikleri ülkede sağlık sigortasından yararlanabilmektedirler. 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Öğrencinin </a:t>
            </a:r>
            <a:r>
              <a:rPr lang="tr-TR" sz="2400" dirty="0">
                <a:latin typeface="Georgia" panose="02040502050405020303" pitchFamily="18" charset="0"/>
              </a:rPr>
              <a:t>bu hakkından yararlanabilmesi için SGK dan her ülke için farklı bir kodu olan bir belge alması gerekmektedir. 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1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19088" y="298450"/>
            <a:ext cx="11526837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28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Çevirimiçi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 Desteği (OLS)</a:t>
            </a:r>
            <a:endParaRPr lang="tr-TR" sz="2800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</a:rPr>
              <a:t>2014-2015 akademik yılından itibaren </a:t>
            </a:r>
            <a:r>
              <a:rPr lang="tr-TR" sz="2400" dirty="0" err="1">
                <a:latin typeface="Georgia" panose="02040502050405020303" pitchFamily="18" charset="0"/>
              </a:rPr>
              <a:t>Erasmus</a:t>
            </a:r>
            <a:r>
              <a:rPr lang="tr-TR" sz="2400" dirty="0">
                <a:latin typeface="Georgia" panose="02040502050405020303" pitchFamily="18" charset="0"/>
              </a:rPr>
              <a:t>+ </a:t>
            </a:r>
            <a:r>
              <a:rPr lang="tr-TR" sz="2400" dirty="0" smtClean="0">
                <a:latin typeface="Georgia" panose="02040502050405020303" pitchFamily="18" charset="0"/>
              </a:rPr>
              <a:t>öğrencilerinin </a:t>
            </a:r>
            <a:r>
              <a:rPr lang="tr-TR" sz="2400" dirty="0">
                <a:latin typeface="Georgia" panose="02040502050405020303" pitchFamily="18" charset="0"/>
              </a:rPr>
              <a:t>hareketlilik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öncesi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ve sonrasında almaları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zorunlu olan bir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sınavdır.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Sınav dil seviyesinin tespitine yönelik olup, aldığınız sonuç hareketliliğe katılmanıza engel olmayacaktır.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Sınav, hareketlilik öncesi ve sonrasında yapılmakta, öğrencinin dil seviyesindeki gelişimin tespit edilmesi amaçlanmaktadır.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tr-TR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tr-TR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19088" y="298450"/>
            <a:ext cx="1152683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24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lang="tr-TR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evirimiçi</a:t>
            </a: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 Desteği (OLS)</a:t>
            </a:r>
            <a:endParaRPr lang="tr-TR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İşlemlerini tamamlayan öğrencilerin hareketlilikten önce mail adreslerine koordinatörlüğümüz tarafından lisans tanımlaması yapılmaktadır.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OLS lisans tanımlaması yapılan öğrencilerin mail adreslerine sistem tarafından bir bilgilendirme maili gönderilir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Sınava başlamadan önce sisteme </a:t>
            </a:r>
            <a:r>
              <a:rPr lang="tr-TR" sz="24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faaliyetinin başlangıç ve bitiş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tarihlerini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girmeniz gerekmektedir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tr-TR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19088" y="298450"/>
            <a:ext cx="1152683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28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Çevirimiçi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 Desteği (OLS)</a:t>
            </a:r>
            <a:endParaRPr lang="tr-TR" sz="2800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Girdiğiniz gidiş dönüş tarihlerine göre, 2. sınav için bitiş tarihinden sonra otomatik olarak mailinize 2. sınavı tamamlamanız gerektiğine dair mail gelecektir. Belirtilen tarih aralığında 2. sınavı tamamlamalısınız.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Gitmeden önce sınavı tamamlamazsanız, hareketliliğe başlayamazsınız.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Döndükten sonra, ya da yurt dışındayken belirtilen tarihlerde 2. sınavı tamamlamazsanız, %20’lik hibenizi alamayacaksınız.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19088" y="298450"/>
            <a:ext cx="115268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28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Çevirimiçi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 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Kursu (OLS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2800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</a:rPr>
              <a:t>Dil sınavına girdikten sonra </a:t>
            </a:r>
            <a:r>
              <a:rPr lang="tr-TR" sz="2400" dirty="0" smtClean="0">
                <a:latin typeface="Georgia" panose="02040502050405020303" pitchFamily="18" charset="0"/>
              </a:rPr>
              <a:t>B1 </a:t>
            </a:r>
            <a:r>
              <a:rPr lang="tr-TR" sz="2400" dirty="0">
                <a:latin typeface="Georgia" panose="02040502050405020303" pitchFamily="18" charset="0"/>
              </a:rPr>
              <a:t>ve altında olan öğrencilere sistem tarafından otomatik olarak kurs tanımlaması yapılmaktadır</a:t>
            </a:r>
            <a:r>
              <a:rPr lang="tr-TR" sz="2400" dirty="0" smtClean="0">
                <a:latin typeface="Georgia" panose="02040502050405020303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</a:rPr>
              <a:t>Bu kursu öğreniminiz süresince ücretsiz olarak online </a:t>
            </a:r>
            <a:r>
              <a:rPr lang="tr-TR" sz="2400" dirty="0" smtClean="0">
                <a:latin typeface="Georgia" panose="02040502050405020303" pitchFamily="18" charset="0"/>
              </a:rPr>
              <a:t>alabilirsiniz.</a:t>
            </a:r>
            <a:endParaRPr lang="tr-TR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19088" y="298450"/>
            <a:ext cx="1152683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Hibe</a:t>
            </a:r>
            <a:endParaRPr lang="tr-TR" dirty="0" smtClean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Kabul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Mektubu </a:t>
            </a: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Öğrenim Anlaşması </a:t>
            </a:r>
            <a:r>
              <a:rPr lang="tr-TR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2000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 </a:t>
            </a:r>
            <a:r>
              <a:rPr lang="tr-TR" sz="2000" b="1" i="1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Agreement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tr-TR" sz="2000" b="1" i="1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i="1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i="1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Mobility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imzalanmış bir şekilde)</a:t>
            </a:r>
            <a:endParaRPr lang="tr-TR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Hibe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Sözleşmesi </a:t>
            </a:r>
            <a:r>
              <a:rPr lang="tr-TR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Hibeli ya da </a:t>
            </a:r>
            <a:r>
              <a:rPr lang="tr-TR" sz="2000" b="1" i="1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hibesiz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yararlanan 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öğrencilerin tümü sözleşmeyi imzalamak </a:t>
            </a:r>
            <a:r>
              <a:rPr lang="tr-TR" sz="2000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zorundadırlar)</a:t>
            </a:r>
            <a:endParaRPr lang="tr-TR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Vizenin çıktığına dair, pasaportun taratılmış hali (mail yoluyla)</a:t>
            </a: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Zorunlu Sağlık Sigortası Kopyası</a:t>
            </a:r>
          </a:p>
          <a:p>
            <a:pPr marL="34290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OLS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 Sınavı 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(Online Language </a:t>
            </a:r>
            <a:r>
              <a:rPr lang="tr-TR" sz="2000" b="1" i="1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tr-TR" sz="2000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81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19088" y="298450"/>
            <a:ext cx="115268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Hibe</a:t>
            </a:r>
          </a:p>
          <a:p>
            <a:pPr marL="0" indent="0">
              <a:lnSpc>
                <a:spcPct val="200000"/>
              </a:lnSpc>
              <a:spcAft>
                <a:spcPts val="800"/>
              </a:spcAft>
              <a:buNone/>
            </a:pPr>
            <a:r>
              <a:rPr lang="tr-TR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Kabul mektubunuzdaki </a:t>
            </a:r>
            <a:r>
              <a:rPr lang="tr-TR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tarihlere göre, hibeniz hesaplanır ve  </a:t>
            </a:r>
            <a:r>
              <a:rPr lang="tr-TR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%80’i </a:t>
            </a:r>
            <a:r>
              <a:rPr lang="tr-TR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açmış olduğunuz Vakıfbank </a:t>
            </a:r>
            <a:r>
              <a:rPr lang="tr-TR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 </a:t>
            </a:r>
            <a:r>
              <a:rPr lang="tr-TR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hesaplarınıza </a:t>
            </a:r>
            <a:r>
              <a:rPr lang="tr-TR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yatırılır.</a:t>
            </a: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endParaRPr lang="tr-TR" dirty="0" smtClean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0371" y="433634"/>
            <a:ext cx="11560630" cy="607602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Verilecek hibe dışında, harcamalarınız için (uçak bileti, kalacak yer, vs.) ayrıca bir ödeme </a:t>
            </a:r>
            <a:r>
              <a:rPr lang="tr-TR" sz="2400" b="1" u="sng" dirty="0" smtClean="0">
                <a:latin typeface="Georgia" panose="02040502050405020303" pitchFamily="18" charset="0"/>
              </a:rPr>
              <a:t>yapılmayacaktır.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Hibeniz gitmeden önce %80 ve döndükten sonra %20 olmak üzere iki kerede ödenir.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Hibenizin </a:t>
            </a:r>
            <a:r>
              <a:rPr lang="tr-TR" sz="2400" dirty="0">
                <a:latin typeface="Georgia" panose="02040502050405020303" pitchFamily="18" charset="0"/>
              </a:rPr>
              <a:t>%</a:t>
            </a:r>
            <a:r>
              <a:rPr lang="tr-TR" sz="2400" dirty="0" smtClean="0">
                <a:latin typeface="Georgia" panose="02040502050405020303" pitchFamily="18" charset="0"/>
              </a:rPr>
              <a:t>80’i gitmeden önce yapılması gerekenler yapıldıktan ve teslim edilmesi gereken evraklar tamamlandıktan sonra,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Hareketliliğe başlamadan 1 hafta 10 gün içinde hesaplarınıza aktarılır.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%</a:t>
            </a:r>
            <a:r>
              <a:rPr lang="tr-TR" sz="2400" dirty="0" smtClean="0">
                <a:latin typeface="Georgia" panose="02040502050405020303" pitchFamily="18" charset="0"/>
              </a:rPr>
              <a:t>20’si ise, dönüş sonrası teslim ettiğiniz </a:t>
            </a:r>
            <a:r>
              <a:rPr lang="tr-TR" sz="2400" b="1" u="sng" dirty="0" smtClean="0">
                <a:latin typeface="Georgia" panose="02040502050405020303" pitchFamily="18" charset="0"/>
              </a:rPr>
              <a:t>katılım sertifikasına göre tekrar hesaplanır </a:t>
            </a:r>
            <a:r>
              <a:rPr lang="tr-TR" sz="2400" dirty="0" smtClean="0">
                <a:latin typeface="Georgia" panose="02040502050405020303" pitchFamily="18" charset="0"/>
              </a:rPr>
              <a:t>ve yapmanız gereken işlemleri tamamladıktan sonra hesaplarınıza aktarılır.</a:t>
            </a:r>
          </a:p>
          <a:p>
            <a:endParaRPr lang="tr-TR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792" y="152400"/>
            <a:ext cx="11750955" cy="654231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sz="2800" dirty="0" smtClean="0">
                <a:latin typeface="Georgia" panose="02040502050405020303" pitchFamily="18" charset="0"/>
              </a:rPr>
              <a:t/>
            </a:r>
            <a:br>
              <a:rPr lang="tr-TR" sz="2800" dirty="0" smtClean="0">
                <a:latin typeface="Georgia" panose="02040502050405020303" pitchFamily="18" charset="0"/>
              </a:rPr>
            </a:br>
            <a:r>
              <a:rPr lang="tr-TR" sz="2800" dirty="0">
                <a:latin typeface="Georgia" panose="02040502050405020303" pitchFamily="18" charset="0"/>
              </a:rPr>
              <a:t/>
            </a:r>
            <a:br>
              <a:rPr lang="tr-TR" sz="2800" dirty="0">
                <a:latin typeface="Georgia" panose="02040502050405020303" pitchFamily="18" charset="0"/>
              </a:rPr>
            </a:br>
            <a:r>
              <a:rPr lang="tr-TR" sz="2800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Erasmus</a:t>
            </a:r>
            <a:r>
              <a:rPr lang="tr-TR" sz="2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+ Programı kapsamında eğitim görmek üzere seçildiğiniz andan itibaren duyurular için </a:t>
            </a:r>
            <a:r>
              <a:rPr lang="tr-TR" sz="2800" dirty="0" smtClean="0">
                <a:latin typeface="Georgia" panose="02040502050405020303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tr-TR" sz="2800" dirty="0">
                <a:latin typeface="Georgia" panose="02040502050405020303" pitchFamily="18" charset="0"/>
                <a:cs typeface="Times New Roman" panose="02020603050405020304" pitchFamily="18" charset="0"/>
                <a:hlinkClick r:id="rId2"/>
              </a:rPr>
              <a:t>://iro.mehmetakif.edu.tr</a:t>
            </a:r>
            <a:r>
              <a:rPr lang="tr-TR" sz="2800" dirty="0" smtClean="0">
                <a:latin typeface="Georgia" panose="02040502050405020303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tr-TR" sz="2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adresini ve mail adreslerinizi sık sık kontrol ediniz.</a:t>
            </a:r>
            <a:r>
              <a:rPr lang="tr-TR" sz="2800" dirty="0" smtClean="0">
                <a:latin typeface="Georgia" panose="02040502050405020303" pitchFamily="18" charset="0"/>
              </a:rPr>
              <a:t/>
            </a:r>
            <a:br>
              <a:rPr lang="tr-TR" sz="2800" dirty="0" smtClean="0">
                <a:latin typeface="Georgia" panose="02040502050405020303" pitchFamily="18" charset="0"/>
              </a:rPr>
            </a:br>
            <a:r>
              <a:rPr lang="tr-TR" sz="2800" dirty="0">
                <a:latin typeface="Georgia" panose="02040502050405020303" pitchFamily="18" charset="0"/>
              </a:rPr>
              <a:t/>
            </a:r>
            <a:br>
              <a:rPr lang="tr-TR" sz="2800" dirty="0">
                <a:latin typeface="Georgia" panose="02040502050405020303" pitchFamily="18" charset="0"/>
              </a:rPr>
            </a:br>
            <a:endParaRPr lang="tr-TR" sz="2800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e-mail clipart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781" y="4287328"/>
            <a:ext cx="2035834" cy="203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2" y="379562"/>
            <a:ext cx="2457210" cy="1137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1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0770" y="69761"/>
            <a:ext cx="12071230" cy="66588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HİBELER </a:t>
            </a:r>
          </a:p>
          <a:p>
            <a:pPr marL="0" indent="0" algn="ctr">
              <a:buNone/>
            </a:pP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(KA131)</a:t>
            </a:r>
          </a:p>
          <a:p>
            <a:pPr marL="0" indent="0" algn="ctr">
              <a:buNone/>
            </a:pPr>
            <a:endParaRPr lang="tr-TR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AutoShape 2" descr="EURO ile ilgili gÃ¶rsel sonucu"/>
          <p:cNvSpPr>
            <a:spLocks noChangeAspect="1" noChangeArrowheads="1"/>
          </p:cNvSpPr>
          <p:nvPr/>
        </p:nvSpPr>
        <p:spPr bwMode="auto">
          <a:xfrm>
            <a:off x="0" y="145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Picture 4" descr="EURO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285" y="69761"/>
            <a:ext cx="2797628" cy="165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235669" y="1463703"/>
            <a:ext cx="11623250" cy="104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80340" algn="just">
              <a:lnSpc>
                <a:spcPct val="115000"/>
              </a:lnSpc>
              <a:spcAft>
                <a:spcPts val="800"/>
              </a:spcAft>
            </a:pPr>
            <a:endParaRPr lang="tr-TR" sz="2400" dirty="0">
              <a:solidFill>
                <a:srgbClr val="262626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180340" algn="just">
              <a:lnSpc>
                <a:spcPct val="115000"/>
              </a:lnSpc>
              <a:spcAft>
                <a:spcPts val="800"/>
              </a:spcAft>
            </a:pPr>
            <a:endParaRPr lang="tr-TR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2224077"/>
            <a:ext cx="10778836" cy="437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dib.firat.edu.tr/sites/dib.firat.edu.tr/files/3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742950"/>
            <a:ext cx="4114799" cy="58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lane clipart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2738" cy="238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4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tr-TR" sz="4800" i="1" dirty="0" smtClean="0">
                <a:latin typeface="Georgia" panose="02040502050405020303" pitchFamily="18" charset="0"/>
              </a:rPr>
              <a:t>Hareketlilik Sırasında </a:t>
            </a:r>
            <a:br>
              <a:rPr lang="tr-TR" sz="4800" i="1" dirty="0" smtClean="0">
                <a:latin typeface="Georgia" panose="02040502050405020303" pitchFamily="18" charset="0"/>
              </a:rPr>
            </a:br>
            <a:r>
              <a:rPr lang="tr-TR" sz="4800" i="1" dirty="0" smtClean="0">
                <a:latin typeface="Georgia" panose="02040502050405020303" pitchFamily="18" charset="0"/>
              </a:rPr>
              <a:t>Yapılması Gerekenler </a:t>
            </a:r>
            <a:br>
              <a:rPr lang="tr-TR" sz="4800" i="1" dirty="0" smtClean="0">
                <a:latin typeface="Georgia" panose="02040502050405020303" pitchFamily="18" charset="0"/>
              </a:rPr>
            </a:br>
            <a:r>
              <a:rPr lang="tr-TR" sz="4800" dirty="0" smtClean="0">
                <a:latin typeface="Georgia" panose="02040502050405020303" pitchFamily="18" charset="0"/>
              </a:rPr>
              <a:t>(</a:t>
            </a:r>
            <a:r>
              <a:rPr lang="tr-TR" sz="4800" dirty="0" err="1" smtClean="0">
                <a:latin typeface="Georgia" panose="02040502050405020303" pitchFamily="18" charset="0"/>
              </a:rPr>
              <a:t>During</a:t>
            </a:r>
            <a:r>
              <a:rPr lang="tr-TR" sz="4800" dirty="0" smtClean="0">
                <a:latin typeface="Georgia" panose="02040502050405020303" pitchFamily="18" charset="0"/>
              </a:rPr>
              <a:t> </a:t>
            </a:r>
            <a:r>
              <a:rPr lang="tr-TR" sz="4800" dirty="0" err="1" smtClean="0">
                <a:latin typeface="Georgia" panose="02040502050405020303" pitchFamily="18" charset="0"/>
              </a:rPr>
              <a:t>the</a:t>
            </a:r>
            <a:r>
              <a:rPr lang="tr-TR" sz="4800" dirty="0" smtClean="0">
                <a:latin typeface="Georgia" panose="02040502050405020303" pitchFamily="18" charset="0"/>
              </a:rPr>
              <a:t> </a:t>
            </a:r>
            <a:r>
              <a:rPr lang="tr-TR" sz="4800" dirty="0" err="1" smtClean="0">
                <a:latin typeface="Georgia" panose="02040502050405020303" pitchFamily="18" charset="0"/>
              </a:rPr>
              <a:t>Mobility</a:t>
            </a:r>
            <a:r>
              <a:rPr lang="tr-TR" sz="4800" dirty="0" smtClean="0">
                <a:latin typeface="Georgia" panose="02040502050405020303" pitchFamily="18" charset="0"/>
              </a:rPr>
              <a:t>)</a:t>
            </a:r>
            <a:br>
              <a:rPr lang="tr-TR" sz="4800" dirty="0" smtClean="0">
                <a:latin typeface="Georgia" panose="02040502050405020303" pitchFamily="18" charset="0"/>
              </a:rPr>
            </a:br>
            <a:endParaRPr lang="tr-TR" sz="4800" dirty="0">
              <a:latin typeface="Georgia" panose="02040502050405020303" pitchFamily="18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 flipV="1">
            <a:off x="0" y="6858000"/>
            <a:ext cx="12192000" cy="45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96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5429" y="370114"/>
            <a:ext cx="11299371" cy="5976257"/>
          </a:xfrm>
        </p:spPr>
        <p:txBody>
          <a:bodyPr>
            <a:normAutofit/>
          </a:bodyPr>
          <a:lstStyle/>
          <a:p>
            <a:endParaRPr lang="tr-TR" sz="24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Üniversiteye ilk gittiğinizde, Uluslararası İlişkiler ya da </a:t>
            </a:r>
            <a:r>
              <a:rPr lang="tr-TR" sz="2400" dirty="0" err="1" smtClean="0">
                <a:latin typeface="Georgia" panose="02040502050405020303" pitchFamily="18" charset="0"/>
              </a:rPr>
              <a:t>Erasmus</a:t>
            </a:r>
            <a:r>
              <a:rPr lang="tr-TR" sz="2400" dirty="0" smtClean="0">
                <a:latin typeface="Georgia" panose="02040502050405020303" pitchFamily="18" charset="0"/>
              </a:rPr>
              <a:t> Ofisine bilgi veriniz.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Ofis, dersleriniz, yurdunuz, ilgili öğretim elemanları, ders saatleri, oturum izni gibi konularda sizi yönlendirecektir.</a:t>
            </a:r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42536" y="330768"/>
            <a:ext cx="11361783" cy="6606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 </a:t>
            </a:r>
            <a:r>
              <a:rPr lang="tr-TR" sz="2800" b="1" dirty="0" err="1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Agreement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tr-TR" sz="2800" b="1" dirty="0" err="1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Mobility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Formu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tr-TR" sz="2800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Derslerde, değişiklik yapmanız gerekiyorsa, “Learning </a:t>
            </a:r>
            <a:r>
              <a:rPr lang="tr-TR" sz="24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Agreement-During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Mobility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kısmı doldurulmalıdır. </a:t>
            </a: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Ders değişikliği için bölüm koordinatörünüz ile iletişime geçmelisiniz.</a:t>
            </a: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 formun, hareketlilik başladıktan sonra </a:t>
            </a:r>
            <a:r>
              <a:rPr lang="tr-TR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geç 4-6 hafta içinde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imzalar tamamlanmış halde Uluslar İlişkiler Koordinatörlüğünde sorumlu danışmana gönderilmesi zorunludur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tr-TR" sz="4800" dirty="0" smtClean="0">
                <a:latin typeface="Georgia" panose="02040502050405020303" pitchFamily="18" charset="0"/>
                <a:cs typeface="Calibri Light" panose="020F0302020204030204" pitchFamily="34" charset="0"/>
              </a:rPr>
              <a:t>Hareketlilik Sonrasında </a:t>
            </a:r>
            <a:br>
              <a:rPr lang="tr-TR" sz="4800" dirty="0" smtClean="0">
                <a:latin typeface="Georgia" panose="02040502050405020303" pitchFamily="18" charset="0"/>
                <a:cs typeface="Calibri Light" panose="020F0302020204030204" pitchFamily="34" charset="0"/>
              </a:rPr>
            </a:br>
            <a:r>
              <a:rPr lang="tr-TR" sz="4800" dirty="0" smtClean="0">
                <a:latin typeface="Georgia" panose="02040502050405020303" pitchFamily="18" charset="0"/>
                <a:cs typeface="Calibri Light" panose="020F0302020204030204" pitchFamily="34" charset="0"/>
              </a:rPr>
              <a:t>Yapılması Gerekenler</a:t>
            </a:r>
            <a:br>
              <a:rPr lang="tr-TR" sz="4800" dirty="0" smtClean="0">
                <a:latin typeface="Georgia" panose="02040502050405020303" pitchFamily="18" charset="0"/>
                <a:cs typeface="Calibri Light" panose="020F0302020204030204" pitchFamily="34" charset="0"/>
              </a:rPr>
            </a:br>
            <a:r>
              <a:rPr lang="tr-TR" sz="4800" i="1" dirty="0" smtClean="0">
                <a:latin typeface="Georgia" panose="02040502050405020303" pitchFamily="18" charset="0"/>
                <a:cs typeface="Calibri Light" panose="020F0302020204030204" pitchFamily="34" charset="0"/>
              </a:rPr>
              <a:t>(</a:t>
            </a:r>
            <a:r>
              <a:rPr lang="tr-TR" sz="4800" i="1" dirty="0" err="1" smtClean="0">
                <a:latin typeface="Georgia" panose="02040502050405020303" pitchFamily="18" charset="0"/>
                <a:cs typeface="Calibri Light" panose="020F0302020204030204" pitchFamily="34" charset="0"/>
              </a:rPr>
              <a:t>After</a:t>
            </a:r>
            <a:r>
              <a:rPr lang="tr-TR" sz="4800" i="1" dirty="0" smtClean="0">
                <a:latin typeface="Georgia" panose="02040502050405020303" pitchFamily="18" charset="0"/>
                <a:cs typeface="Calibri Light" panose="020F0302020204030204" pitchFamily="34" charset="0"/>
              </a:rPr>
              <a:t> </a:t>
            </a:r>
            <a:r>
              <a:rPr lang="tr-TR" sz="4800" i="1" dirty="0" err="1" smtClean="0">
                <a:latin typeface="Georgia" panose="02040502050405020303" pitchFamily="18" charset="0"/>
                <a:cs typeface="Calibri Light" panose="020F0302020204030204" pitchFamily="34" charset="0"/>
              </a:rPr>
              <a:t>the</a:t>
            </a:r>
            <a:r>
              <a:rPr lang="tr-TR" sz="4800" i="1" dirty="0" smtClean="0">
                <a:latin typeface="Georgia" panose="02040502050405020303" pitchFamily="18" charset="0"/>
                <a:cs typeface="Calibri Light" panose="020F0302020204030204" pitchFamily="34" charset="0"/>
              </a:rPr>
              <a:t> </a:t>
            </a:r>
            <a:r>
              <a:rPr lang="tr-TR" sz="4800" i="1" dirty="0" err="1" smtClean="0">
                <a:latin typeface="Georgia" panose="02040502050405020303" pitchFamily="18" charset="0"/>
                <a:cs typeface="Calibri Light" panose="020F0302020204030204" pitchFamily="34" charset="0"/>
              </a:rPr>
              <a:t>Mobility</a:t>
            </a:r>
            <a:r>
              <a:rPr lang="tr-TR" sz="4800" i="1" dirty="0" smtClean="0">
                <a:latin typeface="Georgia" panose="02040502050405020303" pitchFamily="18" charset="0"/>
                <a:cs typeface="Calibri Light" panose="020F0302020204030204" pitchFamily="34" charset="0"/>
              </a:rPr>
              <a:t>)</a:t>
            </a:r>
            <a:r>
              <a:rPr lang="tr-TR" sz="4800" dirty="0" smtClean="0">
                <a:latin typeface="Georgia" panose="02040502050405020303" pitchFamily="18" charset="0"/>
                <a:cs typeface="Calibri Light" panose="020F0302020204030204" pitchFamily="34" charset="0"/>
              </a:rPr>
              <a:t/>
            </a:r>
            <a:br>
              <a:rPr lang="tr-TR" sz="4800" dirty="0" smtClean="0">
                <a:latin typeface="Georgia" panose="02040502050405020303" pitchFamily="18" charset="0"/>
                <a:cs typeface="Calibri Light" panose="020F0302020204030204" pitchFamily="34" charset="0"/>
              </a:rPr>
            </a:br>
            <a:endParaRPr lang="tr-TR" sz="4800" dirty="0">
              <a:latin typeface="Georgia" panose="02040502050405020303" pitchFamily="18" charset="0"/>
              <a:cs typeface="Calibri Light" panose="020F0302020204030204" pitchFamily="34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 flipV="1">
            <a:off x="0" y="6858000"/>
            <a:ext cx="12192000" cy="45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34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61257" y="0"/>
            <a:ext cx="1151708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Hareketlilik sonrasında Uluslararası İlişkiler Koordinatörlüğüne teslim edilecek belgeler ve yapılacaklar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;</a:t>
            </a:r>
            <a:endParaRPr lang="tr-TR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endParaRPr lang="tr-TR" sz="2400" dirty="0" smtClean="0">
              <a:latin typeface="Georgia" panose="02040502050405020303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tr-TR" sz="2400" dirty="0" smtClean="0">
                <a:latin typeface="Georgia" panose="02040502050405020303" pitchFamily="18" charset="0"/>
              </a:rPr>
              <a:t>Transkript </a:t>
            </a:r>
            <a:endParaRPr lang="tr-TR" sz="2400" dirty="0">
              <a:latin typeface="Georgia" panose="02040502050405020303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tr-TR" sz="2400" dirty="0">
                <a:latin typeface="Georgia" panose="02040502050405020303" pitchFamily="18" charset="0"/>
              </a:rPr>
              <a:t>Katılım Sertifikası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tr-TR" sz="2400" dirty="0">
                <a:latin typeface="Georgia" panose="02040502050405020303" pitchFamily="18" charset="0"/>
              </a:rPr>
              <a:t>Öğrenim Anlaşması </a:t>
            </a:r>
            <a:r>
              <a:rPr lang="tr-TR" sz="2400" i="1" dirty="0">
                <a:latin typeface="Georgia" panose="02040502050405020303" pitchFamily="18" charset="0"/>
              </a:rPr>
              <a:t>(Learning </a:t>
            </a:r>
            <a:r>
              <a:rPr lang="tr-TR" sz="2400" i="1" dirty="0" err="1">
                <a:latin typeface="Georgia" panose="02040502050405020303" pitchFamily="18" charset="0"/>
              </a:rPr>
              <a:t>Agreement-After</a:t>
            </a:r>
            <a:r>
              <a:rPr lang="tr-TR" sz="2400" i="1" dirty="0">
                <a:latin typeface="Georgia" panose="02040502050405020303" pitchFamily="18" charset="0"/>
              </a:rPr>
              <a:t> </a:t>
            </a:r>
            <a:r>
              <a:rPr lang="tr-TR" sz="2400" i="1" dirty="0" err="1">
                <a:latin typeface="Georgia" panose="02040502050405020303" pitchFamily="18" charset="0"/>
              </a:rPr>
              <a:t>the</a:t>
            </a:r>
            <a:r>
              <a:rPr lang="tr-TR" sz="2400" i="1" dirty="0">
                <a:latin typeface="Georgia" panose="02040502050405020303" pitchFamily="18" charset="0"/>
              </a:rPr>
              <a:t> </a:t>
            </a:r>
            <a:r>
              <a:rPr lang="tr-TR" sz="2400" i="1" dirty="0" err="1">
                <a:latin typeface="Georgia" panose="02040502050405020303" pitchFamily="18" charset="0"/>
              </a:rPr>
              <a:t>Mobility</a:t>
            </a:r>
            <a:r>
              <a:rPr lang="tr-TR" sz="2400" i="1" dirty="0">
                <a:latin typeface="Georgia" panose="02040502050405020303" pitchFamily="18" charset="0"/>
              </a:rPr>
              <a:t> kısmı, imzalı hali)</a:t>
            </a:r>
            <a:endParaRPr lang="tr-TR" sz="2400" dirty="0">
              <a:latin typeface="Georgia" panose="02040502050405020303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tr-TR" sz="2400" dirty="0">
                <a:latin typeface="Georgia" panose="02040502050405020303" pitchFamily="18" charset="0"/>
              </a:rPr>
              <a:t>AB Anketi (online olarak doldurulmaktadır)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tr-TR" sz="2400" dirty="0">
                <a:latin typeface="Georgia" panose="02040502050405020303" pitchFamily="18" charset="0"/>
              </a:rPr>
              <a:t>OLS </a:t>
            </a:r>
            <a:r>
              <a:rPr lang="tr-TR" sz="2400" dirty="0" smtClean="0">
                <a:latin typeface="Georgia" panose="02040502050405020303" pitchFamily="18" charset="0"/>
              </a:rPr>
              <a:t>(2. sınav)</a:t>
            </a:r>
            <a:endParaRPr lang="tr-TR" sz="2400" dirty="0">
              <a:latin typeface="Georgia" panose="02040502050405020303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tr-TR" sz="2400" dirty="0">
                <a:latin typeface="Georgia" panose="02040502050405020303" pitchFamily="18" charset="0"/>
              </a:rPr>
              <a:t>Özel durumlara ilişkin açıklayıcı ve kanıtlayıcı belgeler (mücbir sebeple dönülmesi vb. durumların gerekçelerini gösteren</a:t>
            </a:r>
            <a:r>
              <a:rPr lang="tr-TR" sz="2400" dirty="0" smtClean="0">
                <a:latin typeface="Georgia" panose="02040502050405020303" pitchFamily="18" charset="0"/>
              </a:rPr>
              <a:t>)</a:t>
            </a:r>
            <a:endParaRPr lang="tr-TR" sz="2400" dirty="0">
              <a:latin typeface="Georgia" panose="02040502050405020303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endParaRPr lang="tr-TR" sz="2400" dirty="0" smtClean="0">
              <a:latin typeface="Georgia" panose="02040502050405020303" pitchFamily="18" charset="0"/>
            </a:endParaRPr>
          </a:p>
          <a:p>
            <a:pPr lvl="0"/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57200" y="285750"/>
            <a:ext cx="112258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Hareketlilik 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sonrasında Uluslararası İlişkiler Koordinatörlüğüne teslim edilecek belgeler ve yapılacaklar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;</a:t>
            </a:r>
          </a:p>
          <a:p>
            <a:pPr algn="ctr">
              <a:lnSpc>
                <a:spcPct val="150000"/>
              </a:lnSpc>
            </a:pPr>
            <a:endParaRPr lang="tr-TR" sz="2800" b="1" dirty="0">
              <a:latin typeface="Georgia" panose="02040502050405020303" pitchFamily="18" charset="0"/>
            </a:endParaRPr>
          </a:p>
          <a:p>
            <a:pPr lvl="0">
              <a:lnSpc>
                <a:spcPct val="150000"/>
              </a:lnSpc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Transkript</a:t>
            </a:r>
            <a:r>
              <a:rPr lang="tr-TR" sz="2400" b="1" dirty="0">
                <a:solidFill>
                  <a:schemeClr val="accent6"/>
                </a:solidFill>
                <a:latin typeface="Georgia" panose="02040502050405020303" pitchFamily="18" charset="0"/>
              </a:rPr>
              <a:t>  </a:t>
            </a:r>
            <a:r>
              <a:rPr lang="tr-TR" sz="2400" dirty="0">
                <a:latin typeface="Georgia" panose="02040502050405020303" pitchFamily="18" charset="0"/>
              </a:rPr>
              <a:t>Misafir olduğunuz üniversite tarafından verilmektedir. 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 lvl="0">
              <a:lnSpc>
                <a:spcPct val="150000"/>
              </a:lnSpc>
            </a:pP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Katılım Sertifikası  </a:t>
            </a:r>
            <a:r>
              <a:rPr lang="tr-TR" sz="2400" dirty="0">
                <a:latin typeface="Georgia" panose="02040502050405020303" pitchFamily="18" charset="0"/>
              </a:rPr>
              <a:t>Misafir olduğunuz üniversite tarafından verilmektedir</a:t>
            </a:r>
            <a:r>
              <a:rPr lang="tr-TR" sz="2400" dirty="0" smtClean="0"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Karşı kurumda misafir olduğunuz süreleri gösterir. </a:t>
            </a:r>
          </a:p>
          <a:p>
            <a:pPr>
              <a:lnSpc>
                <a:spcPct val="150000"/>
              </a:lnSpc>
            </a:pPr>
            <a:endParaRPr lang="tr-TR" sz="24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After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the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Mobility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tr-TR" sz="2400" dirty="0" smtClean="0">
                <a:latin typeface="Georgia" panose="02040502050405020303" pitchFamily="18" charset="0"/>
              </a:rPr>
              <a:t>Öğrenim </a:t>
            </a:r>
            <a:r>
              <a:rPr lang="tr-TR" sz="2400" dirty="0">
                <a:latin typeface="Georgia" panose="02040502050405020303" pitchFamily="18" charset="0"/>
              </a:rPr>
              <a:t>Anlaşmasının “faaliyet sonrası” bölümünün doldurulması ve karşı kurum tarafından onaylanması. </a:t>
            </a:r>
            <a:endParaRPr lang="tr-TR" sz="24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57200" y="285750"/>
            <a:ext cx="112258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AB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Anketi (EU </a:t>
            </a:r>
            <a:r>
              <a:rPr lang="tr-TR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Survey</a:t>
            </a:r>
            <a:r>
              <a:rPr lang="tr-TR" sz="2400" dirty="0">
                <a:solidFill>
                  <a:srgbClr val="C00000"/>
                </a:solidFill>
                <a:latin typeface="Georgia" panose="02040502050405020303" pitchFamily="18" charset="0"/>
              </a:rPr>
              <a:t>) </a:t>
            </a:r>
            <a:r>
              <a:rPr lang="tr-TR" sz="2400" dirty="0">
                <a:latin typeface="Georgia" panose="02040502050405020303" pitchFamily="18" charset="0"/>
              </a:rPr>
              <a:t>Dönüş  belgelerinin koordinatörlüğümüze teslim edilmesini takiben e-posta adresinize gönderilen, hareketlilik süreci ile ilgili değerlendirme soruları içeren bir ankettir. </a:t>
            </a:r>
          </a:p>
          <a:p>
            <a:pPr lvl="0"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Kalan %20’lik hibenin ödenmesi için anketin tamamlanması zorunludur</a:t>
            </a:r>
            <a:r>
              <a:rPr lang="tr-TR" sz="2400" dirty="0" smtClean="0">
                <a:latin typeface="Georgia" panose="02040502050405020303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endParaRPr lang="tr-TR" sz="2400" dirty="0">
              <a:latin typeface="Georgia" panose="02040502050405020303" pitchFamily="18" charset="0"/>
            </a:endParaRPr>
          </a:p>
          <a:p>
            <a:pPr lvl="0">
              <a:lnSpc>
                <a:spcPct val="150000"/>
              </a:lnSpc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OLS 2 (Online </a:t>
            </a:r>
            <a:r>
              <a:rPr lang="tr-TR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Linguistic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tr-TR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Support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)  </a:t>
            </a:r>
            <a:r>
              <a:rPr lang="tr-TR" sz="2400" dirty="0">
                <a:latin typeface="Georgia" panose="02040502050405020303" pitchFamily="18" charset="0"/>
              </a:rPr>
              <a:t>İlki hareketlilik öncesinde yapılan OLS sınavının ikincisi, OLS sistemi tarafından, sisteme ilk kayıt esnasında girmiş olduğunuz bitiş tarihine göre e-posta adresine tanımlanacaktır. </a:t>
            </a:r>
          </a:p>
          <a:p>
            <a:pPr lvl="0"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Kalan %20’lik hibenin ödenmesi için </a:t>
            </a:r>
            <a:r>
              <a:rPr lang="tr-TR" sz="2400" dirty="0" smtClean="0">
                <a:latin typeface="Georgia" panose="02040502050405020303" pitchFamily="18" charset="0"/>
              </a:rPr>
              <a:t>sınavın </a:t>
            </a:r>
            <a:r>
              <a:rPr lang="tr-TR" sz="2400" dirty="0">
                <a:latin typeface="Georgia" panose="02040502050405020303" pitchFamily="18" charset="0"/>
              </a:rPr>
              <a:t>tamamlanması zorunludur.</a:t>
            </a:r>
          </a:p>
          <a:p>
            <a:pPr>
              <a:lnSpc>
                <a:spcPct val="150000"/>
              </a:lnSpc>
            </a:pPr>
            <a:endParaRPr lang="tr-TR" sz="2000" b="1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lvl="0"/>
            <a:endParaRPr lang="tr-TR" sz="20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" y="0"/>
            <a:ext cx="12191999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tr-TR" sz="28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endParaRPr lang="tr-TR" sz="2800" b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endParaRPr lang="tr-TR" sz="28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2800" b="1" dirty="0" smtClean="0">
                <a:latin typeface="Georgia" panose="02040502050405020303" pitchFamily="18" charset="0"/>
              </a:rPr>
              <a:t>Belgelerinizi döndükten sonra 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1 ay </a:t>
            </a:r>
            <a:r>
              <a:rPr lang="tr-TR" sz="2800" b="1" dirty="0" smtClean="0">
                <a:latin typeface="Georgia" panose="02040502050405020303" pitchFamily="18" charset="0"/>
              </a:rPr>
              <a:t>içerisinde Koordinatörlüğümüze teslim ediniz.</a:t>
            </a:r>
          </a:p>
          <a:p>
            <a:pPr algn="ctr">
              <a:lnSpc>
                <a:spcPct val="150000"/>
              </a:lnSpc>
            </a:pPr>
            <a:endParaRPr lang="tr-TR" sz="2800" b="1" dirty="0"/>
          </a:p>
          <a:p>
            <a:pPr algn="ctr">
              <a:lnSpc>
                <a:spcPct val="150000"/>
              </a:lnSpc>
            </a:pPr>
            <a:endParaRPr lang="tr-TR" sz="2800" b="1" dirty="0" smtClean="0"/>
          </a:p>
          <a:p>
            <a:pPr algn="ctr">
              <a:lnSpc>
                <a:spcPct val="150000"/>
              </a:lnSpc>
            </a:pPr>
            <a:endParaRPr lang="tr-TR" sz="2800" dirty="0"/>
          </a:p>
          <a:p>
            <a:pPr marL="514350" lvl="0" indent="-514350">
              <a:buFont typeface="+mj-lt"/>
              <a:buAutoNum type="arabicParenR"/>
            </a:pPr>
            <a:endParaRPr lang="tr-TR" sz="2400" dirty="0" smtClean="0"/>
          </a:p>
          <a:p>
            <a:pPr marL="514350" lvl="0" indent="-514350">
              <a:buFont typeface="+mj-lt"/>
              <a:buAutoNum type="arabicParenR"/>
            </a:pPr>
            <a:endParaRPr lang="tr-TR" sz="2400" dirty="0"/>
          </a:p>
          <a:p>
            <a:pPr marL="514350" lvl="0" indent="-514350">
              <a:buFont typeface="+mj-lt"/>
              <a:buAutoNum type="arabicParenR"/>
            </a:pPr>
            <a:endParaRPr lang="tr-TR" sz="2400" dirty="0" smtClean="0"/>
          </a:p>
          <a:p>
            <a:pPr lvl="0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487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tr-TR" sz="4800" dirty="0">
                <a:latin typeface="Georgia" panose="02040502050405020303" pitchFamily="18" charset="0"/>
                <a:cs typeface="Times New Roman" panose="02020603050405020304" pitchFamily="18" charset="0"/>
              </a:rPr>
              <a:t>Hareketlilikten Önce </a:t>
            </a:r>
            <a:r>
              <a:rPr lang="tr-TR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tr-TR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tr-TR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Yapılması</a:t>
            </a:r>
            <a:r>
              <a:rPr lang="tr-TR" sz="48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tr-TR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Gerekenler</a:t>
            </a:r>
            <a:r>
              <a:rPr lang="tr-TR" sz="48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tr-TR" sz="48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tr-TR" sz="48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(</a:t>
            </a:r>
            <a:r>
              <a:rPr lang="tr-TR" sz="4800" i="1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Before</a:t>
            </a:r>
            <a:r>
              <a:rPr lang="tr-TR" sz="48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tr-TR" sz="4800" i="1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the</a:t>
            </a:r>
            <a:r>
              <a:rPr lang="tr-TR" sz="48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tr-TR" sz="4800" i="1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Mobility</a:t>
            </a:r>
            <a:r>
              <a:rPr lang="tr-TR" sz="48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)</a:t>
            </a:r>
            <a:r>
              <a:rPr lang="tr-TR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tr-TR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tr-TR" sz="4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 flipV="1">
            <a:off x="0" y="6858000"/>
            <a:ext cx="12192000" cy="45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17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85750" y="304800"/>
            <a:ext cx="1129665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Akademik Tanınma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Georgia" panose="02040502050405020303" pitchFamily="18" charset="0"/>
              </a:rPr>
              <a:t>Öğrenim Anlaşmasında belirtilen derslerden başarılı </a:t>
            </a:r>
            <a:r>
              <a:rPr lang="tr-TR" sz="2400" dirty="0" smtClean="0">
                <a:latin typeface="Georgia" panose="02040502050405020303" pitchFamily="18" charset="0"/>
              </a:rPr>
              <a:t>olunması </a:t>
            </a:r>
            <a:r>
              <a:rPr lang="tr-TR" sz="2400" dirty="0">
                <a:latin typeface="Georgia" panose="02040502050405020303" pitchFamily="18" charset="0"/>
              </a:rPr>
              <a:t>durumunda, misafir </a:t>
            </a:r>
            <a:r>
              <a:rPr lang="tr-TR" sz="2400" dirty="0" smtClean="0">
                <a:latin typeface="Georgia" panose="02040502050405020303" pitchFamily="18" charset="0"/>
              </a:rPr>
              <a:t>olunan </a:t>
            </a:r>
            <a:r>
              <a:rPr lang="tr-TR" sz="2400" dirty="0">
                <a:latin typeface="Georgia" panose="02040502050405020303" pitchFamily="18" charset="0"/>
              </a:rPr>
              <a:t>kurumdan </a:t>
            </a:r>
            <a:r>
              <a:rPr lang="tr-TR" sz="2400" dirty="0" smtClean="0">
                <a:latin typeface="Georgia" panose="02040502050405020303" pitchFamily="18" charset="0"/>
              </a:rPr>
              <a:t>alınan Transkript belgesinin Koordinatörlüğümüze teslim edilmesini takiben, </a:t>
            </a:r>
          </a:p>
          <a:p>
            <a:pPr>
              <a:lnSpc>
                <a:spcPct val="150000"/>
              </a:lnSpc>
            </a:pPr>
            <a:endParaRPr lang="tr-TR" sz="2400" dirty="0" smtClean="0">
              <a:latin typeface="Georgia" panose="02040502050405020303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Georgia" panose="02040502050405020303" pitchFamily="18" charset="0"/>
              </a:rPr>
              <a:t>Uluslararası </a:t>
            </a:r>
            <a:r>
              <a:rPr lang="tr-TR" sz="2400" dirty="0">
                <a:latin typeface="Georgia" panose="02040502050405020303" pitchFamily="18" charset="0"/>
              </a:rPr>
              <a:t>İlişkiler Koordinatörlüğü </a:t>
            </a:r>
            <a:r>
              <a:rPr lang="tr-TR" sz="2400" dirty="0" smtClean="0">
                <a:latin typeface="Georgia" panose="02040502050405020303" pitchFamily="18" charset="0"/>
              </a:rPr>
              <a:t>transkriptinizi </a:t>
            </a:r>
            <a:r>
              <a:rPr lang="tr-TR" sz="2400" dirty="0">
                <a:latin typeface="Georgia" panose="02040502050405020303" pitchFamily="18" charset="0"/>
              </a:rPr>
              <a:t>ilgili fakülteye/ yüksekokula/enstitüye Yönetim kurulu kararı için </a:t>
            </a:r>
            <a:r>
              <a:rPr lang="tr-TR" sz="2400" dirty="0" smtClean="0">
                <a:latin typeface="Georgia" panose="02040502050405020303" pitchFamily="18" charset="0"/>
              </a:rPr>
              <a:t>gönderir.</a:t>
            </a:r>
          </a:p>
          <a:p>
            <a:pPr>
              <a:lnSpc>
                <a:spcPct val="150000"/>
              </a:lnSpc>
            </a:pPr>
            <a:endParaRPr lang="tr-TR" sz="24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Georgia" panose="02040502050405020303" pitchFamily="18" charset="0"/>
              </a:rPr>
              <a:t>Takip </a:t>
            </a:r>
            <a:r>
              <a:rPr lang="tr-TR" sz="2400" dirty="0">
                <a:latin typeface="Georgia" panose="02040502050405020303" pitchFamily="18" charset="0"/>
              </a:rPr>
              <a:t>edilen programda başarılı olunan kredilere tam akademik tanınma sağlanır; başarısız olunan krediler </a:t>
            </a:r>
            <a:r>
              <a:rPr lang="tr-TR" sz="2400" dirty="0" smtClean="0">
                <a:latin typeface="Georgia" panose="02040502050405020303" pitchFamily="18" charset="0"/>
              </a:rPr>
              <a:t>tekrar </a:t>
            </a:r>
            <a:r>
              <a:rPr lang="tr-TR" sz="2400" dirty="0">
                <a:latin typeface="Georgia" panose="02040502050405020303" pitchFamily="18" charset="0"/>
              </a:rPr>
              <a:t>edilir</a:t>
            </a:r>
            <a:r>
              <a:rPr lang="tr-TR" sz="2400" dirty="0" smtClean="0">
                <a:latin typeface="Georgia" panose="02040502050405020303" pitchFamily="18" charset="0"/>
              </a:rPr>
              <a:t>.</a:t>
            </a:r>
          </a:p>
          <a:p>
            <a:pPr lvl="0"/>
            <a:endParaRPr lang="tr-TR" sz="2400" dirty="0">
              <a:latin typeface="Georgia" panose="02040502050405020303" pitchFamily="18" charset="0"/>
            </a:endParaRPr>
          </a:p>
          <a:p>
            <a:pPr lvl="0"/>
            <a:endParaRPr lang="tr-TR" sz="2400" dirty="0" smtClean="0">
              <a:latin typeface="Georgia" panose="02040502050405020303" pitchFamily="18" charset="0"/>
            </a:endParaRPr>
          </a:p>
          <a:p>
            <a:pPr lvl="0"/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7828" y="544286"/>
            <a:ext cx="10983685" cy="6074229"/>
          </a:xfrm>
        </p:spPr>
        <p:txBody>
          <a:bodyPr/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ÖNEMLİ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HUSUSLAR</a:t>
            </a:r>
          </a:p>
          <a:p>
            <a:pPr marL="0" indent="0" algn="ctr">
              <a:buNone/>
            </a:pPr>
            <a:endParaRPr lang="tr-TR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tr-TR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Georgia" panose="02040502050405020303" pitchFamily="18" charset="0"/>
              </a:rPr>
              <a:t> </a:t>
            </a:r>
            <a:r>
              <a:rPr lang="tr-TR" sz="2400" dirty="0">
                <a:latin typeface="Georgia" panose="02040502050405020303" pitchFamily="18" charset="0"/>
              </a:rPr>
              <a:t>Öğrenim Hareketliliği için faaliyet süresi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3 aydan kısa olamaz</a:t>
            </a:r>
            <a:r>
              <a:rPr lang="tr-TR" sz="2400" dirty="0">
                <a:latin typeface="Georgia" panose="02040502050405020303" pitchFamily="18" charset="0"/>
              </a:rPr>
              <a:t>. Asgari süreler mücbir sebepler dışında azaltılamaz. 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 </a:t>
            </a:r>
            <a:r>
              <a:rPr lang="tr-TR" sz="2400" dirty="0" smtClean="0">
                <a:latin typeface="Georgia" panose="02040502050405020303" pitchFamily="18" charset="0"/>
              </a:rPr>
              <a:t>3 </a:t>
            </a:r>
            <a:r>
              <a:rPr lang="tr-TR" sz="2400" dirty="0">
                <a:latin typeface="Georgia" panose="02040502050405020303" pitchFamily="18" charset="0"/>
              </a:rPr>
              <a:t>aydan kısa süren hareketlilikler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geçersiz sayılır</a:t>
            </a:r>
            <a:r>
              <a:rPr lang="tr-TR" sz="2400" dirty="0">
                <a:latin typeface="Georgia" panose="02040502050405020303" pitchFamily="18" charset="0"/>
              </a:rPr>
              <a:t>, </a:t>
            </a:r>
            <a:r>
              <a:rPr lang="tr-TR" sz="2400" dirty="0" smtClean="0">
                <a:latin typeface="Georgia" panose="02040502050405020303" pitchFamily="18" charset="0"/>
              </a:rPr>
              <a:t>ödenen hibenin geri iadesi istenir.</a:t>
            </a: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tr-TR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important clipar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8" y="193448"/>
            <a:ext cx="20193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7828" y="544286"/>
            <a:ext cx="10983685" cy="6074229"/>
          </a:xfrm>
        </p:spPr>
        <p:txBody>
          <a:bodyPr/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ÖNEMLİ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HUSUSLAR</a:t>
            </a:r>
          </a:p>
          <a:p>
            <a:pPr algn="just"/>
            <a:endParaRPr lang="tr-TR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 Hareketlilik süresinin mücbir sebeplerle (ailevi sebepler, sağlık problemleri, afet gibi) asgari sürenin altında olması durumunda, öğrenci bu durumu belgelendirmek zorundadır. 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Durumun </a:t>
            </a:r>
            <a:r>
              <a:rPr lang="tr-TR" sz="2400" dirty="0">
                <a:latin typeface="Georgia" panose="02040502050405020303" pitchFamily="18" charset="0"/>
              </a:rPr>
              <a:t>mücbir sebep olup olmadığı Ulusal Ajans Başkanlığı’nca </a:t>
            </a:r>
            <a:r>
              <a:rPr lang="tr-TR" sz="2400" dirty="0" smtClean="0">
                <a:latin typeface="Georgia" panose="02040502050405020303" pitchFamily="18" charset="0"/>
              </a:rPr>
              <a:t> değerlendirilecektir</a:t>
            </a:r>
            <a:r>
              <a:rPr lang="tr-TR" sz="2400" dirty="0">
                <a:latin typeface="Georgia" panose="02040502050405020303" pitchFamily="18" charset="0"/>
              </a:rPr>
              <a:t>. 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Mücbir </a:t>
            </a:r>
            <a:r>
              <a:rPr lang="tr-TR" sz="2400" dirty="0">
                <a:latin typeface="Georgia" panose="02040502050405020303" pitchFamily="18" charset="0"/>
              </a:rPr>
              <a:t>sebep olması durumunda, yurt dışında geçirilen süre karşılığı hibe hariç geri kalan hibenin iadesi istenir.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tr-TR" dirty="0"/>
          </a:p>
        </p:txBody>
      </p:sp>
      <p:pic>
        <p:nvPicPr>
          <p:cNvPr id="2050" name="Picture 2" descr="important clipar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2" y="0"/>
            <a:ext cx="20193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8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0485" y="370114"/>
            <a:ext cx="10983685" cy="6074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ÖNEMLİ HUSUSLAR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Georgia" panose="02040502050405020303" pitchFamily="18" charset="0"/>
              </a:rPr>
              <a:t> Kredi Yurtlarda kalan öğrenciler KYK müdürlüğüne bilgi vermeli.</a:t>
            </a:r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Georgia" panose="02040502050405020303" pitchFamily="18" charset="0"/>
              </a:rPr>
              <a:t> Birinci </a:t>
            </a:r>
            <a:r>
              <a:rPr lang="tr-TR" sz="2400" dirty="0">
                <a:latin typeface="Georgia" panose="02040502050405020303" pitchFamily="18" charset="0"/>
              </a:rPr>
              <a:t>yarıyılda giden </a:t>
            </a:r>
            <a:r>
              <a:rPr lang="tr-TR" sz="2400" dirty="0" smtClean="0">
                <a:latin typeface="Georgia" panose="02040502050405020303" pitchFamily="18" charset="0"/>
              </a:rPr>
              <a:t>öğrenciler;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tr-TR" sz="2400" dirty="0" smtClean="0">
                <a:latin typeface="Georgia" panose="02040502050405020303" pitchFamily="18" charset="0"/>
              </a:rPr>
              <a:t>	</a:t>
            </a:r>
            <a:r>
              <a:rPr lang="tr-TR" sz="2400" dirty="0">
                <a:latin typeface="Georgia" panose="02040502050405020303" pitchFamily="18" charset="0"/>
              </a:rPr>
              <a:t>F</a:t>
            </a:r>
            <a:r>
              <a:rPr lang="tr-TR" sz="2400" dirty="0" smtClean="0">
                <a:latin typeface="Georgia" panose="02040502050405020303" pitchFamily="18" charset="0"/>
              </a:rPr>
              <a:t>aaliyetlerini </a:t>
            </a:r>
            <a:r>
              <a:rPr lang="tr-TR" sz="2400" dirty="0">
                <a:latin typeface="Georgia" panose="02040502050405020303" pitchFamily="18" charset="0"/>
              </a:rPr>
              <a:t>ikinci yarıyıla </a:t>
            </a:r>
            <a:r>
              <a:rPr lang="tr-TR" sz="2400" dirty="0" smtClean="0">
                <a:latin typeface="Georgia" panose="02040502050405020303" pitchFamily="18" charset="0"/>
              </a:rPr>
              <a:t>hibeli </a:t>
            </a:r>
            <a:r>
              <a:rPr lang="tr-TR" sz="2400" dirty="0">
                <a:latin typeface="Georgia" panose="02040502050405020303" pitchFamily="18" charset="0"/>
              </a:rPr>
              <a:t>olarak </a:t>
            </a:r>
            <a:r>
              <a:rPr lang="tr-TR" sz="2400" dirty="0" smtClean="0">
                <a:latin typeface="Georgia" panose="02040502050405020303" pitchFamily="18" charset="0"/>
              </a:rPr>
              <a:t> uzatmak </a:t>
            </a:r>
            <a:r>
              <a:rPr lang="tr-TR" sz="2400" dirty="0">
                <a:latin typeface="Georgia" panose="02040502050405020303" pitchFamily="18" charset="0"/>
              </a:rPr>
              <a:t>için en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son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15 	Kasım 2021 tarihine kadar</a:t>
            </a:r>
            <a:r>
              <a:rPr lang="tr-TR" sz="2400" dirty="0" smtClean="0">
                <a:latin typeface="Georgia" panose="02040502050405020303" pitchFamily="18" charset="0"/>
              </a:rPr>
              <a:t> ,Koordinatörlüğümüze </a:t>
            </a:r>
            <a:r>
              <a:rPr lang="tr-TR" sz="2400" dirty="0">
                <a:latin typeface="Georgia" panose="02040502050405020303" pitchFamily="18" charset="0"/>
              </a:rPr>
              <a:t>dilekçe ile </a:t>
            </a:r>
            <a:r>
              <a:rPr lang="tr-TR" sz="2400" dirty="0" smtClean="0">
                <a:latin typeface="Georgia" panose="02040502050405020303" pitchFamily="18" charset="0"/>
              </a:rPr>
              <a:t>	başvuruda 	bulunmalılar.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Georgia" panose="02040502050405020303" pitchFamily="18" charset="0"/>
              </a:rPr>
              <a:t> Yükseköğretim </a:t>
            </a:r>
            <a:r>
              <a:rPr lang="tr-TR" sz="2400" dirty="0">
                <a:latin typeface="Georgia" panose="02040502050405020303" pitchFamily="18" charset="0"/>
              </a:rPr>
              <a:t>kurumu, başarısız öğrencilerin hibelerinde kesinti yapabilir. </a:t>
            </a:r>
            <a:r>
              <a:rPr lang="tr-TR" sz="2400" dirty="0" smtClean="0">
                <a:latin typeface="Georgia" panose="02040502050405020303" pitchFamily="18" charset="0"/>
              </a:rPr>
              <a:t>Kesinti miktarı yükseköğretim </a:t>
            </a:r>
            <a:r>
              <a:rPr lang="tr-TR" sz="2400" dirty="0">
                <a:latin typeface="Georgia" panose="02040502050405020303" pitchFamily="18" charset="0"/>
              </a:rPr>
              <a:t>kurumunun takdirindedir.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tr-TR" dirty="0" smtClean="0"/>
          </a:p>
          <a:p>
            <a:pPr>
              <a:buFont typeface="Courier New" panose="02070309020205020404" pitchFamily="49" charset="0"/>
              <a:buChar char="o"/>
            </a:pPr>
            <a:endParaRPr lang="tr-TR" dirty="0"/>
          </a:p>
        </p:txBody>
      </p:sp>
      <p:pic>
        <p:nvPicPr>
          <p:cNvPr id="4" name="Picture 2" descr="important clipar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8" y="193448"/>
            <a:ext cx="1139825" cy="9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0485" y="370114"/>
            <a:ext cx="10983685" cy="6074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ÖNEMLİ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smtClean="0">
                <a:solidFill>
                  <a:srgbClr val="C00000"/>
                </a:solidFill>
              </a:rPr>
              <a:t>HUSUSLAR</a:t>
            </a:r>
          </a:p>
          <a:p>
            <a:pPr marL="0" indent="0" algn="ctr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dirty="0" smtClean="0"/>
              <a:t> </a:t>
            </a:r>
            <a:r>
              <a:rPr lang="tr-TR" sz="2400" dirty="0">
                <a:latin typeface="Georgia" panose="02040502050405020303" pitchFamily="18" charset="0"/>
              </a:rPr>
              <a:t>Öğrencinin aralıksız olarak 7 (yedi) takvim gününden (hafta sonu dâhil) fazla süre ile misafir olunan kurumdan ayrıldığı tespit edilmişse, söz konusu ayrı kalınan toplam gün sayısı için hibe ödemesi yapılmaz. 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>
                <a:latin typeface="Georgia" panose="02040502050405020303" pitchFamily="18" charset="0"/>
              </a:rPr>
              <a:t> </a:t>
            </a:r>
            <a:r>
              <a:rPr lang="tr-TR" sz="2400" dirty="0" smtClean="0">
                <a:latin typeface="Georgia" panose="02040502050405020303" pitchFamily="18" charset="0"/>
              </a:rPr>
              <a:t>Daha </a:t>
            </a:r>
            <a:r>
              <a:rPr lang="tr-TR" sz="2400" dirty="0">
                <a:latin typeface="Georgia" panose="02040502050405020303" pitchFamily="18" charset="0"/>
              </a:rPr>
              <a:t>önce ödeme yapılmışsa, ödemenin iadesi talep edilir.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tr-TR" sz="2400" dirty="0" smtClean="0">
              <a:latin typeface="Georgia" panose="020405020504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tr-TR" dirty="0"/>
          </a:p>
        </p:txBody>
      </p:sp>
      <p:pic>
        <p:nvPicPr>
          <p:cNvPr id="4" name="Picture 2" descr="important clipar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8" y="193448"/>
            <a:ext cx="1139825" cy="9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0485" y="370114"/>
            <a:ext cx="10983685" cy="6074229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ÖNEMLİ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HUSUSLAR</a:t>
            </a:r>
          </a:p>
          <a:p>
            <a:pPr algn="ctr"/>
            <a:endParaRPr lang="tr-TR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</a:t>
            </a:r>
            <a:r>
              <a:rPr lang="tr-TR" sz="2400" dirty="0">
                <a:latin typeface="Georgia" panose="02040502050405020303" pitchFamily="18" charset="0"/>
              </a:rPr>
              <a:t>Hareketliliğe katılımı kanıtlayan belgelerin (katılım sertifikası veya </a:t>
            </a:r>
            <a:r>
              <a:rPr lang="tr-TR" sz="2400" dirty="0" smtClean="0">
                <a:latin typeface="Georgia" panose="02040502050405020303" pitchFamily="18" charset="0"/>
              </a:rPr>
              <a:t>transkript </a:t>
            </a:r>
            <a:r>
              <a:rPr lang="tr-TR" sz="2400" dirty="0">
                <a:latin typeface="Georgia" panose="02040502050405020303" pitchFamily="18" charset="0"/>
              </a:rPr>
              <a:t>(</a:t>
            </a:r>
            <a:r>
              <a:rPr lang="tr-TR" sz="2400" dirty="0" smtClean="0">
                <a:latin typeface="Georgia" panose="02040502050405020303" pitchFamily="18" charset="0"/>
              </a:rPr>
              <a:t>TOR) teslim </a:t>
            </a:r>
            <a:r>
              <a:rPr lang="tr-TR" sz="2400" dirty="0">
                <a:latin typeface="Georgia" panose="02040502050405020303" pitchFamily="18" charset="0"/>
              </a:rPr>
              <a:t>edilmemesi durumunda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hareketlilik geçersiz sayılır </a:t>
            </a:r>
            <a:r>
              <a:rPr lang="tr-TR" sz="2400" dirty="0">
                <a:latin typeface="Georgia" panose="02040502050405020303" pitchFamily="18" charset="0"/>
              </a:rPr>
              <a:t>ve öğrenciye hibe ödenmez; başlangıçta ödenen hibe tahsil </a:t>
            </a:r>
            <a:r>
              <a:rPr lang="tr-TR" sz="2400" dirty="0" smtClean="0">
                <a:latin typeface="Georgia" panose="02040502050405020303" pitchFamily="18" charset="0"/>
              </a:rPr>
              <a:t>edilir.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 Zorunlu OLS sınavını, dönüşte tamamlamayan </a:t>
            </a:r>
            <a:r>
              <a:rPr lang="tr-TR" sz="2400" dirty="0" smtClean="0">
                <a:latin typeface="Georgia" panose="02040502050405020303" pitchFamily="18" charset="0"/>
              </a:rPr>
              <a:t>öğrencilerden %5  </a:t>
            </a:r>
            <a:r>
              <a:rPr lang="tr-TR" sz="2400" dirty="0">
                <a:latin typeface="Georgia" panose="02040502050405020303" pitchFamily="18" charset="0"/>
              </a:rPr>
              <a:t>katılımcı anketini doldurmayan öğrencilere </a:t>
            </a:r>
            <a:r>
              <a:rPr lang="tr-TR" sz="2400" dirty="0" smtClean="0">
                <a:latin typeface="Georgia" panose="02040502050405020303" pitchFamily="18" charset="0"/>
              </a:rPr>
              <a:t>%20 oranında </a:t>
            </a:r>
            <a:r>
              <a:rPr lang="tr-TR" sz="2400" dirty="0">
                <a:latin typeface="Georgia" panose="02040502050405020303" pitchFamily="18" charset="0"/>
              </a:rPr>
              <a:t>kesinti uygulanır.</a:t>
            </a:r>
          </a:p>
          <a:p>
            <a:pPr>
              <a:lnSpc>
                <a:spcPct val="150000"/>
              </a:lnSpc>
            </a:pPr>
            <a:endParaRPr lang="tr-TR" sz="2400" dirty="0">
              <a:latin typeface="Georgia" panose="02040502050405020303" pitchFamily="18" charset="0"/>
            </a:endParaRPr>
          </a:p>
        </p:txBody>
      </p:sp>
      <p:pic>
        <p:nvPicPr>
          <p:cNvPr id="4" name="Picture 2" descr="important clipar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8" y="193448"/>
            <a:ext cx="1139825" cy="9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0485" y="370114"/>
            <a:ext cx="10983685" cy="6074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ÖNEMLİ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HUSUSLAR</a:t>
            </a:r>
          </a:p>
          <a:p>
            <a:pPr marL="0" indent="0" algn="ctr">
              <a:buNone/>
            </a:pPr>
            <a:endParaRPr lang="tr-TR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Georgia" panose="02040502050405020303" pitchFamily="18" charset="0"/>
              </a:rPr>
              <a:t> </a:t>
            </a:r>
            <a:r>
              <a:rPr lang="tr-TR" sz="2400" dirty="0">
                <a:latin typeface="Georgia" panose="02040502050405020303" pitchFamily="18" charset="0"/>
              </a:rPr>
              <a:t>D</a:t>
            </a:r>
            <a:r>
              <a:rPr lang="tr-TR" sz="2400" dirty="0" smtClean="0">
                <a:latin typeface="Georgia" panose="02040502050405020303" pitchFamily="18" charset="0"/>
              </a:rPr>
              <a:t>önem </a:t>
            </a:r>
            <a:r>
              <a:rPr lang="tr-TR" sz="2400" dirty="0">
                <a:latin typeface="Georgia" panose="02040502050405020303" pitchFamily="18" charset="0"/>
              </a:rPr>
              <a:t>başında öğrencisi </a:t>
            </a:r>
            <a:r>
              <a:rPr lang="tr-TR" sz="2400" dirty="0" smtClean="0">
                <a:latin typeface="Georgia" panose="02040502050405020303" pitchFamily="18" charset="0"/>
              </a:rPr>
              <a:t>olduğunuz </a:t>
            </a:r>
            <a:r>
              <a:rPr lang="tr-TR" sz="2400" dirty="0">
                <a:latin typeface="Georgia" panose="02040502050405020303" pitchFamily="18" charset="0"/>
              </a:rPr>
              <a:t>ilgili bölüme ait </a:t>
            </a:r>
            <a:r>
              <a:rPr lang="tr-TR" sz="2400" dirty="0" smtClean="0">
                <a:latin typeface="Georgia" panose="02040502050405020303" pitchFamily="18" charset="0"/>
              </a:rPr>
              <a:t>kaydınızı yenilemelisiniz, ancak </a:t>
            </a:r>
            <a:r>
              <a:rPr lang="tr-TR" sz="2400" dirty="0">
                <a:latin typeface="Georgia" panose="02040502050405020303" pitchFamily="18" charset="0"/>
              </a:rPr>
              <a:t>ders kaydı </a:t>
            </a:r>
            <a:r>
              <a:rPr lang="tr-TR" sz="2400" dirty="0" smtClean="0">
                <a:latin typeface="Georgia" panose="02040502050405020303" pitchFamily="18" charset="0"/>
              </a:rPr>
              <a:t>yapmanıza </a:t>
            </a:r>
            <a:r>
              <a:rPr lang="tr-TR" sz="2400" dirty="0">
                <a:latin typeface="Georgia" panose="02040502050405020303" pitchFamily="18" charset="0"/>
              </a:rPr>
              <a:t>gerek yoktur. 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Georgia" panose="02040502050405020303" pitchFamily="18" charset="0"/>
              </a:rPr>
              <a:t> Gideceğiniz Üniversiteye </a:t>
            </a:r>
            <a:r>
              <a:rPr lang="tr-TR" sz="2400" dirty="0">
                <a:latin typeface="Georgia" panose="02040502050405020303" pitchFamily="18" charset="0"/>
              </a:rPr>
              <a:t>herhangi bir kayıt ya da harç ücreti </a:t>
            </a:r>
            <a:r>
              <a:rPr lang="tr-TR" sz="2400" dirty="0" smtClean="0">
                <a:latin typeface="Georgia" panose="02040502050405020303" pitchFamily="18" charset="0"/>
              </a:rPr>
              <a:t>ödemiyorsunuz.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Georgia" panose="02040502050405020303" pitchFamily="18" charset="0"/>
              </a:rPr>
              <a:t>Ancak, diğer öğrenciler için ücrete tabi olan olanaklar (fotokopi vs.) sizin için de ücrete tabi.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Georgia" panose="02040502050405020303" pitchFamily="18" charset="0"/>
              </a:rPr>
              <a:t>Aldığınız bir bursunuz varsa, bursunuz kesilmiyor.</a:t>
            </a:r>
            <a:endParaRPr lang="tr-TR" sz="2400" dirty="0">
              <a:latin typeface="Georgia" panose="02040502050405020303" pitchFamily="18" charset="0"/>
            </a:endParaRPr>
          </a:p>
        </p:txBody>
      </p:sp>
      <p:pic>
        <p:nvPicPr>
          <p:cNvPr id="4" name="Picture 2" descr="important clipar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8" y="193448"/>
            <a:ext cx="1139825" cy="9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2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0485" y="370114"/>
            <a:ext cx="10983685" cy="6074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ÖNEMLİ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HUSUSLAR</a:t>
            </a:r>
          </a:p>
          <a:p>
            <a:pPr algn="ctr"/>
            <a:endParaRPr lang="tr-TR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Başvuru takviminde belirtilen tarihlerde feragat etmeyen öğrencilerden bir sonraki başvuruda 5 puan kesilecek.</a:t>
            </a:r>
            <a:endParaRPr lang="tr-TR" sz="2400" dirty="0">
              <a:latin typeface="Georgia" panose="02040502050405020303" pitchFamily="18" charset="0"/>
            </a:endParaRPr>
          </a:p>
        </p:txBody>
      </p:sp>
      <p:pic>
        <p:nvPicPr>
          <p:cNvPr id="4" name="Picture 2" descr="important clipar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8" y="193448"/>
            <a:ext cx="1139825" cy="9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9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6927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Öğr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Gör. Ayşen TEMİZSOYLU   1212</a:t>
            </a:r>
            <a:endParaRPr lang="tr-TR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7" y="1449238"/>
            <a:ext cx="5906069" cy="4740425"/>
          </a:xfrm>
        </p:spPr>
        <p:txBody>
          <a:bodyPr>
            <a:noAutofit/>
          </a:bodyPr>
          <a:lstStyle/>
          <a:p>
            <a:pPr lvl="0"/>
            <a:r>
              <a:rPr lang="tr-TR" dirty="0"/>
              <a:t>Enstitüler</a:t>
            </a:r>
          </a:p>
          <a:p>
            <a:pPr lvl="0"/>
            <a:r>
              <a:rPr lang="tr-TR" dirty="0"/>
              <a:t>İlköğretim Matematik </a:t>
            </a:r>
            <a:r>
              <a:rPr lang="tr-TR" dirty="0" err="1"/>
              <a:t>Öğrt</a:t>
            </a:r>
            <a:r>
              <a:rPr lang="tr-TR" dirty="0"/>
              <a:t>.</a:t>
            </a:r>
          </a:p>
          <a:p>
            <a:pPr lvl="0"/>
            <a:r>
              <a:rPr lang="tr-TR" dirty="0"/>
              <a:t>İngilizce </a:t>
            </a:r>
            <a:r>
              <a:rPr lang="tr-TR" dirty="0" err="1"/>
              <a:t>Öğrt</a:t>
            </a:r>
            <a:r>
              <a:rPr lang="tr-TR" dirty="0"/>
              <a:t>.</a:t>
            </a:r>
          </a:p>
          <a:p>
            <a:pPr lvl="0"/>
            <a:r>
              <a:rPr lang="tr-TR" dirty="0"/>
              <a:t>İngiliz Dili ve Edebiyatı</a:t>
            </a:r>
          </a:p>
          <a:p>
            <a:pPr lvl="0"/>
            <a:r>
              <a:rPr lang="tr-TR" dirty="0"/>
              <a:t>Konaklama </a:t>
            </a:r>
            <a:r>
              <a:rPr lang="tr-TR" dirty="0" err="1"/>
              <a:t>İşlt</a:t>
            </a:r>
            <a:r>
              <a:rPr lang="tr-TR" dirty="0"/>
              <a:t>.</a:t>
            </a:r>
          </a:p>
          <a:p>
            <a:pPr lvl="0"/>
            <a:r>
              <a:rPr lang="tr-TR" dirty="0"/>
              <a:t>Moleküler Biyoloji ve Genetik</a:t>
            </a:r>
          </a:p>
          <a:p>
            <a:endParaRPr lang="tr-TR" dirty="0">
              <a:latin typeface="Georgia" panose="02040502050405020303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841859" y="1449237"/>
            <a:ext cx="5183188" cy="4740425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Georgia" panose="02040502050405020303" pitchFamily="18" charset="0"/>
              </a:rPr>
              <a:t>Tarih</a:t>
            </a:r>
          </a:p>
          <a:p>
            <a:r>
              <a:rPr lang="tr-TR" sz="2400" dirty="0">
                <a:latin typeface="Georgia" panose="02040502050405020303" pitchFamily="18" charset="0"/>
              </a:rPr>
              <a:t>Türkçe Öğretmenliği</a:t>
            </a:r>
          </a:p>
          <a:p>
            <a:r>
              <a:rPr lang="tr-TR" sz="2400" dirty="0">
                <a:latin typeface="Georgia" panose="02040502050405020303" pitchFamily="18" charset="0"/>
              </a:rPr>
              <a:t>Coğrafya</a:t>
            </a:r>
          </a:p>
          <a:p>
            <a:r>
              <a:rPr lang="tr-TR" sz="2400" dirty="0">
                <a:latin typeface="Georgia" panose="02040502050405020303" pitchFamily="18" charset="0"/>
              </a:rPr>
              <a:t>Sosyoloji</a:t>
            </a:r>
          </a:p>
          <a:p>
            <a:r>
              <a:rPr lang="tr-TR" sz="2400" dirty="0">
                <a:latin typeface="Georgia" panose="02040502050405020303" pitchFamily="18" charset="0"/>
              </a:rPr>
              <a:t>Felsefe</a:t>
            </a:r>
          </a:p>
          <a:p>
            <a:r>
              <a:rPr lang="tr-TR" sz="2400" dirty="0" err="1">
                <a:latin typeface="Georgia" panose="02040502050405020303" pitchFamily="18" charset="0"/>
              </a:rPr>
              <a:t>Nanobilim</a:t>
            </a:r>
            <a:r>
              <a:rPr lang="tr-TR" sz="2400" dirty="0">
                <a:latin typeface="Georgia" panose="02040502050405020303" pitchFamily="18" charset="0"/>
              </a:rPr>
              <a:t> ve </a:t>
            </a:r>
            <a:r>
              <a:rPr lang="tr-TR" sz="2400" dirty="0" err="1">
                <a:latin typeface="Georgia" panose="02040502050405020303" pitchFamily="18" charset="0"/>
              </a:rPr>
              <a:t>Nano</a:t>
            </a:r>
            <a:r>
              <a:rPr lang="tr-TR" sz="2400" dirty="0">
                <a:latin typeface="Georgia" panose="02040502050405020303" pitchFamily="18" charset="0"/>
              </a:rPr>
              <a:t> Teknoloji</a:t>
            </a:r>
          </a:p>
          <a:p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4181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Öğr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Gör. Gülşah SAĞAM AKTAŞ      1213</a:t>
            </a:r>
            <a:endParaRPr lang="tr-TR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64372" y="1449236"/>
            <a:ext cx="5906069" cy="47404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İşletme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Makine Müh.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Okul Öncesi </a:t>
            </a:r>
            <a:r>
              <a:rPr lang="tr-TR" sz="2400" dirty="0" err="1">
                <a:latin typeface="Georgia" panose="02040502050405020303" pitchFamily="18" charset="0"/>
              </a:rPr>
              <a:t>Öğrt</a:t>
            </a:r>
            <a:r>
              <a:rPr lang="tr-TR" sz="2400" dirty="0"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Sosyal Hizmet </a:t>
            </a:r>
            <a:r>
              <a:rPr lang="tr-TR" sz="2400" dirty="0" err="1">
                <a:latin typeface="Georgia" panose="02040502050405020303" pitchFamily="18" charset="0"/>
              </a:rPr>
              <a:t>Prog</a:t>
            </a:r>
            <a:r>
              <a:rPr lang="tr-TR" sz="2400" dirty="0"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Elektrik ve Elektronik Müh.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Bankacılık ve Finans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>
              <a:latin typeface="Georgia" panose="02040502050405020303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841859" y="1449235"/>
            <a:ext cx="5183188" cy="47404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İktisat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PDR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Veteriner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Peyzaj Mimarlığı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Sınıf </a:t>
            </a:r>
            <a:r>
              <a:rPr lang="tr-TR" sz="2400" dirty="0" err="1">
                <a:latin typeface="Georgia" panose="02040502050405020303" pitchFamily="18" charset="0"/>
              </a:rPr>
              <a:t>Öğrt</a:t>
            </a:r>
            <a:r>
              <a:rPr lang="tr-TR" sz="2400" dirty="0"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Kamu Yön.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Yazılım Müh.</a:t>
            </a:r>
          </a:p>
          <a:p>
            <a:pPr>
              <a:lnSpc>
                <a:spcPct val="150000"/>
              </a:lnSpc>
            </a:pPr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4268" y="141402"/>
            <a:ext cx="11906054" cy="867267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/>
            </a:r>
            <a:br>
              <a:rPr lang="tr-TR" sz="2800" b="1" dirty="0" smtClean="0">
                <a:solidFill>
                  <a:srgbClr val="C00000"/>
                </a:solidFill>
              </a:rPr>
            </a:b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Hareketlilikten Önce Uluslararası 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İlişkiler Koordinatörlüğüne 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teslim 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edilecek belgeler ve yapılacaklar</a:t>
            </a:r>
            <a:r>
              <a:rPr lang="tr-TR" sz="2800" b="1" dirty="0" smtClean="0">
                <a:solidFill>
                  <a:srgbClr val="C00000"/>
                </a:solidFill>
              </a:rPr>
              <a:t>;</a:t>
            </a:r>
            <a:r>
              <a:rPr lang="tr-TR" sz="2800" b="1" dirty="0">
                <a:solidFill>
                  <a:srgbClr val="C00000"/>
                </a:solidFill>
              </a:rPr>
              <a:t/>
            </a:r>
            <a:br>
              <a:rPr lang="tr-TR" sz="2800" b="1" dirty="0">
                <a:solidFill>
                  <a:srgbClr val="C00000"/>
                </a:solidFill>
              </a:rPr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925" y="895547"/>
            <a:ext cx="11406433" cy="5759778"/>
          </a:xfrm>
        </p:spPr>
        <p:txBody>
          <a:bodyPr>
            <a:noAutofit/>
          </a:bodyPr>
          <a:lstStyle/>
          <a:p>
            <a:pPr marL="514350" indent="-514350">
              <a:lnSpc>
                <a:spcPct val="160000"/>
              </a:lnSpc>
              <a:buFont typeface="+mj-lt"/>
              <a:buAutoNum type="arabicParenR"/>
            </a:pPr>
            <a:r>
              <a:rPr lang="tr-TR" sz="2400" dirty="0" smtClean="0">
                <a:latin typeface="Georgia" panose="02040502050405020303" pitchFamily="18" charset="0"/>
              </a:rPr>
              <a:t>Öğrenim Anlaşması (Learning </a:t>
            </a:r>
            <a:r>
              <a:rPr lang="tr-TR" sz="2400" dirty="0" err="1" smtClean="0">
                <a:latin typeface="Georgia" panose="02040502050405020303" pitchFamily="18" charset="0"/>
              </a:rPr>
              <a:t>Agreement</a:t>
            </a:r>
            <a:r>
              <a:rPr lang="tr-TR" sz="2400" dirty="0" smtClean="0">
                <a:latin typeface="Georgia" panose="02040502050405020303" pitchFamily="18" charset="0"/>
              </a:rPr>
              <a:t>)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arenR"/>
            </a:pPr>
            <a:r>
              <a:rPr lang="tr-TR" sz="2400" dirty="0" smtClean="0">
                <a:latin typeface="Georgia" panose="02040502050405020303" pitchFamily="18" charset="0"/>
              </a:rPr>
              <a:t>Misafir olacağınız üniversitenin istediği diğer belgeler </a:t>
            </a:r>
            <a:r>
              <a:rPr lang="tr-TR" sz="18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; </a:t>
            </a:r>
            <a:r>
              <a:rPr lang="tr-TR" sz="2000" dirty="0" smtClean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başvuru </a:t>
            </a:r>
            <a:r>
              <a:rPr lang="tr-TR" sz="2000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formu, konaklama formu, transkript, dil sertifikası, fotoğraf, pasaport fotokopisi, kaza ve mesuliyet sigortası, </a:t>
            </a:r>
            <a:r>
              <a:rPr lang="tr-TR" sz="2000" dirty="0" err="1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portfolyo</a:t>
            </a:r>
            <a:r>
              <a:rPr lang="tr-TR" sz="2000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</a:t>
            </a:r>
            <a:r>
              <a:rPr lang="tr-TR" sz="2000" dirty="0" smtClean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tr-TR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arenR"/>
            </a:pPr>
            <a:r>
              <a:rPr lang="tr-TR" sz="2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Vakıfbank € hesabı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arenR"/>
            </a:pPr>
            <a:r>
              <a:rPr lang="tr-TR" sz="2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Pasaportunuzun taratılmış kopyası (vizeniz çıktıktan sonra)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arenR"/>
            </a:pPr>
            <a:r>
              <a:rPr lang="tr-TR" sz="2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OLS 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arenR"/>
            </a:pPr>
            <a:r>
              <a:rPr lang="tr-TR" sz="2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Sigorta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arenR"/>
            </a:pPr>
            <a:r>
              <a:rPr lang="tr-TR" sz="2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Hibe Sözleşmesi(ofis hazırlar siz </a:t>
            </a:r>
            <a:r>
              <a:rPr lang="tr-TR" sz="24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yanlızca</a:t>
            </a:r>
            <a:r>
              <a:rPr lang="tr-TR" sz="2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imza atacaksınız bu belgeye)</a:t>
            </a:r>
            <a:endParaRPr lang="tr-TR" sz="24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tr-TR" sz="2400" dirty="0" smtClean="0">
              <a:latin typeface="Georgia" panose="02040502050405020303" pitchFamily="18" charset="0"/>
            </a:endParaRPr>
          </a:p>
          <a:p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143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Öğr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Gör. Hatice KORUR            1215</a:t>
            </a:r>
            <a:endParaRPr lang="tr-TR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7" y="1449238"/>
            <a:ext cx="5906069" cy="47404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latin typeface="Georgia" panose="02040502050405020303" pitchFamily="18" charset="0"/>
              </a:rPr>
              <a:t>•	Beden Eğitimi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latin typeface="Georgia" panose="02040502050405020303" pitchFamily="18" charset="0"/>
              </a:rPr>
              <a:t>•	Bilgisayar Müh.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latin typeface="Georgia" panose="02040502050405020303" pitchFamily="18" charset="0"/>
              </a:rPr>
              <a:t>•	Spor Yön.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latin typeface="Georgia" panose="02040502050405020303" pitchFamily="18" charset="0"/>
              </a:rPr>
              <a:t>•	Beslenme ve Diyetetik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latin typeface="Georgia" panose="02040502050405020303" pitchFamily="18" charset="0"/>
              </a:rPr>
              <a:t>•	Resim </a:t>
            </a:r>
            <a:r>
              <a:rPr lang="tr-TR" sz="2400" dirty="0" err="1">
                <a:latin typeface="Georgia" panose="02040502050405020303" pitchFamily="18" charset="0"/>
              </a:rPr>
              <a:t>Öğrt</a:t>
            </a:r>
            <a:r>
              <a:rPr lang="tr-TR" sz="2400" dirty="0">
                <a:latin typeface="Georgia" panose="02040502050405020303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latin typeface="Georgia" panose="02040502050405020303" pitchFamily="18" charset="0"/>
              </a:rPr>
              <a:t>•	Sağlık Yön.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latin typeface="Georgia" panose="02040502050405020303" pitchFamily="18" charset="0"/>
              </a:rPr>
              <a:t>•	Antrenörlük </a:t>
            </a:r>
            <a:r>
              <a:rPr lang="tr-TR" sz="2400" dirty="0" err="1">
                <a:latin typeface="Georgia" panose="02040502050405020303" pitchFamily="18" charset="0"/>
              </a:rPr>
              <a:t>Eğt</a:t>
            </a:r>
            <a:r>
              <a:rPr lang="tr-TR" sz="2400" dirty="0">
                <a:latin typeface="Georgia" panose="02040502050405020303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latin typeface="Georgia" panose="02040502050405020303" pitchFamily="18" charset="0"/>
              </a:rPr>
              <a:t>•	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879566" y="1449237"/>
            <a:ext cx="5183188" cy="47404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Müzik Teknolojileri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Hemşirelik</a:t>
            </a: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Mimarlık</a:t>
            </a: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Müzik </a:t>
            </a:r>
            <a:r>
              <a:rPr lang="tr-TR" sz="2400" dirty="0" err="1">
                <a:latin typeface="Georgia" panose="02040502050405020303" pitchFamily="18" charset="0"/>
              </a:rPr>
              <a:t>Öğrt</a:t>
            </a:r>
            <a:r>
              <a:rPr lang="tr-TR" sz="2400" dirty="0"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UT/YBS/MFY</a:t>
            </a: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Maliye</a:t>
            </a: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Ebelik</a:t>
            </a: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smtClean="0">
                <a:latin typeface="Georgia" panose="02040502050405020303" pitchFamily="18" charset="0"/>
              </a:rPr>
              <a:t>Gölhisar </a:t>
            </a:r>
            <a:r>
              <a:rPr lang="tr-TR" sz="2400" dirty="0">
                <a:latin typeface="Georgia" panose="02040502050405020303" pitchFamily="18" charset="0"/>
              </a:rPr>
              <a:t>Bilgisayar Tek.</a:t>
            </a:r>
          </a:p>
          <a:p>
            <a:pPr>
              <a:lnSpc>
                <a:spcPct val="150000"/>
              </a:lnSpc>
            </a:pPr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0" y="1001945"/>
            <a:ext cx="5911970" cy="2518104"/>
          </a:xfrm>
        </p:spPr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</a:pPr>
            <a:r>
              <a:rPr lang="tr-TR" altLang="tr-TR" sz="2000" kern="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Web   </a:t>
            </a:r>
            <a:r>
              <a:rPr lang="tr-TR" sz="2000" b="0" dirty="0">
                <a:latin typeface="Georgia" panose="02040502050405020303" pitchFamily="18" charset="0"/>
                <a:hlinkClick r:id="rId2"/>
              </a:rPr>
              <a:t>https://iro.mehmetakif.edu.tr/</a:t>
            </a:r>
            <a:endParaRPr lang="tr-TR" sz="2000" b="0" dirty="0">
              <a:latin typeface="Georgia" panose="02040502050405020303" pitchFamily="18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</a:pPr>
            <a:endParaRPr lang="tr-TR" sz="2000" dirty="0">
              <a:latin typeface="Georgia" panose="02040502050405020303" pitchFamily="18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</a:pPr>
            <a:r>
              <a:rPr lang="tr-TR" altLang="tr-TR" sz="2000" kern="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Mail</a:t>
            </a:r>
            <a:r>
              <a:rPr lang="tr-TR" altLang="tr-TR" sz="2000" kern="0" dirty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tr-TR" altLang="tr-TR" sz="2000" kern="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   </a:t>
            </a:r>
            <a:r>
              <a:rPr lang="tr-TR" altLang="tr-TR" sz="2000" b="0" kern="0" dirty="0">
                <a:latin typeface="Georgia" panose="02040502050405020303" pitchFamily="18" charset="0"/>
                <a:cs typeface="Times New Roman" pitchFamily="18" charset="0"/>
                <a:hlinkClick r:id="rId3"/>
              </a:rPr>
              <a:t>iro@mehmetakif.edu.tr</a:t>
            </a:r>
            <a:endParaRPr lang="tr-TR" altLang="tr-TR" sz="2000" b="0" kern="0" dirty="0">
              <a:latin typeface="Georgia" panose="02040502050405020303" pitchFamily="18" charset="0"/>
              <a:cs typeface="Times New Roman" pitchFamily="18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</a:pPr>
            <a:endParaRPr lang="tr-TR" altLang="tr-TR" sz="2000" kern="0" dirty="0">
              <a:solidFill>
                <a:srgbClr val="00000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r>
              <a:rPr lang="tr-TR" sz="2000" dirty="0">
                <a:solidFill>
                  <a:srgbClr val="C00000"/>
                </a:solidFill>
                <a:latin typeface="Georgia" panose="02040502050405020303" pitchFamily="18" charset="0"/>
              </a:rPr>
              <a:t>Telefon </a:t>
            </a:r>
            <a:r>
              <a:rPr lang="tr-T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0248 213 1210/1212/1213/1215</a:t>
            </a:r>
          </a:p>
          <a:p>
            <a:endParaRPr lang="tr-TR" sz="2000" dirty="0">
              <a:latin typeface="Georgia" panose="02040502050405020303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5275" y="985971"/>
            <a:ext cx="5642027" cy="2007842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Adres   </a:t>
            </a: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Uluslararası İlişkiler Koordinatörlüğü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	 İstiklal Yerleşkesi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	 Rektörlük Binası  B-Blok Zemin Kat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	 Mehmet Akif Ersoy Üniversitesi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	 15030 Burdur 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276045" y="3633025"/>
            <a:ext cx="11731925" cy="28712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000" b="1" dirty="0" err="1" smtClean="0">
                <a:solidFill>
                  <a:schemeClr val="accent6"/>
                </a:solidFill>
                <a:latin typeface="Georgia" panose="02040502050405020303" pitchFamily="18" charset="0"/>
              </a:rPr>
              <a:t>Erasmus</a:t>
            </a:r>
            <a:r>
              <a:rPr lang="tr-TR" sz="200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+ Kurum Koordinatörü</a:t>
            </a:r>
          </a:p>
          <a:p>
            <a:pPr marL="0" indent="0" algn="ctr">
              <a:buNone/>
            </a:pPr>
            <a:r>
              <a:rPr lang="tr-TR" sz="2000" dirty="0" err="1" smtClean="0">
                <a:latin typeface="Georgia" panose="02040502050405020303" pitchFamily="18" charset="0"/>
              </a:rPr>
              <a:t>Prof.Dr</a:t>
            </a:r>
            <a:r>
              <a:rPr lang="tr-TR" sz="2000" dirty="0" smtClean="0">
                <a:latin typeface="Georgia" panose="02040502050405020303" pitchFamily="18" charset="0"/>
              </a:rPr>
              <a:t>. Dursun KÖSE</a:t>
            </a:r>
          </a:p>
          <a:p>
            <a:pPr marL="0" indent="0" algn="ctr">
              <a:buNone/>
            </a:pPr>
            <a:r>
              <a:rPr lang="tr-TR" sz="2000" b="1" dirty="0" err="1" smtClean="0">
                <a:solidFill>
                  <a:schemeClr val="accent6"/>
                </a:solidFill>
                <a:latin typeface="Georgia" panose="02040502050405020303" pitchFamily="18" charset="0"/>
              </a:rPr>
              <a:t>Erasmus</a:t>
            </a:r>
            <a:r>
              <a:rPr lang="tr-TR" sz="200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+ Program Sorumluları</a:t>
            </a:r>
          </a:p>
          <a:p>
            <a:pPr marL="0" indent="0" algn="ctr">
              <a:buNone/>
            </a:pPr>
            <a:r>
              <a:rPr lang="tr-TR" sz="2000" dirty="0" err="1" smtClean="0">
                <a:latin typeface="Georgia" panose="02040502050405020303" pitchFamily="18" charset="0"/>
              </a:rPr>
              <a:t>Öğr.Gör</a:t>
            </a:r>
            <a:r>
              <a:rPr lang="tr-TR" sz="2000" dirty="0" smtClean="0">
                <a:latin typeface="Georgia" panose="02040502050405020303" pitchFamily="18" charset="0"/>
              </a:rPr>
              <a:t>. Ayşen TEMİZSOYLU                  </a:t>
            </a:r>
          </a:p>
          <a:p>
            <a:pPr marL="0" indent="0" algn="ctr">
              <a:buNone/>
            </a:pPr>
            <a:r>
              <a:rPr lang="tr-TR" sz="2000" dirty="0" err="1" smtClean="0">
                <a:latin typeface="Georgia" panose="02040502050405020303" pitchFamily="18" charset="0"/>
              </a:rPr>
              <a:t>Öğr</a:t>
            </a:r>
            <a:r>
              <a:rPr lang="tr-TR" sz="2000" dirty="0" smtClean="0">
                <a:latin typeface="Georgia" panose="02040502050405020303" pitchFamily="18" charset="0"/>
              </a:rPr>
              <a:t>. Gör. Gülşah SAĞLAM AKTAŞ           </a:t>
            </a:r>
          </a:p>
          <a:p>
            <a:pPr marL="0" indent="0" algn="ctr">
              <a:buNone/>
            </a:pPr>
            <a:r>
              <a:rPr lang="tr-TR" sz="2000" dirty="0" err="1" smtClean="0">
                <a:latin typeface="Georgia" panose="02040502050405020303" pitchFamily="18" charset="0"/>
              </a:rPr>
              <a:t>Öğr</a:t>
            </a:r>
            <a:r>
              <a:rPr lang="tr-TR" sz="2000" dirty="0" smtClean="0">
                <a:latin typeface="Georgia" panose="02040502050405020303" pitchFamily="18" charset="0"/>
              </a:rPr>
              <a:t>. Gör. Hatice KORUR                           </a:t>
            </a:r>
            <a:endParaRPr lang="tr-TR" sz="2000" dirty="0">
              <a:latin typeface="Georgia" panose="02040502050405020303" pitchFamily="18" charset="0"/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194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Uluslararası İlişkiler Koordinatörlüğü</a:t>
            </a:r>
            <a:endParaRPr lang="tr-TR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56181"/>
            <a:ext cx="10515600" cy="562078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400" dirty="0">
                <a:latin typeface="Georgia" panose="02040502050405020303" pitchFamily="18" charset="0"/>
              </a:rPr>
              <a:t>Farklı bir eğitim ortamında, yabancı dilde eğitim alma tecrübesi,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>
                <a:latin typeface="Georgia" panose="02040502050405020303" pitchFamily="18" charset="0"/>
              </a:rPr>
              <a:t>Yeni kültürlerle tanışma, yeni arkadaşlıklar kurma şansı,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 smtClean="0">
                <a:latin typeface="Georgia" panose="02040502050405020303" pitchFamily="18" charset="0"/>
              </a:rPr>
              <a:t>Özgeçmişinize, akademik </a:t>
            </a:r>
            <a:r>
              <a:rPr lang="tr-TR" sz="2400" dirty="0">
                <a:latin typeface="Georgia" panose="02040502050405020303" pitchFamily="18" charset="0"/>
              </a:rPr>
              <a:t>gelişiminize </a:t>
            </a:r>
            <a:r>
              <a:rPr lang="tr-TR" sz="2400" dirty="0" smtClean="0">
                <a:latin typeface="Georgia" panose="02040502050405020303" pitchFamily="18" charset="0"/>
              </a:rPr>
              <a:t>katkı</a:t>
            </a:r>
            <a:endParaRPr lang="tr-TR" sz="2400" dirty="0">
              <a:latin typeface="Georgia" panose="02040502050405020303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 smtClean="0">
                <a:latin typeface="Georgia" panose="02040502050405020303" pitchFamily="18" charset="0"/>
              </a:rPr>
              <a:t>Tatlı anılarla dolu bir </a:t>
            </a:r>
            <a:r>
              <a:rPr lang="tr-TR" sz="2400" dirty="0" err="1" smtClean="0">
                <a:latin typeface="Georgia" panose="02040502050405020303" pitchFamily="18" charset="0"/>
              </a:rPr>
              <a:t>Erasmus</a:t>
            </a:r>
            <a:r>
              <a:rPr lang="tr-TR" sz="2400" dirty="0" smtClean="0">
                <a:latin typeface="Georgia" panose="02040502050405020303" pitchFamily="18" charset="0"/>
              </a:rPr>
              <a:t>+ dönemi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i="1" dirty="0" smtClean="0">
                <a:latin typeface="Georgia" panose="02040502050405020303" pitchFamily="18" charset="0"/>
              </a:rPr>
              <a:t>Geçirmeniz temennisiyle</a:t>
            </a:r>
            <a:endParaRPr lang="tr-TR" sz="2400" i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Picture 2" descr="thank you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29" y="3988275"/>
            <a:ext cx="8078771" cy="28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 txBox="1">
            <a:spLocks noGrp="1"/>
          </p:cNvSpPr>
          <p:nvPr>
            <p:ph idx="1"/>
          </p:nvPr>
        </p:nvSpPr>
        <p:spPr>
          <a:xfrm>
            <a:off x="224809" y="250372"/>
            <a:ext cx="11709631" cy="4968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tr-TR" sz="32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Nomination</a:t>
            </a:r>
            <a:r>
              <a:rPr lang="tr-TR" sz="3200" b="1" dirty="0" smtClean="0">
                <a:solidFill>
                  <a:srgbClr val="C00000"/>
                </a:solidFill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-Aday Gösterme</a:t>
            </a:r>
            <a:endParaRPr lang="tr-TR" sz="3200" dirty="0" smtClean="0">
              <a:latin typeface="Georgia" panose="02040502050405020303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tr-TR" sz="3200" dirty="0" smtClean="0"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Erasmus</a:t>
            </a:r>
            <a:r>
              <a:rPr lang="tr-TR" sz="2400" dirty="0" smtClean="0"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Öğrenim Hareketliliğine seçilmiş öğrenciler ilk adım olarak, karşı kuruma Koordinatörlüğümüzdeki ilgili danışmanı tarafından aday gösterilirler.</a:t>
            </a:r>
          </a:p>
          <a:p>
            <a:pPr>
              <a:lnSpc>
                <a:spcPct val="200000"/>
              </a:lnSpc>
            </a:pPr>
            <a:r>
              <a:rPr lang="tr-TR" sz="2400" dirty="0" smtClean="0"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Aday gösterilen öğrencilerin bilgileri karşı kuruma bildirilir.</a:t>
            </a:r>
          </a:p>
          <a:p>
            <a:pPr marL="0" indent="0">
              <a:buNone/>
            </a:pPr>
            <a:endParaRPr lang="tr-TR" sz="32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tr-TR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Ä°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7764">
            <a:off x="8130231" y="4745216"/>
            <a:ext cx="3709662" cy="171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3299" y="245096"/>
            <a:ext cx="11593902" cy="60708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dirty="0" smtClean="0">
                <a:latin typeface="Georgia" panose="02040502050405020303" pitchFamily="18" charset="0"/>
              </a:rPr>
              <a:t>Bazı üniversiteler aday </a:t>
            </a:r>
            <a:r>
              <a:rPr lang="tr-TR" dirty="0">
                <a:latin typeface="Georgia" panose="02040502050405020303" pitchFamily="18" charset="0"/>
              </a:rPr>
              <a:t>gösterme işleminden sonra öğrenci ile mail yoluyla bağlantıya geçer ve başvuru için gerekli bilgilendirmeleri </a:t>
            </a:r>
            <a:r>
              <a:rPr lang="tr-TR" dirty="0" smtClean="0">
                <a:latin typeface="Georgia" panose="02040502050405020303" pitchFamily="18" charset="0"/>
              </a:rPr>
              <a:t>yapabilir.</a:t>
            </a:r>
          </a:p>
          <a:p>
            <a:pPr>
              <a:lnSpc>
                <a:spcPct val="200000"/>
              </a:lnSpc>
            </a:pPr>
            <a:r>
              <a:rPr lang="tr-TR" dirty="0" smtClean="0">
                <a:latin typeface="Georgia" panose="02040502050405020303" pitchFamily="18" charset="0"/>
              </a:rPr>
              <a:t> Bazı </a:t>
            </a:r>
            <a:r>
              <a:rPr lang="tr-TR" dirty="0">
                <a:latin typeface="Georgia" panose="02040502050405020303" pitchFamily="18" charset="0"/>
              </a:rPr>
              <a:t>üniversiteler ise başvuru ile ilgili bilgilendirmeleri internet sayfasından duyurduğu için, mail yoluyla bilgilendirme yapmaz.</a:t>
            </a:r>
          </a:p>
          <a:p>
            <a:endParaRPr lang="tr-TR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41721" y="152401"/>
            <a:ext cx="10515600" cy="382905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32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Her iki durumda da, Üniversitelerin sayfalarını inceleyerek;</a:t>
            </a:r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0" y="1862255"/>
            <a:ext cx="11485755" cy="4756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8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46323" y="511887"/>
            <a:ext cx="4697982" cy="5919735"/>
          </a:xfrm>
        </p:spPr>
        <p:txBody>
          <a:bodyPr/>
          <a:lstStyle/>
          <a:p>
            <a:pPr marL="0" lvl="0" indent="0">
              <a:buNone/>
            </a:pPr>
            <a:endParaRPr lang="tr-TR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7410450" y="511886"/>
            <a:ext cx="4610099" cy="46728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Evrakları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posta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 da e-posta yoluyla mı kabul ettiği?</a:t>
            </a:r>
          </a:p>
          <a:p>
            <a:pPr>
              <a:lnSpc>
                <a:spcPct val="150000"/>
              </a:lnSpc>
            </a:pP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Online”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başvuru yoluyla mı kabul ettiği?</a:t>
            </a:r>
          </a:p>
          <a:p>
            <a:pPr>
              <a:lnSpc>
                <a:spcPct val="150000"/>
              </a:lnSpc>
            </a:pPr>
            <a:endParaRPr lang="tr-TR" sz="2400" dirty="0">
              <a:latin typeface="Georgia" panose="02040502050405020303" pitchFamily="18" charset="0"/>
            </a:endParaRPr>
          </a:p>
        </p:txBody>
      </p:sp>
      <p:pic>
        <p:nvPicPr>
          <p:cNvPr id="7" name="Resim 6" descr="online application clipart ile ilgili gÃ¶rsel sonuc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3539356"/>
            <a:ext cx="1581148" cy="1299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1276350"/>
            <a:ext cx="1162048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kdörtgen 4"/>
          <p:cNvSpPr/>
          <p:nvPr/>
        </p:nvSpPr>
        <p:spPr>
          <a:xfrm>
            <a:off x="342899" y="511887"/>
            <a:ext cx="6857999" cy="445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Başvuru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Süreci,</a:t>
            </a:r>
            <a:endParaRPr lang="tr-TR" sz="2400" dirty="0">
              <a:solidFill>
                <a:prstClr val="black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Gerekli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Evraklar </a:t>
            </a:r>
            <a:b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</a:br>
            <a:r>
              <a:rPr lang="tr-TR" sz="2400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(başvuru formu, konaklama formu, transkript, dil sertifikası, fotoğraf, pasaport fotokopisi, kaza ve mesuliyet sigortası, </a:t>
            </a:r>
            <a:r>
              <a:rPr lang="tr-TR" sz="2400" dirty="0" err="1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portfolyo</a:t>
            </a:r>
            <a:r>
              <a:rPr lang="tr-TR" sz="2400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vb.)</a:t>
            </a:r>
            <a:r>
              <a:rPr lang="tr-TR" sz="2400" b="1" dirty="0">
                <a:solidFill>
                  <a:prstClr val="black"/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endParaRPr lang="tr-TR" sz="2400" b="1" dirty="0" smtClean="0">
              <a:solidFill>
                <a:prstClr val="black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Son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Başvuru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Tarihi,</a:t>
            </a:r>
            <a:endParaRPr lang="tr-TR" sz="2400" dirty="0">
              <a:solidFill>
                <a:prstClr val="black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AKTS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Bilgi paketleri (ders kataloğu)</a:t>
            </a:r>
            <a:endParaRPr lang="tr-TR" sz="2400" dirty="0">
              <a:latin typeface="Georgia" panose="02040502050405020303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845602" y="5556509"/>
            <a:ext cx="9174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b="1" i="1" u="sng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hakkında </a:t>
            </a:r>
            <a:r>
              <a:rPr lang="tr-TR" sz="2400" b="1" i="1" u="sng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bilgi edinmek öğrencinin sorumluluğundadır</a:t>
            </a:r>
            <a:r>
              <a:rPr lang="tr-TR" sz="2400" b="1" i="1" u="sng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endParaRPr lang="tr-TR" sz="2400" i="1" u="sng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2592</TotalTime>
  <Words>1644</Words>
  <Application>Microsoft Office PowerPoint</Application>
  <PresentationFormat>Geniş ekran</PresentationFormat>
  <Paragraphs>265</Paragraphs>
  <Slides>52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Courier New</vt:lpstr>
      <vt:lpstr>Georgia</vt:lpstr>
      <vt:lpstr>Tahoma</vt:lpstr>
      <vt:lpstr>Times New Roman</vt:lpstr>
      <vt:lpstr>Wingdings</vt:lpstr>
      <vt:lpstr>Office Teması</vt:lpstr>
      <vt:lpstr>BURDUR MEHMET AKİF ERSOY ÜNİVERSİTESİ  2021/2022 Öğrenim Hareketliliği Oryantasyon Toplantısı  </vt:lpstr>
      <vt:lpstr>PowerPoint Sunusu</vt:lpstr>
      <vt:lpstr>  Erasmus+ Programı kapsamında eğitim görmek üzere seçildiğiniz andan itibaren duyurular için https://iro.mehmetakif.edu.tr/ adresini ve mail adreslerinizi sık sık kontrol ediniz.  </vt:lpstr>
      <vt:lpstr>Hareketlilikten Önce  Yapılması Gerekenler (Before the Mobility) </vt:lpstr>
      <vt:lpstr> Hareketlilikten Önce Uluslararası İlişkiler Koordinatörlüğüne  teslim edilecek belgeler ve yapılacaklar; </vt:lpstr>
      <vt:lpstr>PowerPoint Sunusu</vt:lpstr>
      <vt:lpstr>PowerPoint Sunusu</vt:lpstr>
      <vt:lpstr>PowerPoint Sunusu</vt:lpstr>
      <vt:lpstr>PowerPoint Sunusu</vt:lpstr>
      <vt:lpstr>Öğrenim Anlaşması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Hareketlilik Sırasında  Yapılması Gerekenler  (During the Mobility) </vt:lpstr>
      <vt:lpstr>PowerPoint Sunusu</vt:lpstr>
      <vt:lpstr>PowerPoint Sunusu</vt:lpstr>
      <vt:lpstr>Hareketlilik Sonrasında  Yapılması Gerekenler (After the Mobility)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Öğr. Gör. Ayşen TEMİZSOYLU   1212</vt:lpstr>
      <vt:lpstr>Öğr. Gör. Gülşah SAĞAM AKTAŞ      1213</vt:lpstr>
      <vt:lpstr>Öğr. Gör. Hatice KORUR            1215</vt:lpstr>
      <vt:lpstr>Uluslararası İlişkiler Koordinatörlüğü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BURDUR MEHMET AKİF ERSOY ÜNİVERSİTESİ 2019/2020 Akademik Yılı    Erasmus+ Programı Öğrenim Hareketliliği Oryantasyon Toplantısı  Uluslararası İlişkiler Koordinatörlüğü ……, BURDUR</dc:title>
  <dc:creator>USER</dc:creator>
  <cp:lastModifiedBy>gülsah saglam aktas</cp:lastModifiedBy>
  <cp:revision>150</cp:revision>
  <dcterms:created xsi:type="dcterms:W3CDTF">2019-01-10T10:35:28Z</dcterms:created>
  <dcterms:modified xsi:type="dcterms:W3CDTF">2021-05-04T13:07:43Z</dcterms:modified>
</cp:coreProperties>
</file>