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64" r:id="rId5"/>
    <p:sldId id="257" r:id="rId6"/>
    <p:sldId id="265" r:id="rId7"/>
    <p:sldId id="263" r:id="rId8"/>
    <p:sldId id="266" r:id="rId9"/>
    <p:sldId id="258" r:id="rId10"/>
    <p:sldId id="259" r:id="rId11"/>
    <p:sldId id="260" r:id="rId12"/>
    <p:sldId id="261" r:id="rId13"/>
    <p:sldId id="271" r:id="rId14"/>
    <p:sldId id="273" r:id="rId15"/>
    <p:sldId id="275" r:id="rId16"/>
    <p:sldId id="277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5" autoAdjust="0"/>
    <p:restoredTop sz="94660"/>
  </p:normalViewPr>
  <p:slideViewPr>
    <p:cSldViewPr snapToGrid="0">
      <p:cViewPr varScale="1">
        <p:scale>
          <a:sx n="75" d="100"/>
          <a:sy n="75" d="100"/>
        </p:scale>
        <p:origin x="42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6875-FD25-4361-B982-FABAA53E2136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5F7E-A689-4574-98A6-389A24E6E8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670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6875-FD25-4361-B982-FABAA53E2136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5F7E-A689-4574-98A6-389A24E6E8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4941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6875-FD25-4361-B982-FABAA53E2136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5F7E-A689-4574-98A6-389A24E6E8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0279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6875-FD25-4361-B982-FABAA53E2136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5F7E-A689-4574-98A6-389A24E6E8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4917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6875-FD25-4361-B982-FABAA53E2136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5F7E-A689-4574-98A6-389A24E6E8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9538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6875-FD25-4361-B982-FABAA53E2136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5F7E-A689-4574-98A6-389A24E6E8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338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6875-FD25-4361-B982-FABAA53E2136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5F7E-A689-4574-98A6-389A24E6E8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389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6875-FD25-4361-B982-FABAA53E2136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5F7E-A689-4574-98A6-389A24E6E8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9766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6875-FD25-4361-B982-FABAA53E2136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5F7E-A689-4574-98A6-389A24E6E8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847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6875-FD25-4361-B982-FABAA53E2136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5F7E-A689-4574-98A6-389A24E6E8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069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16875-FD25-4361-B982-FABAA53E2136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95F7E-A689-4574-98A6-389A24E6E8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8018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16875-FD25-4361-B982-FABAA53E2136}" type="datetimeFigureOut">
              <a:rPr lang="tr-TR" smtClean="0"/>
              <a:pPr/>
              <a:t>7.05.2021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95F7E-A689-4574-98A6-389A24E6E8E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248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ro@mehmetakif.edu.tr" TargetMode="External"/><Relationship Id="rId2" Type="http://schemas.openxmlformats.org/officeDocument/2006/relationships/hyperlink" Target="https://iro.mehmetakif.edu.tr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4800" dirty="0" err="1" smtClean="0">
                <a:latin typeface="Bookman Old Style" panose="02050604050505020204" pitchFamily="18" charset="0"/>
              </a:rPr>
              <a:t>Erasmus</a:t>
            </a:r>
            <a:r>
              <a:rPr lang="tr-TR" sz="4800" dirty="0" smtClean="0">
                <a:latin typeface="Bookman Old Style" panose="02050604050505020204" pitchFamily="18" charset="0"/>
              </a:rPr>
              <a:t> Dashboard</a:t>
            </a:r>
            <a:br>
              <a:rPr lang="tr-TR" sz="4800" dirty="0" smtClean="0">
                <a:latin typeface="Bookman Old Style" panose="02050604050505020204" pitchFamily="18" charset="0"/>
              </a:rPr>
            </a:br>
            <a:r>
              <a:rPr lang="tr-TR" sz="4800" dirty="0" smtClean="0">
                <a:latin typeface="Bookman Old Style" panose="02050604050505020204" pitchFamily="18" charset="0"/>
              </a:rPr>
              <a:t>Akademik Koordinatörler için İşlem Basamakları</a:t>
            </a:r>
            <a:endParaRPr lang="tr-TR" sz="4800" dirty="0">
              <a:latin typeface="Bookman Old Style" panose="020506040505050202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>
                <a:latin typeface="Bookman Old Style" panose="02050604050505020204" pitchFamily="18" charset="0"/>
              </a:rPr>
              <a:t>Burdur Mehmet Akif Ersoy Üniversitesi </a:t>
            </a:r>
          </a:p>
          <a:p>
            <a:r>
              <a:rPr lang="tr-TR" dirty="0" smtClean="0">
                <a:latin typeface="Bookman Old Style" panose="02050604050505020204" pitchFamily="18" charset="0"/>
              </a:rPr>
              <a:t>Uluslararası İlişkiler Koordinatörlüğü</a:t>
            </a:r>
            <a:endParaRPr lang="tr-TR" dirty="0">
              <a:latin typeface="Bookman Old Style" panose="02050604050505020204" pitchFamily="18" charset="0"/>
            </a:endParaRPr>
          </a:p>
        </p:txBody>
      </p:sp>
      <p:pic>
        <p:nvPicPr>
          <p:cNvPr id="4" name="Resim 3" descr="MAKÃ-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044" y="6419344"/>
            <a:ext cx="1268211" cy="359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://www.erasmus.ankara.edu.tr/files/2018/02/logo-erasmus-pl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2740"/>
            <a:ext cx="2259266" cy="43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UA logo erasmus ile ilgili gÃ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31" y="6398304"/>
            <a:ext cx="872345" cy="45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62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5639"/>
            <a:ext cx="9947396" cy="4902381"/>
          </a:xfrm>
          <a:prstGeom prst="rect">
            <a:avLst/>
          </a:prstGeom>
          <a:noFill/>
        </p:spPr>
      </p:pic>
      <p:sp>
        <p:nvSpPr>
          <p:cNvPr id="4" name="3 Metin kutusu"/>
          <p:cNvSpPr txBox="1"/>
          <p:nvPr/>
        </p:nvSpPr>
        <p:spPr>
          <a:xfrm>
            <a:off x="5624856" y="1377575"/>
            <a:ext cx="60601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“</a:t>
            </a:r>
            <a:r>
              <a:rPr lang="tr-TR" dirty="0" err="1" smtClean="0"/>
              <a:t>Outgoing</a:t>
            </a:r>
            <a:r>
              <a:rPr lang="tr-TR" dirty="0" smtClean="0"/>
              <a:t> </a:t>
            </a:r>
            <a:r>
              <a:rPr lang="tr-TR" dirty="0" err="1" smtClean="0"/>
              <a:t>students</a:t>
            </a:r>
            <a:r>
              <a:rPr lang="tr-TR" dirty="0" smtClean="0"/>
              <a:t>” alt başlığına tıkladıktan sonra,  giden öğrencilerin isimlerinin bulunduğu bir liste göreceksiniz.</a:t>
            </a:r>
          </a:p>
          <a:p>
            <a:r>
              <a:rPr lang="tr-TR" dirty="0" err="1" smtClean="0"/>
              <a:t>Learning</a:t>
            </a:r>
            <a:r>
              <a:rPr lang="tr-TR" dirty="0" smtClean="0"/>
              <a:t> </a:t>
            </a:r>
            <a:r>
              <a:rPr lang="tr-TR" dirty="0" err="1" smtClean="0"/>
              <a:t>Agreement</a:t>
            </a:r>
            <a:r>
              <a:rPr lang="tr-TR" dirty="0" smtClean="0"/>
              <a:t> belgesini imzalamak istediğiniz öğrencinin  bilgilerinin karşısında “</a:t>
            </a:r>
            <a:r>
              <a:rPr lang="tr-TR" dirty="0" err="1" smtClean="0"/>
              <a:t>Open</a:t>
            </a:r>
            <a:r>
              <a:rPr lang="tr-TR" dirty="0" smtClean="0"/>
              <a:t> </a:t>
            </a:r>
            <a:r>
              <a:rPr lang="tr-TR" dirty="0" err="1" smtClean="0"/>
              <a:t>Learning</a:t>
            </a:r>
            <a:r>
              <a:rPr lang="tr-TR" dirty="0" smtClean="0"/>
              <a:t> </a:t>
            </a:r>
            <a:r>
              <a:rPr lang="tr-TR" dirty="0" err="1" smtClean="0"/>
              <a:t>Agreement</a:t>
            </a:r>
            <a:r>
              <a:rPr lang="tr-TR" dirty="0" smtClean="0"/>
              <a:t>”  kutucuğu yer almaktadır. Buraya tıklayınız.</a:t>
            </a:r>
            <a:endParaRPr lang="tr-TR" dirty="0"/>
          </a:p>
        </p:txBody>
      </p:sp>
      <p:sp>
        <p:nvSpPr>
          <p:cNvPr id="5" name="4 Oval"/>
          <p:cNvSpPr/>
          <p:nvPr/>
        </p:nvSpPr>
        <p:spPr>
          <a:xfrm>
            <a:off x="3299012" y="466165"/>
            <a:ext cx="6669741" cy="77096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882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128" y="248708"/>
            <a:ext cx="814387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9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0199"/>
            <a:ext cx="9090779" cy="4817534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8940800" y="423333"/>
            <a:ext cx="29125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Open</a:t>
            </a:r>
            <a:r>
              <a:rPr lang="tr-TR" dirty="0" smtClean="0"/>
              <a:t> </a:t>
            </a:r>
            <a:r>
              <a:rPr lang="tr-TR" dirty="0" err="1" smtClean="0"/>
              <a:t>Learning</a:t>
            </a:r>
            <a:r>
              <a:rPr lang="tr-TR" dirty="0" smtClean="0"/>
              <a:t> </a:t>
            </a:r>
            <a:r>
              <a:rPr lang="tr-TR" dirty="0" err="1" smtClean="0"/>
              <a:t>Agreement</a:t>
            </a:r>
            <a:r>
              <a:rPr lang="tr-TR" dirty="0" smtClean="0"/>
              <a:t> başlığına tıkladıktan sonra, öğrencinizin  belgesi açılacak.</a:t>
            </a:r>
          </a:p>
          <a:p>
            <a:r>
              <a:rPr lang="tr-TR" dirty="0" smtClean="0"/>
              <a:t>Belgeyi kontrol ettikten sonra “</a:t>
            </a:r>
            <a:r>
              <a:rPr lang="tr-TR" dirty="0" err="1" smtClean="0"/>
              <a:t>Sign</a:t>
            </a:r>
            <a:r>
              <a:rPr lang="tr-TR" dirty="0" smtClean="0"/>
              <a:t> OLA” başlığı altında yer alan kutucuğun içine </a:t>
            </a:r>
            <a:r>
              <a:rPr lang="tr-TR" dirty="0" err="1" smtClean="0"/>
              <a:t>mouse</a:t>
            </a:r>
            <a:r>
              <a:rPr lang="tr-TR" dirty="0" smtClean="0"/>
              <a:t>, tablet kalem vb. yardımıyla imzanızı atınız.</a:t>
            </a:r>
          </a:p>
          <a:p>
            <a:r>
              <a:rPr lang="tr-TR" dirty="0" smtClean="0"/>
              <a:t>İmzanızı  değiştirmek istediğinizde “</a:t>
            </a:r>
            <a:r>
              <a:rPr lang="tr-TR" dirty="0" err="1" smtClean="0"/>
              <a:t>clear</a:t>
            </a:r>
            <a:r>
              <a:rPr lang="tr-TR" dirty="0" smtClean="0"/>
              <a:t>” butonuna basarak, imzanızı tekrardan atabilirsiniz.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93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6927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Öğr</a:t>
            </a: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. Gör. Ayşen TEMİZSOYLU   1212</a:t>
            </a:r>
            <a:endParaRPr lang="tr-TR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7" y="1449238"/>
            <a:ext cx="5906069" cy="4740425"/>
          </a:xfrm>
        </p:spPr>
        <p:txBody>
          <a:bodyPr>
            <a:noAutofit/>
          </a:bodyPr>
          <a:lstStyle/>
          <a:p>
            <a:pPr lvl="0"/>
            <a:r>
              <a:rPr lang="tr-TR" dirty="0"/>
              <a:t>Enstitüler</a:t>
            </a:r>
          </a:p>
          <a:p>
            <a:pPr lvl="0"/>
            <a:r>
              <a:rPr lang="tr-TR" dirty="0"/>
              <a:t>İlköğretim Matematik </a:t>
            </a:r>
            <a:r>
              <a:rPr lang="tr-TR" dirty="0" err="1"/>
              <a:t>Öğrt</a:t>
            </a:r>
            <a:r>
              <a:rPr lang="tr-TR" dirty="0"/>
              <a:t>.</a:t>
            </a:r>
          </a:p>
          <a:p>
            <a:pPr lvl="0"/>
            <a:r>
              <a:rPr lang="tr-TR" dirty="0"/>
              <a:t>İngilizce </a:t>
            </a:r>
            <a:r>
              <a:rPr lang="tr-TR" dirty="0" err="1"/>
              <a:t>Öğrt</a:t>
            </a:r>
            <a:r>
              <a:rPr lang="tr-TR" dirty="0"/>
              <a:t>.</a:t>
            </a:r>
          </a:p>
          <a:p>
            <a:pPr lvl="0"/>
            <a:r>
              <a:rPr lang="tr-TR" dirty="0"/>
              <a:t>İngiliz Dili ve Edebiyatı</a:t>
            </a:r>
          </a:p>
          <a:p>
            <a:pPr lvl="0"/>
            <a:r>
              <a:rPr lang="tr-TR" dirty="0"/>
              <a:t>Konaklama </a:t>
            </a:r>
            <a:r>
              <a:rPr lang="tr-TR" dirty="0" err="1"/>
              <a:t>İşlt</a:t>
            </a:r>
            <a:r>
              <a:rPr lang="tr-TR" dirty="0"/>
              <a:t>.</a:t>
            </a:r>
          </a:p>
          <a:p>
            <a:pPr lvl="0"/>
            <a:r>
              <a:rPr lang="tr-TR" dirty="0"/>
              <a:t>Moleküler Biyoloji ve Genetik</a:t>
            </a:r>
          </a:p>
          <a:p>
            <a:endParaRPr lang="tr-TR" dirty="0">
              <a:latin typeface="Georgia" panose="02040502050405020303" pitchFamily="18" charset="0"/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841859" y="1449237"/>
            <a:ext cx="5183188" cy="4740425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Georgia" panose="02040502050405020303" pitchFamily="18" charset="0"/>
              </a:rPr>
              <a:t>Tarih</a:t>
            </a:r>
          </a:p>
          <a:p>
            <a:r>
              <a:rPr lang="tr-TR" sz="2400" dirty="0">
                <a:latin typeface="Georgia" panose="02040502050405020303" pitchFamily="18" charset="0"/>
              </a:rPr>
              <a:t>Türkçe Öğretmenliği</a:t>
            </a:r>
          </a:p>
          <a:p>
            <a:r>
              <a:rPr lang="tr-TR" sz="2400" dirty="0">
                <a:latin typeface="Georgia" panose="02040502050405020303" pitchFamily="18" charset="0"/>
              </a:rPr>
              <a:t>Coğrafya</a:t>
            </a:r>
          </a:p>
          <a:p>
            <a:r>
              <a:rPr lang="tr-TR" sz="2400" dirty="0">
                <a:latin typeface="Georgia" panose="02040502050405020303" pitchFamily="18" charset="0"/>
              </a:rPr>
              <a:t>Sosyoloji</a:t>
            </a:r>
          </a:p>
          <a:p>
            <a:r>
              <a:rPr lang="tr-TR" sz="2400" dirty="0">
                <a:latin typeface="Georgia" panose="02040502050405020303" pitchFamily="18" charset="0"/>
              </a:rPr>
              <a:t>Felsefe</a:t>
            </a:r>
          </a:p>
          <a:p>
            <a:r>
              <a:rPr lang="tr-TR" sz="2400" dirty="0" err="1">
                <a:latin typeface="Georgia" panose="02040502050405020303" pitchFamily="18" charset="0"/>
              </a:rPr>
              <a:t>Nanobilim</a:t>
            </a:r>
            <a:r>
              <a:rPr lang="tr-TR" sz="2400" dirty="0">
                <a:latin typeface="Georgia" panose="02040502050405020303" pitchFamily="18" charset="0"/>
              </a:rPr>
              <a:t> ve </a:t>
            </a:r>
            <a:r>
              <a:rPr lang="tr-TR" sz="2400" dirty="0" err="1">
                <a:latin typeface="Georgia" panose="02040502050405020303" pitchFamily="18" charset="0"/>
              </a:rPr>
              <a:t>Nano</a:t>
            </a:r>
            <a:r>
              <a:rPr lang="tr-TR" sz="2400" dirty="0">
                <a:latin typeface="Georgia" panose="02040502050405020303" pitchFamily="18" charset="0"/>
              </a:rPr>
              <a:t> Teknoloji</a:t>
            </a:r>
          </a:p>
          <a:p>
            <a:endParaRPr lang="tr-TR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53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4181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Öğr</a:t>
            </a: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. Gör. Gülşah SAĞAM AKTAŞ      1213</a:t>
            </a:r>
            <a:endParaRPr lang="tr-TR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764372" y="1449236"/>
            <a:ext cx="5906069" cy="47404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latin typeface="Georgia" panose="02040502050405020303" pitchFamily="18" charset="0"/>
              </a:rPr>
              <a:t>	İşletme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Georgia" panose="02040502050405020303" pitchFamily="18" charset="0"/>
              </a:rPr>
              <a:t>	Makine Müh.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Georgia" panose="02040502050405020303" pitchFamily="18" charset="0"/>
              </a:rPr>
              <a:t>	Okul Öncesi </a:t>
            </a:r>
            <a:r>
              <a:rPr lang="tr-TR" sz="2400" dirty="0" err="1">
                <a:latin typeface="Georgia" panose="02040502050405020303" pitchFamily="18" charset="0"/>
              </a:rPr>
              <a:t>Öğrt</a:t>
            </a:r>
            <a:r>
              <a:rPr lang="tr-TR" sz="2400" dirty="0">
                <a:latin typeface="Georgia" panose="02040502050405020303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Georgia" panose="02040502050405020303" pitchFamily="18" charset="0"/>
              </a:rPr>
              <a:t>	Sosyal Hizmet </a:t>
            </a:r>
            <a:r>
              <a:rPr lang="tr-TR" sz="2400" dirty="0" err="1">
                <a:latin typeface="Georgia" panose="02040502050405020303" pitchFamily="18" charset="0"/>
              </a:rPr>
              <a:t>Prog</a:t>
            </a:r>
            <a:r>
              <a:rPr lang="tr-TR" sz="2400" dirty="0">
                <a:latin typeface="Georgia" panose="02040502050405020303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Georgia" panose="02040502050405020303" pitchFamily="18" charset="0"/>
              </a:rPr>
              <a:t>	Elektrik ve Elektronik Müh.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Georgia" panose="02040502050405020303" pitchFamily="18" charset="0"/>
              </a:rPr>
              <a:t>	Bankacılık ve Finans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>
              <a:latin typeface="Georgia" panose="02040502050405020303" pitchFamily="18" charset="0"/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841859" y="1449235"/>
            <a:ext cx="5183188" cy="47404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latin typeface="Georgia" panose="02040502050405020303" pitchFamily="18" charset="0"/>
              </a:rPr>
              <a:t>	İktisat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Georgia" panose="02040502050405020303" pitchFamily="18" charset="0"/>
              </a:rPr>
              <a:t>	PDR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Georgia" panose="02040502050405020303" pitchFamily="18" charset="0"/>
              </a:rPr>
              <a:t>	Veteriner 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Georgia" panose="02040502050405020303" pitchFamily="18" charset="0"/>
              </a:rPr>
              <a:t>	Peyzaj Mimarlığı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Georgia" panose="02040502050405020303" pitchFamily="18" charset="0"/>
              </a:rPr>
              <a:t>	Sınıf </a:t>
            </a:r>
            <a:r>
              <a:rPr lang="tr-TR" sz="2400" dirty="0" err="1">
                <a:latin typeface="Georgia" panose="02040502050405020303" pitchFamily="18" charset="0"/>
              </a:rPr>
              <a:t>Öğrt</a:t>
            </a:r>
            <a:r>
              <a:rPr lang="tr-TR" sz="2400" dirty="0">
                <a:latin typeface="Georgia" panose="02040502050405020303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Georgia" panose="02040502050405020303" pitchFamily="18" charset="0"/>
              </a:rPr>
              <a:t>	Kamu Yön.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Georgia" panose="02040502050405020303" pitchFamily="18" charset="0"/>
              </a:rPr>
              <a:t>	Yazılım Müh.</a:t>
            </a:r>
          </a:p>
          <a:p>
            <a:pPr>
              <a:lnSpc>
                <a:spcPct val="150000"/>
              </a:lnSpc>
            </a:pPr>
            <a:endParaRPr lang="tr-TR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04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21434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Öğr</a:t>
            </a: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. Gör. Hatice KORUR            1215</a:t>
            </a:r>
            <a:endParaRPr lang="tr-TR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7" y="1449238"/>
            <a:ext cx="5906069" cy="474042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400" dirty="0">
                <a:latin typeface="Georgia" panose="02040502050405020303" pitchFamily="18" charset="0"/>
              </a:rPr>
              <a:t>•	Beden Eğitimi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>
                <a:latin typeface="Georgia" panose="02040502050405020303" pitchFamily="18" charset="0"/>
              </a:rPr>
              <a:t>•	Bilgisayar Müh.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>
                <a:latin typeface="Georgia" panose="02040502050405020303" pitchFamily="18" charset="0"/>
              </a:rPr>
              <a:t>•	Spor Yön.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>
                <a:latin typeface="Georgia" panose="02040502050405020303" pitchFamily="18" charset="0"/>
              </a:rPr>
              <a:t>•	Beslenme ve Diyetetik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>
                <a:latin typeface="Georgia" panose="02040502050405020303" pitchFamily="18" charset="0"/>
              </a:rPr>
              <a:t>•	Resim </a:t>
            </a:r>
            <a:r>
              <a:rPr lang="tr-TR" sz="2400" dirty="0" err="1">
                <a:latin typeface="Georgia" panose="02040502050405020303" pitchFamily="18" charset="0"/>
              </a:rPr>
              <a:t>Öğrt</a:t>
            </a:r>
            <a:r>
              <a:rPr lang="tr-TR" sz="2400" dirty="0">
                <a:latin typeface="Georgia" panose="02040502050405020303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>
                <a:latin typeface="Georgia" panose="02040502050405020303" pitchFamily="18" charset="0"/>
              </a:rPr>
              <a:t>•	Sağlık Yön.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>
                <a:latin typeface="Georgia" panose="02040502050405020303" pitchFamily="18" charset="0"/>
              </a:rPr>
              <a:t>•	Antrenörlük </a:t>
            </a:r>
            <a:r>
              <a:rPr lang="tr-TR" sz="2400" dirty="0" err="1">
                <a:latin typeface="Georgia" panose="02040502050405020303" pitchFamily="18" charset="0"/>
              </a:rPr>
              <a:t>Eğt</a:t>
            </a:r>
            <a:r>
              <a:rPr lang="tr-TR" sz="2400" dirty="0">
                <a:latin typeface="Georgia" panose="02040502050405020303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>
                <a:latin typeface="Georgia" panose="02040502050405020303" pitchFamily="18" charset="0"/>
              </a:rPr>
              <a:t>•	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879566" y="1449237"/>
            <a:ext cx="5183188" cy="47404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tr-TR" sz="2400" dirty="0">
                <a:latin typeface="Georgia" panose="02040502050405020303" pitchFamily="18" charset="0"/>
              </a:rPr>
              <a:t>Müzik Teknolojileri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Hemşirelik</a:t>
            </a:r>
            <a:endParaRPr lang="tr-TR" sz="24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Mimarlık</a:t>
            </a:r>
            <a:endParaRPr lang="tr-TR" sz="24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Müzik </a:t>
            </a:r>
            <a:r>
              <a:rPr lang="tr-TR" sz="2400" dirty="0" err="1">
                <a:latin typeface="Georgia" panose="02040502050405020303" pitchFamily="18" charset="0"/>
              </a:rPr>
              <a:t>Öğrt</a:t>
            </a:r>
            <a:r>
              <a:rPr lang="tr-TR" sz="2400" dirty="0">
                <a:latin typeface="Georgia" panose="02040502050405020303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UT/YBS/MFY</a:t>
            </a:r>
            <a:endParaRPr lang="tr-TR" sz="24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Maliye</a:t>
            </a:r>
            <a:endParaRPr lang="tr-TR" sz="24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Ebelik</a:t>
            </a:r>
            <a:endParaRPr lang="tr-TR" sz="24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smtClean="0">
                <a:latin typeface="Georgia" panose="02040502050405020303" pitchFamily="18" charset="0"/>
              </a:rPr>
              <a:t>Gölhisar </a:t>
            </a:r>
            <a:r>
              <a:rPr lang="tr-TR" sz="2400" dirty="0">
                <a:latin typeface="Georgia" panose="02040502050405020303" pitchFamily="18" charset="0"/>
              </a:rPr>
              <a:t>Bilgisayar Tek.</a:t>
            </a:r>
          </a:p>
          <a:p>
            <a:pPr>
              <a:lnSpc>
                <a:spcPct val="150000"/>
              </a:lnSpc>
            </a:pPr>
            <a:endParaRPr lang="tr-TR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17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0" y="1001945"/>
            <a:ext cx="5911970" cy="2518104"/>
          </a:xfrm>
        </p:spPr>
        <p:txBody>
          <a:bodyPr>
            <a:normAutofit/>
          </a:bodyPr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336666"/>
              </a:buClr>
              <a:buSzPct val="70000"/>
            </a:pPr>
            <a:r>
              <a:rPr lang="tr-TR" altLang="tr-TR" sz="2000" kern="0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>Web   </a:t>
            </a:r>
            <a:r>
              <a:rPr lang="tr-TR" sz="2000" b="0" dirty="0">
                <a:latin typeface="Georgia" panose="02040502050405020303" pitchFamily="18" charset="0"/>
                <a:hlinkClick r:id="rId2"/>
              </a:rPr>
              <a:t>https://iro.mehmetakif.edu.tr/</a:t>
            </a:r>
            <a:endParaRPr lang="tr-TR" sz="2000" b="0" dirty="0">
              <a:latin typeface="Georgia" panose="02040502050405020303" pitchFamily="18" charset="0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336666"/>
              </a:buClr>
              <a:buSzPct val="70000"/>
            </a:pPr>
            <a:endParaRPr lang="tr-TR" sz="2000" dirty="0">
              <a:latin typeface="Georgia" panose="02040502050405020303" pitchFamily="18" charset="0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336666"/>
              </a:buClr>
              <a:buSzPct val="70000"/>
            </a:pPr>
            <a:r>
              <a:rPr lang="tr-TR" altLang="tr-TR" sz="2000" kern="0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>Mail</a:t>
            </a:r>
            <a:r>
              <a:rPr lang="tr-TR" altLang="tr-TR" sz="2000" kern="0" dirty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tr-TR" altLang="tr-TR" sz="2000" kern="0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>   </a:t>
            </a:r>
            <a:r>
              <a:rPr lang="tr-TR" altLang="tr-TR" sz="2000" b="0" kern="0" dirty="0">
                <a:latin typeface="Georgia" panose="02040502050405020303" pitchFamily="18" charset="0"/>
                <a:cs typeface="Times New Roman" pitchFamily="18" charset="0"/>
                <a:hlinkClick r:id="rId3"/>
              </a:rPr>
              <a:t>iro@mehmetakif.edu.tr</a:t>
            </a:r>
            <a:endParaRPr lang="tr-TR" altLang="tr-TR" sz="2000" b="0" kern="0" dirty="0">
              <a:latin typeface="Georgia" panose="02040502050405020303" pitchFamily="18" charset="0"/>
              <a:cs typeface="Times New Roman" pitchFamily="18" charset="0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336666"/>
              </a:buClr>
              <a:buSzPct val="70000"/>
            </a:pPr>
            <a:endParaRPr lang="tr-TR" altLang="tr-TR" sz="2000" kern="0" dirty="0">
              <a:solidFill>
                <a:srgbClr val="000000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r>
              <a:rPr lang="tr-TR" sz="2000" dirty="0">
                <a:solidFill>
                  <a:srgbClr val="C00000"/>
                </a:solidFill>
                <a:latin typeface="Georgia" panose="02040502050405020303" pitchFamily="18" charset="0"/>
              </a:rPr>
              <a:t>Telefon </a:t>
            </a:r>
            <a:r>
              <a:rPr lang="tr-T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0248 213 1210/1212/1213/1215</a:t>
            </a:r>
          </a:p>
          <a:p>
            <a:endParaRPr lang="tr-TR" sz="2000" dirty="0">
              <a:latin typeface="Georgia" panose="02040502050405020303" pitchFamily="18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55275" y="985971"/>
            <a:ext cx="5642027" cy="2007842"/>
          </a:xfrm>
        </p:spPr>
        <p:txBody>
          <a:bodyPr>
            <a:noAutofit/>
          </a:bodyPr>
          <a:lstStyle/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336666"/>
              </a:buClr>
              <a:buSzPct val="70000"/>
              <a:buNone/>
            </a:pPr>
            <a:r>
              <a:rPr lang="tr-TR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Adres   </a:t>
            </a:r>
            <a:r>
              <a:rPr lang="tr-TR" altLang="tr-TR" sz="2000" kern="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Uluslararası İlişkiler Koordinatörlüğü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336666"/>
              </a:buClr>
              <a:buSzPct val="70000"/>
              <a:buNone/>
            </a:pPr>
            <a:r>
              <a:rPr lang="tr-TR" altLang="tr-TR" sz="2000" kern="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	 İstiklal Yerleşkesi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336666"/>
              </a:buClr>
              <a:buSzPct val="70000"/>
              <a:buNone/>
            </a:pPr>
            <a:r>
              <a:rPr lang="tr-TR" altLang="tr-TR" sz="2000" kern="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	 Rektörlük Binası  B-Blok Zemin Kat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336666"/>
              </a:buClr>
              <a:buSzPct val="70000"/>
              <a:buNone/>
            </a:pPr>
            <a:r>
              <a:rPr lang="tr-TR" altLang="tr-TR" sz="2000" kern="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	 Mehmet Akif Ersoy Üniversitesi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336666"/>
              </a:buClr>
              <a:buSzPct val="70000"/>
              <a:buNone/>
            </a:pPr>
            <a:r>
              <a:rPr lang="tr-TR" altLang="tr-TR" sz="2000" kern="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	 15030 Burdur 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276045" y="3633025"/>
            <a:ext cx="11731925" cy="28712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000" b="1" dirty="0" err="1" smtClean="0">
                <a:solidFill>
                  <a:schemeClr val="accent6"/>
                </a:solidFill>
                <a:latin typeface="Georgia" panose="02040502050405020303" pitchFamily="18" charset="0"/>
              </a:rPr>
              <a:t>Erasmus</a:t>
            </a:r>
            <a:r>
              <a:rPr lang="tr-TR" sz="2000" b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+ Kurum Koordinatörü</a:t>
            </a:r>
          </a:p>
          <a:p>
            <a:pPr marL="0" indent="0" algn="ctr">
              <a:buNone/>
            </a:pPr>
            <a:r>
              <a:rPr lang="tr-TR" sz="2000" dirty="0" err="1" smtClean="0">
                <a:latin typeface="Georgia" panose="02040502050405020303" pitchFamily="18" charset="0"/>
              </a:rPr>
              <a:t>Prof.Dr</a:t>
            </a:r>
            <a:r>
              <a:rPr lang="tr-TR" sz="2000" dirty="0" smtClean="0">
                <a:latin typeface="Georgia" panose="02040502050405020303" pitchFamily="18" charset="0"/>
              </a:rPr>
              <a:t>. Dursun KÖSE</a:t>
            </a:r>
          </a:p>
          <a:p>
            <a:pPr marL="0" indent="0" algn="ctr">
              <a:buNone/>
            </a:pPr>
            <a:r>
              <a:rPr lang="tr-TR" sz="2000" b="1" dirty="0" err="1" smtClean="0">
                <a:solidFill>
                  <a:schemeClr val="accent6"/>
                </a:solidFill>
                <a:latin typeface="Georgia" panose="02040502050405020303" pitchFamily="18" charset="0"/>
              </a:rPr>
              <a:t>Erasmus</a:t>
            </a:r>
            <a:r>
              <a:rPr lang="tr-TR" sz="2000" b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+ Program Sorumluları</a:t>
            </a:r>
          </a:p>
          <a:p>
            <a:pPr marL="0" indent="0" algn="ctr">
              <a:buNone/>
            </a:pPr>
            <a:r>
              <a:rPr lang="tr-TR" sz="2000" dirty="0" err="1" smtClean="0">
                <a:latin typeface="Georgia" panose="02040502050405020303" pitchFamily="18" charset="0"/>
              </a:rPr>
              <a:t>Öğr.Gör</a:t>
            </a:r>
            <a:r>
              <a:rPr lang="tr-TR" sz="2000" dirty="0" smtClean="0">
                <a:latin typeface="Georgia" panose="02040502050405020303" pitchFamily="18" charset="0"/>
              </a:rPr>
              <a:t>. Ayşen TEMİZSOYLU                  </a:t>
            </a:r>
          </a:p>
          <a:p>
            <a:pPr marL="0" indent="0" algn="ctr">
              <a:buNone/>
            </a:pPr>
            <a:r>
              <a:rPr lang="tr-TR" sz="2000" dirty="0" err="1" smtClean="0">
                <a:latin typeface="Georgia" panose="02040502050405020303" pitchFamily="18" charset="0"/>
              </a:rPr>
              <a:t>Öğr</a:t>
            </a:r>
            <a:r>
              <a:rPr lang="tr-TR" sz="2000" dirty="0" smtClean="0">
                <a:latin typeface="Georgia" panose="02040502050405020303" pitchFamily="18" charset="0"/>
              </a:rPr>
              <a:t>. Gör. Gülşah SAĞLAM AKTAŞ           </a:t>
            </a:r>
          </a:p>
          <a:p>
            <a:pPr marL="0" indent="0" algn="ctr">
              <a:buNone/>
            </a:pPr>
            <a:r>
              <a:rPr lang="tr-TR" sz="2000" dirty="0" err="1" smtClean="0">
                <a:latin typeface="Georgia" panose="02040502050405020303" pitchFamily="18" charset="0"/>
              </a:rPr>
              <a:t>Öğr</a:t>
            </a:r>
            <a:r>
              <a:rPr lang="tr-TR" sz="2000" dirty="0" smtClean="0">
                <a:latin typeface="Georgia" panose="02040502050405020303" pitchFamily="18" charset="0"/>
              </a:rPr>
              <a:t>. Gör. Hatice KORUR                           </a:t>
            </a:r>
            <a:endParaRPr lang="tr-TR" sz="2000" dirty="0">
              <a:latin typeface="Georgia" panose="02040502050405020303" pitchFamily="18" charset="0"/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1944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Uluslararası İlişkiler Koordinatörlüğü</a:t>
            </a:r>
            <a:endParaRPr lang="tr-TR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99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9300" y="127000"/>
            <a:ext cx="106045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3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800" dirty="0">
                <a:latin typeface="Bookman Old Style" panose="02050604050505020204" pitchFamily="18" charset="0"/>
              </a:rPr>
              <a:t>Koordinatörlerin Görevleri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Hareketlilik Öncesi</a:t>
            </a:r>
          </a:p>
          <a:p>
            <a:pPr marL="0" indent="0">
              <a:buNone/>
            </a:pPr>
            <a:r>
              <a:rPr lang="tr-TR" dirty="0" smtClean="0"/>
              <a:t>         *Öğrenim anlaşması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-</a:t>
            </a:r>
            <a:r>
              <a:rPr lang="tr-TR" smtClean="0"/>
              <a:t>30 AKTS!!!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-Derslerin değil kredilerin denkleştirilmesi!!!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                -AKTS kataloglarının iyi incelenmesi!!!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Öğrenci Yurt Dışındayken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         </a:t>
            </a:r>
            <a:r>
              <a:rPr lang="tr-TR" dirty="0" smtClean="0"/>
              <a:t>*Değişiklik yapıldıysa Öğrenim Anlaşması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Hareketlilik Sonrası</a:t>
            </a:r>
          </a:p>
          <a:p>
            <a:pPr marL="0" indent="0">
              <a:buNone/>
            </a:pP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smtClean="0">
                <a:solidFill>
                  <a:srgbClr val="FF0000"/>
                </a:solidFill>
              </a:rPr>
              <a:t>         </a:t>
            </a:r>
            <a:r>
              <a:rPr lang="tr-TR" dirty="0" smtClean="0"/>
              <a:t>*Not Dönüşümü(Akademik Tanınma)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7120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389" y="505326"/>
            <a:ext cx="11177336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</a:pPr>
            <a:r>
              <a:rPr lang="tr-TR" sz="2400" dirty="0">
                <a:solidFill>
                  <a:srgbClr val="FF0000"/>
                </a:solidFill>
                <a:latin typeface="Bookman Old Style" panose="02050604050505020204" pitchFamily="18" charset="0"/>
                <a:ea typeface="+mj-ea"/>
                <a:cs typeface="+mj-cs"/>
                <a:sym typeface="Nixie One"/>
              </a:rPr>
              <a:t>OLA(Online Learning </a:t>
            </a:r>
            <a:r>
              <a:rPr lang="tr-TR" sz="2400" dirty="0" err="1">
                <a:solidFill>
                  <a:srgbClr val="FF0000"/>
                </a:solidFill>
                <a:latin typeface="Bookman Old Style" panose="02050604050505020204" pitchFamily="18" charset="0"/>
                <a:ea typeface="+mj-ea"/>
                <a:cs typeface="+mj-cs"/>
                <a:sym typeface="Nixie One"/>
              </a:rPr>
              <a:t>Agreement</a:t>
            </a:r>
            <a:r>
              <a:rPr lang="tr-TR" sz="2400" dirty="0">
                <a:solidFill>
                  <a:srgbClr val="FF0000"/>
                </a:solidFill>
                <a:latin typeface="Bookman Old Style" panose="02050604050505020204" pitchFamily="18" charset="0"/>
                <a:ea typeface="+mj-ea"/>
                <a:cs typeface="+mj-cs"/>
                <a:sym typeface="Nixie One"/>
              </a:rPr>
              <a:t>)(Çevrimiçi Öğrenim Anlaşması)</a:t>
            </a:r>
          </a:p>
          <a:p>
            <a:pPr lvl="0">
              <a:lnSpc>
                <a:spcPct val="150000"/>
              </a:lnSpc>
              <a:spcBef>
                <a:spcPts val="600"/>
              </a:spcBef>
            </a:pPr>
            <a:r>
              <a:rPr lang="tr-TR" dirty="0" smtClean="0">
                <a:latin typeface="Bookman Old Style" panose="02050604050505020204" pitchFamily="18" charset="0"/>
                <a:ea typeface="Nixie One"/>
                <a:cs typeface="Nixie One"/>
                <a:sym typeface="Nixie One"/>
              </a:rPr>
              <a:t>Öğrenim </a:t>
            </a:r>
            <a:r>
              <a:rPr lang="tr-TR" dirty="0">
                <a:latin typeface="Bookman Old Style" panose="02050604050505020204" pitchFamily="18" charset="0"/>
                <a:ea typeface="Nixie One"/>
                <a:cs typeface="Nixie One"/>
                <a:sym typeface="Nixie One"/>
              </a:rPr>
              <a:t>Anlaşmasının yeni dijital, kağıtsız halidir.</a:t>
            </a:r>
          </a:p>
          <a:p>
            <a:pPr algn="just">
              <a:lnSpc>
                <a:spcPct val="150000"/>
              </a:lnSpc>
            </a:pPr>
            <a:endParaRPr lang="tr-TR" dirty="0" smtClean="0">
              <a:latin typeface="Bookman Old Style" panose="02050604050505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dirty="0" smtClean="0">
                <a:latin typeface="Bookman Old Style" panose="02050604050505020204" pitchFamily="18" charset="0"/>
              </a:rPr>
              <a:t>Bildiğiniz üzere, öğrencilerimizin hazırladıkları «Learning </a:t>
            </a:r>
            <a:r>
              <a:rPr lang="tr-TR" dirty="0" err="1" smtClean="0">
                <a:latin typeface="Bookman Old Style" panose="02050604050505020204" pitchFamily="18" charset="0"/>
              </a:rPr>
              <a:t>Agreement</a:t>
            </a:r>
            <a:r>
              <a:rPr lang="tr-TR" dirty="0" smtClean="0">
                <a:latin typeface="Bookman Old Style" panose="02050604050505020204" pitchFamily="18" charset="0"/>
              </a:rPr>
              <a:t>»  yani öğrenim anlaşmalarının sizler tarafından imzalanması gerekmektedir. </a:t>
            </a:r>
          </a:p>
          <a:p>
            <a:pPr algn="just">
              <a:lnSpc>
                <a:spcPct val="150000"/>
              </a:lnSpc>
            </a:pPr>
            <a:endParaRPr lang="tr-TR" dirty="0" smtClean="0">
              <a:latin typeface="Bookman Old Style" panose="02050604050505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dirty="0" smtClean="0">
                <a:latin typeface="Bookman Old Style" panose="02050604050505020204" pitchFamily="18" charset="0"/>
              </a:rPr>
              <a:t>2021 proje dönemi ile birlikte, AB tarafından uygulamaya geçirilen «</a:t>
            </a:r>
            <a:r>
              <a:rPr lang="tr-TR" dirty="0" err="1" smtClean="0">
                <a:latin typeface="Bookman Old Style" panose="02050604050505020204" pitchFamily="18" charset="0"/>
              </a:rPr>
              <a:t>Erasmus</a:t>
            </a:r>
            <a:r>
              <a:rPr lang="tr-TR" dirty="0" smtClean="0">
                <a:latin typeface="Bookman Old Style" panose="02050604050505020204" pitchFamily="18" charset="0"/>
              </a:rPr>
              <a:t> Dashboard» ve «OLA» sistemleri kullanılmaya başlanacak olup öğrenim anlaşmaları online olarak imzalanacaktır.</a:t>
            </a:r>
          </a:p>
          <a:p>
            <a:pPr algn="just">
              <a:lnSpc>
                <a:spcPct val="150000"/>
              </a:lnSpc>
            </a:pPr>
            <a:r>
              <a:rPr lang="tr-TR" dirty="0" smtClean="0">
                <a:latin typeface="Bookman Old Style" panose="02050604050505020204" pitchFamily="18" charset="0"/>
              </a:rPr>
              <a:t>Bu süreçte sizlere ofisimiz tarafından tanımlama yapılacak olup, bu tanımlama sonrasında sunumda belirtilecek adımları takip ederek sistem üzerinden online  öğrenim anlaşmalarını imzalayabileceksiniz.</a:t>
            </a:r>
            <a:endParaRPr lang="tr-TR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73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266513" cy="5197642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094874" y="5558589"/>
            <a:ext cx="764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Şifrenizi oluşturduktan sonra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128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2" y="270961"/>
            <a:ext cx="7637522" cy="4878555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7645544" y="830178"/>
            <a:ext cx="43258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Bookman Old Style" panose="02050604050505020204" pitchFamily="18" charset="0"/>
              </a:rPr>
              <a:t>Öğrenim Anlaşmasını imzalama süreci, ofisimiz tarafından size tanımlama yapılması ile birlikte başlar.</a:t>
            </a:r>
          </a:p>
          <a:p>
            <a:r>
              <a:rPr lang="tr-TR" dirty="0" smtClean="0">
                <a:latin typeface="Bookman Old Style" panose="02050604050505020204" pitchFamily="18" charset="0"/>
              </a:rPr>
              <a:t>Bu tanımlama işlemi sonrasında mail adresinize «</a:t>
            </a:r>
            <a:r>
              <a:rPr lang="tr-TR" dirty="0" err="1" smtClean="0">
                <a:latin typeface="Bookman Old Style" panose="02050604050505020204" pitchFamily="18" charset="0"/>
              </a:rPr>
              <a:t>Confirm</a:t>
            </a:r>
            <a:r>
              <a:rPr lang="tr-TR" dirty="0" smtClean="0">
                <a:latin typeface="Bookman Old Style" panose="02050604050505020204" pitchFamily="18" charset="0"/>
              </a:rPr>
              <a:t> </a:t>
            </a:r>
            <a:r>
              <a:rPr lang="tr-TR" dirty="0" err="1" smtClean="0">
                <a:latin typeface="Bookman Old Style" panose="02050604050505020204" pitchFamily="18" charset="0"/>
              </a:rPr>
              <a:t>your</a:t>
            </a:r>
            <a:r>
              <a:rPr lang="tr-TR" dirty="0" smtClean="0">
                <a:latin typeface="Bookman Old Style" panose="02050604050505020204" pitchFamily="18" charset="0"/>
              </a:rPr>
              <a:t> </a:t>
            </a:r>
            <a:r>
              <a:rPr lang="tr-TR" dirty="0" err="1" smtClean="0">
                <a:latin typeface="Bookman Old Style" panose="02050604050505020204" pitchFamily="18" charset="0"/>
              </a:rPr>
              <a:t>account</a:t>
            </a:r>
            <a:r>
              <a:rPr lang="tr-TR" dirty="0" smtClean="0">
                <a:latin typeface="Bookman Old Style" panose="02050604050505020204" pitchFamily="18" charset="0"/>
              </a:rPr>
              <a:t>» başlıklı bir mail gelecektir.</a:t>
            </a:r>
          </a:p>
          <a:p>
            <a:r>
              <a:rPr lang="tr-TR" dirty="0" smtClean="0">
                <a:latin typeface="Bookman Old Style" panose="02050604050505020204" pitchFamily="18" charset="0"/>
              </a:rPr>
              <a:t>Bu mailde yer alan «</a:t>
            </a:r>
            <a:r>
              <a:rPr lang="tr-TR" dirty="0" err="1" smtClean="0">
                <a:latin typeface="Bookman Old Style" panose="02050604050505020204" pitchFamily="18" charset="0"/>
              </a:rPr>
              <a:t>Activate</a:t>
            </a:r>
            <a:r>
              <a:rPr lang="tr-TR" dirty="0" smtClean="0">
                <a:latin typeface="Bookman Old Style" panose="02050604050505020204" pitchFamily="18" charset="0"/>
              </a:rPr>
              <a:t> </a:t>
            </a:r>
            <a:r>
              <a:rPr lang="tr-TR" dirty="0" err="1" smtClean="0">
                <a:latin typeface="Bookman Old Style" panose="02050604050505020204" pitchFamily="18" charset="0"/>
              </a:rPr>
              <a:t>Account</a:t>
            </a:r>
            <a:r>
              <a:rPr lang="tr-TR" dirty="0" smtClean="0">
                <a:latin typeface="Bookman Old Style" panose="02050604050505020204" pitchFamily="18" charset="0"/>
              </a:rPr>
              <a:t>» yazısını tıklayarak hesabınızı onaylamanız ve şifre oluşturmanız gerekmektedir.</a:t>
            </a:r>
            <a:endParaRPr lang="tr-TR" dirty="0">
              <a:latin typeface="Bookman Old Style" panose="020506040505050202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392905" y="4126832"/>
            <a:ext cx="2129590" cy="1215189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905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597" y="334378"/>
            <a:ext cx="7210425" cy="592455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6304549" y="1588168"/>
            <a:ext cx="5245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/>
              <a:t>Öğrenim Anlaşmasını imzalama süreci, </a:t>
            </a:r>
            <a:r>
              <a:rPr lang="tr-TR" dirty="0" err="1" smtClean="0"/>
              <a:t>Erasmus</a:t>
            </a:r>
            <a:endParaRPr lang="tr-TR" dirty="0" smtClean="0"/>
          </a:p>
          <a:p>
            <a:pPr algn="just"/>
            <a:r>
              <a:rPr lang="tr-TR" dirty="0"/>
              <a:t> </a:t>
            </a:r>
            <a:r>
              <a:rPr lang="tr-TR" dirty="0" smtClean="0"/>
              <a:t>hareketliliğine hak kazanmış  bölümünüz öğrencisinin sistem üzerinden «Online Learning </a:t>
            </a:r>
            <a:r>
              <a:rPr lang="tr-TR" dirty="0" err="1" smtClean="0"/>
              <a:t>Agreement</a:t>
            </a:r>
            <a:r>
              <a:rPr lang="tr-TR" dirty="0" smtClean="0"/>
              <a:t>» belgesini hazırlaması ve imza için size göndermesi ile başlıyor.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7006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71007" cy="487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etin kutusu"/>
          <p:cNvSpPr txBox="1"/>
          <p:nvPr/>
        </p:nvSpPr>
        <p:spPr>
          <a:xfrm>
            <a:off x="448234" y="5558118"/>
            <a:ext cx="6131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Artık şifreniz ile sisteme giriş yapabilirsiniz.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0"/>
            <a:ext cx="9492832" cy="6131209"/>
          </a:xfrm>
          <a:prstGeom prst="rect">
            <a:avLst/>
          </a:prstGeom>
        </p:spPr>
      </p:pic>
      <p:sp>
        <p:nvSpPr>
          <p:cNvPr id="4" name="3 Oval"/>
          <p:cNvSpPr/>
          <p:nvPr/>
        </p:nvSpPr>
        <p:spPr>
          <a:xfrm>
            <a:off x="0" y="2438400"/>
            <a:ext cx="1710267" cy="711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Metin kutusu"/>
          <p:cNvSpPr txBox="1"/>
          <p:nvPr/>
        </p:nvSpPr>
        <p:spPr>
          <a:xfrm>
            <a:off x="10041467" y="982134"/>
            <a:ext cx="15578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Sisteme giriş yaptıktan sonra, </a:t>
            </a:r>
            <a:r>
              <a:rPr lang="tr-TR" b="1" dirty="0" smtClean="0">
                <a:solidFill>
                  <a:schemeClr val="accent1"/>
                </a:solidFill>
              </a:rPr>
              <a:t>“</a:t>
            </a:r>
            <a:r>
              <a:rPr lang="tr-TR" b="1" dirty="0" err="1" smtClean="0">
                <a:solidFill>
                  <a:schemeClr val="accent1"/>
                </a:solidFill>
              </a:rPr>
              <a:t>Mobilities</a:t>
            </a:r>
            <a:r>
              <a:rPr lang="tr-TR" b="1" dirty="0" smtClean="0">
                <a:solidFill>
                  <a:schemeClr val="accent1"/>
                </a:solidFill>
              </a:rPr>
              <a:t> (OLA 3.0) </a:t>
            </a:r>
            <a:r>
              <a:rPr lang="tr-TR" dirty="0" smtClean="0"/>
              <a:t>başlığı altında yer alan “</a:t>
            </a:r>
            <a:r>
              <a:rPr lang="tr-TR" b="1" dirty="0" err="1" smtClean="0">
                <a:solidFill>
                  <a:schemeClr val="accent1"/>
                </a:solidFill>
              </a:rPr>
              <a:t>Outgoing</a:t>
            </a:r>
            <a:r>
              <a:rPr lang="tr-TR" b="1" dirty="0" smtClean="0">
                <a:solidFill>
                  <a:schemeClr val="accent1"/>
                </a:solidFill>
              </a:rPr>
              <a:t> </a:t>
            </a:r>
            <a:r>
              <a:rPr lang="tr-TR" b="1" dirty="0" err="1" smtClean="0">
                <a:solidFill>
                  <a:schemeClr val="accent1"/>
                </a:solidFill>
              </a:rPr>
              <a:t>students</a:t>
            </a:r>
            <a:r>
              <a:rPr lang="tr-TR" b="1" dirty="0" smtClean="0">
                <a:solidFill>
                  <a:schemeClr val="accent1"/>
                </a:solidFill>
              </a:rPr>
              <a:t>” </a:t>
            </a:r>
            <a:r>
              <a:rPr lang="tr-TR" dirty="0" smtClean="0"/>
              <a:t>alt başlığına tıklıyorsunuz.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8622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446</Words>
  <Application>Microsoft Office PowerPoint</Application>
  <PresentationFormat>Geniş ekran</PresentationFormat>
  <Paragraphs>94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5" baseType="lpstr">
      <vt:lpstr>Arial</vt:lpstr>
      <vt:lpstr>Bookman Old Style</vt:lpstr>
      <vt:lpstr>Calibri</vt:lpstr>
      <vt:lpstr>Calibri Light</vt:lpstr>
      <vt:lpstr>Cambria Math</vt:lpstr>
      <vt:lpstr>Georgia</vt:lpstr>
      <vt:lpstr>Nixie One</vt:lpstr>
      <vt:lpstr>Times New Roman</vt:lpstr>
      <vt:lpstr>Office Teması</vt:lpstr>
      <vt:lpstr>Erasmus Dashboard Akademik Koordinatörler için İşlem Basamakları</vt:lpstr>
      <vt:lpstr>PowerPoint Sunusu</vt:lpstr>
      <vt:lpstr>Koordinatörlerin Görevleri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Öğr. Gör. Ayşen TEMİZSOYLU   1212</vt:lpstr>
      <vt:lpstr>Öğr. Gör. Gülşah SAĞAM AKTAŞ      1213</vt:lpstr>
      <vt:lpstr>Öğr. Gör. Hatice KORUR            1215</vt:lpstr>
      <vt:lpstr>Uluslararası İlişkiler Koordinatörlüğü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gülsah saglam aktas</cp:lastModifiedBy>
  <cp:revision>26</cp:revision>
  <dcterms:created xsi:type="dcterms:W3CDTF">2021-04-13T08:27:22Z</dcterms:created>
  <dcterms:modified xsi:type="dcterms:W3CDTF">2021-05-07T09:08:01Z</dcterms:modified>
</cp:coreProperties>
</file>