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5" r:id="rId2"/>
    <p:sldId id="328" r:id="rId3"/>
    <p:sldId id="338" r:id="rId4"/>
    <p:sldId id="266" r:id="rId5"/>
    <p:sldId id="271" r:id="rId6"/>
    <p:sldId id="270" r:id="rId7"/>
    <p:sldId id="273" r:id="rId8"/>
    <p:sldId id="274" r:id="rId9"/>
    <p:sldId id="265" r:id="rId10"/>
    <p:sldId id="277" r:id="rId11"/>
    <p:sldId id="276" r:id="rId12"/>
    <p:sldId id="340" r:id="rId13"/>
    <p:sldId id="275" r:id="rId14"/>
    <p:sldId id="300" r:id="rId15"/>
    <p:sldId id="281" r:id="rId16"/>
    <p:sldId id="283" r:id="rId17"/>
    <p:sldId id="285" r:id="rId18"/>
    <p:sldId id="286" r:id="rId19"/>
    <p:sldId id="331" r:id="rId20"/>
    <p:sldId id="287" r:id="rId21"/>
    <p:sldId id="288" r:id="rId22"/>
    <p:sldId id="342" r:id="rId23"/>
    <p:sldId id="289" r:id="rId24"/>
    <p:sldId id="291" r:id="rId25"/>
    <p:sldId id="292" r:id="rId26"/>
    <p:sldId id="334" r:id="rId27"/>
    <p:sldId id="293" r:id="rId28"/>
    <p:sldId id="294" r:id="rId29"/>
    <p:sldId id="296" r:id="rId30"/>
    <p:sldId id="297" r:id="rId31"/>
    <p:sldId id="326" r:id="rId32"/>
    <p:sldId id="303" r:id="rId33"/>
    <p:sldId id="335" r:id="rId34"/>
    <p:sldId id="304" r:id="rId35"/>
    <p:sldId id="305" r:id="rId36"/>
    <p:sldId id="306" r:id="rId37"/>
    <p:sldId id="307" r:id="rId38"/>
    <p:sldId id="308" r:id="rId39"/>
    <p:sldId id="309" r:id="rId40"/>
    <p:sldId id="320" r:id="rId41"/>
    <p:sldId id="341" r:id="rId42"/>
    <p:sldId id="337"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953"/>
    <a:srgbClr val="6CA644"/>
    <a:srgbClr val="85BE62"/>
    <a:srgbClr val="D6A300"/>
    <a:srgbClr val="C8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96445" autoAdjust="0"/>
  </p:normalViewPr>
  <p:slideViewPr>
    <p:cSldViewPr snapToGrid="0">
      <p:cViewPr varScale="1">
        <p:scale>
          <a:sx n="71" d="100"/>
          <a:sy n="71" d="100"/>
        </p:scale>
        <p:origin x="492" y="60"/>
      </p:cViewPr>
      <p:guideLst/>
    </p:cSldViewPr>
  </p:slideViewPr>
  <p:outlineViewPr>
    <p:cViewPr>
      <p:scale>
        <a:sx n="33" d="100"/>
        <a:sy n="33" d="100"/>
      </p:scale>
      <p:origin x="0" y="-14898"/>
    </p:cViewPr>
  </p:outlineViewPr>
  <p:notesTextViewPr>
    <p:cViewPr>
      <p:scale>
        <a:sx n="1" d="1"/>
        <a:sy n="1" d="1"/>
      </p:scale>
      <p:origin x="0" y="0"/>
    </p:cViewPr>
  </p:notesTextViewPr>
  <p:sorterViewPr>
    <p:cViewPr>
      <p:scale>
        <a:sx n="100" d="100"/>
        <a:sy n="100" d="100"/>
      </p:scale>
      <p:origin x="0" y="-10236"/>
    </p:cViewPr>
  </p:sorterViewPr>
  <p:notesViewPr>
    <p:cSldViewPr snapToGrid="0">
      <p:cViewPr varScale="1">
        <p:scale>
          <a:sx n="89" d="100"/>
          <a:sy n="89" d="100"/>
        </p:scale>
        <p:origin x="27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26A18B69-F7FC-4C01-9CDB-5F652AD65C6F}" type="datetimeFigureOut">
              <a:rPr lang="tr-TR" smtClean="0"/>
              <a:pPr/>
              <a:t>24.12.2021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10F76-0F1B-439F-804E-20D7D8CE0820}" type="slidenum">
              <a:rPr lang="tr-TR" smtClean="0"/>
              <a:t>‹#›</a:t>
            </a:fld>
            <a:endParaRPr lang="tr-TR"/>
          </a:p>
        </p:txBody>
      </p:sp>
    </p:spTree>
    <p:extLst>
      <p:ext uri="{BB962C8B-B14F-4D97-AF65-F5344CB8AC3E}">
        <p14:creationId xmlns:p14="http://schemas.microsoft.com/office/powerpoint/2010/main" val="164798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210F76-0F1B-439F-804E-20D7D8CE0820}" type="slidenum">
              <a:rPr lang="tr-TR" smtClean="0"/>
              <a:t>23</a:t>
            </a:fld>
            <a:endParaRPr lang="tr-TR"/>
          </a:p>
        </p:txBody>
      </p:sp>
    </p:spTree>
    <p:extLst>
      <p:ext uri="{BB962C8B-B14F-4D97-AF65-F5344CB8AC3E}">
        <p14:creationId xmlns:p14="http://schemas.microsoft.com/office/powerpoint/2010/main" val="61830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210F76-0F1B-439F-804E-20D7D8CE0820}" type="slidenum">
              <a:rPr lang="tr-TR" smtClean="0"/>
              <a:t>26</a:t>
            </a:fld>
            <a:endParaRPr lang="tr-TR"/>
          </a:p>
        </p:txBody>
      </p:sp>
    </p:spTree>
    <p:extLst>
      <p:ext uri="{BB962C8B-B14F-4D97-AF65-F5344CB8AC3E}">
        <p14:creationId xmlns:p14="http://schemas.microsoft.com/office/powerpoint/2010/main" val="1539391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dirty="0" smtClean="0"/>
              <a:t>Asıl başlık stili için tıklatın</a:t>
            </a:r>
            <a:endParaRPr lang="tr-TR" dirty="0"/>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0F05E80-F97A-4C7C-9D57-9F615D0B0024}" type="datetime1">
              <a:rPr lang="tr-TR" smtClean="0"/>
              <a:t>24.12.2021</a:t>
            </a:fld>
            <a:endParaRPr lang="tr-TR"/>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859566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28A34F7-3150-4BCB-8E52-78CFD1F5F9D4}" type="datetime1">
              <a:rPr lang="tr-TR" smtClean="0"/>
              <a:t>24.12.2021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22920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FCAE4DF-577B-4DE4-A194-2498FE5F3BB8}" type="datetime1">
              <a:rPr lang="tr-TR" smtClean="0"/>
              <a:t>24.12.2021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307253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sp>
        <p:nvSpPr>
          <p:cNvPr id="3" name="İçerik Yer Tutucusu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Tree>
    <p:extLst>
      <p:ext uri="{BB962C8B-B14F-4D97-AF65-F5344CB8AC3E}">
        <p14:creationId xmlns:p14="http://schemas.microsoft.com/office/powerpoint/2010/main" val="3146489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dirty="0" smtClean="0"/>
              <a:t>Asıl metin stillerini düzenle</a:t>
            </a:r>
          </a:p>
        </p:txBody>
      </p:sp>
      <p:sp>
        <p:nvSpPr>
          <p:cNvPr id="4" name="Veri Yer Tutucusu 3"/>
          <p:cNvSpPr>
            <a:spLocks noGrp="1"/>
          </p:cNvSpPr>
          <p:nvPr>
            <p:ph type="dt" sz="half" idx="10"/>
          </p:nvPr>
        </p:nvSpPr>
        <p:spPr/>
        <p:txBody>
          <a:bodyPr/>
          <a:lstStyle/>
          <a:p>
            <a:fld id="{0938B1EC-DCB1-447D-B7E3-69F89D45FC7D}" type="datetime1">
              <a:rPr lang="tr-TR" smtClean="0"/>
              <a:t>24.12.2021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25411047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571A007-C7B5-4230-ACF1-AE04D9E4E7DF}" type="datetime1">
              <a:rPr lang="tr-TR" smtClean="0"/>
              <a:t>24.12.2021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31929186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AF3B3FD-5374-4B96-B3C2-981DD73CB986}" type="datetime1">
              <a:rPr lang="tr-TR" smtClean="0"/>
              <a:t>24.12.2021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2113829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a:xfrm>
            <a:off x="838200" y="348650"/>
            <a:ext cx="10515600" cy="1325563"/>
          </a:xfrm>
        </p:spPr>
        <p:txBody>
          <a:bodyPr/>
          <a:lstStyle>
            <a:lvl1pPr>
              <a:defRPr>
                <a:latin typeface="Arial" panose="020B0604020202020204" pitchFamily="34" charset="0"/>
                <a:cs typeface="Arial" panose="020B0604020202020204" pitchFamily="34" charset="0"/>
              </a:defRPr>
            </a:lvl1pPr>
          </a:lstStyle>
          <a:p>
            <a:r>
              <a:rPr lang="tr-TR" dirty="0" smtClean="0"/>
              <a:t>Asıl başlık stili için tıklatın</a:t>
            </a:r>
            <a:endParaRPr lang="tr-TR" dirty="0"/>
          </a:p>
        </p:txBody>
      </p:sp>
      <p:sp>
        <p:nvSpPr>
          <p:cNvPr id="6" name="Veri Yer Tutucusu 5"/>
          <p:cNvSpPr>
            <a:spLocks noGrp="1"/>
          </p:cNvSpPr>
          <p:nvPr>
            <p:ph type="dt" sz="half" idx="10"/>
          </p:nvPr>
        </p:nvSpPr>
        <p:spPr/>
        <p:txBody>
          <a:bodyPr/>
          <a:lstStyle/>
          <a:p>
            <a:fld id="{E089D9DA-7800-41B5-B24D-7670FB51EA0B}" type="datetime1">
              <a:rPr lang="tr-TR" smtClean="0"/>
              <a:t>24.12.2021</a:t>
            </a:fld>
            <a:endParaRPr lang="tr-TR"/>
          </a:p>
        </p:txBody>
      </p:sp>
      <p:sp>
        <p:nvSpPr>
          <p:cNvPr id="7" name="Altbilgi Yer Tutucusu 6"/>
          <p:cNvSpPr>
            <a:spLocks noGrp="1"/>
          </p:cNvSpPr>
          <p:nvPr>
            <p:ph type="ftr" sz="quarter" idx="11"/>
          </p:nvPr>
        </p:nvSpPr>
        <p:spPr/>
        <p:txBody>
          <a:bodyPr/>
          <a:lstStyle/>
          <a:p>
            <a:endParaRPr lang="tr-TR"/>
          </a:p>
        </p:txBody>
      </p:sp>
      <p:sp>
        <p:nvSpPr>
          <p:cNvPr id="8" name="Slayt Numarası Yer Tutucusu 7"/>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8789956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81F408-47B9-4DA1-8D09-EA034954AEAC}" type="datetime1">
              <a:rPr lang="tr-TR" smtClean="0"/>
              <a:t>24.12.2021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76302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04333DA-236B-49E0-8630-606F1DC3F593}" type="datetime1">
              <a:rPr lang="tr-TR" smtClean="0"/>
              <a:t>24.12.2021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95098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C6CE5D-5439-41BD-A4EE-881E668BEEC3}" type="datetime1">
              <a:rPr lang="tr-TR" smtClean="0"/>
              <a:t>24.12.2021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2A8808B-6CC0-42D3-B329-5AB964D4D1B4}" type="slidenum">
              <a:rPr lang="tr-TR" smtClean="0"/>
              <a:t>‹#›</a:t>
            </a:fld>
            <a:endParaRPr lang="tr-TR"/>
          </a:p>
        </p:txBody>
      </p:sp>
    </p:spTree>
    <p:extLst>
      <p:ext uri="{BB962C8B-B14F-4D97-AF65-F5344CB8AC3E}">
        <p14:creationId xmlns:p14="http://schemas.microsoft.com/office/powerpoint/2010/main" val="307142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00D02-25DD-4C6E-8A9D-EA22F01066DF}" type="datetime1">
              <a:rPr lang="tr-TR" smtClean="0"/>
              <a:t>24.12.2021</a:t>
            </a:fld>
            <a:endParaRPr lang="tr-TR" dirty="0"/>
          </a:p>
        </p:txBody>
      </p:sp>
      <p:sp>
        <p:nvSpPr>
          <p:cNvPr id="5" name="Altbilgi Yer Tutucusu 4"/>
          <p:cNvSpPr>
            <a:spLocks noGrp="1"/>
          </p:cNvSpPr>
          <p:nvPr>
            <p:ph type="ftr" sz="quarter" idx="3"/>
          </p:nvPr>
        </p:nvSpPr>
        <p:spPr>
          <a:xfrm>
            <a:off x="4165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Book Antiqua" panose="02040602050305030304" pitchFamily="18" charset="0"/>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8808B-6CC0-42D3-B329-5AB964D4D1B4}" type="slidenum">
              <a:rPr lang="tr-TR" smtClean="0"/>
              <a:t>‹#›</a:t>
            </a:fld>
            <a:endParaRPr lang="tr-TR" dirty="0"/>
          </a:p>
        </p:txBody>
      </p:sp>
    </p:spTree>
    <p:extLst>
      <p:ext uri="{BB962C8B-B14F-4D97-AF65-F5344CB8AC3E}">
        <p14:creationId xmlns:p14="http://schemas.microsoft.com/office/powerpoint/2010/main" val="414400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ok Antiqua" panose="020406020503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ok Antiqua" panose="020406020503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ok Antiqua" panose="020406020503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ok Antiqua" panose="020406020503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uropa.eu/europea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42958" y="2998938"/>
            <a:ext cx="9420225" cy="1289550"/>
          </a:xfrm>
        </p:spPr>
        <p:txBody>
          <a:bodyPr>
            <a:noAutofit/>
          </a:bodyPr>
          <a:lstStyle/>
          <a:p>
            <a:r>
              <a:rPr lang="tr-TR" sz="2800" dirty="0" smtClean="0">
                <a:latin typeface="Georgia" panose="02040502050405020303" pitchFamily="18" charset="0"/>
                <a:cs typeface="Arial" panose="020B0604020202020204" pitchFamily="34" charset="0"/>
              </a:rPr>
              <a:t>BURDUR MEHMET AKİF ERSOY ÜNİVERSİTESİ</a:t>
            </a:r>
            <a:br>
              <a:rPr lang="tr-TR" sz="2800" dirty="0" smtClean="0">
                <a:latin typeface="Georgia" panose="02040502050405020303" pitchFamily="18" charset="0"/>
                <a:cs typeface="Arial" panose="020B0604020202020204" pitchFamily="34" charset="0"/>
              </a:rPr>
            </a:br>
            <a:r>
              <a:rPr lang="tr-TR" sz="2800" dirty="0" smtClean="0">
                <a:latin typeface="Georgia" panose="02040502050405020303" pitchFamily="18" charset="0"/>
                <a:cs typeface="Arial" panose="020B0604020202020204" pitchFamily="34" charset="0"/>
              </a:rPr>
              <a:t>ULUSLARARASI İLİŞKİLER KOORDİNATÖRLÜĞÜ</a:t>
            </a:r>
            <a:br>
              <a:rPr lang="tr-TR" sz="2800" dirty="0" smtClean="0">
                <a:latin typeface="Georgia" panose="02040502050405020303" pitchFamily="18" charset="0"/>
                <a:cs typeface="Arial" panose="020B0604020202020204" pitchFamily="34" charset="0"/>
              </a:rPr>
            </a:br>
            <a:r>
              <a:rPr lang="tr-TR" sz="2800" dirty="0">
                <a:latin typeface="Georgia" panose="02040502050405020303" pitchFamily="18" charset="0"/>
                <a:cs typeface="Arial" panose="020B0604020202020204" pitchFamily="34" charset="0"/>
              </a:rPr>
              <a:t/>
            </a:r>
            <a:br>
              <a:rPr lang="tr-TR" sz="2800" dirty="0">
                <a:latin typeface="Georgia" panose="02040502050405020303" pitchFamily="18" charset="0"/>
                <a:cs typeface="Arial" panose="020B0604020202020204" pitchFamily="34" charset="0"/>
              </a:rPr>
            </a:br>
            <a:r>
              <a:rPr lang="tr-TR" sz="2800" dirty="0" smtClean="0">
                <a:latin typeface="Georgia" panose="02040502050405020303" pitchFamily="18" charset="0"/>
                <a:cs typeface="Arial" panose="020B0604020202020204" pitchFamily="34" charset="0"/>
              </a:rPr>
              <a:t/>
            </a:r>
            <a:br>
              <a:rPr lang="tr-TR" sz="2800" dirty="0" smtClean="0">
                <a:latin typeface="Georgia" panose="02040502050405020303" pitchFamily="18" charset="0"/>
                <a:cs typeface="Arial" panose="020B0604020202020204" pitchFamily="34" charset="0"/>
              </a:rPr>
            </a:br>
            <a:r>
              <a:rPr lang="tr-TR" sz="2800" dirty="0" smtClean="0">
                <a:latin typeface="Georgia" panose="02040502050405020303" pitchFamily="18" charset="0"/>
                <a:cs typeface="Arial" panose="020B0604020202020204" pitchFamily="34" charset="0"/>
              </a:rPr>
              <a:t>ERASMUS+ PROGRAMI ÖĞRENCİ HAREKETLİLİĞİ</a:t>
            </a:r>
            <a:br>
              <a:rPr lang="tr-TR" sz="2800" dirty="0" smtClean="0">
                <a:latin typeface="Georgia" panose="02040502050405020303" pitchFamily="18" charset="0"/>
                <a:cs typeface="Arial" panose="020B0604020202020204" pitchFamily="34" charset="0"/>
              </a:rPr>
            </a:br>
            <a:r>
              <a:rPr lang="tr-TR" sz="2800" dirty="0" smtClean="0">
                <a:latin typeface="Georgia" panose="02040502050405020303" pitchFamily="18" charset="0"/>
                <a:cs typeface="Arial" panose="020B0604020202020204" pitchFamily="34" charset="0"/>
              </a:rPr>
              <a:t>Öğrenim ve Staj Faaliyetleri</a:t>
            </a:r>
            <a:br>
              <a:rPr lang="tr-TR" sz="2800" dirty="0" smtClean="0">
                <a:latin typeface="Georgia" panose="02040502050405020303" pitchFamily="18" charset="0"/>
                <a:cs typeface="Arial" panose="020B0604020202020204" pitchFamily="34" charset="0"/>
              </a:rPr>
            </a:br>
            <a:endParaRPr lang="tr-TR" sz="2800" dirty="0">
              <a:latin typeface="Georgia" panose="02040502050405020303" pitchFamily="18"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1" y="6412953"/>
            <a:ext cx="804742" cy="445047"/>
          </a:xfrm>
          <a:prstGeom prst="rect">
            <a:avLst/>
          </a:prstGeom>
        </p:spPr>
      </p:pic>
      <p:pic>
        <p:nvPicPr>
          <p:cNvPr id="5" name="Resim 4"/>
          <p:cNvPicPr>
            <a:picLocks noChangeAspect="1"/>
          </p:cNvPicPr>
          <p:nvPr/>
        </p:nvPicPr>
        <p:blipFill>
          <a:blip r:embed="rId3"/>
          <a:stretch>
            <a:fillRect/>
          </a:stretch>
        </p:blipFill>
        <p:spPr>
          <a:xfrm>
            <a:off x="804741" y="6388567"/>
            <a:ext cx="896190" cy="469433"/>
          </a:xfrm>
          <a:prstGeom prst="rect">
            <a:avLst/>
          </a:prstGeom>
        </p:spPr>
      </p:pic>
      <p:pic>
        <p:nvPicPr>
          <p:cNvPr id="6" name="Resim 5"/>
          <p:cNvPicPr>
            <a:picLocks noChangeAspect="1"/>
          </p:cNvPicPr>
          <p:nvPr/>
        </p:nvPicPr>
        <p:blipFill>
          <a:blip r:embed="rId4"/>
          <a:stretch>
            <a:fillRect/>
          </a:stretch>
        </p:blipFill>
        <p:spPr>
          <a:xfrm>
            <a:off x="1700931" y="6412953"/>
            <a:ext cx="1725318" cy="438931"/>
          </a:xfrm>
          <a:prstGeom prst="rect">
            <a:avLst/>
          </a:prstGeom>
        </p:spPr>
      </p:pic>
      <p:pic>
        <p:nvPicPr>
          <p:cNvPr id="7" name="Resim 6" descr="MAKÃ-LOGO"/>
          <p:cNvPicPr/>
          <p:nvPr/>
        </p:nvPicPr>
        <p:blipFill rotWithShape="1">
          <a:blip r:embed="rId5">
            <a:extLst>
              <a:ext uri="{28A0092B-C50C-407E-A947-70E740481C1C}">
                <a14:useLocalDpi xmlns:a14="http://schemas.microsoft.com/office/drawing/2010/main" val="0"/>
              </a:ext>
            </a:extLst>
          </a:blip>
          <a:srcRect l="32119" t="1852"/>
          <a:stretch/>
        </p:blipFill>
        <p:spPr bwMode="auto">
          <a:xfrm>
            <a:off x="5314950" y="485664"/>
            <a:ext cx="1049044" cy="559347"/>
          </a:xfrm>
          <a:prstGeom prst="rect">
            <a:avLst/>
          </a:prstGeom>
          <a:noFill/>
          <a:ln>
            <a:noFill/>
          </a:ln>
          <a:extLst>
            <a:ext uri="{53640926-AAD7-44D8-BBD7-CCE9431645EC}">
              <a14:shadowObscured xmlns:a14="http://schemas.microsoft.com/office/drawing/2010/main"/>
            </a:ext>
          </a:extLst>
        </p:spPr>
      </p:pic>
      <p:sp>
        <p:nvSpPr>
          <p:cNvPr id="8" name="Akış Çizelgesi: Bağlayıcı 7"/>
          <p:cNvSpPr/>
          <p:nvPr/>
        </p:nvSpPr>
        <p:spPr>
          <a:xfrm>
            <a:off x="318406" y="5109579"/>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9" name="Düz Bağlayıcı 8"/>
          <p:cNvCxnSpPr/>
          <p:nvPr/>
        </p:nvCxnSpPr>
        <p:spPr>
          <a:xfrm>
            <a:off x="1342958" y="541836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378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0756" y="-23261"/>
            <a:ext cx="12426043" cy="862683"/>
          </a:xfrm>
        </p:spPr>
        <p:txBody>
          <a:bodyPr>
            <a:normAutofit fontScale="90000"/>
          </a:bodyPr>
          <a:lstStyle/>
          <a:p>
            <a:pPr algn="ctr"/>
            <a:r>
              <a:rPr lang="tr-TR" sz="4000" b="1" dirty="0" smtClean="0">
                <a:solidFill>
                  <a:schemeClr val="tx2"/>
                </a:solidFill>
                <a:latin typeface="Georgia" panose="02040502050405020303" pitchFamily="18" charset="0"/>
              </a:rPr>
              <a:t/>
            </a:r>
            <a:br>
              <a:rPr lang="tr-TR" sz="4000" b="1" dirty="0" smtClean="0">
                <a:solidFill>
                  <a:schemeClr val="tx2"/>
                </a:solidFill>
                <a:latin typeface="Georgia" panose="02040502050405020303" pitchFamily="18" charset="0"/>
              </a:rPr>
            </a:br>
            <a:r>
              <a:rPr lang="tr-TR" sz="4000" b="1" dirty="0" smtClean="0">
                <a:solidFill>
                  <a:schemeClr val="tx2"/>
                </a:solidFill>
                <a:latin typeface="Georgia" panose="02040502050405020303" pitchFamily="18" charset="0"/>
              </a:rPr>
              <a:t>Staj Hareketliliği</a:t>
            </a:r>
            <a:endParaRPr lang="tr-TR" sz="4000" b="1" dirty="0">
              <a:solidFill>
                <a:schemeClr val="tx2"/>
              </a:solidFill>
              <a:latin typeface="Georgia" panose="02040502050405020303" pitchFamily="18" charset="0"/>
            </a:endParaRPr>
          </a:p>
        </p:txBody>
      </p:sp>
      <p:cxnSp>
        <p:nvCxnSpPr>
          <p:cNvPr id="6" name="Düz Bağlayıcı 5"/>
          <p:cNvCxnSpPr/>
          <p:nvPr/>
        </p:nvCxnSpPr>
        <p:spPr>
          <a:xfrm>
            <a:off x="923904" y="1026190"/>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503583" y="1354570"/>
            <a:ext cx="11483535" cy="6032421"/>
          </a:xfrm>
          <a:prstGeom prst="rect">
            <a:avLst/>
          </a:prstGeom>
        </p:spPr>
        <p:txBody>
          <a:bodyPr wrap="square">
            <a:spAutoFit/>
          </a:bodyPr>
          <a:lstStyle/>
          <a:p>
            <a:pPr marL="342900" indent="-3429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rPr>
              <a:t>Staj Hareketliliği faaliyeti, yükseköğretim kurumunda kayıtlı öğrencinin yurtdışındaki bir emek piyasasında ya da eğitim, öğretim, gençlik, araştırma ve geliştirme alanında herhangi bir kamu ya da özel sektör </a:t>
            </a:r>
            <a:r>
              <a:rPr lang="tr-TR" sz="2200" dirty="0" smtClean="0">
                <a:latin typeface="Georgia" panose="02040502050405020303" pitchFamily="18" charset="0"/>
                <a:cs typeface="Times New Roman" panose="02020603050405020304" pitchFamily="18" charset="0"/>
              </a:rPr>
              <a:t>kuruluşunda </a:t>
            </a:r>
            <a:r>
              <a:rPr lang="tr-TR" sz="2200" dirty="0">
                <a:latin typeface="Georgia" panose="02040502050405020303" pitchFamily="18" charset="0"/>
                <a:cs typeface="Times New Roman" panose="02020603050405020304" pitchFamily="18" charset="0"/>
              </a:rPr>
              <a:t>staj yapmasıdır</a:t>
            </a:r>
            <a:r>
              <a:rPr lang="tr-TR" sz="2200" dirty="0" smtClean="0">
                <a:latin typeface="Georgia" panose="02040502050405020303" pitchFamily="18" charset="0"/>
                <a:cs typeface="Times New Roman" panose="02020603050405020304" pitchFamily="18" charset="0"/>
              </a:rPr>
              <a:t>.</a:t>
            </a:r>
          </a:p>
          <a:p>
            <a:pPr marL="342900" indent="-3429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rPr>
              <a:t>Aşağıdaki kuruluşlar </a:t>
            </a:r>
            <a:r>
              <a:rPr lang="tr-TR" sz="2200" dirty="0" err="1">
                <a:latin typeface="Georgia" panose="02040502050405020303" pitchFamily="18" charset="0"/>
                <a:cs typeface="Times New Roman" panose="02020603050405020304" pitchFamily="18" charset="0"/>
              </a:rPr>
              <a:t>Erasmus</a:t>
            </a:r>
            <a:r>
              <a:rPr lang="tr-TR" sz="2200" dirty="0">
                <a:latin typeface="Georgia" panose="02040502050405020303" pitchFamily="18" charset="0"/>
                <a:cs typeface="Times New Roman" panose="02020603050405020304" pitchFamily="18" charset="0"/>
              </a:rPr>
              <a:t>+ kapsamında yükseköğretim staj faaliyeti için uygun değildir: </a:t>
            </a:r>
          </a:p>
          <a:p>
            <a:pPr marL="76200" indent="0">
              <a:buClr>
                <a:schemeClr val="tx2"/>
              </a:buClr>
              <a:buSzPct val="200000"/>
              <a:buNone/>
            </a:pPr>
            <a:r>
              <a:rPr lang="tr-TR" sz="2200" dirty="0">
                <a:latin typeface="Georgia" panose="02040502050405020303" pitchFamily="18" charset="0"/>
                <a:cs typeface="Times New Roman" panose="02020603050405020304" pitchFamily="18" charset="0"/>
              </a:rPr>
              <a:t>	- Avrupa Birliği kurumları ve AB ajansları (bk. </a:t>
            </a:r>
            <a:r>
              <a:rPr lang="tr-TR" sz="2200" dirty="0">
                <a:latin typeface="Georgia" panose="02040502050405020303" pitchFamily="18" charset="0"/>
                <a:cs typeface="Times New Roman" panose="02020603050405020304" pitchFamily="18" charset="0"/>
                <a:hlinkClick r:id="rId2"/>
              </a:rPr>
              <a:t>https://europa.eu/european-</a:t>
            </a:r>
            <a:r>
              <a:rPr lang="tr-TR" sz="2200" dirty="0">
                <a:latin typeface="Georgia" panose="02040502050405020303" pitchFamily="18" charset="0"/>
                <a:cs typeface="Times New Roman" panose="02020603050405020304" pitchFamily="18" charset="0"/>
              </a:rPr>
              <a:t>	</a:t>
            </a:r>
            <a:r>
              <a:rPr lang="tr-TR" sz="2200" dirty="0" err="1">
                <a:latin typeface="Georgia" panose="02040502050405020303" pitchFamily="18" charset="0"/>
                <a:cs typeface="Times New Roman" panose="02020603050405020304" pitchFamily="18" charset="0"/>
              </a:rPr>
              <a:t>union</a:t>
            </a:r>
            <a:r>
              <a:rPr lang="tr-TR" sz="2200" dirty="0">
                <a:latin typeface="Georgia" panose="02040502050405020303" pitchFamily="18" charset="0"/>
                <a:cs typeface="Times New Roman" panose="02020603050405020304" pitchFamily="18" charset="0"/>
              </a:rPr>
              <a:t>/</a:t>
            </a:r>
            <a:r>
              <a:rPr lang="tr-TR" sz="2200" dirty="0" err="1">
                <a:latin typeface="Georgia" panose="02040502050405020303" pitchFamily="18" charset="0"/>
                <a:cs typeface="Times New Roman" panose="02020603050405020304" pitchFamily="18" charset="0"/>
              </a:rPr>
              <a:t>about-eu</a:t>
            </a:r>
            <a:r>
              <a:rPr lang="tr-TR" sz="2200" dirty="0">
                <a:latin typeface="Georgia" panose="02040502050405020303" pitchFamily="18" charset="0"/>
                <a:cs typeface="Times New Roman" panose="02020603050405020304" pitchFamily="18" charset="0"/>
              </a:rPr>
              <a:t>/</a:t>
            </a:r>
            <a:r>
              <a:rPr lang="tr-TR" sz="2200" dirty="0" err="1">
                <a:latin typeface="Georgia" panose="02040502050405020303" pitchFamily="18" charset="0"/>
                <a:cs typeface="Times New Roman" panose="02020603050405020304" pitchFamily="18" charset="0"/>
              </a:rPr>
              <a:t>institutions-bodies_en</a:t>
            </a:r>
            <a:r>
              <a:rPr lang="tr-TR" sz="2200" dirty="0">
                <a:latin typeface="Georgia" panose="02040502050405020303" pitchFamily="18" charset="0"/>
                <a:cs typeface="Times New Roman" panose="02020603050405020304" pitchFamily="18" charset="0"/>
              </a:rPr>
              <a:t> ) </a:t>
            </a:r>
          </a:p>
          <a:p>
            <a:pPr marL="76200" indent="0">
              <a:buClr>
                <a:schemeClr val="tx2"/>
              </a:buClr>
              <a:buSzPct val="200000"/>
              <a:buNone/>
            </a:pPr>
            <a:r>
              <a:rPr lang="tr-TR" sz="2200" dirty="0">
                <a:latin typeface="Georgia" panose="02040502050405020303" pitchFamily="18" charset="0"/>
                <a:cs typeface="Times New Roman" panose="02020603050405020304" pitchFamily="18" charset="0"/>
              </a:rPr>
              <a:t>	- AB programlarını yürüten Ulusal Ajans vb. kuruluşlar. </a:t>
            </a:r>
          </a:p>
          <a:p>
            <a:pPr marL="342900" indent="-3429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rPr>
              <a:t>Kurumlar arası anlaşmaya gerek yoktur. </a:t>
            </a:r>
            <a:endParaRPr lang="tr-TR" sz="2200" dirty="0" smtClean="0">
              <a:latin typeface="Georgia" panose="02040502050405020303" pitchFamily="18" charset="0"/>
              <a:cs typeface="Times New Roman" panose="02020603050405020304" pitchFamily="18" charset="0"/>
            </a:endParaRPr>
          </a:p>
          <a:p>
            <a:pPr marL="342900" indent="-3429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rPr>
              <a:t>Staj faaliyeti, öğrenim süresi içerisinde her sınıfta ve öğrenim programlarının son sınıflarındaki öğrenciler için mezun olduktan sonraki 12 ay içerisinde gerçekleştirilebilir. </a:t>
            </a:r>
          </a:p>
          <a:p>
            <a:pPr marL="342900" indent="-342900">
              <a:spcBef>
                <a:spcPts val="1200"/>
              </a:spcBef>
              <a:spcAft>
                <a:spcPts val="1200"/>
              </a:spcAft>
              <a:buClr>
                <a:schemeClr val="tx2"/>
              </a:buClr>
              <a:buSzPct val="200000"/>
              <a:buFont typeface="Arial" panose="020B0604020202020204" pitchFamily="34" charset="0"/>
              <a:buChar char="•"/>
            </a:pPr>
            <a:endParaRPr lang="tr-TR" sz="2200" dirty="0">
              <a:latin typeface="Georgia" panose="02040502050405020303" pitchFamily="18" charset="0"/>
              <a:cs typeface="Times New Roman" panose="02020603050405020304" pitchFamily="18" charset="0"/>
            </a:endParaRPr>
          </a:p>
          <a:p>
            <a:pPr>
              <a:spcBef>
                <a:spcPts val="1200"/>
              </a:spcBef>
              <a:spcAft>
                <a:spcPts val="1200"/>
              </a:spcAft>
            </a:pPr>
            <a:endParaRPr lang="tr-TR" sz="2200" dirty="0">
              <a:latin typeface="Georgia" panose="02040502050405020303" pitchFamily="18" charset="0"/>
              <a:cs typeface="Times New Roman" panose="02020603050405020304" pitchFamily="18" charset="0"/>
            </a:endParaRPr>
          </a:p>
        </p:txBody>
      </p:sp>
      <p:pic>
        <p:nvPicPr>
          <p:cNvPr id="8" name="Resim 7"/>
          <p:cNvPicPr>
            <a:picLocks noChangeAspect="1"/>
          </p:cNvPicPr>
          <p:nvPr/>
        </p:nvPicPr>
        <p:blipFill>
          <a:blip r:embed="rId3"/>
          <a:stretch>
            <a:fillRect/>
          </a:stretch>
        </p:blipFill>
        <p:spPr>
          <a:xfrm>
            <a:off x="10584034" y="60072"/>
            <a:ext cx="1403084" cy="1205392"/>
          </a:xfrm>
          <a:prstGeom prst="rect">
            <a:avLst/>
          </a:prstGeom>
        </p:spPr>
      </p:pic>
    </p:spTree>
    <p:extLst>
      <p:ext uri="{BB962C8B-B14F-4D97-AF65-F5344CB8AC3E}">
        <p14:creationId xmlns:p14="http://schemas.microsoft.com/office/powerpoint/2010/main" val="20614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426043" cy="755374"/>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Staj </a:t>
            </a:r>
            <a:r>
              <a:rPr lang="tr-TR" sz="4000" b="1" dirty="0" smtClean="0">
                <a:solidFill>
                  <a:schemeClr val="tx2"/>
                </a:solidFill>
                <a:latin typeface="Georgia" panose="02040502050405020303" pitchFamily="18" charset="0"/>
              </a:rPr>
              <a:t>Hareketliliği</a:t>
            </a:r>
            <a:endParaRPr lang="tr-TR" sz="4000" b="1" dirty="0">
              <a:solidFill>
                <a:schemeClr val="tx2"/>
              </a:solidFill>
              <a:latin typeface="Georgia" panose="02040502050405020303" pitchFamily="18" charset="0"/>
            </a:endParaRPr>
          </a:p>
        </p:txBody>
      </p:sp>
      <p:sp>
        <p:nvSpPr>
          <p:cNvPr id="3" name="İçerik Yer Tutucusu 2"/>
          <p:cNvSpPr>
            <a:spLocks noGrp="1"/>
          </p:cNvSpPr>
          <p:nvPr>
            <p:ph idx="1"/>
          </p:nvPr>
        </p:nvSpPr>
        <p:spPr>
          <a:xfrm>
            <a:off x="674913" y="1583872"/>
            <a:ext cx="11111594" cy="4950278"/>
          </a:xfrm>
        </p:spPr>
        <p:txBody>
          <a:bodyPr>
            <a:normAutofit/>
          </a:bodyPr>
          <a:lstStyle/>
          <a:p>
            <a:pPr>
              <a:buClr>
                <a:schemeClr val="accent4"/>
              </a:buClr>
              <a:buSzPct val="300000"/>
            </a:pPr>
            <a:endParaRPr lang="tr-TR" dirty="0" smtClean="0">
              <a:latin typeface="Arial" panose="020B0604020202020204" pitchFamily="34" charset="0"/>
              <a:cs typeface="Arial" panose="020B0604020202020204" pitchFamily="34" charset="0"/>
            </a:endParaRPr>
          </a:p>
          <a:p>
            <a:pPr>
              <a:buClr>
                <a:schemeClr val="accent4"/>
              </a:buClr>
              <a:buSzPct val="200000"/>
            </a:pPr>
            <a:endParaRPr lang="tr-TR" sz="2400" dirty="0">
              <a:latin typeface="Arial" panose="020B0604020202020204" pitchFamily="34" charset="0"/>
              <a:cs typeface="Arial" panose="020B0604020202020204" pitchFamily="34" charset="0"/>
            </a:endParaRPr>
          </a:p>
        </p:txBody>
      </p:sp>
      <p:cxnSp>
        <p:nvCxnSpPr>
          <p:cNvPr id="6" name="Düz Bağlayıcı 5"/>
          <p:cNvCxnSpPr/>
          <p:nvPr/>
        </p:nvCxnSpPr>
        <p:spPr>
          <a:xfrm>
            <a:off x="1098392" y="934160"/>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Metin Yer Tutucusu 2"/>
          <p:cNvSpPr txBox="1">
            <a:spLocks/>
          </p:cNvSpPr>
          <p:nvPr/>
        </p:nvSpPr>
        <p:spPr>
          <a:xfrm>
            <a:off x="652235" y="2232320"/>
            <a:ext cx="3620092" cy="1393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tr-TR" sz="3200" b="1" dirty="0">
              <a:solidFill>
                <a:srgbClr val="C00000"/>
              </a:solidFill>
              <a:latin typeface="Georgia" panose="02040502050405020303" pitchFamily="18" charset="0"/>
              <a:cs typeface="Times New Roman" panose="02020603050405020304" pitchFamily="18" charset="0"/>
            </a:endParaRPr>
          </a:p>
        </p:txBody>
      </p:sp>
      <p:sp>
        <p:nvSpPr>
          <p:cNvPr id="4" name="Yuvarlatılmış Dikdörtgen 3"/>
          <p:cNvSpPr/>
          <p:nvPr/>
        </p:nvSpPr>
        <p:spPr>
          <a:xfrm>
            <a:off x="966363" y="1197196"/>
            <a:ext cx="7851066" cy="1241751"/>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 name="Metin kutusu 9"/>
          <p:cNvSpPr txBox="1"/>
          <p:nvPr/>
        </p:nvSpPr>
        <p:spPr>
          <a:xfrm>
            <a:off x="2308237" y="1452530"/>
            <a:ext cx="4592607" cy="830997"/>
          </a:xfrm>
          <a:prstGeom prst="rect">
            <a:avLst/>
          </a:prstGeom>
          <a:noFill/>
        </p:spPr>
        <p:txBody>
          <a:bodyPr wrap="square" rtlCol="0">
            <a:spAutoFit/>
          </a:bodyPr>
          <a:lstStyle/>
          <a:p>
            <a:r>
              <a:rPr lang="tr-TR" sz="2400" dirty="0">
                <a:latin typeface="Georgia" panose="02040502050405020303" pitchFamily="18" charset="0"/>
                <a:cs typeface="Times New Roman" panose="02020603050405020304" pitchFamily="18" charset="0"/>
              </a:rPr>
              <a:t>Müfredat dahilinde zorunlu staj</a:t>
            </a:r>
          </a:p>
          <a:p>
            <a:endParaRPr lang="tr-TR" sz="2400" dirty="0"/>
          </a:p>
        </p:txBody>
      </p:sp>
      <p:sp>
        <p:nvSpPr>
          <p:cNvPr id="11" name="Yuvarlatılmış Dikdörtgen 10"/>
          <p:cNvSpPr/>
          <p:nvPr/>
        </p:nvSpPr>
        <p:spPr>
          <a:xfrm>
            <a:off x="4441371" y="4865416"/>
            <a:ext cx="6825343" cy="1339441"/>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2" name="Yuvarlatılmış Dikdörtgen 11"/>
          <p:cNvSpPr/>
          <p:nvPr/>
        </p:nvSpPr>
        <p:spPr>
          <a:xfrm>
            <a:off x="2694214" y="2944309"/>
            <a:ext cx="7098241" cy="1330002"/>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Metin Yer Tutucusu 3"/>
          <p:cNvSpPr txBox="1">
            <a:spLocks/>
          </p:cNvSpPr>
          <p:nvPr/>
        </p:nvSpPr>
        <p:spPr>
          <a:xfrm>
            <a:off x="5203356" y="3430800"/>
            <a:ext cx="3956972" cy="710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smtClean="0">
                <a:latin typeface="Georgia" panose="02040502050405020303" pitchFamily="18" charset="0"/>
                <a:cs typeface="Times New Roman" panose="02020603050405020304" pitchFamily="18" charset="0"/>
              </a:rPr>
              <a:t>Gönüllü Staj</a:t>
            </a:r>
            <a:endParaRPr lang="tr-TR" sz="2400" dirty="0">
              <a:latin typeface="Georgia" panose="02040502050405020303" pitchFamily="18" charset="0"/>
              <a:cs typeface="Times New Roman" panose="02020603050405020304" pitchFamily="18" charset="0"/>
            </a:endParaRPr>
          </a:p>
        </p:txBody>
      </p:sp>
      <p:sp>
        <p:nvSpPr>
          <p:cNvPr id="9" name="Metin Yer Tutucusu 4"/>
          <p:cNvSpPr txBox="1">
            <a:spLocks/>
          </p:cNvSpPr>
          <p:nvPr/>
        </p:nvSpPr>
        <p:spPr>
          <a:xfrm>
            <a:off x="6123215" y="5137597"/>
            <a:ext cx="4474028" cy="887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dirty="0" smtClean="0">
                <a:latin typeface="Georgia" panose="02040502050405020303" pitchFamily="18" charset="0"/>
                <a:cs typeface="Times New Roman" panose="02020603050405020304" pitchFamily="18" charset="0"/>
              </a:rPr>
              <a:t>Mezuniyet sonrası staj</a:t>
            </a:r>
          </a:p>
          <a:p>
            <a:endParaRPr lang="tr-TR" sz="32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73033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2426043" cy="755374"/>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Staj </a:t>
            </a:r>
            <a:r>
              <a:rPr lang="tr-TR" sz="4000" b="1" dirty="0" smtClean="0">
                <a:solidFill>
                  <a:schemeClr val="tx2"/>
                </a:solidFill>
                <a:latin typeface="Georgia" panose="02040502050405020303" pitchFamily="18" charset="0"/>
              </a:rPr>
              <a:t>Hareketliliği</a:t>
            </a:r>
            <a:endParaRPr lang="tr-TR" sz="4000" b="1" dirty="0">
              <a:solidFill>
                <a:schemeClr val="tx2"/>
              </a:solidFill>
              <a:latin typeface="Georgia" panose="02040502050405020303" pitchFamily="18" charset="0"/>
            </a:endParaRPr>
          </a:p>
        </p:txBody>
      </p:sp>
      <p:sp>
        <p:nvSpPr>
          <p:cNvPr id="3" name="İçerik Yer Tutucusu 2"/>
          <p:cNvSpPr>
            <a:spLocks noGrp="1"/>
          </p:cNvSpPr>
          <p:nvPr>
            <p:ph idx="1"/>
          </p:nvPr>
        </p:nvSpPr>
        <p:spPr>
          <a:xfrm>
            <a:off x="674913" y="1583872"/>
            <a:ext cx="11111594" cy="4950278"/>
          </a:xfrm>
        </p:spPr>
        <p:txBody>
          <a:bodyPr>
            <a:normAutofit/>
          </a:bodyPr>
          <a:lstStyle/>
          <a:p>
            <a:pPr>
              <a:buClr>
                <a:schemeClr val="accent4"/>
              </a:buClr>
              <a:buSzPct val="300000"/>
            </a:pPr>
            <a:endParaRPr lang="tr-TR" dirty="0" smtClean="0">
              <a:latin typeface="Arial" panose="020B0604020202020204" pitchFamily="34" charset="0"/>
              <a:cs typeface="Arial" panose="020B0604020202020204" pitchFamily="34" charset="0"/>
            </a:endParaRPr>
          </a:p>
          <a:p>
            <a:pPr>
              <a:buClr>
                <a:schemeClr val="accent4"/>
              </a:buClr>
              <a:buSzPct val="200000"/>
            </a:pPr>
            <a:endParaRPr lang="tr-TR" sz="2400" dirty="0">
              <a:latin typeface="Arial" panose="020B0604020202020204" pitchFamily="34" charset="0"/>
              <a:cs typeface="Arial" panose="020B0604020202020204" pitchFamily="34" charset="0"/>
            </a:endParaRPr>
          </a:p>
        </p:txBody>
      </p:sp>
      <p:cxnSp>
        <p:nvCxnSpPr>
          <p:cNvPr id="6" name="Düz Bağlayıcı 5"/>
          <p:cNvCxnSpPr/>
          <p:nvPr/>
        </p:nvCxnSpPr>
        <p:spPr>
          <a:xfrm>
            <a:off x="1098392" y="934160"/>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457201" y="1112946"/>
            <a:ext cx="11103428" cy="5693866"/>
          </a:xfrm>
          <a:prstGeom prst="rect">
            <a:avLst/>
          </a:prstGeom>
        </p:spPr>
        <p:txBody>
          <a:bodyPr wrap="square">
            <a:spAutoFit/>
          </a:bodyPr>
          <a:lstStyle/>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rPr>
              <a:t>Mezuniyet </a:t>
            </a:r>
            <a:r>
              <a:rPr lang="tr-TR" sz="2200" dirty="0">
                <a:latin typeface="Georgia" panose="02040502050405020303" pitchFamily="18" charset="0"/>
                <a:cs typeface="Times New Roman" panose="02020603050405020304" pitchFamily="18" charset="0"/>
              </a:rPr>
              <a:t>sonrası staj </a:t>
            </a:r>
            <a:r>
              <a:rPr lang="tr-TR" sz="2200" dirty="0" smtClean="0">
                <a:latin typeface="Georgia" panose="02040502050405020303" pitchFamily="18" charset="0"/>
                <a:cs typeface="Times New Roman" panose="02020603050405020304" pitchFamily="18" charset="0"/>
              </a:rPr>
              <a:t>, </a:t>
            </a:r>
            <a:r>
              <a:rPr lang="tr-TR" sz="2200" dirty="0">
                <a:latin typeface="Georgia" panose="02040502050405020303" pitchFamily="18" charset="0"/>
                <a:cs typeface="Times New Roman" panose="02020603050405020304" pitchFamily="18" charset="0"/>
              </a:rPr>
              <a:t>mezuniyet tarihinden itibaren 12 ay içinde tamamlanmış olmalıdır.</a:t>
            </a:r>
            <a:endParaRPr lang="tr-TR" sz="2200" dirty="0" smtClean="0">
              <a:latin typeface="Georgia" panose="02040502050405020303" pitchFamily="18" charset="0"/>
              <a:cs typeface="Times New Roman" panose="02020603050405020304" pitchFamily="18" charset="0"/>
            </a:endParaRP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rPr>
              <a:t>Mezuniyet </a:t>
            </a:r>
            <a:r>
              <a:rPr lang="tr-TR" sz="2200" dirty="0">
                <a:latin typeface="Georgia" panose="02040502050405020303" pitchFamily="18" charset="0"/>
                <a:cs typeface="Times New Roman" panose="02020603050405020304" pitchFamily="18" charset="0"/>
              </a:rPr>
              <a:t>sonrası gerçekleştirilecek staj faaliyetinde başvurunun öğrenci mezun olmadan önce (hâlihazırda ön lisans, lisans veya lisansüstü öğrencisiyken) yapılmış olması gerekir. </a:t>
            </a:r>
            <a:r>
              <a:rPr lang="tr-TR" sz="2200" dirty="0" smtClean="0">
                <a:latin typeface="Georgia" panose="02040502050405020303" pitchFamily="18" charset="0"/>
                <a:cs typeface="Times New Roman" panose="02020603050405020304" pitchFamily="18" charset="0"/>
              </a:rPr>
              <a:t> Mezun </a:t>
            </a:r>
            <a:r>
              <a:rPr lang="tr-TR" sz="2200" dirty="0">
                <a:latin typeface="Georgia" panose="02040502050405020303" pitchFamily="18" charset="0"/>
                <a:cs typeface="Times New Roman" panose="02020603050405020304" pitchFamily="18" charset="0"/>
              </a:rPr>
              <a:t>olmuş öğrenciler başvuruda bulunamaz</a:t>
            </a:r>
            <a:r>
              <a:rPr lang="tr-TR" sz="2200" dirty="0" smtClean="0">
                <a:latin typeface="Georgia" panose="02040502050405020303" pitchFamily="18" charset="0"/>
                <a:cs typeface="Times New Roman" panose="02020603050405020304" pitchFamily="18" charset="0"/>
              </a:rPr>
              <a:t>.</a:t>
            </a:r>
            <a:endParaRPr lang="tr-TR" sz="2200" dirty="0">
              <a:latin typeface="Georgia" panose="02040502050405020303" pitchFamily="18" charset="0"/>
              <a:cs typeface="Times New Roman" panose="02020603050405020304" pitchFamily="18" charset="0"/>
            </a:endParaRP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rPr>
              <a:t>Staj </a:t>
            </a:r>
            <a:r>
              <a:rPr lang="tr-TR" sz="2200" dirty="0">
                <a:latin typeface="Georgia" panose="02040502050405020303" pitchFamily="18" charset="0"/>
                <a:cs typeface="Times New Roman" panose="02020603050405020304" pitchFamily="18" charset="0"/>
              </a:rPr>
              <a:t>hareketliliğinde staj yapılacak kurum ya da işletme öğrenci tarafından </a:t>
            </a:r>
            <a:r>
              <a:rPr lang="tr-TR" sz="2200" dirty="0" smtClean="0">
                <a:latin typeface="Georgia" panose="02040502050405020303" pitchFamily="18" charset="0"/>
                <a:cs typeface="Times New Roman" panose="02020603050405020304" pitchFamily="18" charset="0"/>
              </a:rPr>
              <a:t>bulunur.</a:t>
            </a: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rPr>
              <a:t>Başvuru </a:t>
            </a:r>
            <a:r>
              <a:rPr lang="tr-TR" sz="2200" dirty="0">
                <a:latin typeface="Georgia" panose="02040502050405020303" pitchFamily="18" charset="0"/>
                <a:cs typeface="Times New Roman" panose="02020603050405020304" pitchFamily="18" charset="0"/>
              </a:rPr>
              <a:t>esnasında staj yapılacak kurumdan alınmış kabul mektubunun sunulması </a:t>
            </a:r>
            <a:r>
              <a:rPr lang="tr-TR" sz="2200" dirty="0" smtClean="0">
                <a:latin typeface="Georgia" panose="02040502050405020303" pitchFamily="18" charset="0"/>
                <a:cs typeface="Times New Roman" panose="02020603050405020304" pitchFamily="18" charset="0"/>
              </a:rPr>
              <a:t>gerekir.</a:t>
            </a: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rPr>
              <a:t>Staj </a:t>
            </a:r>
            <a:r>
              <a:rPr lang="tr-TR" sz="2200" dirty="0">
                <a:latin typeface="Georgia" panose="02040502050405020303" pitchFamily="18" charset="0"/>
                <a:cs typeface="Times New Roman" panose="02020603050405020304" pitchFamily="18" charset="0"/>
              </a:rPr>
              <a:t>faaliyetinin, öğrencinin diploma programı için zorunlu olması beklenmez , ancak staj yapılacak ekonomik sektör, öğrencinin mevcut mesleki eğitim programı ile ilgili bir sektör olmalıdır.</a:t>
            </a:r>
          </a:p>
          <a:p>
            <a:pPr marL="342900" indent="-342900">
              <a:spcBef>
                <a:spcPts val="1200"/>
              </a:spcBef>
              <a:spcAft>
                <a:spcPts val="1200"/>
              </a:spcAft>
              <a:buClr>
                <a:schemeClr val="tx2"/>
              </a:buClr>
              <a:buSzPct val="200000"/>
              <a:buFont typeface="Arial" panose="020B0604020202020204" pitchFamily="34" charset="0"/>
              <a:buChar char="•"/>
            </a:pPr>
            <a:endParaRPr lang="tr-TR" sz="22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7705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Staj Hareketliliği</a:t>
            </a:r>
            <a:endParaRPr lang="tr-TR" sz="4000" b="1" dirty="0">
              <a:solidFill>
                <a:schemeClr val="tx2"/>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576942" y="1263935"/>
            <a:ext cx="11272157" cy="4950278"/>
          </a:xfrm>
        </p:spPr>
        <p:txBody>
          <a:bodyPr>
            <a:normAutofit/>
          </a:bodyPr>
          <a:lstStyle/>
          <a:p>
            <a:pPr>
              <a:buClr>
                <a:schemeClr val="accent4"/>
              </a:buClr>
              <a:buSzPct val="300000"/>
            </a:pPr>
            <a:endParaRPr lang="tr-TR" sz="2400" dirty="0" smtClean="0">
              <a:latin typeface="Arial" panose="020B0604020202020204" pitchFamily="34" charset="0"/>
              <a:cs typeface="Arial" panose="020B0604020202020204" pitchFamily="34" charset="0"/>
            </a:endParaRPr>
          </a:p>
          <a:p>
            <a:pPr>
              <a:buClr>
                <a:schemeClr val="accent4"/>
              </a:buClr>
              <a:buSzPct val="200000"/>
            </a:pPr>
            <a:endParaRPr lang="tr-TR" sz="2400" dirty="0">
              <a:latin typeface="Arial" panose="020B0604020202020204" pitchFamily="34" charset="0"/>
              <a:cs typeface="Arial" panose="020B0604020202020204" pitchFamily="34" charset="0"/>
            </a:endParaRPr>
          </a:p>
        </p:txBody>
      </p:sp>
      <p:cxnSp>
        <p:nvCxnSpPr>
          <p:cNvPr id="6" name="Düz Bağlayıcı 5"/>
          <p:cNvCxnSpPr/>
          <p:nvPr/>
        </p:nvCxnSpPr>
        <p:spPr>
          <a:xfrm>
            <a:off x="1058635" y="1155163"/>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Metin Yer Tutucusu 2"/>
          <p:cNvSpPr txBox="1">
            <a:spLocks/>
          </p:cNvSpPr>
          <p:nvPr/>
        </p:nvSpPr>
        <p:spPr>
          <a:xfrm>
            <a:off x="702364" y="1472041"/>
            <a:ext cx="11146735" cy="3673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Staj hareketliliği </a:t>
            </a:r>
            <a:r>
              <a:rPr lang="tr-TR" sz="2200" dirty="0">
                <a:latin typeface="Georgia" panose="02040502050405020303" pitchFamily="18" charset="0"/>
                <a:cs typeface="Times New Roman" panose="02020603050405020304" pitchFamily="18" charset="0"/>
              </a:rPr>
              <a:t>için faaliyet süresi, her bir öğrenim kademesi için ayrı ayrı geçerli olmak üzere asgari 2 tam ay, azami 12 tam aydır</a:t>
            </a:r>
            <a:r>
              <a:rPr lang="tr-TR" sz="2200" dirty="0" smtClean="0">
                <a:latin typeface="Georgia" panose="02040502050405020303" pitchFamily="18" charset="0"/>
                <a:cs typeface="Times New Roman" panose="02020603050405020304" pitchFamily="18" charset="0"/>
              </a:rPr>
              <a:t>.</a:t>
            </a:r>
          </a:p>
          <a:p>
            <a:pPr>
              <a:lnSpc>
                <a:spcPct val="100000"/>
              </a:lnSpc>
              <a:spcBef>
                <a:spcPts val="1200"/>
              </a:spcBef>
              <a:spcAft>
                <a:spcPts val="1200"/>
              </a:spcAft>
              <a:buClr>
                <a:schemeClr val="tx2"/>
              </a:buClr>
              <a:buSzPct val="200000"/>
            </a:pPr>
            <a:r>
              <a:rPr lang="tr-TR" sz="2200" dirty="0">
                <a:latin typeface="Georgia" panose="02040502050405020303" pitchFamily="18" charset="0"/>
                <a:cs typeface="Times New Roman" panose="02020603050405020304" pitchFamily="18" charset="0"/>
              </a:rPr>
              <a:t>Staj hareketliliğinde, staj yapılan işletmenin tatil sebebiyle kapalı olması durumunda stajın kesintiye uğraması söz konusu olabilir. </a:t>
            </a:r>
          </a:p>
          <a:p>
            <a:pPr>
              <a:lnSpc>
                <a:spcPct val="100000"/>
              </a:lnSpc>
              <a:spcBef>
                <a:spcPts val="1200"/>
              </a:spcBef>
              <a:spcAft>
                <a:spcPts val="1200"/>
              </a:spcAft>
              <a:buClr>
                <a:schemeClr val="tx2"/>
              </a:buClr>
              <a:buSzPct val="200000"/>
            </a:pPr>
            <a:r>
              <a:rPr lang="tr-TR" sz="2200" dirty="0">
                <a:latin typeface="Georgia" panose="02040502050405020303" pitchFamily="18" charset="0"/>
                <a:cs typeface="Times New Roman" panose="02020603050405020304" pitchFamily="18" charset="0"/>
              </a:rPr>
              <a:t>Asgarî faaliyet süresinin sağlanabilmesi için staj yapılacak işletmenin kapalı olacağı tarihlerin önceden araştırılması, tatil süresi çıkartıldıktan sonra dahi asgarî sürenin sağlandığından emin olunması gerekmektedir. </a:t>
            </a:r>
          </a:p>
          <a:p>
            <a:pPr>
              <a:lnSpc>
                <a:spcPct val="100000"/>
              </a:lnSpc>
              <a:spcBef>
                <a:spcPts val="1200"/>
              </a:spcBef>
              <a:spcAft>
                <a:spcPts val="1200"/>
              </a:spcAft>
              <a:buClr>
                <a:schemeClr val="tx2"/>
              </a:buClr>
              <a:buSzPct val="200000"/>
            </a:pPr>
            <a:r>
              <a:rPr lang="tr-TR" sz="2200" dirty="0">
                <a:latin typeface="Georgia" panose="02040502050405020303" pitchFamily="18" charset="0"/>
                <a:cs typeface="Times New Roman" panose="02020603050405020304" pitchFamily="18" charset="0"/>
              </a:rPr>
              <a:t>Hafta sonu tatilleri, faaliyet süresinden çıkartılacak tatil süresi değildir.</a:t>
            </a:r>
          </a:p>
          <a:p>
            <a:pPr>
              <a:lnSpc>
                <a:spcPct val="100000"/>
              </a:lnSpc>
              <a:spcBef>
                <a:spcPts val="1200"/>
              </a:spcBef>
              <a:spcAft>
                <a:spcPts val="1200"/>
              </a:spcAft>
              <a:buClr>
                <a:schemeClr val="tx2"/>
              </a:buClr>
              <a:buSzPct val="200000"/>
            </a:pPr>
            <a:endParaRPr lang="tr-TR" sz="2200" dirty="0">
              <a:latin typeface="Georgia" panose="02040502050405020303" pitchFamily="18" charset="0"/>
              <a:cs typeface="Times New Roman" panose="02020603050405020304" pitchFamily="18" charset="0"/>
            </a:endParaRPr>
          </a:p>
        </p:txBody>
      </p:sp>
      <p:pic>
        <p:nvPicPr>
          <p:cNvPr id="8" name="Resim 7"/>
          <p:cNvPicPr>
            <a:picLocks noChangeAspect="1"/>
          </p:cNvPicPr>
          <p:nvPr/>
        </p:nvPicPr>
        <p:blipFill>
          <a:blip r:embed="rId2"/>
          <a:stretch>
            <a:fillRect/>
          </a:stretch>
        </p:blipFill>
        <p:spPr>
          <a:xfrm>
            <a:off x="10806699" y="96016"/>
            <a:ext cx="1232854" cy="1059147"/>
          </a:xfrm>
          <a:prstGeom prst="rect">
            <a:avLst/>
          </a:prstGeom>
        </p:spPr>
      </p:pic>
    </p:spTree>
    <p:extLst>
      <p:ext uri="{BB962C8B-B14F-4D97-AF65-F5344CB8AC3E}">
        <p14:creationId xmlns:p14="http://schemas.microsoft.com/office/powerpoint/2010/main" val="2294682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Öğrenci Hareketliliği</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Toplam Faaliyet Süresi Sınırı</a:t>
            </a: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940102" y="123159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Metin Yer Tutucusu 2"/>
          <p:cNvSpPr txBox="1">
            <a:spLocks/>
          </p:cNvSpPr>
          <p:nvPr/>
        </p:nvSpPr>
        <p:spPr>
          <a:xfrm>
            <a:off x="689124" y="1516138"/>
            <a:ext cx="10503809" cy="36280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000" dirty="0" smtClean="0">
                <a:latin typeface="Georgia" panose="02040502050405020303" pitchFamily="18" charset="0"/>
                <a:cs typeface="Times New Roman" panose="02020603050405020304" pitchFamily="18" charset="0"/>
              </a:rPr>
              <a:t>Bir öğrencinin aynı öğrenim kademesi içerisinde, varsa, </a:t>
            </a:r>
            <a:r>
              <a:rPr lang="tr-TR" sz="2000" dirty="0" err="1">
                <a:latin typeface="Georgia" panose="02040502050405020303" pitchFamily="18" charset="0"/>
                <a:cs typeface="Times New Roman" panose="02020603050405020304" pitchFamily="18" charset="0"/>
              </a:rPr>
              <a:t>Erasmus</a:t>
            </a:r>
            <a:r>
              <a:rPr lang="tr-TR" sz="2000" dirty="0">
                <a:latin typeface="Georgia" panose="02040502050405020303" pitchFamily="18" charset="0"/>
                <a:cs typeface="Times New Roman" panose="02020603050405020304" pitchFamily="18" charset="0"/>
              </a:rPr>
              <a:t> </a:t>
            </a:r>
            <a:r>
              <a:rPr lang="tr-TR" sz="2000" dirty="0" err="1">
                <a:latin typeface="Georgia" panose="02040502050405020303" pitchFamily="18" charset="0"/>
                <a:cs typeface="Times New Roman" panose="02020603050405020304" pitchFamily="18" charset="0"/>
              </a:rPr>
              <a:t>Mundus</a:t>
            </a:r>
            <a:r>
              <a:rPr lang="tr-TR" sz="2000" dirty="0">
                <a:latin typeface="Georgia" panose="02040502050405020303" pitchFamily="18" charset="0"/>
                <a:cs typeface="Times New Roman" panose="02020603050405020304" pitchFamily="18" charset="0"/>
              </a:rPr>
              <a:t> burslusu olarak yapılan </a:t>
            </a:r>
            <a:r>
              <a:rPr lang="tr-TR" sz="2000" dirty="0" smtClean="0">
                <a:latin typeface="Georgia" panose="02040502050405020303" pitchFamily="18" charset="0"/>
                <a:cs typeface="Times New Roman" panose="02020603050405020304" pitchFamily="18" charset="0"/>
              </a:rPr>
              <a:t>veya 2014-2020 </a:t>
            </a:r>
            <a:r>
              <a:rPr lang="tr-TR" sz="2000" dirty="0" err="1" smtClean="0">
                <a:latin typeface="Georgia" panose="02040502050405020303" pitchFamily="18" charset="0"/>
                <a:cs typeface="Times New Roman" panose="02020603050405020304" pitchFamily="18" charset="0"/>
              </a:rPr>
              <a:t>Erasmus</a:t>
            </a:r>
            <a:r>
              <a:rPr lang="tr-TR" sz="2000" dirty="0" smtClean="0">
                <a:latin typeface="Georgia" panose="02040502050405020303" pitchFamily="18" charset="0"/>
                <a:cs typeface="Times New Roman" panose="02020603050405020304" pitchFamily="18" charset="0"/>
              </a:rPr>
              <a:t>+ döneminde yapılan öğrenci hareketliliği süresi ile yeni </a:t>
            </a:r>
            <a:r>
              <a:rPr lang="tr-TR" sz="2000" dirty="0" err="1" smtClean="0">
                <a:latin typeface="Georgia" panose="02040502050405020303" pitchFamily="18" charset="0"/>
                <a:cs typeface="Times New Roman" panose="02020603050405020304" pitchFamily="18" charset="0"/>
              </a:rPr>
              <a:t>Erasmus</a:t>
            </a:r>
            <a:r>
              <a:rPr lang="tr-TR" sz="2000" dirty="0" smtClean="0">
                <a:latin typeface="Georgia" panose="02040502050405020303" pitchFamily="18" charset="0"/>
                <a:cs typeface="Times New Roman" panose="02020603050405020304" pitchFamily="18" charset="0"/>
              </a:rPr>
              <a:t>+ döneminde (2021-2027) yapılan öğrenci hareketliliği süreleri, toplamda 12 ayı geçemez. </a:t>
            </a:r>
          </a:p>
          <a:p>
            <a:pPr>
              <a:lnSpc>
                <a:spcPct val="100000"/>
              </a:lnSpc>
              <a:spcBef>
                <a:spcPts val="1200"/>
              </a:spcBef>
              <a:spcAft>
                <a:spcPts val="1200"/>
              </a:spcAft>
              <a:buClr>
                <a:schemeClr val="tx2"/>
              </a:buClr>
              <a:buSzPct val="200000"/>
            </a:pPr>
            <a:r>
              <a:rPr lang="tr-TR" sz="2000" dirty="0" smtClean="0">
                <a:latin typeface="Georgia" panose="02040502050405020303" pitchFamily="18" charset="0"/>
                <a:cs typeface="Times New Roman" panose="02020603050405020304" pitchFamily="18" charset="0"/>
              </a:rPr>
              <a:t>Hibe verilmese dahi aynı öğrenim kademesi içerisinde yapılan öğrenci hareketliliği faaliyetlerinin toplam süresinin 12 ayı geçmeyecek şekilde planlanması gerekir.     </a:t>
            </a:r>
          </a:p>
          <a:p>
            <a:pPr>
              <a:lnSpc>
                <a:spcPct val="100000"/>
              </a:lnSpc>
              <a:spcBef>
                <a:spcPts val="1200"/>
              </a:spcBef>
              <a:spcAft>
                <a:spcPts val="1200"/>
              </a:spcAft>
              <a:buClr>
                <a:schemeClr val="tx2"/>
              </a:buClr>
              <a:buSzPct val="200000"/>
            </a:pPr>
            <a:r>
              <a:rPr lang="tr-TR" sz="2000" dirty="0">
                <a:latin typeface="Georgia" panose="02040502050405020303" pitchFamily="18" charset="0"/>
                <a:cs typeface="Times New Roman" panose="02020603050405020304" pitchFamily="18" charset="0"/>
              </a:rPr>
              <a:t>Mevcut öğrenim kademesindeki eğitim tamamlanıp yeni bir öğrenim kademesine geçildiğinde (örneğin lisans eğitimi tamamlanıp yüksek lisans eğitimine başlandığında), yeni öğretim kademesinde tekrar en fazla 12 aya kadar fiziki hareketlilik gerçekleştirilmesi mümkün olur</a:t>
            </a:r>
            <a:r>
              <a:rPr lang="tr-TR" sz="2000" dirty="0" smtClean="0">
                <a:latin typeface="Georgia" panose="02040502050405020303" pitchFamily="18" charset="0"/>
                <a:cs typeface="Times New Roman" panose="02020603050405020304" pitchFamily="18" charset="0"/>
              </a:rPr>
              <a:t>.</a:t>
            </a:r>
          </a:p>
          <a:p>
            <a:pPr marL="0" indent="0">
              <a:lnSpc>
                <a:spcPct val="100000"/>
              </a:lnSpc>
              <a:spcBef>
                <a:spcPts val="1200"/>
              </a:spcBef>
              <a:spcAft>
                <a:spcPts val="1200"/>
              </a:spcAft>
              <a:buClr>
                <a:schemeClr val="tx2"/>
              </a:buClr>
              <a:buSzPct val="200000"/>
              <a:buNone/>
            </a:pPr>
            <a:r>
              <a:rPr lang="tr-TR" sz="2000" dirty="0" smtClean="0">
                <a:latin typeface="Georgia" panose="02040502050405020303" pitchFamily="18" charset="0"/>
                <a:cs typeface="Times New Roman" panose="02020603050405020304" pitchFamily="18" charset="0"/>
              </a:rPr>
              <a:t>	</a:t>
            </a:r>
          </a:p>
          <a:p>
            <a:pPr marL="0" indent="0">
              <a:lnSpc>
                <a:spcPct val="100000"/>
              </a:lnSpc>
              <a:spcBef>
                <a:spcPts val="1200"/>
              </a:spcBef>
              <a:spcAft>
                <a:spcPts val="1200"/>
              </a:spcAft>
              <a:buClr>
                <a:schemeClr val="tx2"/>
              </a:buClr>
              <a:buSzPct val="200000"/>
              <a:buNone/>
            </a:pPr>
            <a:r>
              <a:rPr lang="tr-TR" sz="2000" dirty="0" smtClean="0">
                <a:latin typeface="Georgia" panose="02040502050405020303" pitchFamily="18" charset="0"/>
                <a:cs typeface="Times New Roman" panose="02020603050405020304" pitchFamily="18" charset="0"/>
              </a:rPr>
              <a:t>	YL</a:t>
            </a:r>
          </a:p>
          <a:p>
            <a:pPr marL="0" indent="0">
              <a:lnSpc>
                <a:spcPct val="100000"/>
              </a:lnSpc>
              <a:spcBef>
                <a:spcPts val="1200"/>
              </a:spcBef>
              <a:spcAft>
                <a:spcPts val="1200"/>
              </a:spcAft>
              <a:buClr>
                <a:schemeClr val="tx2"/>
              </a:buClr>
              <a:buSzPct val="200000"/>
              <a:buNone/>
            </a:pPr>
            <a:endParaRPr lang="tr-TR" sz="2000" dirty="0">
              <a:latin typeface="Georgia" panose="02040502050405020303" pitchFamily="18" charset="0"/>
              <a:cs typeface="Times New Roman" panose="02020603050405020304" pitchFamily="18" charset="0"/>
            </a:endParaRPr>
          </a:p>
          <a:p>
            <a:pPr>
              <a:lnSpc>
                <a:spcPct val="100000"/>
              </a:lnSpc>
              <a:spcBef>
                <a:spcPts val="1200"/>
              </a:spcBef>
              <a:spcAft>
                <a:spcPts val="1200"/>
              </a:spcAft>
              <a:buClr>
                <a:schemeClr val="tx2"/>
              </a:buClr>
              <a:buSzPct val="200000"/>
            </a:pPr>
            <a:endParaRPr lang="tr-TR" sz="2000" dirty="0">
              <a:latin typeface="Georgia" panose="02040502050405020303" pitchFamily="18" charset="0"/>
              <a:cs typeface="Times New Roman" panose="02020603050405020304" pitchFamily="18" charset="0"/>
            </a:endParaRPr>
          </a:p>
        </p:txBody>
      </p:sp>
      <p:sp>
        <p:nvSpPr>
          <p:cNvPr id="3" name="Çapraz Köşesi Kesik Dikdörtgen 2"/>
          <p:cNvSpPr/>
          <p:nvPr/>
        </p:nvSpPr>
        <p:spPr>
          <a:xfrm>
            <a:off x="4481423" y="5328951"/>
            <a:ext cx="2332382" cy="12722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cs typeface="Times New Roman" panose="02020603050405020304" pitchFamily="18" charset="0"/>
              </a:rPr>
              <a:t>Yüksek Lisans</a:t>
            </a:r>
          </a:p>
          <a:p>
            <a:pPr algn="ctr"/>
            <a:r>
              <a:rPr lang="tr-TR" b="1" dirty="0" smtClean="0">
                <a:solidFill>
                  <a:schemeClr val="tx2"/>
                </a:solidFill>
                <a:latin typeface="Georgia" panose="02040502050405020303" pitchFamily="18" charset="0"/>
                <a:cs typeface="Times New Roman" panose="02020603050405020304" pitchFamily="18" charset="0"/>
              </a:rPr>
              <a:t>12 ay</a:t>
            </a:r>
            <a:endParaRPr lang="tr-TR" b="1" dirty="0">
              <a:solidFill>
                <a:schemeClr val="tx2"/>
              </a:solidFill>
            </a:endParaRPr>
          </a:p>
        </p:txBody>
      </p:sp>
      <p:sp>
        <p:nvSpPr>
          <p:cNvPr id="7" name="Çapraz Köşesi Kesik Dikdörtgen 6"/>
          <p:cNvSpPr/>
          <p:nvPr/>
        </p:nvSpPr>
        <p:spPr>
          <a:xfrm>
            <a:off x="1318590" y="5328950"/>
            <a:ext cx="2332382" cy="12722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cs typeface="Times New Roman" panose="02020603050405020304" pitchFamily="18" charset="0"/>
              </a:rPr>
              <a:t>Lisans</a:t>
            </a:r>
          </a:p>
          <a:p>
            <a:pPr algn="ctr"/>
            <a:r>
              <a:rPr lang="tr-TR" b="1" dirty="0" smtClean="0">
                <a:solidFill>
                  <a:schemeClr val="tx2"/>
                </a:solidFill>
                <a:latin typeface="Georgia" panose="02040502050405020303" pitchFamily="18" charset="0"/>
                <a:cs typeface="Times New Roman" panose="02020603050405020304" pitchFamily="18" charset="0"/>
              </a:rPr>
              <a:t>12 ay</a:t>
            </a:r>
            <a:endParaRPr lang="tr-TR" b="1" dirty="0">
              <a:solidFill>
                <a:schemeClr val="tx2"/>
              </a:solidFill>
            </a:endParaRPr>
          </a:p>
        </p:txBody>
      </p:sp>
      <p:sp>
        <p:nvSpPr>
          <p:cNvPr id="9" name="Çapraz Köşesi Kesik Dikdörtgen 8"/>
          <p:cNvSpPr/>
          <p:nvPr/>
        </p:nvSpPr>
        <p:spPr>
          <a:xfrm>
            <a:off x="7644256" y="5328950"/>
            <a:ext cx="2332382" cy="12722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cs typeface="Times New Roman" panose="02020603050405020304" pitchFamily="18" charset="0"/>
              </a:rPr>
              <a:t>Doktora</a:t>
            </a:r>
          </a:p>
          <a:p>
            <a:pPr algn="ctr"/>
            <a:r>
              <a:rPr lang="tr-TR" b="1" dirty="0" smtClean="0">
                <a:solidFill>
                  <a:schemeClr val="tx2"/>
                </a:solidFill>
                <a:latin typeface="Georgia" panose="02040502050405020303" pitchFamily="18" charset="0"/>
                <a:cs typeface="Times New Roman" panose="02020603050405020304" pitchFamily="18" charset="0"/>
              </a:rPr>
              <a:t>12 ay</a:t>
            </a:r>
            <a:endParaRPr lang="tr-TR" b="1" dirty="0">
              <a:solidFill>
                <a:schemeClr val="tx2"/>
              </a:solidFill>
            </a:endParaRPr>
          </a:p>
        </p:txBody>
      </p:sp>
    </p:spTree>
    <p:extLst>
      <p:ext uri="{BB962C8B-B14F-4D97-AF65-F5344CB8AC3E}">
        <p14:creationId xmlns:p14="http://schemas.microsoft.com/office/powerpoint/2010/main" val="652257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372834" y="4508690"/>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a:off x="1564819" y="48107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564818" y="3348890"/>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chemeClr val="tx2"/>
                </a:solidFill>
                <a:latin typeface="Georgia" panose="02040502050405020303" pitchFamily="18" charset="0"/>
                <a:cs typeface="Times New Roman" panose="02020603050405020304" pitchFamily="18" charset="0"/>
              </a:rPr>
              <a:t>Erasmus</a:t>
            </a:r>
            <a:r>
              <a:rPr lang="tr-TR" sz="3600" b="1" dirty="0" smtClean="0">
                <a:solidFill>
                  <a:schemeClr val="tx2"/>
                </a:solidFill>
                <a:latin typeface="Georgia" panose="02040502050405020303" pitchFamily="18" charset="0"/>
                <a:cs typeface="Times New Roman" panose="02020603050405020304" pitchFamily="18" charset="0"/>
              </a:rPr>
              <a:t>+ Programına Kimler Başvurabilir?</a:t>
            </a:r>
            <a:endParaRPr lang="tr-TR" sz="3600" b="1" dirty="0">
              <a:solidFill>
                <a:schemeClr val="tx2"/>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717462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Asgari Şartlar</a:t>
            </a: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58635" y="126546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Metin Yer Tutucusu 2"/>
          <p:cNvSpPr txBox="1">
            <a:spLocks/>
          </p:cNvSpPr>
          <p:nvPr/>
        </p:nvSpPr>
        <p:spPr>
          <a:xfrm>
            <a:off x="1058635" y="1861101"/>
            <a:ext cx="10042072" cy="34181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lnSpc>
                <a:spcPct val="100000"/>
              </a:lnSpc>
              <a:buNone/>
            </a:pPr>
            <a:r>
              <a:rPr lang="tr-TR" sz="2200" dirty="0" smtClean="0">
                <a:latin typeface="Georgia" panose="02040502050405020303" pitchFamily="18" charset="0"/>
              </a:rPr>
              <a:t> Burdur Mehmet Akif Ersoy Üniversitesinde örgün eğitim kademelerinin herhangi birinde (birinci, ikinci veya üçüncü kademe) yükseköğretim programına kayıtlı, tam zamanlı öğrenci olmak,</a:t>
            </a:r>
            <a:endParaRPr lang="tr-TR" sz="2200" dirty="0">
              <a:latin typeface="Georgia" panose="02040502050405020303" pitchFamily="18" charset="0"/>
            </a:endParaRPr>
          </a:p>
        </p:txBody>
      </p:sp>
      <p:sp>
        <p:nvSpPr>
          <p:cNvPr id="8" name="Akış Çizelgesi: Bağlayıcı 7"/>
          <p:cNvSpPr/>
          <p:nvPr/>
        </p:nvSpPr>
        <p:spPr>
          <a:xfrm>
            <a:off x="479443" y="1861101"/>
            <a:ext cx="604157" cy="602325"/>
          </a:xfrm>
          <a:prstGeom prst="flowChartConnector">
            <a:avLst/>
          </a:prstGeom>
          <a:solidFill>
            <a:schemeClr val="accent6">
              <a:lumMod val="40000"/>
              <a:lumOff val="60000"/>
            </a:schemeClr>
          </a:solidFill>
          <a:ln>
            <a:solidFill>
              <a:schemeClr val="accent6">
                <a:lumMod val="40000"/>
                <a:lumOff val="6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1</a:t>
            </a:r>
            <a:endParaRPr lang="tr-TR" sz="2400" b="1" dirty="0">
              <a:solidFill>
                <a:schemeClr val="tx1"/>
              </a:solidFill>
            </a:endParaRPr>
          </a:p>
        </p:txBody>
      </p:sp>
      <p:sp>
        <p:nvSpPr>
          <p:cNvPr id="4" name="Dolu Çerçeve 3"/>
          <p:cNvSpPr/>
          <p:nvPr/>
        </p:nvSpPr>
        <p:spPr>
          <a:xfrm>
            <a:off x="3638550" y="3267617"/>
            <a:ext cx="4492487" cy="1179444"/>
          </a:xfrm>
          <a:prstGeom prst="bevel">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b="1" dirty="0">
                <a:solidFill>
                  <a:schemeClr val="tx2"/>
                </a:solidFill>
                <a:latin typeface="Georgia" panose="02040502050405020303" pitchFamily="18" charset="0"/>
              </a:rPr>
              <a:t>Birinci kademe: Ön lisans, </a:t>
            </a:r>
            <a:r>
              <a:rPr lang="tr-TR" b="1" dirty="0" smtClean="0">
                <a:solidFill>
                  <a:schemeClr val="tx2"/>
                </a:solidFill>
                <a:latin typeface="Georgia" panose="02040502050405020303" pitchFamily="18" charset="0"/>
              </a:rPr>
              <a:t>lisans </a:t>
            </a:r>
            <a:endParaRPr lang="tr-TR" b="1" dirty="0">
              <a:solidFill>
                <a:schemeClr val="tx2"/>
              </a:solidFill>
              <a:latin typeface="Georgia" panose="02040502050405020303" pitchFamily="18" charset="0"/>
            </a:endParaRPr>
          </a:p>
        </p:txBody>
      </p:sp>
      <p:sp>
        <p:nvSpPr>
          <p:cNvPr id="9" name="Dolu Çerçeve 8"/>
          <p:cNvSpPr/>
          <p:nvPr/>
        </p:nvSpPr>
        <p:spPr>
          <a:xfrm>
            <a:off x="6973838" y="5105608"/>
            <a:ext cx="4492487" cy="1179444"/>
          </a:xfrm>
          <a:prstGeom prst="bevel">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b="1" dirty="0" smtClean="0">
                <a:solidFill>
                  <a:schemeClr val="tx2"/>
                </a:solidFill>
                <a:latin typeface="Georgia" panose="02040502050405020303" pitchFamily="18" charset="0"/>
              </a:rPr>
              <a:t>        üçüncü </a:t>
            </a:r>
            <a:r>
              <a:rPr lang="tr-TR" b="1" dirty="0">
                <a:solidFill>
                  <a:schemeClr val="tx2"/>
                </a:solidFill>
                <a:latin typeface="Georgia" panose="02040502050405020303" pitchFamily="18" charset="0"/>
              </a:rPr>
              <a:t>kademe: </a:t>
            </a:r>
            <a:r>
              <a:rPr lang="tr-TR" b="1" dirty="0" smtClean="0">
                <a:solidFill>
                  <a:schemeClr val="tx2"/>
                </a:solidFill>
                <a:latin typeface="Georgia" panose="02040502050405020303" pitchFamily="18" charset="0"/>
              </a:rPr>
              <a:t>doktora</a:t>
            </a:r>
            <a:endParaRPr lang="tr-TR" b="1" dirty="0">
              <a:solidFill>
                <a:schemeClr val="tx2"/>
              </a:solidFill>
              <a:latin typeface="Georgia" panose="02040502050405020303" pitchFamily="18" charset="0"/>
            </a:endParaRPr>
          </a:p>
        </p:txBody>
      </p:sp>
      <p:sp>
        <p:nvSpPr>
          <p:cNvPr id="10" name="Dolu Çerçeve 9"/>
          <p:cNvSpPr/>
          <p:nvPr/>
        </p:nvSpPr>
        <p:spPr>
          <a:xfrm>
            <a:off x="926113" y="5109995"/>
            <a:ext cx="4492487" cy="1179444"/>
          </a:xfrm>
          <a:prstGeom prst="bevel">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tr-TR" b="1" dirty="0">
                <a:solidFill>
                  <a:schemeClr val="tx2"/>
                </a:solidFill>
                <a:latin typeface="Georgia" panose="02040502050405020303" pitchFamily="18" charset="0"/>
              </a:rPr>
              <a:t>ikinci kademe: yüksek </a:t>
            </a:r>
            <a:r>
              <a:rPr lang="tr-TR" b="1" dirty="0" smtClean="0">
                <a:solidFill>
                  <a:schemeClr val="tx2"/>
                </a:solidFill>
                <a:latin typeface="Georgia" panose="02040502050405020303" pitchFamily="18" charset="0"/>
              </a:rPr>
              <a:t>lisans </a:t>
            </a:r>
            <a:endParaRPr lang="tr-TR"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417916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sp>
        <p:nvSpPr>
          <p:cNvPr id="8" name="Unvan 1"/>
          <p:cNvSpPr txBox="1">
            <a:spLocks/>
          </p:cNvSpPr>
          <p:nvPr/>
        </p:nvSpPr>
        <p:spPr>
          <a:xfrm>
            <a:off x="663025" y="580774"/>
            <a:ext cx="11099991" cy="61679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spcBef>
                <a:spcPts val="600"/>
              </a:spcBef>
              <a:buClr>
                <a:srgbClr val="FFCD00"/>
              </a:buClr>
              <a:buSzPts val="2400"/>
            </a:pPr>
            <a:r>
              <a:rPr lang="tr-TR" sz="2200" dirty="0">
                <a:latin typeface="Georgia" panose="02040502050405020303" pitchFamily="18" charset="0"/>
              </a:rPr>
              <a:t> </a:t>
            </a:r>
            <a:r>
              <a:rPr lang="tr-TR" sz="2200" dirty="0" smtClean="0">
                <a:latin typeface="Georgia" panose="02040502050405020303" pitchFamily="18" charset="0"/>
              </a:rPr>
              <a:t>Ön </a:t>
            </a:r>
            <a:r>
              <a:rPr lang="tr-TR" sz="2200" dirty="0">
                <a:latin typeface="Georgia" panose="02040502050405020303" pitchFamily="18" charset="0"/>
              </a:rPr>
              <a:t>lisans ve Lisans öğrencileri için genel not </a:t>
            </a:r>
            <a:r>
              <a:rPr lang="tr-TR" sz="2200" dirty="0" smtClean="0">
                <a:latin typeface="Georgia" panose="02040502050405020303" pitchFamily="18" charset="0"/>
              </a:rPr>
              <a:t> ortalamalarının </a:t>
            </a:r>
            <a:r>
              <a:rPr lang="tr-TR" sz="2200" dirty="0">
                <a:latin typeface="Georgia" panose="02040502050405020303" pitchFamily="18" charset="0"/>
              </a:rPr>
              <a:t>en </a:t>
            </a:r>
            <a:r>
              <a:rPr lang="tr-TR" sz="2200" dirty="0" smtClean="0">
                <a:latin typeface="Georgia" panose="02040502050405020303" pitchFamily="18" charset="0"/>
              </a:rPr>
              <a:t>  az  2.20/4.00</a:t>
            </a:r>
            <a:r>
              <a:rPr lang="tr-TR" sz="2200" dirty="0">
                <a:latin typeface="Georgia" panose="02040502050405020303" pitchFamily="18" charset="0"/>
              </a:rPr>
              <a:t/>
            </a:r>
            <a:br>
              <a:rPr lang="tr-TR" sz="2200" dirty="0">
                <a:latin typeface="Georgia" panose="02040502050405020303" pitchFamily="18" charset="0"/>
              </a:rPr>
            </a:br>
            <a:r>
              <a:rPr lang="tr-TR" sz="2200" dirty="0">
                <a:latin typeface="Georgia" panose="02040502050405020303" pitchFamily="18" charset="0"/>
              </a:rPr>
              <a:t> </a:t>
            </a:r>
            <a:r>
              <a:rPr lang="tr-TR" sz="2200" dirty="0" smtClean="0">
                <a:latin typeface="Georgia" panose="02040502050405020303" pitchFamily="18" charset="0"/>
              </a:rPr>
              <a:t>Yüksek </a:t>
            </a:r>
            <a:r>
              <a:rPr lang="tr-TR" sz="2200" dirty="0">
                <a:latin typeface="Georgia" panose="02040502050405020303" pitchFamily="18" charset="0"/>
              </a:rPr>
              <a:t>Lisans ve Doktora öğrencileri için en </a:t>
            </a:r>
            <a:r>
              <a:rPr lang="tr-TR" sz="2200" dirty="0" smtClean="0">
                <a:latin typeface="Georgia" panose="02040502050405020303" pitchFamily="18" charset="0"/>
              </a:rPr>
              <a:t>az 2.50/4.00  </a:t>
            </a:r>
            <a:r>
              <a:rPr lang="tr-TR" sz="2200" dirty="0">
                <a:latin typeface="Georgia" panose="02040502050405020303" pitchFamily="18" charset="0"/>
              </a:rPr>
              <a:t>olması</a:t>
            </a:r>
            <a:r>
              <a:rPr lang="tr-TR" sz="2200" dirty="0" smtClean="0">
                <a:latin typeface="Georgia" panose="02040502050405020303" pitchFamily="18" charset="0"/>
              </a:rPr>
              <a:t>.</a:t>
            </a:r>
          </a:p>
          <a:p>
            <a:pPr marL="76200" lvl="0">
              <a:spcBef>
                <a:spcPts val="600"/>
              </a:spcBef>
              <a:buClr>
                <a:srgbClr val="FFCD00"/>
              </a:buClr>
              <a:buSzPts val="2400"/>
            </a:pPr>
            <a:endParaRPr lang="tr-TR" sz="2000" dirty="0" smtClean="0">
              <a:latin typeface="Georgia" panose="02040502050405020303" pitchFamily="18" charset="0"/>
            </a:endParaRPr>
          </a:p>
          <a:p>
            <a:pPr marL="76200" lvl="0">
              <a:spcBef>
                <a:spcPts val="600"/>
              </a:spcBef>
              <a:buClr>
                <a:srgbClr val="FFCD00"/>
              </a:buClr>
              <a:buSzPts val="2400"/>
            </a:pPr>
            <a:r>
              <a:rPr lang="tr-TR" sz="2000" b="1" i="1" dirty="0" smtClean="0">
                <a:solidFill>
                  <a:schemeClr val="tx2"/>
                </a:solidFill>
                <a:latin typeface="Georgia" panose="02040502050405020303" pitchFamily="18" charset="0"/>
              </a:rPr>
              <a:t>Başvuru </a:t>
            </a:r>
            <a:r>
              <a:rPr lang="tr-TR" sz="2000" b="1" i="1" dirty="0">
                <a:solidFill>
                  <a:schemeClr val="tx2"/>
                </a:solidFill>
                <a:latin typeface="Georgia" panose="02040502050405020303" pitchFamily="18" charset="0"/>
              </a:rPr>
              <a:t>aşamasında henüz transkripti oluşmamış;</a:t>
            </a:r>
          </a:p>
          <a:p>
            <a:pPr marL="419100" lvl="0" indent="-342900">
              <a:spcBef>
                <a:spcPts val="1200"/>
              </a:spcBef>
              <a:spcAft>
                <a:spcPts val="1200"/>
              </a:spcAft>
              <a:buClr>
                <a:schemeClr val="tx2"/>
              </a:buClr>
              <a:buSzPct val="200000"/>
              <a:buFont typeface="Arial" panose="020B0604020202020204" pitchFamily="34" charset="0"/>
              <a:buChar char="•"/>
            </a:pPr>
            <a:r>
              <a:rPr lang="tr-TR" sz="2000" dirty="0" smtClean="0">
                <a:latin typeface="Georgia" panose="02040502050405020303" pitchFamily="18" charset="0"/>
              </a:rPr>
              <a:t>Ön </a:t>
            </a:r>
            <a:r>
              <a:rPr lang="tr-TR" sz="2000" dirty="0">
                <a:latin typeface="Georgia" panose="02040502050405020303" pitchFamily="18" charset="0"/>
              </a:rPr>
              <a:t>lisanstan  geçiş yapan   öğrenciler  için ön lisans mezuniyet notunun en az 2.20/4.00, </a:t>
            </a:r>
            <a:endParaRPr lang="tr-TR" sz="2000" dirty="0" smtClean="0">
              <a:latin typeface="Georgia" panose="02040502050405020303" pitchFamily="18" charset="0"/>
            </a:endParaRPr>
          </a:p>
          <a:p>
            <a:pPr marL="419100" lvl="0" indent="-342900">
              <a:spcBef>
                <a:spcPts val="1200"/>
              </a:spcBef>
              <a:spcAft>
                <a:spcPts val="1200"/>
              </a:spcAft>
              <a:buClr>
                <a:schemeClr val="tx2"/>
              </a:buClr>
              <a:buSzPct val="200000"/>
              <a:buFont typeface="Arial" panose="020B0604020202020204" pitchFamily="34" charset="0"/>
              <a:buChar char="•"/>
            </a:pPr>
            <a:r>
              <a:rPr lang="tr-TR" sz="2000" dirty="0" smtClean="0">
                <a:latin typeface="Georgia" panose="02040502050405020303" pitchFamily="18" charset="0"/>
              </a:rPr>
              <a:t>Birinci </a:t>
            </a:r>
            <a:r>
              <a:rPr lang="tr-TR" sz="2000" dirty="0">
                <a:latin typeface="Georgia" panose="02040502050405020303" pitchFamily="18" charset="0"/>
              </a:rPr>
              <a:t>sınıf öğrencileri için lise mezuniyet notunun en az 75/100 olması gerekmektedir.</a:t>
            </a:r>
          </a:p>
          <a:p>
            <a:pPr marL="419100" lvl="0" indent="-342900">
              <a:spcBef>
                <a:spcPts val="1200"/>
              </a:spcBef>
              <a:spcAft>
                <a:spcPts val="1200"/>
              </a:spcAft>
              <a:buClr>
                <a:schemeClr val="tx2"/>
              </a:buClr>
              <a:buSzPct val="200000"/>
              <a:buFont typeface="Arial" panose="020B0604020202020204" pitchFamily="34" charset="0"/>
              <a:buChar char="•"/>
            </a:pPr>
            <a:r>
              <a:rPr lang="tr-TR" sz="2000" dirty="0" smtClean="0">
                <a:latin typeface="Georgia" panose="02040502050405020303" pitchFamily="18" charset="0"/>
              </a:rPr>
              <a:t>Yüksek </a:t>
            </a:r>
            <a:r>
              <a:rPr lang="tr-TR" sz="2000" dirty="0">
                <a:latin typeface="Georgia" panose="02040502050405020303" pitchFamily="18" charset="0"/>
              </a:rPr>
              <a:t>lisans ve doktora düzeyinde ilk dönem başvuran ve henüz transkripti </a:t>
            </a:r>
            <a:r>
              <a:rPr lang="tr-TR" sz="2000" dirty="0" smtClean="0">
                <a:latin typeface="Georgia" panose="02040502050405020303" pitchFamily="18" charset="0"/>
              </a:rPr>
              <a:t>oluşmamış öğrenciler </a:t>
            </a:r>
            <a:r>
              <a:rPr lang="tr-TR" sz="2000" dirty="0">
                <a:latin typeface="Georgia" panose="02040502050405020303" pitchFamily="18" charset="0"/>
              </a:rPr>
              <a:t>için bir önceki yükseköğretim kademesinde alınan mezuniyet notu kullanılır.</a:t>
            </a:r>
          </a:p>
          <a:p>
            <a:pPr marL="419100" lvl="0" indent="-342900">
              <a:spcBef>
                <a:spcPts val="1200"/>
              </a:spcBef>
              <a:spcAft>
                <a:spcPts val="1200"/>
              </a:spcAft>
              <a:buClr>
                <a:schemeClr val="tx2"/>
              </a:buClr>
              <a:buSzPct val="200000"/>
              <a:buFont typeface="Arial" panose="020B0604020202020204" pitchFamily="34" charset="0"/>
              <a:buChar char="•"/>
            </a:pPr>
            <a:r>
              <a:rPr lang="tr-TR" sz="2000" dirty="0">
                <a:latin typeface="Georgia" panose="02040502050405020303" pitchFamily="18" charset="0"/>
              </a:rPr>
              <a:t> Yatay veya dikey geçişle başka bir yükseköğretim kurumundan geçiş yapmış ve henüz bir   transkripti oluşmamış öğrenciler için geldikleri yükseköğretim kurumundan aldıkları son transkriptte yer alan not ortalamaları dikkate alınır.</a:t>
            </a:r>
          </a:p>
          <a:p>
            <a:pPr marL="457200" lvl="0" indent="-381000">
              <a:spcBef>
                <a:spcPts val="600"/>
              </a:spcBef>
              <a:buClr>
                <a:srgbClr val="FFCD00"/>
              </a:buClr>
              <a:buSzPts val="2400"/>
              <a:buFont typeface="Quattrocento Sans"/>
              <a:buChar char="◉"/>
            </a:pPr>
            <a:endParaRPr lang="tr-TR" sz="2000" dirty="0">
              <a:latin typeface="Georgia" panose="02040502050405020303" pitchFamily="18" charset="0"/>
            </a:endParaRPr>
          </a:p>
          <a:p>
            <a:pPr marL="76200" lvl="0">
              <a:spcBef>
                <a:spcPts val="600"/>
              </a:spcBef>
              <a:buClr>
                <a:srgbClr val="FFCD00"/>
              </a:buClr>
              <a:buSzPts val="2400"/>
            </a:pPr>
            <a:r>
              <a:rPr lang="tr-TR" sz="2000" dirty="0" smtClean="0">
                <a:latin typeface="Georgia" panose="02040502050405020303" pitchFamily="18" charset="0"/>
              </a:rPr>
              <a:t/>
            </a:r>
            <a:br>
              <a:rPr lang="tr-TR" sz="2000" dirty="0" smtClean="0">
                <a:latin typeface="Georgia" panose="02040502050405020303" pitchFamily="18" charset="0"/>
              </a:rPr>
            </a:br>
            <a:endParaRPr lang="tr-TR" sz="2000" b="1" dirty="0" smtClean="0">
              <a:latin typeface="Georgia" panose="02040502050405020303" pitchFamily="18" charset="0"/>
            </a:endParaRPr>
          </a:p>
          <a:p>
            <a:r>
              <a:rPr lang="tr-TR" sz="2000" dirty="0" smtClean="0">
                <a:latin typeface="Georgia" panose="02040502050405020303" pitchFamily="18" charset="0"/>
              </a:rPr>
              <a:t/>
            </a:r>
            <a:br>
              <a:rPr lang="tr-TR" sz="2000" dirty="0" smtClean="0">
                <a:latin typeface="Georgia" panose="02040502050405020303" pitchFamily="18" charset="0"/>
              </a:rPr>
            </a:br>
            <a:endParaRPr lang="tr-TR" sz="2000" dirty="0">
              <a:latin typeface="Georgia" panose="02040502050405020303" pitchFamily="18" charset="0"/>
            </a:endParaRPr>
          </a:p>
        </p:txBody>
      </p:sp>
      <p:sp>
        <p:nvSpPr>
          <p:cNvPr id="5" name="Akış Çizelgesi: Bağlayıcı 4"/>
          <p:cNvSpPr/>
          <p:nvPr/>
        </p:nvSpPr>
        <p:spPr>
          <a:xfrm>
            <a:off x="141694" y="506185"/>
            <a:ext cx="604157" cy="554868"/>
          </a:xfrm>
          <a:prstGeom prst="flowChartConnector">
            <a:avLst/>
          </a:prstGeom>
          <a:solidFill>
            <a:schemeClr val="accent6">
              <a:lumMod val="40000"/>
              <a:lumOff val="60000"/>
            </a:schemeClr>
          </a:solidFill>
          <a:ln>
            <a:solidFill>
              <a:schemeClr val="accent6">
                <a:lumMod val="40000"/>
                <a:lumOff val="6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2</a:t>
            </a:r>
            <a:endParaRPr lang="tr-TR" sz="2400" b="1" dirty="0">
              <a:solidFill>
                <a:schemeClr val="tx1"/>
              </a:solidFill>
            </a:endParaRPr>
          </a:p>
        </p:txBody>
      </p:sp>
      <p:cxnSp>
        <p:nvCxnSpPr>
          <p:cNvPr id="6" name="Düz Bağlayıcı 5"/>
          <p:cNvCxnSpPr/>
          <p:nvPr/>
        </p:nvCxnSpPr>
        <p:spPr>
          <a:xfrm>
            <a:off x="974269" y="638239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686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2316" y="172055"/>
            <a:ext cx="11117179" cy="4331369"/>
          </a:xfrm>
        </p:spPr>
        <p:txBody>
          <a:bodyPr>
            <a:noAutofit/>
          </a:bodyPr>
          <a:lstStyle/>
          <a:p>
            <a:pPr marL="76200" lvl="0">
              <a:lnSpc>
                <a:spcPct val="100000"/>
              </a:lnSpc>
              <a:spcBef>
                <a:spcPts val="1200"/>
              </a:spcBef>
              <a:spcAft>
                <a:spcPts val="1200"/>
              </a:spcAft>
              <a:buClr>
                <a:srgbClr val="FFCD00"/>
              </a:buClr>
              <a:buSzPts val="2400"/>
            </a:pPr>
            <a:r>
              <a:rPr lang="tr-TR" sz="2200" dirty="0" smtClean="0">
                <a:latin typeface="Georgia" panose="02040502050405020303" pitchFamily="18" charset="0"/>
                <a:sym typeface="Quattrocento Sans"/>
              </a:rPr>
              <a:t>Öğrenim hareketliliği için yeterli sayıda AKTS kredi yükü olması (Avrupa    Komisyonu’nun ECTS Rehberi’ne göre yeterli sayı, bir akademik yıl için 60, bir yarıyıl için </a:t>
            </a:r>
            <a:r>
              <a:rPr lang="tr-TR" sz="2200" b="1" dirty="0" smtClean="0">
                <a:solidFill>
                  <a:srgbClr val="C00000"/>
                </a:solidFill>
                <a:latin typeface="Georgia" panose="02040502050405020303" pitchFamily="18" charset="0"/>
                <a:sym typeface="Quattrocento Sans"/>
              </a:rPr>
              <a:t>30 AKTS kredisidir</a:t>
            </a:r>
            <a:r>
              <a:rPr lang="tr-TR" sz="2200" dirty="0" smtClean="0">
                <a:latin typeface="Georgia" panose="02040502050405020303" pitchFamily="18" charset="0"/>
                <a:sym typeface="Quattrocento Sans"/>
              </a:rPr>
              <a:t>),</a:t>
            </a:r>
            <a:br>
              <a:rPr lang="tr-TR" sz="2200" dirty="0" smtClean="0">
                <a:latin typeface="Georgia" panose="02040502050405020303" pitchFamily="18" charset="0"/>
                <a:sym typeface="Quattrocento Sans"/>
              </a:rPr>
            </a:br>
            <a:r>
              <a:rPr lang="tr-TR" sz="2200" dirty="0">
                <a:latin typeface="Georgia" panose="02040502050405020303" pitchFamily="18" charset="0"/>
                <a:sym typeface="Quattrocento Sans"/>
              </a:rPr>
              <a:t/>
            </a:r>
            <a:br>
              <a:rPr lang="tr-TR" sz="2200" dirty="0">
                <a:latin typeface="Georgia" panose="02040502050405020303" pitchFamily="18" charset="0"/>
                <a:sym typeface="Quattrocento Sans"/>
              </a:rPr>
            </a:br>
            <a:r>
              <a:rPr lang="tr-TR" sz="2200" dirty="0" smtClean="0">
                <a:latin typeface="Georgia" panose="02040502050405020303" pitchFamily="18" charset="0"/>
                <a:sym typeface="Quattrocento Sans"/>
              </a:rPr>
              <a:t/>
            </a:r>
            <a:br>
              <a:rPr lang="tr-TR" sz="2200" dirty="0" smtClean="0">
                <a:latin typeface="Georgia" panose="02040502050405020303" pitchFamily="18" charset="0"/>
                <a:sym typeface="Quattrocento Sans"/>
              </a:rPr>
            </a:br>
            <a:r>
              <a:rPr lang="tr-TR" sz="2200" dirty="0" smtClean="0">
                <a:latin typeface="Georgia" panose="02040502050405020303" pitchFamily="18" charset="0"/>
                <a:sym typeface="Quattrocento Sans"/>
              </a:rPr>
              <a:t>Mevcut öğrenim kademesi içerisinde, 2014-2020 ve/veya 2021-2027 </a:t>
            </a:r>
            <a:r>
              <a:rPr lang="tr-TR" sz="2200" dirty="0" err="1" smtClean="0">
                <a:latin typeface="Georgia" panose="02040502050405020303" pitchFamily="18" charset="0"/>
                <a:sym typeface="Quattrocento Sans"/>
              </a:rPr>
              <a:t>Erasmus</a:t>
            </a:r>
            <a:r>
              <a:rPr lang="tr-TR" sz="2200" dirty="0" smtClean="0">
                <a:latin typeface="Georgia" panose="02040502050405020303" pitchFamily="18" charset="0"/>
                <a:sym typeface="Quattrocento Sans"/>
              </a:rPr>
              <a:t>+ dönemlerinde yükseköğretim hareketliliği faaliyetlerinden yararlanılmışsa, yeni faaliyetle beraber toplam sürenin 12 ayı geçmemesi.</a:t>
            </a:r>
            <a:br>
              <a:rPr lang="tr-TR" sz="2200" dirty="0" smtClean="0">
                <a:latin typeface="Georgia" panose="02040502050405020303" pitchFamily="18" charset="0"/>
                <a:sym typeface="Quattrocento Sans"/>
              </a:rPr>
            </a:br>
            <a:endParaRPr lang="tr-TR" sz="2200" b="1" dirty="0">
              <a:solidFill>
                <a:schemeClr val="tx2"/>
              </a:solidFill>
              <a:latin typeface="Georgia" panose="02040502050405020303" pitchFamily="18" charset="0"/>
            </a:endParaRPr>
          </a:p>
        </p:txBody>
      </p:sp>
      <p:sp>
        <p:nvSpPr>
          <p:cNvPr id="8" name="Unvan 1"/>
          <p:cNvSpPr txBox="1">
            <a:spLocks/>
          </p:cNvSpPr>
          <p:nvPr/>
        </p:nvSpPr>
        <p:spPr>
          <a:xfrm>
            <a:off x="561474" y="690096"/>
            <a:ext cx="11438021" cy="616790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spcBef>
                <a:spcPts val="600"/>
              </a:spcBef>
              <a:buClr>
                <a:srgbClr val="FFCD00"/>
              </a:buClr>
              <a:buSzPts val="2400"/>
            </a:pPr>
            <a:r>
              <a:rPr lang="tr-TR" sz="2800" dirty="0">
                <a:latin typeface="Georgia" panose="02040502050405020303" pitchFamily="18" charset="0"/>
              </a:rPr>
              <a:t> </a:t>
            </a:r>
          </a:p>
          <a:p>
            <a:pPr marL="76200" lvl="0">
              <a:spcBef>
                <a:spcPts val="600"/>
              </a:spcBef>
              <a:buClr>
                <a:srgbClr val="FFCD00"/>
              </a:buClr>
              <a:buSzPts val="2400"/>
            </a:pPr>
            <a:r>
              <a:rPr lang="tr-TR" sz="2800" dirty="0" smtClean="0">
                <a:latin typeface="Georgia" panose="02040502050405020303" pitchFamily="18" charset="0"/>
              </a:rPr>
              <a:t/>
            </a:r>
            <a:br>
              <a:rPr lang="tr-TR" sz="2800" dirty="0" smtClean="0">
                <a:latin typeface="Georgia" panose="02040502050405020303" pitchFamily="18" charset="0"/>
              </a:rPr>
            </a:br>
            <a:endParaRPr lang="tr-TR" sz="2800" b="1" dirty="0" smtClean="0">
              <a:latin typeface="Georgia" panose="02040502050405020303" pitchFamily="18" charset="0"/>
            </a:endParaRPr>
          </a:p>
          <a:p>
            <a:r>
              <a:rPr lang="tr-TR" sz="2800" dirty="0" smtClean="0">
                <a:latin typeface="Georgia" panose="02040502050405020303" pitchFamily="18" charset="0"/>
              </a:rPr>
              <a:t/>
            </a:r>
            <a:br>
              <a:rPr lang="tr-TR" sz="2800" dirty="0" smtClean="0">
                <a:latin typeface="Georgia" panose="02040502050405020303" pitchFamily="18" charset="0"/>
              </a:rPr>
            </a:br>
            <a:endParaRPr lang="tr-TR" sz="2800" dirty="0">
              <a:latin typeface="Georgia" panose="02040502050405020303" pitchFamily="18" charset="0"/>
            </a:endParaRPr>
          </a:p>
        </p:txBody>
      </p:sp>
      <p:sp>
        <p:nvSpPr>
          <p:cNvPr id="5" name="Akış Çizelgesi: Bağlayıcı 4"/>
          <p:cNvSpPr/>
          <p:nvPr/>
        </p:nvSpPr>
        <p:spPr>
          <a:xfrm>
            <a:off x="108356" y="816129"/>
            <a:ext cx="544930" cy="495059"/>
          </a:xfrm>
          <a:prstGeom prst="flowChartConnector">
            <a:avLst/>
          </a:prstGeom>
          <a:solidFill>
            <a:schemeClr val="accent6">
              <a:lumMod val="40000"/>
              <a:lumOff val="60000"/>
            </a:schemeClr>
          </a:solidFill>
          <a:ln>
            <a:solidFill>
              <a:schemeClr val="accent6">
                <a:lumMod val="40000"/>
                <a:lumOff val="6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3</a:t>
            </a:r>
          </a:p>
        </p:txBody>
      </p:sp>
      <p:sp>
        <p:nvSpPr>
          <p:cNvPr id="6" name="Akış Çizelgesi: Bağlayıcı 5"/>
          <p:cNvSpPr/>
          <p:nvPr/>
        </p:nvSpPr>
        <p:spPr>
          <a:xfrm>
            <a:off x="132420" y="2337740"/>
            <a:ext cx="556030" cy="485957"/>
          </a:xfrm>
          <a:prstGeom prst="flowChartConnector">
            <a:avLst/>
          </a:prstGeom>
          <a:solidFill>
            <a:schemeClr val="accent6">
              <a:lumMod val="40000"/>
              <a:lumOff val="60000"/>
            </a:schemeClr>
          </a:solidFill>
          <a:ln>
            <a:solidFill>
              <a:schemeClr val="accent6">
                <a:lumMod val="40000"/>
                <a:lumOff val="6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solidFill>
              </a:rPr>
              <a:t>4</a:t>
            </a:r>
            <a:endParaRPr lang="tr-TR" sz="2400" b="1" dirty="0">
              <a:solidFill>
                <a:schemeClr val="tx1"/>
              </a:solidFill>
            </a:endParaRPr>
          </a:p>
        </p:txBody>
      </p:sp>
      <p:cxnSp>
        <p:nvCxnSpPr>
          <p:cNvPr id="9" name="Düz Bağlayıcı 8"/>
          <p:cNvCxnSpPr/>
          <p:nvPr/>
        </p:nvCxnSpPr>
        <p:spPr>
          <a:xfrm>
            <a:off x="1073918" y="556024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99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2316" y="1127063"/>
            <a:ext cx="11117179" cy="1376931"/>
          </a:xfrm>
        </p:spPr>
        <p:txBody>
          <a:bodyPr>
            <a:noAutofit/>
          </a:bodyPr>
          <a:lstStyle/>
          <a:p>
            <a:pPr marL="76200">
              <a:lnSpc>
                <a:spcPct val="100000"/>
              </a:lnSpc>
              <a:spcBef>
                <a:spcPts val="1200"/>
              </a:spcBef>
              <a:spcAft>
                <a:spcPts val="1200"/>
              </a:spcAft>
              <a:buClr>
                <a:srgbClr val="FFCD00"/>
              </a:buClr>
              <a:buSzPts val="2400"/>
            </a:pPr>
            <a:r>
              <a:rPr lang="tr-TR" sz="2400" dirty="0">
                <a:latin typeface="Georgia" panose="02040502050405020303" pitchFamily="18" charset="0"/>
              </a:rPr>
              <a:t>Asgari Şartları sağlayan öğrencilerin;</a:t>
            </a:r>
            <a:br>
              <a:rPr lang="tr-TR" sz="2400" dirty="0">
                <a:latin typeface="Georgia" panose="02040502050405020303" pitchFamily="18" charset="0"/>
              </a:rPr>
            </a:br>
            <a:r>
              <a:rPr lang="tr-TR" sz="2200" dirty="0" smtClean="0">
                <a:latin typeface="Georgia" panose="02040502050405020303" pitchFamily="18" charset="0"/>
                <a:sym typeface="Quattrocento Sans"/>
              </a:rPr>
              <a:t/>
            </a:r>
            <a:br>
              <a:rPr lang="tr-TR" sz="2200" dirty="0" smtClean="0">
                <a:latin typeface="Georgia" panose="02040502050405020303" pitchFamily="18" charset="0"/>
                <a:sym typeface="Quattrocento Sans"/>
              </a:rPr>
            </a:br>
            <a:endParaRPr lang="tr-TR" sz="2200" b="1" dirty="0">
              <a:solidFill>
                <a:schemeClr val="tx2"/>
              </a:solidFill>
              <a:latin typeface="Georgia" panose="02040502050405020303" pitchFamily="18" charset="0"/>
            </a:endParaRPr>
          </a:p>
        </p:txBody>
      </p:sp>
      <p:cxnSp>
        <p:nvCxnSpPr>
          <p:cNvPr id="9" name="Düz Bağlayıcı 8"/>
          <p:cNvCxnSpPr/>
          <p:nvPr/>
        </p:nvCxnSpPr>
        <p:spPr>
          <a:xfrm>
            <a:off x="882316" y="98824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Unvan 1"/>
          <p:cNvSpPr txBox="1">
            <a:spLocks/>
          </p:cNvSpPr>
          <p:nvPr/>
        </p:nvSpPr>
        <p:spPr>
          <a:xfrm>
            <a:off x="0" y="0"/>
            <a:ext cx="12426043" cy="89319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tr-TR" sz="4000" b="1" dirty="0" smtClean="0">
                <a:solidFill>
                  <a:srgbClr val="C00000"/>
                </a:solidFill>
                <a:latin typeface="Georgia" panose="02040502050405020303" pitchFamily="18" charset="0"/>
              </a:rPr>
              <a:t/>
            </a:r>
            <a:br>
              <a:rPr lang="tr-TR" sz="4000" b="1" dirty="0" smtClean="0">
                <a:solidFill>
                  <a:srgbClr val="C00000"/>
                </a:solidFill>
                <a:latin typeface="Georgia" panose="02040502050405020303" pitchFamily="18" charset="0"/>
              </a:rPr>
            </a:br>
            <a:r>
              <a:rPr lang="tr-TR" sz="4000" b="1" dirty="0" smtClean="0">
                <a:solidFill>
                  <a:srgbClr val="C00000"/>
                </a:solidFill>
                <a:latin typeface="Georgia" panose="02040502050405020303" pitchFamily="18" charset="0"/>
              </a:rPr>
              <a:t>ÖNEMLİ</a:t>
            </a:r>
            <a:endParaRPr lang="tr-TR" sz="4000" b="1" dirty="0">
              <a:solidFill>
                <a:srgbClr val="C00000"/>
              </a:solidFill>
              <a:latin typeface="Georgia" panose="02040502050405020303" pitchFamily="18" charset="0"/>
            </a:endParaRPr>
          </a:p>
        </p:txBody>
      </p:sp>
      <p:sp>
        <p:nvSpPr>
          <p:cNvPr id="10" name="Unvan 1"/>
          <p:cNvSpPr txBox="1">
            <a:spLocks/>
          </p:cNvSpPr>
          <p:nvPr/>
        </p:nvSpPr>
        <p:spPr>
          <a:xfrm>
            <a:off x="721894" y="1608363"/>
            <a:ext cx="11117179" cy="43313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76200">
              <a:lnSpc>
                <a:spcPct val="100000"/>
              </a:lnSpc>
              <a:spcBef>
                <a:spcPts val="1200"/>
              </a:spcBef>
              <a:spcAft>
                <a:spcPts val="1200"/>
              </a:spcAft>
              <a:buClr>
                <a:srgbClr val="FFCD00"/>
              </a:buClr>
              <a:buSzPts val="2400"/>
            </a:pPr>
            <a:r>
              <a:rPr lang="tr-TR" sz="2200" dirty="0" smtClean="0">
                <a:latin typeface="Georgia" panose="02040502050405020303" pitchFamily="18" charset="0"/>
                <a:sym typeface="Quattrocento Sans"/>
              </a:rPr>
              <a:t/>
            </a:r>
            <a:br>
              <a:rPr lang="tr-TR" sz="2200" dirty="0" smtClean="0">
                <a:latin typeface="Georgia" panose="02040502050405020303" pitchFamily="18" charset="0"/>
                <a:sym typeface="Quattrocento Sans"/>
              </a:rPr>
            </a:br>
            <a:endParaRPr lang="tr-TR" sz="2200" b="1" dirty="0">
              <a:solidFill>
                <a:schemeClr val="tx2"/>
              </a:solidFill>
              <a:latin typeface="Georgia" panose="02040502050405020303" pitchFamily="18" charset="0"/>
            </a:endParaRPr>
          </a:p>
        </p:txBody>
      </p:sp>
      <p:grpSp>
        <p:nvGrpSpPr>
          <p:cNvPr id="16" name="Grup 15"/>
          <p:cNvGrpSpPr/>
          <p:nvPr/>
        </p:nvGrpSpPr>
        <p:grpSpPr>
          <a:xfrm>
            <a:off x="390921" y="2376608"/>
            <a:ext cx="4543549" cy="2794877"/>
            <a:chOff x="295346" y="2478160"/>
            <a:chExt cx="4543549" cy="2794877"/>
          </a:xfrm>
        </p:grpSpPr>
        <p:sp>
          <p:nvSpPr>
            <p:cNvPr id="4" name="Akış Çizelgesi: Bağlayıcı 3"/>
            <p:cNvSpPr/>
            <p:nvPr/>
          </p:nvSpPr>
          <p:spPr>
            <a:xfrm>
              <a:off x="295346" y="2478160"/>
              <a:ext cx="4543549" cy="2794877"/>
            </a:xfrm>
            <a:prstGeom prst="flowChartConnector">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5400000" scaled="1"/>
                  <a:tileRect/>
                </a:gradFill>
              </a:endParaRPr>
            </a:p>
          </p:txBody>
        </p:sp>
        <p:sp>
          <p:nvSpPr>
            <p:cNvPr id="13" name="Metin kutusu 12"/>
            <p:cNvSpPr txBox="1"/>
            <p:nvPr/>
          </p:nvSpPr>
          <p:spPr>
            <a:xfrm>
              <a:off x="914529" y="3012743"/>
              <a:ext cx="3305181" cy="1785104"/>
            </a:xfrm>
            <a:prstGeom prst="rect">
              <a:avLst/>
            </a:prstGeom>
            <a:noFill/>
          </p:spPr>
          <p:txBody>
            <a:bodyPr wrap="square" rtlCol="0">
              <a:spAutoFit/>
            </a:bodyPr>
            <a:lstStyle/>
            <a:p>
              <a:pPr algn="ctr"/>
              <a:r>
                <a:rPr lang="tr-TR" sz="2200" dirty="0">
                  <a:latin typeface="Georgia" panose="02040502050405020303" pitchFamily="18" charset="0"/>
                </a:rPr>
                <a:t>Öğrenim Hareketliliğine başvuru yapacaklar ise bölümü adına kurumlar arası anlaşması olması şartı vardır.</a:t>
              </a:r>
            </a:p>
          </p:txBody>
        </p:sp>
      </p:grpSp>
      <p:grpSp>
        <p:nvGrpSpPr>
          <p:cNvPr id="18" name="Grup 17"/>
          <p:cNvGrpSpPr/>
          <p:nvPr/>
        </p:nvGrpSpPr>
        <p:grpSpPr>
          <a:xfrm>
            <a:off x="6280483" y="3155242"/>
            <a:ext cx="4492487" cy="2784490"/>
            <a:chOff x="6253161" y="1002799"/>
            <a:chExt cx="4492487" cy="2784490"/>
          </a:xfrm>
        </p:grpSpPr>
        <p:sp>
          <p:nvSpPr>
            <p:cNvPr id="14" name="Akış Çizelgesi: Bağlayıcı 13"/>
            <p:cNvSpPr/>
            <p:nvPr/>
          </p:nvSpPr>
          <p:spPr>
            <a:xfrm>
              <a:off x="6253161" y="1002799"/>
              <a:ext cx="4492487" cy="2784490"/>
            </a:xfrm>
            <a:prstGeom prst="flowChartConnector">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
          <p:nvSpPr>
            <p:cNvPr id="17" name="Metin kutusu 16"/>
            <p:cNvSpPr txBox="1"/>
            <p:nvPr/>
          </p:nvSpPr>
          <p:spPr>
            <a:xfrm>
              <a:off x="6763141" y="1390532"/>
              <a:ext cx="3870093" cy="2123658"/>
            </a:xfrm>
            <a:prstGeom prst="rect">
              <a:avLst/>
            </a:prstGeom>
            <a:noFill/>
            <a:ln>
              <a:noFill/>
            </a:ln>
          </p:spPr>
          <p:txBody>
            <a:bodyPr wrap="square" rtlCol="0">
              <a:spAutoFit/>
            </a:bodyPr>
            <a:lstStyle/>
            <a:p>
              <a:r>
                <a:rPr lang="tr-TR" sz="2200" dirty="0" smtClean="0">
                  <a:latin typeface="Georgia" panose="02040502050405020303" pitchFamily="18" charset="0"/>
                </a:rPr>
                <a:t>Staj </a:t>
              </a:r>
              <a:r>
                <a:rPr lang="tr-TR" sz="2200" dirty="0">
                  <a:latin typeface="Georgia" panose="02040502050405020303" pitchFamily="18" charset="0"/>
                </a:rPr>
                <a:t>Hareketliliğine başvuru yapacaklar ise, başvuru esnasında staj yapacakları yerden almış oldukları kabul mektuplarının olması şartı vardır.</a:t>
              </a:r>
            </a:p>
          </p:txBody>
        </p:sp>
      </p:grpSp>
    </p:spTree>
    <p:extLst>
      <p:ext uri="{BB962C8B-B14F-4D97-AF65-F5344CB8AC3E}">
        <p14:creationId xmlns:p14="http://schemas.microsoft.com/office/powerpoint/2010/main" val="2190386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Sık Kullanılan Kavramlar</a:t>
            </a:r>
            <a:endParaRPr lang="tr-TR" sz="4000" b="1" dirty="0">
              <a:solidFill>
                <a:schemeClr val="tx2"/>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72835" y="1583872"/>
            <a:ext cx="11413672" cy="4950278"/>
          </a:xfrm>
        </p:spPr>
        <p:txBody>
          <a:bodyPr>
            <a:normAutofit/>
          </a:bodyPr>
          <a:lstStyle/>
          <a:p>
            <a:pPr>
              <a:buSzPct val="200000"/>
            </a:pPr>
            <a:r>
              <a:rPr lang="tr-TR" sz="2200" dirty="0" err="1" smtClean="0">
                <a:solidFill>
                  <a:schemeClr val="tx2"/>
                </a:solidFill>
                <a:latin typeface="Georgia" panose="02040502050405020303" pitchFamily="18" charset="0"/>
              </a:rPr>
              <a:t>Erasmus</a:t>
            </a:r>
            <a:r>
              <a:rPr lang="tr-TR" sz="2200" dirty="0" smtClean="0">
                <a:solidFill>
                  <a:schemeClr val="tx2"/>
                </a:solidFill>
                <a:latin typeface="Georgia" panose="02040502050405020303" pitchFamily="18" charset="0"/>
              </a:rPr>
              <a:t> Ofisi: </a:t>
            </a:r>
            <a:r>
              <a:rPr lang="tr-TR" sz="2200" dirty="0" err="1" smtClean="0">
                <a:solidFill>
                  <a:schemeClr val="tx2"/>
                </a:solidFill>
                <a:latin typeface="Georgia" panose="02040502050405020303" pitchFamily="18" charset="0"/>
              </a:rPr>
              <a:t>Erasmus</a:t>
            </a:r>
            <a:r>
              <a:rPr lang="tr-TR" sz="2200" dirty="0" smtClean="0">
                <a:solidFill>
                  <a:schemeClr val="tx2"/>
                </a:solidFill>
                <a:latin typeface="Georgia" panose="02040502050405020303" pitchFamily="18" charset="0"/>
              </a:rPr>
              <a:t>+ hareketlilik faaliyetlerinin gerçekleştiren birim, Uluslararası İlişkiler Koordinatörlüğü</a:t>
            </a:r>
          </a:p>
          <a:p>
            <a:pPr>
              <a:buSzPct val="200000"/>
            </a:pPr>
            <a:r>
              <a:rPr lang="tr-TR" sz="2200" dirty="0" smtClean="0">
                <a:solidFill>
                  <a:schemeClr val="tx2"/>
                </a:solidFill>
                <a:latin typeface="Georgia" panose="02040502050405020303" pitchFamily="18" charset="0"/>
              </a:rPr>
              <a:t>Ev Sahibi/Gönderen Kurum: Home/</a:t>
            </a:r>
            <a:r>
              <a:rPr lang="tr-TR" sz="2200" dirty="0" err="1" smtClean="0">
                <a:solidFill>
                  <a:schemeClr val="tx2"/>
                </a:solidFill>
                <a:latin typeface="Georgia" panose="02040502050405020303" pitchFamily="18" charset="0"/>
              </a:rPr>
              <a:t>Sending</a:t>
            </a:r>
            <a:r>
              <a:rPr lang="tr-TR" sz="2200" dirty="0" smtClean="0">
                <a:solidFill>
                  <a:schemeClr val="tx2"/>
                </a:solidFill>
                <a:latin typeface="Georgia" panose="02040502050405020303" pitchFamily="18" charset="0"/>
              </a:rPr>
              <a:t> </a:t>
            </a:r>
            <a:r>
              <a:rPr lang="tr-TR" sz="2200" dirty="0" err="1" smtClean="0">
                <a:solidFill>
                  <a:schemeClr val="tx2"/>
                </a:solidFill>
                <a:latin typeface="Georgia" panose="02040502050405020303" pitchFamily="18" charset="0"/>
              </a:rPr>
              <a:t>Institution</a:t>
            </a:r>
            <a:endParaRPr lang="tr-TR" sz="2200" dirty="0" smtClean="0">
              <a:solidFill>
                <a:schemeClr val="tx2"/>
              </a:solidFill>
              <a:latin typeface="Georgia" panose="02040502050405020303" pitchFamily="18" charset="0"/>
            </a:endParaRPr>
          </a:p>
          <a:p>
            <a:pPr>
              <a:buSzPct val="200000"/>
            </a:pPr>
            <a:r>
              <a:rPr lang="tr-TR" sz="2200" dirty="0" smtClean="0">
                <a:solidFill>
                  <a:schemeClr val="tx2"/>
                </a:solidFill>
                <a:latin typeface="Georgia" panose="02040502050405020303" pitchFamily="18" charset="0"/>
              </a:rPr>
              <a:t>Misafir Olunacak Kurum: Host/</a:t>
            </a:r>
            <a:r>
              <a:rPr lang="tr-TR" sz="2200" dirty="0" err="1" smtClean="0">
                <a:solidFill>
                  <a:schemeClr val="tx2"/>
                </a:solidFill>
                <a:latin typeface="Georgia" panose="02040502050405020303" pitchFamily="18" charset="0"/>
              </a:rPr>
              <a:t>Receiving</a:t>
            </a:r>
            <a:r>
              <a:rPr lang="tr-TR" sz="2200" dirty="0" smtClean="0">
                <a:solidFill>
                  <a:schemeClr val="tx2"/>
                </a:solidFill>
                <a:latin typeface="Georgia" panose="02040502050405020303" pitchFamily="18" charset="0"/>
              </a:rPr>
              <a:t> </a:t>
            </a:r>
            <a:r>
              <a:rPr lang="tr-TR" sz="2200" dirty="0" err="1" smtClean="0">
                <a:solidFill>
                  <a:schemeClr val="tx2"/>
                </a:solidFill>
                <a:latin typeface="Georgia" panose="02040502050405020303" pitchFamily="18" charset="0"/>
              </a:rPr>
              <a:t>Institutuion</a:t>
            </a:r>
            <a:endParaRPr lang="tr-TR" sz="2200" dirty="0" smtClean="0">
              <a:solidFill>
                <a:schemeClr val="tx2"/>
              </a:solidFill>
              <a:latin typeface="Georgia" panose="02040502050405020303" pitchFamily="18" charset="0"/>
            </a:endParaRPr>
          </a:p>
          <a:p>
            <a:pPr>
              <a:buSzPct val="200000"/>
            </a:pPr>
            <a:r>
              <a:rPr lang="tr-TR" sz="2200" dirty="0" smtClean="0">
                <a:solidFill>
                  <a:schemeClr val="tx2"/>
                </a:solidFill>
                <a:latin typeface="Georgia" panose="02040502050405020303" pitchFamily="18" charset="0"/>
              </a:rPr>
              <a:t>Program Ülkeleri: Hareketlilik gerçekleştirilebilecek ülkeler</a:t>
            </a:r>
          </a:p>
          <a:p>
            <a:pPr>
              <a:buSzPct val="200000"/>
            </a:pPr>
            <a:r>
              <a:rPr lang="tr-TR" sz="2200" dirty="0" smtClean="0">
                <a:solidFill>
                  <a:schemeClr val="tx2"/>
                </a:solidFill>
                <a:latin typeface="Georgia" panose="02040502050405020303" pitchFamily="18" charset="0"/>
              </a:rPr>
              <a:t>Giden Öğrenci: </a:t>
            </a:r>
            <a:r>
              <a:rPr lang="tr-TR" sz="2200" dirty="0" err="1" smtClean="0">
                <a:solidFill>
                  <a:schemeClr val="tx2"/>
                </a:solidFill>
                <a:latin typeface="Georgia" panose="02040502050405020303" pitchFamily="18" charset="0"/>
              </a:rPr>
              <a:t>Outgoing</a:t>
            </a:r>
            <a:r>
              <a:rPr lang="tr-TR" sz="2200" dirty="0" smtClean="0">
                <a:solidFill>
                  <a:schemeClr val="tx2"/>
                </a:solidFill>
                <a:latin typeface="Georgia" panose="02040502050405020303" pitchFamily="18" charset="0"/>
              </a:rPr>
              <a:t> </a:t>
            </a:r>
            <a:r>
              <a:rPr lang="tr-TR" sz="2200" dirty="0" err="1" smtClean="0">
                <a:solidFill>
                  <a:schemeClr val="tx2"/>
                </a:solidFill>
                <a:latin typeface="Georgia" panose="02040502050405020303" pitchFamily="18" charset="0"/>
              </a:rPr>
              <a:t>student</a:t>
            </a:r>
            <a:endParaRPr lang="tr-TR" sz="2200" dirty="0" smtClean="0">
              <a:solidFill>
                <a:schemeClr val="tx2"/>
              </a:solidFill>
              <a:latin typeface="Georgia" panose="02040502050405020303" pitchFamily="18" charset="0"/>
            </a:endParaRPr>
          </a:p>
          <a:p>
            <a:pPr>
              <a:buSzPct val="200000"/>
            </a:pPr>
            <a:r>
              <a:rPr lang="tr-TR" sz="2200" dirty="0" smtClean="0">
                <a:solidFill>
                  <a:schemeClr val="tx2"/>
                </a:solidFill>
                <a:latin typeface="Georgia" panose="02040502050405020303" pitchFamily="18" charset="0"/>
              </a:rPr>
              <a:t>Bölüm Koordinatörü: Departmental </a:t>
            </a:r>
            <a:r>
              <a:rPr lang="tr-TR" sz="2200" dirty="0" err="1" smtClean="0">
                <a:solidFill>
                  <a:schemeClr val="tx2"/>
                </a:solidFill>
                <a:latin typeface="Georgia" panose="02040502050405020303" pitchFamily="18" charset="0"/>
              </a:rPr>
              <a:t>Coordinator</a:t>
            </a:r>
            <a:r>
              <a:rPr lang="tr-TR" sz="2200" dirty="0" smtClean="0">
                <a:solidFill>
                  <a:schemeClr val="tx2"/>
                </a:solidFill>
                <a:latin typeface="Georgia" panose="02040502050405020303" pitchFamily="18" charset="0"/>
              </a:rPr>
              <a:t>, (</a:t>
            </a:r>
            <a:r>
              <a:rPr lang="tr-TR" sz="2200" dirty="0" err="1" smtClean="0">
                <a:solidFill>
                  <a:schemeClr val="tx2"/>
                </a:solidFill>
                <a:latin typeface="Georgia" panose="02040502050405020303" pitchFamily="18" charset="0"/>
              </a:rPr>
              <a:t>koordinatörlrtin</a:t>
            </a:r>
            <a:r>
              <a:rPr lang="tr-TR" sz="2200" dirty="0" smtClean="0">
                <a:solidFill>
                  <a:schemeClr val="tx2"/>
                </a:solidFill>
                <a:latin typeface="Georgia" panose="02040502050405020303" pitchFamily="18" charset="0"/>
              </a:rPr>
              <a:t> listesi için iro@mehmetakif.edu.tr)</a:t>
            </a:r>
          </a:p>
          <a:p>
            <a:pPr>
              <a:buSzPct val="200000"/>
            </a:pPr>
            <a:r>
              <a:rPr lang="tr-TR" sz="2200" dirty="0" err="1" smtClean="0">
                <a:solidFill>
                  <a:schemeClr val="tx2"/>
                </a:solidFill>
                <a:latin typeface="Georgia" panose="02040502050405020303" pitchFamily="18" charset="0"/>
              </a:rPr>
              <a:t>Erasmus</a:t>
            </a:r>
            <a:r>
              <a:rPr lang="tr-TR" sz="2200" dirty="0" smtClean="0">
                <a:solidFill>
                  <a:schemeClr val="tx2"/>
                </a:solidFill>
                <a:latin typeface="Georgia" panose="02040502050405020303" pitchFamily="18" charset="0"/>
              </a:rPr>
              <a:t>+ Kurum Koordinatörü: </a:t>
            </a:r>
            <a:r>
              <a:rPr lang="tr-TR" sz="2200" dirty="0" err="1" smtClean="0">
                <a:solidFill>
                  <a:schemeClr val="tx2"/>
                </a:solidFill>
                <a:latin typeface="Georgia" panose="02040502050405020303" pitchFamily="18" charset="0"/>
              </a:rPr>
              <a:t>Institutional</a:t>
            </a:r>
            <a:r>
              <a:rPr lang="tr-TR" sz="2200" dirty="0" smtClean="0">
                <a:solidFill>
                  <a:schemeClr val="tx2"/>
                </a:solidFill>
                <a:latin typeface="Georgia" panose="02040502050405020303" pitchFamily="18" charset="0"/>
              </a:rPr>
              <a:t> </a:t>
            </a:r>
            <a:r>
              <a:rPr lang="tr-TR" sz="2200" dirty="0" err="1" smtClean="0">
                <a:solidFill>
                  <a:schemeClr val="tx2"/>
                </a:solidFill>
                <a:latin typeface="Georgia" panose="02040502050405020303" pitchFamily="18" charset="0"/>
              </a:rPr>
              <a:t>Coordinator</a:t>
            </a:r>
            <a:endParaRPr lang="tr-TR" sz="2200" dirty="0" smtClean="0">
              <a:solidFill>
                <a:schemeClr val="tx2"/>
              </a:solidFill>
              <a:latin typeface="Georgia" panose="02040502050405020303" pitchFamily="18" charset="0"/>
            </a:endParaRPr>
          </a:p>
          <a:p>
            <a:pPr>
              <a:buSzPct val="200000"/>
            </a:pPr>
            <a:r>
              <a:rPr lang="tr-TR" sz="2200" dirty="0" smtClean="0">
                <a:solidFill>
                  <a:schemeClr val="tx2"/>
                </a:solidFill>
                <a:latin typeface="Georgia" panose="02040502050405020303" pitchFamily="18" charset="0"/>
              </a:rPr>
              <a:t>ECTS/AKTS: </a:t>
            </a:r>
            <a:r>
              <a:rPr lang="tr-TR" sz="2200" dirty="0" err="1">
                <a:solidFill>
                  <a:schemeClr val="tx2"/>
                </a:solidFill>
                <a:latin typeface="Georgia" panose="02040502050405020303" pitchFamily="18" charset="0"/>
              </a:rPr>
              <a:t>European</a:t>
            </a:r>
            <a:r>
              <a:rPr lang="tr-TR" sz="2200" dirty="0">
                <a:solidFill>
                  <a:schemeClr val="tx2"/>
                </a:solidFill>
                <a:latin typeface="Georgia" panose="02040502050405020303" pitchFamily="18" charset="0"/>
              </a:rPr>
              <a:t> </a:t>
            </a:r>
            <a:r>
              <a:rPr lang="tr-TR" sz="2200" dirty="0" err="1">
                <a:solidFill>
                  <a:schemeClr val="tx2"/>
                </a:solidFill>
                <a:latin typeface="Georgia" panose="02040502050405020303" pitchFamily="18" charset="0"/>
              </a:rPr>
              <a:t>Credit</a:t>
            </a:r>
            <a:r>
              <a:rPr lang="tr-TR" sz="2200" dirty="0">
                <a:solidFill>
                  <a:schemeClr val="tx2"/>
                </a:solidFill>
                <a:latin typeface="Georgia" panose="02040502050405020303" pitchFamily="18" charset="0"/>
              </a:rPr>
              <a:t> Transfer </a:t>
            </a:r>
            <a:r>
              <a:rPr lang="tr-TR" sz="2200" dirty="0" err="1">
                <a:solidFill>
                  <a:schemeClr val="tx2"/>
                </a:solidFill>
                <a:latin typeface="Georgia" panose="02040502050405020303" pitchFamily="18" charset="0"/>
              </a:rPr>
              <a:t>and</a:t>
            </a:r>
            <a:r>
              <a:rPr lang="tr-TR" sz="2200" dirty="0">
                <a:solidFill>
                  <a:schemeClr val="tx2"/>
                </a:solidFill>
                <a:latin typeface="Georgia" panose="02040502050405020303" pitchFamily="18" charset="0"/>
              </a:rPr>
              <a:t> </a:t>
            </a:r>
            <a:r>
              <a:rPr lang="tr-TR" sz="2200" dirty="0" err="1">
                <a:solidFill>
                  <a:schemeClr val="tx2"/>
                </a:solidFill>
                <a:latin typeface="Georgia" panose="02040502050405020303" pitchFamily="18" charset="0"/>
              </a:rPr>
              <a:t>Accumulation</a:t>
            </a:r>
            <a:r>
              <a:rPr lang="tr-TR" sz="2200" dirty="0">
                <a:solidFill>
                  <a:schemeClr val="tx2"/>
                </a:solidFill>
                <a:latin typeface="Georgia" panose="02040502050405020303" pitchFamily="18" charset="0"/>
              </a:rPr>
              <a:t> </a:t>
            </a:r>
            <a:r>
              <a:rPr lang="tr-TR" sz="2200" dirty="0" err="1">
                <a:solidFill>
                  <a:schemeClr val="tx2"/>
                </a:solidFill>
                <a:latin typeface="Georgia" panose="02040502050405020303" pitchFamily="18" charset="0"/>
              </a:rPr>
              <a:t>System</a:t>
            </a:r>
            <a:r>
              <a:rPr lang="tr-TR" sz="2200" dirty="0">
                <a:solidFill>
                  <a:schemeClr val="tx2"/>
                </a:solidFill>
                <a:latin typeface="Georgia" panose="02040502050405020303" pitchFamily="18" charset="0"/>
              </a:rPr>
              <a:t>/Avrupa Kredi Transfer ve Birikim Sistemi</a:t>
            </a:r>
            <a:endParaRPr lang="tr-TR" sz="2200" dirty="0" smtClean="0">
              <a:solidFill>
                <a:schemeClr val="tx2"/>
              </a:solidFill>
              <a:latin typeface="Georgia" panose="02040502050405020303" pitchFamily="18" charset="0"/>
            </a:endParaRPr>
          </a:p>
          <a:p>
            <a:endParaRPr lang="tr-TR" sz="2200" dirty="0">
              <a:solidFill>
                <a:schemeClr val="tx2"/>
              </a:solidFill>
              <a:latin typeface="Georgia" panose="02040502050405020303" pitchFamily="18" charset="0"/>
            </a:endParaRPr>
          </a:p>
        </p:txBody>
      </p:sp>
      <p:cxnSp>
        <p:nvCxnSpPr>
          <p:cNvPr id="6" name="Düz Bağlayıcı 5"/>
          <p:cNvCxnSpPr/>
          <p:nvPr/>
        </p:nvCxnSpPr>
        <p:spPr>
          <a:xfrm>
            <a:off x="1058635" y="126546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024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372834" y="4508690"/>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a:off x="1564819" y="48107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564818" y="3348890"/>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chemeClr val="tx2"/>
                </a:solidFill>
                <a:latin typeface="Georgia" panose="02040502050405020303" pitchFamily="18" charset="0"/>
                <a:cs typeface="Times New Roman" panose="02020603050405020304" pitchFamily="18" charset="0"/>
              </a:rPr>
              <a:t>Başvuru Süreci ve Öğrenci Seçimleri</a:t>
            </a:r>
            <a:endParaRPr lang="tr-TR" sz="3600" b="1" dirty="0">
              <a:solidFill>
                <a:schemeClr val="tx2"/>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813342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83488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smtClean="0">
                <a:solidFill>
                  <a:schemeClr val="tx2"/>
                </a:solidFill>
                <a:latin typeface="Arial" panose="020B0604020202020204" pitchFamily="34" charset="0"/>
                <a:cs typeface="Arial" panose="020B0604020202020204" pitchFamily="34" charset="0"/>
              </a:rPr>
              <a:t>Başvuru Süreci</a:t>
            </a: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58634" y="94705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Dikdörtgen 4"/>
          <p:cNvSpPr/>
          <p:nvPr/>
        </p:nvSpPr>
        <p:spPr>
          <a:xfrm>
            <a:off x="848139" y="1160764"/>
            <a:ext cx="10365989" cy="4893647"/>
          </a:xfrm>
          <a:prstGeom prst="rect">
            <a:avLst/>
          </a:prstGeom>
        </p:spPr>
        <p:txBody>
          <a:bodyPr wrap="square">
            <a:spAutoFit/>
          </a:bodyPr>
          <a:lstStyle/>
          <a:p>
            <a:pPr marL="76200" lvl="0">
              <a:lnSpc>
                <a:spcPct val="150000"/>
              </a:lnSpc>
              <a:spcBef>
                <a:spcPts val="600"/>
              </a:spcBef>
              <a:buClr>
                <a:srgbClr val="FFCD00"/>
              </a:buClr>
              <a:buSzPts val="2400"/>
            </a:pPr>
            <a:r>
              <a:rPr lang="tr-TR" sz="2200" b="1" dirty="0">
                <a:solidFill>
                  <a:schemeClr val="tx2"/>
                </a:solidFill>
                <a:latin typeface="Georgia" panose="02040502050405020303" pitchFamily="18" charset="0"/>
                <a:cs typeface="Times New Roman" panose="02020603050405020304" pitchFamily="18" charset="0"/>
                <a:sym typeface="Quattrocento Sans"/>
              </a:rPr>
              <a:t>Asgari Şartları sağlayan öğrenciler, duyurulan tarihlerde;</a:t>
            </a:r>
          </a:p>
          <a:p>
            <a:pPr marL="76200" lvl="0">
              <a:lnSpc>
                <a:spcPct val="200000"/>
              </a:lnSpc>
              <a:spcBef>
                <a:spcPts val="600"/>
              </a:spcBef>
              <a:buClr>
                <a:srgbClr val="FFCD00"/>
              </a:buClr>
              <a:buSzPts val="2400"/>
            </a:pPr>
            <a:r>
              <a:rPr lang="tr-TR" sz="2200" dirty="0">
                <a:latin typeface="Georgia" panose="02040502050405020303" pitchFamily="18" charset="0"/>
                <a:cs typeface="Times New Roman" panose="02020603050405020304" pitchFamily="18" charset="0"/>
                <a:sym typeface="Quattrocento Sans"/>
              </a:rPr>
              <a:t> 1) Online başvurusunu tamamlamalı</a:t>
            </a:r>
            <a:r>
              <a:rPr lang="tr-TR" sz="2200" dirty="0" smtClean="0">
                <a:latin typeface="Georgia" panose="02040502050405020303" pitchFamily="18" charset="0"/>
                <a:cs typeface="Times New Roman" panose="02020603050405020304" pitchFamily="18" charset="0"/>
                <a:sym typeface="Quattrocento Sans"/>
              </a:rPr>
              <a:t>,</a:t>
            </a:r>
            <a:endParaRPr lang="tr-TR" sz="2200" dirty="0">
              <a:latin typeface="Georgia" panose="02040502050405020303" pitchFamily="18" charset="0"/>
              <a:cs typeface="Times New Roman" panose="02020603050405020304" pitchFamily="18" charset="0"/>
              <a:sym typeface="Quattrocento Sans"/>
            </a:endParaRPr>
          </a:p>
          <a:p>
            <a:pPr lvl="0">
              <a:lnSpc>
                <a:spcPct val="200000"/>
              </a:lnSpc>
            </a:pPr>
            <a:r>
              <a:rPr lang="tr-TR" sz="2200" dirty="0">
                <a:latin typeface="Georgia" panose="02040502050405020303" pitchFamily="18" charset="0"/>
                <a:cs typeface="Times New Roman" panose="02020603050405020304" pitchFamily="18" charset="0"/>
                <a:sym typeface="Quattrocento Sans"/>
              </a:rPr>
              <a:t> 2) </a:t>
            </a:r>
            <a:r>
              <a:rPr lang="tr-TR" sz="2200" b="1" dirty="0">
                <a:solidFill>
                  <a:schemeClr val="tx2"/>
                </a:solidFill>
                <a:latin typeface="Georgia" panose="02040502050405020303" pitchFamily="18" charset="0"/>
                <a:cs typeface="Times New Roman" panose="02020603050405020304" pitchFamily="18" charset="0"/>
              </a:rPr>
              <a:t>Onaylı Not Döküm Belgesi (Transkript)</a:t>
            </a:r>
            <a:r>
              <a:rPr lang="tr-TR" sz="2200" dirty="0">
                <a:latin typeface="Georgia" panose="02040502050405020303" pitchFamily="18" charset="0"/>
                <a:cs typeface="Times New Roman" panose="02020603050405020304" pitchFamily="18" charset="0"/>
              </a:rPr>
              <a:t> </a:t>
            </a:r>
            <a:endParaRPr lang="tr-TR" sz="2200" dirty="0" smtClean="0">
              <a:latin typeface="Georgia" panose="02040502050405020303" pitchFamily="18" charset="0"/>
              <a:cs typeface="Times New Roman" panose="02020603050405020304" pitchFamily="18" charset="0"/>
            </a:endParaRPr>
          </a:p>
          <a:p>
            <a:pPr lvl="0">
              <a:lnSpc>
                <a:spcPct val="200000"/>
              </a:lnSpc>
            </a:pPr>
            <a:r>
              <a:rPr lang="tr-TR" sz="2200" dirty="0" smtClean="0">
                <a:latin typeface="Georgia" panose="02040502050405020303" pitchFamily="18" charset="0"/>
                <a:cs typeface="Times New Roman" panose="02020603050405020304" pitchFamily="18" charset="0"/>
              </a:rPr>
              <a:t>(</a:t>
            </a:r>
            <a:r>
              <a:rPr lang="tr-TR" sz="2200" dirty="0">
                <a:latin typeface="Georgia" panose="02040502050405020303" pitchFamily="18" charset="0"/>
                <a:cs typeface="Times New Roman" panose="02020603050405020304" pitchFamily="18" charset="0"/>
              </a:rPr>
              <a:t>bölüm öğrenci işlerinden onaylı   olmalı) başvuru esnasında sisteme </a:t>
            </a:r>
            <a:r>
              <a:rPr lang="tr-TR" sz="2200" dirty="0" smtClean="0">
                <a:latin typeface="Georgia" panose="02040502050405020303" pitchFamily="18" charset="0"/>
                <a:cs typeface="Times New Roman" panose="02020603050405020304" pitchFamily="18" charset="0"/>
              </a:rPr>
              <a:t>yüklenmeli</a:t>
            </a:r>
            <a:r>
              <a:rPr lang="tr-TR" sz="2200" dirty="0">
                <a:latin typeface="Georgia" panose="02040502050405020303" pitchFamily="18" charset="0"/>
                <a:cs typeface="Times New Roman" panose="02020603050405020304" pitchFamily="18" charset="0"/>
              </a:rPr>
              <a:t>).</a:t>
            </a:r>
          </a:p>
          <a:p>
            <a:pPr marL="76200" lvl="0">
              <a:lnSpc>
                <a:spcPct val="200000"/>
              </a:lnSpc>
              <a:spcBef>
                <a:spcPts val="600"/>
              </a:spcBef>
              <a:buClr>
                <a:srgbClr val="FFCD00"/>
              </a:buClr>
              <a:buSzPts val="2400"/>
            </a:pPr>
            <a:r>
              <a:rPr lang="tr-TR" sz="2200" dirty="0">
                <a:latin typeface="Georgia" panose="02040502050405020303" pitchFamily="18" charset="0"/>
                <a:cs typeface="Times New Roman" panose="02020603050405020304" pitchFamily="18" charset="0"/>
                <a:sym typeface="Quattrocento Sans"/>
              </a:rPr>
              <a:t>3) Staj Hareketliliğine başvuracak öğrenciler, staj yapılacak işletmeden almış oldukları «imzalı ve mühürlü kabul </a:t>
            </a:r>
            <a:r>
              <a:rPr lang="tr-TR" sz="2200" dirty="0" smtClean="0">
                <a:latin typeface="Georgia" panose="02040502050405020303" pitchFamily="18" charset="0"/>
                <a:cs typeface="Times New Roman" panose="02020603050405020304" pitchFamily="18" charset="0"/>
                <a:sym typeface="Quattrocento Sans"/>
              </a:rPr>
              <a:t>mektubunu» </a:t>
            </a:r>
            <a:r>
              <a:rPr lang="tr-TR" sz="2200" dirty="0">
                <a:latin typeface="Georgia" panose="02040502050405020303" pitchFamily="18" charset="0"/>
                <a:cs typeface="Times New Roman" panose="02020603050405020304" pitchFamily="18" charset="0"/>
                <a:sym typeface="Quattrocento Sans"/>
              </a:rPr>
              <a:t>online sisteme yüklemeli</a:t>
            </a:r>
            <a:r>
              <a:rPr lang="tr-TR" sz="2200" dirty="0">
                <a:latin typeface="Georgia" panose="02040502050405020303" pitchFamily="18" charset="0"/>
                <a:sym typeface="Quattrocento Sans"/>
              </a:rPr>
              <a:t>. </a:t>
            </a:r>
            <a:endParaRPr lang="tr-TR" sz="2200" dirty="0" smtClean="0">
              <a:latin typeface="Georgia" panose="02040502050405020303" pitchFamily="18" charset="0"/>
              <a:sym typeface="Quattrocento Sans"/>
            </a:endParaRPr>
          </a:p>
          <a:p>
            <a:pPr marL="76200" lvl="0">
              <a:spcBef>
                <a:spcPts val="600"/>
              </a:spcBef>
              <a:buClr>
                <a:srgbClr val="FFCD00"/>
              </a:buClr>
              <a:buSzPts val="2400"/>
            </a:pPr>
            <a:r>
              <a:rPr lang="tr-TR" sz="2200" b="1" dirty="0" smtClean="0">
                <a:solidFill>
                  <a:srgbClr val="C00000"/>
                </a:solidFill>
                <a:latin typeface="Georgia" panose="02040502050405020303" pitchFamily="18" charset="0"/>
                <a:sym typeface="Quattrocento Sans"/>
              </a:rPr>
              <a:t>Önemli: Yabancı dil sınavına giren ve 50 ve üzeri puan alan öğrenciler başvuru yapabilecekler.</a:t>
            </a:r>
            <a:endParaRPr lang="tr-TR" sz="2200" b="1" dirty="0">
              <a:solidFill>
                <a:srgbClr val="C00000"/>
              </a:solidFill>
              <a:latin typeface="Georgia" panose="02040502050405020303" pitchFamily="18" charset="0"/>
              <a:sym typeface="Quattrocento Sans"/>
            </a:endParaRPr>
          </a:p>
        </p:txBody>
      </p:sp>
      <p:pic>
        <p:nvPicPr>
          <p:cNvPr id="2050" name="Picture 2" descr="14,637 Form Filling Illustrations &amp;amp; Clip Art - iSt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3381" y="1048593"/>
            <a:ext cx="1224600" cy="191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581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895062" y="249721"/>
            <a:ext cx="8163338" cy="6305550"/>
          </a:xfrm>
          <a:prstGeom prst="rect">
            <a:avLst/>
          </a:prstGeom>
        </p:spPr>
      </p:pic>
    </p:spTree>
    <p:extLst>
      <p:ext uri="{BB962C8B-B14F-4D97-AF65-F5344CB8AC3E}">
        <p14:creationId xmlns:p14="http://schemas.microsoft.com/office/powerpoint/2010/main" val="340223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58635" y="86059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1058635" y="933994"/>
            <a:ext cx="10704077" cy="6647974"/>
          </a:xfrm>
          <a:prstGeom prst="rect">
            <a:avLst/>
          </a:prstGeom>
        </p:spPr>
        <p:txBody>
          <a:bodyPr wrap="square">
            <a:spAutoFit/>
          </a:bodyPr>
          <a:lstStyle/>
          <a:p>
            <a:pPr marL="76200" lvl="0">
              <a:spcBef>
                <a:spcPts val="600"/>
              </a:spcBef>
              <a:buClr>
                <a:schemeClr val="tx2"/>
              </a:buClr>
              <a:buSzPct val="200000"/>
            </a:pPr>
            <a:r>
              <a:rPr lang="tr-TR" sz="2400" b="1" dirty="0" smtClean="0">
                <a:solidFill>
                  <a:schemeClr val="tx2"/>
                </a:solidFill>
                <a:latin typeface="Georgia" panose="02040502050405020303" pitchFamily="18" charset="0"/>
                <a:cs typeface="Times New Roman" panose="02020603050405020304" pitchFamily="18" charset="0"/>
                <a:sym typeface="Quattrocento Sans"/>
              </a:rPr>
              <a:t>Asgari şartları sağlayıp başvuru yapan öğrencilerin;</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sym typeface="Quattrocento Sans"/>
              </a:rPr>
              <a:t>Akademik başarı (transkript) %50 ve yabancı dil sınav sonucu ortalamaları (%50) hesaplanır,</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sym typeface="Quattrocento Sans"/>
              </a:rPr>
              <a:t> </a:t>
            </a:r>
            <a:r>
              <a:rPr lang="tr-TR" sz="2200" dirty="0">
                <a:latin typeface="Georgia" panose="02040502050405020303" pitchFamily="18" charset="0"/>
                <a:cs typeface="Times New Roman" panose="02020603050405020304" pitchFamily="18" charset="0"/>
                <a:sym typeface="Quattrocento Sans"/>
              </a:rPr>
              <a:t>Merkez tarafından ilan edilen değerlendirme ölçütleri ve ağırlıklı puanları da dikkate alınarak;</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cs typeface="Times New Roman" panose="02020603050405020304" pitchFamily="18" charset="0"/>
                <a:sym typeface="Quattrocento Sans"/>
              </a:rPr>
              <a:t>Puanların en yüksekten aşağıya doğru sıralanmasıyla kontenjan dahilinde öğrenci seçimleri gerçekleştirilir.</a:t>
            </a:r>
          </a:p>
          <a:p>
            <a:pPr marL="76200" lvl="0">
              <a:spcBef>
                <a:spcPts val="600"/>
              </a:spcBef>
              <a:buClr>
                <a:schemeClr val="tx2"/>
              </a:buClr>
              <a:buSzPct val="200000"/>
            </a:pPr>
            <a:r>
              <a:rPr lang="tr-TR" sz="2200" b="1" dirty="0">
                <a:solidFill>
                  <a:schemeClr val="tx2">
                    <a:lumMod val="50000"/>
                  </a:schemeClr>
                </a:solidFill>
                <a:latin typeface="Georgia" panose="02040502050405020303" pitchFamily="18" charset="0"/>
                <a:cs typeface="Times New Roman" panose="02020603050405020304" pitchFamily="18" charset="0"/>
                <a:sym typeface="Quattrocento Sans"/>
              </a:rPr>
              <a:t>Puan sıralaması;</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sym typeface="Quattrocento Sans"/>
              </a:rPr>
              <a:t>Öğrenim Hareketliliğinde, kurumlar arası anlaşması olan  bölüm veya fakültelere ayrılan kontenjanlara göre ilgili bölüm/fakülte içerisinde yapılır.</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sym typeface="Quattrocento Sans"/>
              </a:rPr>
              <a:t>Staj hareketliliğinde ise üniversite genelinde sıralama yapılmaktadır.</a:t>
            </a:r>
          </a:p>
          <a:p>
            <a:pPr marL="76200" lvl="0">
              <a:spcBef>
                <a:spcPts val="1200"/>
              </a:spcBef>
              <a:spcAft>
                <a:spcPts val="1200"/>
              </a:spcAft>
              <a:buClr>
                <a:schemeClr val="tx2"/>
              </a:buClr>
              <a:buSzPct val="200000"/>
            </a:pPr>
            <a:endParaRPr lang="tr-TR" sz="2200" dirty="0" smtClean="0">
              <a:latin typeface="Georgia" panose="02040502050405020303" pitchFamily="18" charset="0"/>
              <a:cs typeface="Times New Roman" panose="02020603050405020304" pitchFamily="18" charset="0"/>
              <a:sym typeface="Quattrocento Sans"/>
            </a:endParaRPr>
          </a:p>
          <a:p>
            <a:pPr marL="76200" lvl="0">
              <a:lnSpc>
                <a:spcPct val="150000"/>
              </a:lnSpc>
              <a:spcBef>
                <a:spcPts val="600"/>
              </a:spcBef>
              <a:buClr>
                <a:srgbClr val="FFCD00"/>
              </a:buClr>
              <a:buSzPts val="2400"/>
            </a:pPr>
            <a:endParaRPr lang="tr-TR" sz="2000" dirty="0" smtClean="0">
              <a:latin typeface="Georgia" panose="02040502050405020303" pitchFamily="18" charset="0"/>
              <a:sym typeface="Quattrocento Sans"/>
            </a:endParaRPr>
          </a:p>
        </p:txBody>
      </p:sp>
      <p:sp>
        <p:nvSpPr>
          <p:cNvPr id="8" name="Unvan 1"/>
          <p:cNvSpPr txBox="1">
            <a:spLocks/>
          </p:cNvSpPr>
          <p:nvPr/>
        </p:nvSpPr>
        <p:spPr>
          <a:xfrm>
            <a:off x="66675" y="0"/>
            <a:ext cx="12426043" cy="94705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smtClean="0">
                <a:solidFill>
                  <a:schemeClr val="tx2"/>
                </a:solidFill>
                <a:latin typeface="Georgia" panose="02040502050405020303" pitchFamily="18" charset="0"/>
              </a:rPr>
              <a:t/>
            </a:r>
            <a:br>
              <a:rPr lang="tr-TR" sz="4000" b="1" dirty="0" smtClean="0">
                <a:solidFill>
                  <a:schemeClr val="tx2"/>
                </a:solidFill>
                <a:latin typeface="Georgia" panose="02040502050405020303" pitchFamily="18" charset="0"/>
              </a:rPr>
            </a:br>
            <a:r>
              <a:rPr lang="tr-TR" sz="4000" b="1" dirty="0" smtClean="0">
                <a:solidFill>
                  <a:schemeClr val="tx2"/>
                </a:solidFill>
                <a:latin typeface="Georgia" panose="02040502050405020303" pitchFamily="18" charset="0"/>
              </a:rPr>
              <a:t>Öğrenci Seçimleri</a:t>
            </a:r>
            <a:endParaRPr lang="tr-TR" sz="4000" b="1" dirty="0">
              <a:solidFill>
                <a:schemeClr val="tx2"/>
              </a:solidFill>
              <a:latin typeface="Georgia" panose="02040502050405020303" pitchFamily="18" charset="0"/>
            </a:endParaRPr>
          </a:p>
        </p:txBody>
      </p:sp>
      <p:pic>
        <p:nvPicPr>
          <p:cNvPr id="3074" name="Picture 2" descr="Ont., B.C., Que., Man., top history education report card | SaultOnline.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86" y="1549528"/>
            <a:ext cx="1124623" cy="9212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EPARTMENT OF ENGLISH LANGUAGE TEACH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3536" y="931845"/>
            <a:ext cx="1935013" cy="59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1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372834" y="4508690"/>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a:off x="1564819" y="48107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564818" y="3348890"/>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chemeClr val="tx2"/>
                </a:solidFill>
                <a:latin typeface="Georgia" panose="02040502050405020303" pitchFamily="18" charset="0"/>
                <a:cs typeface="Times New Roman" panose="02020603050405020304" pitchFamily="18" charset="0"/>
              </a:rPr>
              <a:t>Seçim Ölçütleri</a:t>
            </a:r>
            <a:endParaRPr lang="tr-TR" sz="3600" b="1" dirty="0">
              <a:solidFill>
                <a:schemeClr val="tx2"/>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189888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o 2"/>
          <p:cNvGraphicFramePr>
            <a:graphicFrameLocks noGrp="1"/>
          </p:cNvGraphicFramePr>
          <p:nvPr>
            <p:extLst>
              <p:ext uri="{D42A27DB-BD31-4B8C-83A1-F6EECF244321}">
                <p14:modId xmlns:p14="http://schemas.microsoft.com/office/powerpoint/2010/main" val="3455287650"/>
              </p:ext>
            </p:extLst>
          </p:nvPr>
        </p:nvGraphicFramePr>
        <p:xfrm>
          <a:off x="0" y="56444"/>
          <a:ext cx="12192000" cy="6801555"/>
        </p:xfrm>
        <a:graphic>
          <a:graphicData uri="http://schemas.openxmlformats.org/drawingml/2006/table">
            <a:tbl>
              <a:tblPr firstRow="1" firstCol="1" bandRow="1"/>
              <a:tblGrid>
                <a:gridCol w="9566763">
                  <a:extLst>
                    <a:ext uri="{9D8B030D-6E8A-4147-A177-3AD203B41FA5}">
                      <a16:colId xmlns:a16="http://schemas.microsoft.com/office/drawing/2014/main" val="3587854403"/>
                    </a:ext>
                  </a:extLst>
                </a:gridCol>
                <a:gridCol w="2625237">
                  <a:extLst>
                    <a:ext uri="{9D8B030D-6E8A-4147-A177-3AD203B41FA5}">
                      <a16:colId xmlns:a16="http://schemas.microsoft.com/office/drawing/2014/main" val="3551924395"/>
                    </a:ext>
                  </a:extLst>
                </a:gridCol>
              </a:tblGrid>
              <a:tr h="32388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indent="449580">
                        <a:lnSpc>
                          <a:spcPct val="150000"/>
                        </a:lnSpc>
                        <a:spcAft>
                          <a:spcPts val="0"/>
                        </a:spcAft>
                      </a:pPr>
                      <a:r>
                        <a:rPr lang="tr-TR" sz="1400" b="1" dirty="0">
                          <a:solidFill>
                            <a:srgbClr val="0D0D0D"/>
                          </a:solidFill>
                          <a:effectLst/>
                          <a:latin typeface="Georgia" panose="02040502050405020303" pitchFamily="18" charset="0"/>
                          <a:cs typeface="Times New Roman" panose="02020603050405020304" pitchFamily="18" charset="0"/>
                        </a:rPr>
                        <a:t>Ölçüt</a:t>
                      </a:r>
                      <a:endParaRPr lang="tr-TR" sz="1600" dirty="0">
                        <a:effectLst/>
                        <a:latin typeface="Georgia" panose="02040502050405020303" pitchFamily="18"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D00"/>
                    </a:solid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nSpc>
                          <a:spcPct val="150000"/>
                        </a:lnSpc>
                        <a:spcAft>
                          <a:spcPts val="0"/>
                        </a:spcAft>
                      </a:pPr>
                      <a:r>
                        <a:rPr lang="tr-TR" sz="1400" b="1" dirty="0">
                          <a:solidFill>
                            <a:srgbClr val="0D0D0D"/>
                          </a:solidFill>
                          <a:effectLst/>
                          <a:latin typeface="Georgia" panose="02040502050405020303" pitchFamily="18" charset="0"/>
                          <a:cs typeface="Times New Roman" panose="02020603050405020304" pitchFamily="18" charset="0"/>
                        </a:rPr>
                        <a:t>Ağırlıklı Puan</a:t>
                      </a:r>
                      <a:endParaRPr lang="tr-TR" sz="1600" dirty="0">
                        <a:effectLst/>
                        <a:latin typeface="Georgia" panose="02040502050405020303" pitchFamily="18"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D00"/>
                    </a:solidFill>
                  </a:tcPr>
                </a:tc>
                <a:extLst>
                  <a:ext uri="{0D108BD9-81ED-4DB2-BD59-A6C34878D82A}">
                    <a16:rowId xmlns:a16="http://schemas.microsoft.com/office/drawing/2014/main" val="2166863904"/>
                  </a:ext>
                </a:extLst>
              </a:tr>
              <a:tr h="41531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Akademik başarı düzeyi </a:t>
                      </a:r>
                      <a:endParaRPr lang="tr-TR" sz="140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%50 (toplam 100 puan üzerinden)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1228430"/>
                  </a:ext>
                </a:extLst>
              </a:tr>
              <a:tr h="41531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Dil seviyesi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%50 (toplam 100 puan üzerinden)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992661"/>
                  </a:ext>
                </a:extLst>
              </a:tr>
              <a:tr h="1755933">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Şehit ve gazi çocuklarına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05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Muharip gaziler ve bunların eş ve çocukları ile harp şehitlerinin eş ve çocuklarının yanı sıra 12/4/1991 tarih ve 3713 sayılı Terörle Mücadele Kanunu’nun 21. Maddesine göre “kamu görevlilerinden yurtiçinde ve yurt dışında görevlerini ifa ederlerken veya sıfatları kalkmış olsa bile bu görevlerini yapmalarından dolayı terör eylemlerine muhatap olarak yaralanan, engelli hâle gelen, ölen veya </a:t>
                      </a:r>
                      <a:r>
                        <a:rPr lang="tr-TR" sz="1050" b="1" dirty="0" err="1">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öldürülenler”in</a:t>
                      </a:r>
                      <a:r>
                        <a:rPr lang="tr-TR" sz="105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eş ve çocukları ile 23 Temmuz 2016 tarih ve 667 sayılı KHK’nin 7. Maddesi uyarınca, 15 Temmuz 2016 tarihinde gerçekleştirilen darbe teşebbüsü ve terör eylemi ile bu eylemin devamı niteliğindeki eylemler sebebiyle hayatını kaybedenlerin eş ve çocukları veya malul olan siviller ile bu kişilerin eş ve çocukları </a:t>
                      </a:r>
                      <a:r>
                        <a:rPr lang="tr-TR" sz="1050" b="1" dirty="0" err="1">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Erasmus</a:t>
                      </a:r>
                      <a:r>
                        <a:rPr lang="tr-TR" sz="105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öğrenci hareketliliğine başvurmaları halinde </a:t>
                      </a:r>
                      <a:r>
                        <a:rPr lang="tr-TR" sz="1050" b="1" dirty="0" err="1">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önceliklendirilir</a:t>
                      </a:r>
                      <a:r>
                        <a:rPr lang="tr-TR" sz="105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a:t>
                      </a:r>
                      <a:endParaRPr lang="tr-TR"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+15 puan</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591738"/>
                  </a:ext>
                </a:extLst>
              </a:tr>
              <a:tr h="31725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Engelli öğrencilere (engelliliğin belgelenmesi kaydıyla)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+10 puan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33510"/>
                  </a:ext>
                </a:extLst>
              </a:tr>
              <a:tr h="1145572">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2828 Sayılı Sosyal Hizmetler Kanunu ile 5395 sayılı Çocuk Koruma Kanunu Kapsamında haklarında korunma, bakım veya barınma kararı alınmış öğrencilere</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100" b="1" dirty="0" err="1">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Önceliklendirme</a:t>
                      </a:r>
                      <a:r>
                        <a:rPr lang="tr-TR" sz="11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için öğrencinin Aile ve Sosyal Politikalar Bakanlığı’ndan hakkında 2828 sayılı Kanun uyarınca koruma, bakım veya barınma kararı olduğuna dair yazıyı ibraz etmesi gerekir.  </a:t>
                      </a:r>
                      <a:endParaRPr lang="tr-TR" sz="12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+10 puan</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6435102"/>
                  </a:ext>
                </a:extLst>
              </a:tr>
              <a:tr h="49014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Daha önce yararlanma (hibeli veya </a:t>
                      </a:r>
                      <a:r>
                        <a:rPr lang="tr-TR" sz="1200" b="1" dirty="0" err="1">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hibesiz</a:t>
                      </a: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tr-TR" sz="11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Aynı öğrenim kademesi </a:t>
                      </a:r>
                      <a:r>
                        <a:rPr lang="tr-TR" sz="1100" b="1" dirty="0" err="1">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içersinde</a:t>
                      </a:r>
                      <a:r>
                        <a:rPr lang="tr-TR" sz="1100" b="1" dirty="0">
                          <a:solidFill>
                            <a:srgbClr val="C00000"/>
                          </a:solidFill>
                          <a:effectLst/>
                          <a:latin typeface="Georgia" panose="02040502050405020303" pitchFamily="18" charset="0"/>
                          <a:ea typeface="Calibri" panose="020F0502020204030204" pitchFamily="34" charset="0"/>
                          <a:cs typeface="Times New Roman" panose="02020603050405020304" pitchFamily="18" charset="0"/>
                        </a:rPr>
                        <a:t> tekrar başvurulması halinde uygulanır.</a:t>
                      </a:r>
                      <a:endParaRPr lang="tr-TR" sz="12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-10 puan </a:t>
                      </a:r>
                      <a:endParaRPr lang="tr-TR" sz="140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7895541"/>
                  </a:ext>
                </a:extLst>
              </a:tr>
              <a:tr h="316098">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Vatandaşı olunan ülkede hareketliliğe katılma </a:t>
                      </a:r>
                      <a:endParaRPr lang="tr-TR" sz="140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-10 puan </a:t>
                      </a:r>
                      <a:endParaRPr lang="tr-TR" sz="140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58988"/>
                  </a:ext>
                </a:extLst>
              </a:tr>
              <a:tr h="37378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Hareketliliğe seçildiği halde süresinde feragat bildiriminde bulunmaksızın hareketliliğe katılmama </a:t>
                      </a:r>
                      <a:endParaRPr lang="tr-TR" sz="140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-10 puan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2100021"/>
                  </a:ext>
                </a:extLst>
              </a:tr>
              <a:tr h="373781">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İki hareketlilik türüne birden aynı anda başvurma (öğrencinin tercih ettiği hareketlilik türüne azaltma uygulanır)</a:t>
                      </a:r>
                      <a:endParaRPr lang="tr-TR" sz="140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8B6C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-10 puan</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8B6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993792"/>
                  </a:ext>
                </a:extLst>
              </a:tr>
              <a:tr h="582990">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just">
                        <a:lnSpc>
                          <a:spcPct val="150000"/>
                        </a:lnSpc>
                        <a:spcAft>
                          <a:spcPts val="0"/>
                        </a:spcAft>
                      </a:pPr>
                      <a:r>
                        <a:rPr lang="tr-TR" sz="1200" b="1"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Hareketliliğe seçilen öğrenciler için: Yükseköğretim kurumu tarafından hareketlilikle ilgili olarak düzenlenen toplantılara/eğitimlere mazeretsiz katılmama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8B6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-5 puan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58B6C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9166560"/>
                  </a:ext>
                </a:extLst>
              </a:tr>
              <a:tr h="291495">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nSpc>
                          <a:spcPct val="150000"/>
                        </a:lnSpc>
                        <a:spcAft>
                          <a:spcPts val="0"/>
                        </a:spcAft>
                      </a:pPr>
                      <a:r>
                        <a:rPr lang="tr-TR" sz="1200" b="1" dirty="0">
                          <a:solidFill>
                            <a:srgbClr val="000000"/>
                          </a:solidFill>
                          <a:effectLst/>
                          <a:latin typeface="Georgia" panose="02040502050405020303" pitchFamily="18" charset="0"/>
                          <a:ea typeface="Calibri" panose="020F0502020204030204" pitchFamily="34" charset="0"/>
                          <a:cs typeface="Times New Roman" panose="02020603050405020304" pitchFamily="18" charset="0"/>
                        </a:rPr>
                        <a:t>Dil sınavına gireceğini beyan edip mazeretsiz girmeme</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nSpc>
                          <a:spcPct val="150000"/>
                        </a:lnSpc>
                        <a:spcAft>
                          <a:spcPts val="0"/>
                        </a:spcAft>
                      </a:pPr>
                      <a:r>
                        <a:rPr lang="tr-TR" sz="1200" dirty="0">
                          <a:solidFill>
                            <a:srgbClr val="0D0D0D"/>
                          </a:solidFill>
                          <a:effectLst/>
                          <a:latin typeface="Georgia" panose="02040502050405020303" pitchFamily="18" charset="0"/>
                          <a:ea typeface="Calibri" panose="020F0502020204030204" pitchFamily="34" charset="0"/>
                          <a:cs typeface="Times New Roman" panose="02020603050405020304" pitchFamily="18" charset="0"/>
                        </a:rPr>
                        <a:t>-5 puan </a:t>
                      </a:r>
                      <a:endParaRPr lang="tr-TR" sz="1400" dirty="0">
                        <a:effectLst/>
                        <a:latin typeface="Georgia" panose="02040502050405020303" pitchFamily="18" charset="0"/>
                        <a:ea typeface="Calibri" panose="020F0502020204030204" pitchFamily="34" charset="0"/>
                        <a:cs typeface="Times New Roman" panose="02020603050405020304" pitchFamily="18" charset="0"/>
                      </a:endParaRPr>
                    </a:p>
                  </a:txBody>
                  <a:tcPr marL="30603" marR="306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3185868"/>
                  </a:ext>
                </a:extLst>
              </a:tr>
            </a:tbl>
          </a:graphicData>
        </a:graphic>
      </p:graphicFrame>
    </p:spTree>
    <p:extLst>
      <p:ext uri="{BB962C8B-B14F-4D97-AF65-F5344CB8AC3E}">
        <p14:creationId xmlns:p14="http://schemas.microsoft.com/office/powerpoint/2010/main" val="996350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0"/>
            <a:ext cx="12192000" cy="947057"/>
          </a:xfrm>
        </p:spPr>
        <p:txBody>
          <a:bodyPr>
            <a:normAutofit/>
          </a:bodyPr>
          <a:lstStyle/>
          <a:p>
            <a:pPr algn="ctr"/>
            <a:r>
              <a:rPr lang="tr-TR" sz="4000" b="1" dirty="0" smtClean="0">
                <a:solidFill>
                  <a:srgbClr val="C00000"/>
                </a:solidFill>
                <a:latin typeface="Arial" panose="020B0604020202020204" pitchFamily="34" charset="0"/>
                <a:cs typeface="Arial" panose="020B0604020202020204" pitchFamily="34" charset="0"/>
              </a:rPr>
              <a:t>ÖNEMLİ</a:t>
            </a:r>
            <a:endParaRPr lang="tr-TR" sz="4000" b="1" dirty="0">
              <a:solidFill>
                <a:srgbClr val="C00000"/>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58635" y="86059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66675" y="0"/>
            <a:ext cx="12426043" cy="94705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000" b="1" dirty="0" smtClean="0">
                <a:solidFill>
                  <a:schemeClr val="tx2"/>
                </a:solidFill>
                <a:latin typeface="Georgia" panose="02040502050405020303" pitchFamily="18" charset="0"/>
              </a:rPr>
              <a:t/>
            </a:r>
            <a:br>
              <a:rPr lang="tr-TR" sz="4000" b="1" dirty="0" smtClean="0">
                <a:solidFill>
                  <a:schemeClr val="tx2"/>
                </a:solidFill>
                <a:latin typeface="Georgia" panose="02040502050405020303" pitchFamily="18" charset="0"/>
              </a:rPr>
            </a:br>
            <a:endParaRPr lang="tr-TR" sz="4000" b="1" dirty="0">
              <a:solidFill>
                <a:schemeClr val="tx2"/>
              </a:solidFill>
              <a:latin typeface="Georgia" panose="02040502050405020303" pitchFamily="18" charset="0"/>
            </a:endParaRPr>
          </a:p>
        </p:txBody>
      </p:sp>
      <p:sp>
        <p:nvSpPr>
          <p:cNvPr id="3" name="Metin kutusu 2"/>
          <p:cNvSpPr txBox="1"/>
          <p:nvPr/>
        </p:nvSpPr>
        <p:spPr>
          <a:xfrm>
            <a:off x="1058635" y="1133356"/>
            <a:ext cx="9845040" cy="5386090"/>
          </a:xfrm>
          <a:prstGeom prst="rect">
            <a:avLst/>
          </a:prstGeom>
          <a:noFill/>
        </p:spPr>
        <p:txBody>
          <a:bodyPr wrap="square" rtlCol="0">
            <a:spAutoFit/>
          </a:bodyPr>
          <a:lstStyle/>
          <a:p>
            <a:r>
              <a:rPr lang="tr-TR" sz="2200" b="1" dirty="0" err="1" smtClean="0">
                <a:solidFill>
                  <a:schemeClr val="tx2"/>
                </a:solidFill>
                <a:latin typeface="Georgia" panose="02040502050405020303" pitchFamily="18" charset="0"/>
              </a:rPr>
              <a:t>Erasmus</a:t>
            </a:r>
            <a:r>
              <a:rPr lang="tr-TR" sz="2200" b="1" dirty="0" smtClean="0">
                <a:solidFill>
                  <a:schemeClr val="tx2"/>
                </a:solidFill>
                <a:latin typeface="Georgia" panose="02040502050405020303" pitchFamily="18" charset="0"/>
              </a:rPr>
              <a:t> puanı hesaplanırken kullanılan akademik başarı ve yabancı dil puanlarının ortalamalarına ek olarak;</a:t>
            </a: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rPr>
              <a:t>Daha önce aynı öğrenim kademesi içinde yararlanılmış her bir faaliyet için ( öğrenim ya da staj ayrımı yapılmaksızın) 10’ar puan eksiltme uygulanır.</a:t>
            </a: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rPr>
              <a:t>Aynı öğrenim kademesi içerisinde daha önce seçilmiş ancak mazeret bildirmeksizin, faaliyetini gerçekleştirmeyen öğrencilerin </a:t>
            </a:r>
            <a:r>
              <a:rPr lang="tr-TR" sz="2200" dirty="0" err="1" smtClean="0">
                <a:latin typeface="Georgia" panose="02040502050405020303" pitchFamily="18" charset="0"/>
              </a:rPr>
              <a:t>Erasmus</a:t>
            </a:r>
            <a:r>
              <a:rPr lang="tr-TR" sz="2200" dirty="0" smtClean="0">
                <a:latin typeface="Georgia" panose="02040502050405020303" pitchFamily="18" charset="0"/>
              </a:rPr>
              <a:t> puanlarında da -10 puan eksiltme uygulanır.</a:t>
            </a: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rPr>
              <a:t>Eksiltmeler toplam </a:t>
            </a:r>
            <a:r>
              <a:rPr lang="tr-TR" sz="2200" dirty="0" err="1" smtClean="0">
                <a:latin typeface="Georgia" panose="02040502050405020303" pitchFamily="18" charset="0"/>
              </a:rPr>
              <a:t>Erasmus</a:t>
            </a:r>
            <a:r>
              <a:rPr lang="tr-TR" sz="2200" dirty="0" smtClean="0">
                <a:latin typeface="Georgia" panose="02040502050405020303" pitchFamily="18" charset="0"/>
              </a:rPr>
              <a:t> puanı üzerinden yapılır.</a:t>
            </a:r>
          </a:p>
          <a:p>
            <a:pPr marL="342900" indent="-342900">
              <a:spcBef>
                <a:spcPts val="1200"/>
              </a:spcBef>
              <a:spcAft>
                <a:spcPts val="1200"/>
              </a:spcAft>
              <a:buClr>
                <a:schemeClr val="tx2"/>
              </a:buClr>
              <a:buSzPct val="200000"/>
              <a:buFont typeface="Arial" panose="020B0604020202020204" pitchFamily="34" charset="0"/>
              <a:buChar char="•"/>
            </a:pPr>
            <a:r>
              <a:rPr lang="tr-TR" sz="2200" dirty="0" smtClean="0">
                <a:latin typeface="Georgia" panose="02040502050405020303" pitchFamily="18" charset="0"/>
              </a:rPr>
              <a:t>Çift </a:t>
            </a:r>
            <a:r>
              <a:rPr lang="tr-TR" sz="2200" dirty="0" err="1" smtClean="0">
                <a:latin typeface="Georgia" panose="02040502050405020303" pitchFamily="18" charset="0"/>
              </a:rPr>
              <a:t>anadalda</a:t>
            </a:r>
            <a:r>
              <a:rPr lang="tr-TR" sz="2200" dirty="0" smtClean="0">
                <a:latin typeface="Georgia" panose="02040502050405020303" pitchFamily="18" charset="0"/>
              </a:rPr>
              <a:t> öğrenim gören öğrenciler sadece bir </a:t>
            </a:r>
            <a:r>
              <a:rPr lang="tr-TR" sz="2200" dirty="0" err="1" smtClean="0">
                <a:latin typeface="Georgia" panose="02040502050405020303" pitchFamily="18" charset="0"/>
              </a:rPr>
              <a:t>anadaldan</a:t>
            </a:r>
            <a:r>
              <a:rPr lang="tr-TR" sz="2200" dirty="0" smtClean="0">
                <a:latin typeface="Georgia" panose="02040502050405020303" pitchFamily="18" charset="0"/>
              </a:rPr>
              <a:t> başvuru yapabilir.</a:t>
            </a:r>
          </a:p>
          <a:p>
            <a:endParaRPr lang="tr-TR" sz="2200" dirty="0" smtClean="0">
              <a:latin typeface="Georgia" panose="02040502050405020303" pitchFamily="18" charset="0"/>
            </a:endParaRPr>
          </a:p>
          <a:p>
            <a:endParaRPr lang="tr-TR" sz="2200" dirty="0">
              <a:latin typeface="Georgia" panose="02040502050405020303" pitchFamily="18" charset="0"/>
            </a:endParaRPr>
          </a:p>
        </p:txBody>
      </p:sp>
    </p:spTree>
    <p:extLst>
      <p:ext uri="{BB962C8B-B14F-4D97-AF65-F5344CB8AC3E}">
        <p14:creationId xmlns:p14="http://schemas.microsoft.com/office/powerpoint/2010/main" val="3626550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130748" y="647637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Metin Yer Tutucusu 1"/>
          <p:cNvSpPr txBox="1">
            <a:spLocks/>
          </p:cNvSpPr>
          <p:nvPr/>
        </p:nvSpPr>
        <p:spPr>
          <a:xfrm>
            <a:off x="636105" y="735147"/>
            <a:ext cx="10668000" cy="55315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lgn="just">
              <a:lnSpc>
                <a:spcPct val="100000"/>
              </a:lnSpc>
              <a:spcBef>
                <a:spcPts val="1200"/>
              </a:spcBef>
              <a:spcAft>
                <a:spcPts val="1200"/>
              </a:spcAft>
              <a:buClr>
                <a:srgbClr val="FFCD00"/>
              </a:buClr>
              <a:buSzPts val="2400"/>
            </a:pPr>
            <a:endParaRPr lang="tr-TR" sz="2200" dirty="0">
              <a:solidFill>
                <a:srgbClr val="000000"/>
              </a:solidFill>
              <a:latin typeface="Georgia" panose="02040502050405020303" pitchFamily="18" charset="0"/>
            </a:endParaRPr>
          </a:p>
        </p:txBody>
      </p:sp>
      <p:grpSp>
        <p:nvGrpSpPr>
          <p:cNvPr id="4" name="Grup 3"/>
          <p:cNvGrpSpPr/>
          <p:nvPr/>
        </p:nvGrpSpPr>
        <p:grpSpPr>
          <a:xfrm>
            <a:off x="148808" y="4586338"/>
            <a:ext cx="11526357" cy="1723438"/>
            <a:chOff x="253804" y="4478599"/>
            <a:chExt cx="11018923" cy="1723438"/>
          </a:xfrm>
        </p:grpSpPr>
        <p:sp>
          <p:nvSpPr>
            <p:cNvPr id="9" name="Çapraz Köşesi Kesik Dikdörtgen 8"/>
            <p:cNvSpPr/>
            <p:nvPr/>
          </p:nvSpPr>
          <p:spPr>
            <a:xfrm>
              <a:off x="1235744" y="4478599"/>
              <a:ext cx="10036983" cy="1723438"/>
            </a:xfrm>
            <a:prstGeom prst="snip2Diag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0" algn="just">
                <a:spcBef>
                  <a:spcPts val="1200"/>
                </a:spcBef>
                <a:spcAft>
                  <a:spcPts val="1200"/>
                </a:spcAft>
                <a:buClr>
                  <a:schemeClr val="tx2"/>
                </a:buClr>
                <a:buSzPct val="200000"/>
              </a:pPr>
              <a:r>
                <a:rPr lang="tr-TR" sz="2200" dirty="0">
                  <a:solidFill>
                    <a:srgbClr val="000000"/>
                  </a:solidFill>
                  <a:latin typeface="Georgia" panose="02040502050405020303" pitchFamily="18" charset="0"/>
                </a:rPr>
                <a:t>Öğrenci hareketliliği faaliyetlerinin gerçekleştirilebileceği ülkeler hayat standardı düzeylerine göre 3 gruba ayrılmış ve ülke grupları için aylık/günlük öğrenim ve staj hibeleri belirlenmiştir. </a:t>
              </a:r>
            </a:p>
          </p:txBody>
        </p:sp>
        <p:sp>
          <p:nvSpPr>
            <p:cNvPr id="10" name="Akış Çizelgesi: Bağlayıcı 9"/>
            <p:cNvSpPr/>
            <p:nvPr/>
          </p:nvSpPr>
          <p:spPr>
            <a:xfrm>
              <a:off x="253804" y="4959958"/>
              <a:ext cx="537883" cy="576943"/>
            </a:xfrm>
            <a:prstGeom prst="flowChartConnector">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3" name="Grup 12"/>
          <p:cNvGrpSpPr/>
          <p:nvPr/>
        </p:nvGrpSpPr>
        <p:grpSpPr>
          <a:xfrm>
            <a:off x="245210" y="298558"/>
            <a:ext cx="11409126" cy="1880400"/>
            <a:chOff x="245210" y="298558"/>
            <a:chExt cx="11409126" cy="1880400"/>
          </a:xfrm>
        </p:grpSpPr>
        <p:sp>
          <p:nvSpPr>
            <p:cNvPr id="3" name="Çapraz Köşesi Kesik Dikdörtgen 2"/>
            <p:cNvSpPr/>
            <p:nvPr/>
          </p:nvSpPr>
          <p:spPr>
            <a:xfrm>
              <a:off x="1101146" y="298558"/>
              <a:ext cx="10553190" cy="1880400"/>
            </a:xfrm>
            <a:prstGeom prst="snip2Diag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0" algn="just">
                <a:lnSpc>
                  <a:spcPct val="100000"/>
                </a:lnSpc>
                <a:spcBef>
                  <a:spcPts val="1200"/>
                </a:spcBef>
                <a:spcAft>
                  <a:spcPts val="1200"/>
                </a:spcAft>
                <a:buClr>
                  <a:schemeClr val="tx2"/>
                </a:buClr>
                <a:buSzPct val="200000"/>
              </a:pPr>
              <a:r>
                <a:rPr lang="tr-TR" sz="2200" dirty="0">
                  <a:solidFill>
                    <a:srgbClr val="000000"/>
                  </a:solidFill>
                  <a:latin typeface="Georgia" panose="02040502050405020303" pitchFamily="18" charset="0"/>
                </a:rPr>
                <a:t>Hibeli olarak gitmeye hak kazanan öğrencilere yurtdışında geçirecekleri faaliyet süreleri boyunca yurtdışında olmalarından kaynaklanan masraflarının bir bölümünün karşılanmasını sağlamak üzere hibe desteği verilmektedir.</a:t>
              </a:r>
            </a:p>
          </p:txBody>
        </p:sp>
        <p:sp>
          <p:nvSpPr>
            <p:cNvPr id="11" name="Akış Çizelgesi: Bağlayıcı 10"/>
            <p:cNvSpPr/>
            <p:nvPr/>
          </p:nvSpPr>
          <p:spPr>
            <a:xfrm>
              <a:off x="245210" y="986615"/>
              <a:ext cx="537883" cy="576943"/>
            </a:xfrm>
            <a:prstGeom prst="flowChartConnector">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5" name="Grup 4"/>
          <p:cNvGrpSpPr/>
          <p:nvPr/>
        </p:nvGrpSpPr>
        <p:grpSpPr>
          <a:xfrm>
            <a:off x="285874" y="2537853"/>
            <a:ext cx="11368462" cy="1689590"/>
            <a:chOff x="285874" y="2537853"/>
            <a:chExt cx="11368462" cy="1689590"/>
          </a:xfrm>
        </p:grpSpPr>
        <p:sp>
          <p:nvSpPr>
            <p:cNvPr id="8" name="Çapraz Köşesi Kesik Dikdörtgen 7"/>
            <p:cNvSpPr/>
            <p:nvPr/>
          </p:nvSpPr>
          <p:spPr>
            <a:xfrm>
              <a:off x="1130748" y="2537853"/>
              <a:ext cx="10523588" cy="1689590"/>
            </a:xfrm>
            <a:prstGeom prst="snip2Diag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81000" algn="just">
                <a:spcBef>
                  <a:spcPts val="1200"/>
                </a:spcBef>
                <a:spcAft>
                  <a:spcPts val="1200"/>
                </a:spcAft>
                <a:buClr>
                  <a:schemeClr val="tx2"/>
                </a:buClr>
                <a:buSzPct val="200000"/>
              </a:pPr>
              <a:endParaRPr lang="tr-TR" sz="2200" dirty="0" smtClean="0">
                <a:solidFill>
                  <a:srgbClr val="000000"/>
                </a:solidFill>
                <a:latin typeface="Georgia" panose="02040502050405020303" pitchFamily="18" charset="0"/>
              </a:endParaRPr>
            </a:p>
            <a:p>
              <a:pPr indent="-381000" algn="just">
                <a:spcBef>
                  <a:spcPts val="1200"/>
                </a:spcBef>
                <a:spcAft>
                  <a:spcPts val="1200"/>
                </a:spcAft>
                <a:buClr>
                  <a:schemeClr val="tx2"/>
                </a:buClr>
                <a:buSzPct val="200000"/>
              </a:pPr>
              <a:r>
                <a:rPr lang="tr-TR" sz="2200" dirty="0" smtClean="0">
                  <a:solidFill>
                    <a:srgbClr val="000000"/>
                  </a:solidFill>
                  <a:latin typeface="Georgia" panose="02040502050405020303" pitchFamily="18" charset="0"/>
                </a:rPr>
                <a:t>Hibeler</a:t>
              </a:r>
              <a:r>
                <a:rPr lang="tr-TR" sz="2200" dirty="0">
                  <a:solidFill>
                    <a:srgbClr val="000000"/>
                  </a:solidFill>
                  <a:latin typeface="Georgia" panose="02040502050405020303" pitchFamily="18" charset="0"/>
                </a:rPr>
                <a:t>, öğrencilerin faaliyetle ilgili masraflarının tamamını karşılamaya yönelik değil, yalnızca katkı niteliğindedir. </a:t>
              </a:r>
            </a:p>
            <a:p>
              <a:pPr indent="-381000" algn="just">
                <a:lnSpc>
                  <a:spcPct val="100000"/>
                </a:lnSpc>
                <a:spcBef>
                  <a:spcPts val="1200"/>
                </a:spcBef>
                <a:spcAft>
                  <a:spcPts val="1200"/>
                </a:spcAft>
                <a:buClr>
                  <a:schemeClr val="tx2"/>
                </a:buClr>
                <a:buSzPct val="200000"/>
              </a:pPr>
              <a:endParaRPr lang="tr-TR" sz="2200" dirty="0">
                <a:solidFill>
                  <a:srgbClr val="000000"/>
                </a:solidFill>
                <a:latin typeface="Georgia" panose="02040502050405020303" pitchFamily="18" charset="0"/>
              </a:endParaRPr>
            </a:p>
          </p:txBody>
        </p:sp>
        <p:sp>
          <p:nvSpPr>
            <p:cNvPr id="12" name="Akış Çizelgesi: Bağlayıcı 11"/>
            <p:cNvSpPr/>
            <p:nvPr/>
          </p:nvSpPr>
          <p:spPr>
            <a:xfrm>
              <a:off x="285874" y="2923989"/>
              <a:ext cx="537883" cy="576943"/>
            </a:xfrm>
            <a:prstGeom prst="flowChartConnector">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59567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58635" y="86059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8" name="Tablo 7"/>
          <p:cNvGraphicFramePr>
            <a:graphicFrameLocks noGrp="1"/>
          </p:cNvGraphicFramePr>
          <p:nvPr>
            <p:extLst>
              <p:ext uri="{D42A27DB-BD31-4B8C-83A1-F6EECF244321}">
                <p14:modId xmlns:p14="http://schemas.microsoft.com/office/powerpoint/2010/main" val="1615542102"/>
              </p:ext>
            </p:extLst>
          </p:nvPr>
        </p:nvGraphicFramePr>
        <p:xfrm>
          <a:off x="627531" y="1078766"/>
          <a:ext cx="10954869" cy="5142739"/>
        </p:xfrm>
        <a:graphic>
          <a:graphicData uri="http://schemas.openxmlformats.org/drawingml/2006/table">
            <a:tbl>
              <a:tblPr>
                <a:effectLst>
                  <a:outerShdw blurRad="50800" dist="38100" dir="18900000" algn="bl" rotWithShape="0">
                    <a:prstClr val="black">
                      <a:alpha val="40000"/>
                    </a:prstClr>
                  </a:outerShdw>
                </a:effectLst>
                <a:tableStyleId>{2D5ABB26-0587-4C30-8999-92F81FD0307C}</a:tableStyleId>
              </a:tblPr>
              <a:tblGrid>
                <a:gridCol w="1827779">
                  <a:extLst>
                    <a:ext uri="{9D8B030D-6E8A-4147-A177-3AD203B41FA5}">
                      <a16:colId xmlns:a16="http://schemas.microsoft.com/office/drawing/2014/main" val="2873450789"/>
                    </a:ext>
                  </a:extLst>
                </a:gridCol>
                <a:gridCol w="5784035">
                  <a:extLst>
                    <a:ext uri="{9D8B030D-6E8A-4147-A177-3AD203B41FA5}">
                      <a16:colId xmlns:a16="http://schemas.microsoft.com/office/drawing/2014/main" val="2103987223"/>
                    </a:ext>
                  </a:extLst>
                </a:gridCol>
                <a:gridCol w="1820262">
                  <a:extLst>
                    <a:ext uri="{9D8B030D-6E8A-4147-A177-3AD203B41FA5}">
                      <a16:colId xmlns:a16="http://schemas.microsoft.com/office/drawing/2014/main" val="3523153984"/>
                    </a:ext>
                  </a:extLst>
                </a:gridCol>
                <a:gridCol w="1522793">
                  <a:extLst>
                    <a:ext uri="{9D8B030D-6E8A-4147-A177-3AD203B41FA5}">
                      <a16:colId xmlns:a16="http://schemas.microsoft.com/office/drawing/2014/main" val="17073365"/>
                    </a:ext>
                  </a:extLst>
                </a:gridCol>
              </a:tblGrid>
              <a:tr h="1448477">
                <a:tc>
                  <a:txBody>
                    <a:bodyPr/>
                    <a:lstStyle/>
                    <a:p>
                      <a:pPr algn="ctr">
                        <a:lnSpc>
                          <a:spcPct val="107000"/>
                        </a:lnSpc>
                        <a:spcAft>
                          <a:spcPts val="0"/>
                        </a:spcAft>
                      </a:pPr>
                      <a:r>
                        <a:rPr lang="tr-TR" sz="2200" dirty="0">
                          <a:effectLst/>
                          <a:latin typeface="Georgia" panose="02040502050405020303" pitchFamily="18" charset="0"/>
                        </a:rPr>
                        <a:t>Ülke grupları</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0"/>
                        </a:spcAft>
                      </a:pPr>
                      <a:r>
                        <a:rPr lang="tr-TR" sz="2200" dirty="0">
                          <a:effectLst/>
                          <a:latin typeface="Georgia" panose="02040502050405020303" pitchFamily="18" charset="0"/>
                        </a:rPr>
                        <a:t>Misafir Olunacak Ülke</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0"/>
                        </a:spcAft>
                      </a:pPr>
                      <a:r>
                        <a:rPr lang="tr-TR" sz="2200" dirty="0">
                          <a:effectLst/>
                          <a:latin typeface="Georgia" panose="02040502050405020303" pitchFamily="18" charset="0"/>
                        </a:rPr>
                        <a:t>Aylık Hibe Öğrenim (Avro)</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lnSpc>
                          <a:spcPct val="107000"/>
                        </a:lnSpc>
                        <a:spcAft>
                          <a:spcPts val="0"/>
                        </a:spcAft>
                      </a:pPr>
                      <a:r>
                        <a:rPr lang="tr-TR" sz="2200">
                          <a:effectLst/>
                          <a:latin typeface="Georgia" panose="02040502050405020303" pitchFamily="18" charset="0"/>
                        </a:rPr>
                        <a:t>Aylık Hibe Staj</a:t>
                      </a:r>
                    </a:p>
                    <a:p>
                      <a:pPr algn="ctr">
                        <a:lnSpc>
                          <a:spcPct val="107000"/>
                        </a:lnSpc>
                        <a:spcAft>
                          <a:spcPts val="0"/>
                        </a:spcAft>
                      </a:pPr>
                      <a:r>
                        <a:rPr lang="tr-TR" sz="2200">
                          <a:effectLst/>
                          <a:latin typeface="Georgia" panose="02040502050405020303" pitchFamily="18" charset="0"/>
                        </a:rPr>
                        <a:t>(Avro)</a:t>
                      </a:r>
                      <a:endParaRPr lang="tr-TR" sz="22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00923722"/>
                  </a:ext>
                </a:extLst>
              </a:tr>
              <a:tr h="2216557">
                <a:tc>
                  <a:txBody>
                    <a:bodyPr/>
                    <a:lstStyle/>
                    <a:p>
                      <a:pPr>
                        <a:lnSpc>
                          <a:spcPct val="107000"/>
                        </a:lnSpc>
                        <a:spcAft>
                          <a:spcPts val="0"/>
                        </a:spcAft>
                      </a:pPr>
                      <a:r>
                        <a:rPr lang="tr-TR" sz="2200">
                          <a:effectLst/>
                          <a:latin typeface="Georgia" panose="02040502050405020303" pitchFamily="18" charset="0"/>
                        </a:rPr>
                        <a:t>1. ve 2. Grup Ülkeler </a:t>
                      </a:r>
                      <a:endParaRPr lang="tr-TR" sz="22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r>
                        <a:rPr lang="tr-TR" sz="2200" dirty="0">
                          <a:effectLst/>
                          <a:latin typeface="Georgia" panose="02040502050405020303" pitchFamily="18" charset="0"/>
                        </a:rPr>
                        <a:t>Almanya, Avusturya, Belçika, Danimarka, Finlandiya, Fransa, Güney Kıbrıs, Hollanda, İrlanda, İspanya, İsveç, İtalya, İzlanda, Lihtenştayn, Lüksemburg, Malta, Norveç, Portekiz, Yunanistan </a:t>
                      </a:r>
                    </a:p>
                    <a:p>
                      <a:pPr>
                        <a:lnSpc>
                          <a:spcPct val="107000"/>
                        </a:lnSpc>
                        <a:spcAft>
                          <a:spcPts val="0"/>
                        </a:spcAft>
                      </a:pP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r>
                        <a:rPr lang="tr-TR" sz="2200" dirty="0" smtClean="0">
                          <a:effectLst/>
                          <a:latin typeface="Georgia" panose="02040502050405020303" pitchFamily="18" charset="0"/>
                        </a:rPr>
                        <a:t>        600 </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r>
                        <a:rPr lang="tr-TR" sz="2200">
                          <a:effectLst/>
                          <a:latin typeface="Georgia" panose="02040502050405020303" pitchFamily="18" charset="0"/>
                        </a:rPr>
                        <a:t>750 </a:t>
                      </a:r>
                      <a:endParaRPr lang="tr-TR" sz="220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898386464"/>
                  </a:ext>
                </a:extLst>
              </a:tr>
              <a:tr h="1477705">
                <a:tc>
                  <a:txBody>
                    <a:bodyPr/>
                    <a:lstStyle/>
                    <a:p>
                      <a:pPr>
                        <a:lnSpc>
                          <a:spcPct val="107000"/>
                        </a:lnSpc>
                        <a:spcAft>
                          <a:spcPts val="0"/>
                        </a:spcAft>
                      </a:pPr>
                      <a:r>
                        <a:rPr lang="tr-TR" sz="2200" dirty="0">
                          <a:effectLst/>
                          <a:latin typeface="Georgia" panose="02040502050405020303" pitchFamily="18" charset="0"/>
                        </a:rPr>
                        <a:t>3. Grup Ülkeler </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r>
                        <a:rPr lang="tr-TR" sz="2200" dirty="0">
                          <a:effectLst/>
                          <a:latin typeface="Georgia" panose="02040502050405020303" pitchFamily="18" charset="0"/>
                        </a:rPr>
                        <a:t>Bulgaristan, Çek Cumhuriyeti, Estonya, Hırvatistan, Kuzey Makedonya, Letonya, Litvanya, Macaristan, Polonya, Romanya, Sırbistan, Slovakya, Slovenya, Türkiye </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r>
                        <a:rPr lang="tr-TR" sz="2200" dirty="0" smtClean="0">
                          <a:effectLst/>
                          <a:latin typeface="Georgia" panose="02040502050405020303" pitchFamily="18" charset="0"/>
                        </a:rPr>
                        <a:t>         450 </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r>
                        <a:rPr lang="tr-TR" sz="2200" dirty="0">
                          <a:effectLst/>
                          <a:latin typeface="Georgia" panose="02040502050405020303" pitchFamily="18" charset="0"/>
                        </a:rPr>
                        <a:t>600 </a:t>
                      </a:r>
                      <a:endParaRPr lang="tr-TR" sz="2200" dirty="0">
                        <a:effectLst/>
                        <a:latin typeface="Georgia" panose="02040502050405020303" pitchFamily="18"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030677382"/>
                  </a:ext>
                </a:extLst>
              </a:tr>
            </a:tbl>
          </a:graphicData>
        </a:graphic>
      </p:graphicFrame>
      <p:sp>
        <p:nvSpPr>
          <p:cNvPr id="9" name="Unvan 1"/>
          <p:cNvSpPr txBox="1">
            <a:spLocks/>
          </p:cNvSpPr>
          <p:nvPr/>
        </p:nvSpPr>
        <p:spPr>
          <a:xfrm>
            <a:off x="1338471" y="293288"/>
            <a:ext cx="9541564" cy="435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chemeClr val="tx2"/>
                </a:solidFill>
                <a:latin typeface="Georgia" panose="02040502050405020303" pitchFamily="18" charset="0"/>
              </a:rPr>
              <a:t>Hibeler </a:t>
            </a:r>
            <a:endParaRPr lang="tr-TR" sz="3600"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1000622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372834" y="4508690"/>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a:off x="1564819" y="48107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564818" y="3348890"/>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err="1" smtClean="0">
                <a:solidFill>
                  <a:schemeClr val="tx2"/>
                </a:solidFill>
                <a:latin typeface="Georgia" panose="02040502050405020303" pitchFamily="18" charset="0"/>
                <a:cs typeface="Times New Roman" panose="02020603050405020304" pitchFamily="18" charset="0"/>
              </a:rPr>
              <a:t>Hibesiz</a:t>
            </a:r>
            <a:r>
              <a:rPr lang="tr-TR" sz="3600" b="1" dirty="0" smtClean="0">
                <a:solidFill>
                  <a:schemeClr val="tx2"/>
                </a:solidFill>
                <a:latin typeface="Georgia" panose="02040502050405020303" pitchFamily="18" charset="0"/>
                <a:cs typeface="Times New Roman" panose="02020603050405020304" pitchFamily="18" charset="0"/>
              </a:rPr>
              <a:t> Öğrenci</a:t>
            </a:r>
            <a:endParaRPr lang="tr-TR" sz="3600" b="1" dirty="0">
              <a:solidFill>
                <a:schemeClr val="tx2"/>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5357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0"/>
            <a:ext cx="11988800" cy="694267"/>
          </a:xfrm>
        </p:spPr>
        <p:txBody>
          <a:bodyPr>
            <a:normAutofit fontScale="90000"/>
          </a:bodyPr>
          <a:lstStyle/>
          <a:p>
            <a:pPr algn="ctr"/>
            <a:r>
              <a:rPr lang="tr-TR" sz="4000" b="1" dirty="0" smtClean="0">
                <a:solidFill>
                  <a:schemeClr val="tx2"/>
                </a:solidFill>
                <a:latin typeface="Georgia" panose="02040502050405020303" pitchFamily="18" charset="0"/>
              </a:rPr>
              <a:t/>
            </a:r>
            <a:br>
              <a:rPr lang="tr-TR" sz="4000" b="1" dirty="0" smtClean="0">
                <a:solidFill>
                  <a:schemeClr val="tx2"/>
                </a:solidFill>
                <a:latin typeface="Georgia" panose="02040502050405020303" pitchFamily="18" charset="0"/>
              </a:rPr>
            </a:br>
            <a:r>
              <a:rPr lang="tr-TR" sz="4000" b="1" dirty="0" err="1" smtClean="0">
                <a:solidFill>
                  <a:schemeClr val="tx2"/>
                </a:solidFill>
                <a:latin typeface="Georgia" panose="02040502050405020303" pitchFamily="18" charset="0"/>
              </a:rPr>
              <a:t>Erasmus</a:t>
            </a:r>
            <a:r>
              <a:rPr lang="tr-TR" sz="4000" b="1" dirty="0" smtClean="0">
                <a:solidFill>
                  <a:schemeClr val="tx2"/>
                </a:solidFill>
                <a:latin typeface="Georgia" panose="02040502050405020303" pitchFamily="18" charset="0"/>
              </a:rPr>
              <a:t>+ Programı Nedir?</a:t>
            </a:r>
            <a:endParaRPr lang="tr-TR" sz="4000" b="1" dirty="0">
              <a:solidFill>
                <a:schemeClr val="tx2"/>
              </a:solidFill>
              <a:latin typeface="Georgia" panose="02040502050405020303" pitchFamily="18" charset="0"/>
            </a:endParaRPr>
          </a:p>
        </p:txBody>
      </p:sp>
      <p:sp>
        <p:nvSpPr>
          <p:cNvPr id="3" name="İçerik Yer Tutucusu 2"/>
          <p:cNvSpPr>
            <a:spLocks noGrp="1"/>
          </p:cNvSpPr>
          <p:nvPr>
            <p:ph idx="1"/>
          </p:nvPr>
        </p:nvSpPr>
        <p:spPr>
          <a:xfrm>
            <a:off x="372835" y="1172066"/>
            <a:ext cx="11615966" cy="4950278"/>
          </a:xfrm>
        </p:spPr>
        <p:txBody>
          <a:bodyPr>
            <a:noAutofit/>
          </a:bodyPr>
          <a:lstStyle/>
          <a:p>
            <a:pPr>
              <a:lnSpc>
                <a:spcPct val="100000"/>
              </a:lnSpc>
              <a:spcBef>
                <a:spcPts val="1200"/>
              </a:spcBef>
              <a:spcAft>
                <a:spcPts val="1200"/>
              </a:spcAft>
              <a:buClr>
                <a:schemeClr val="tx2"/>
              </a:buClr>
              <a:buSzPct val="200000"/>
            </a:pPr>
            <a:r>
              <a:rPr lang="tr-TR" sz="2200" dirty="0" smtClean="0">
                <a:latin typeface="Georgia" panose="02040502050405020303" pitchFamily="18" charset="0"/>
              </a:rPr>
              <a:t>2014 yılından beri ülkemizde uygulanan, eğitim</a:t>
            </a:r>
            <a:r>
              <a:rPr lang="tr-TR" sz="2200" dirty="0">
                <a:latin typeface="Georgia" panose="02040502050405020303" pitchFamily="18" charset="0"/>
              </a:rPr>
              <a:t>, gençlik ve spor alanlarını </a:t>
            </a:r>
            <a:r>
              <a:rPr lang="tr-TR" sz="2200" dirty="0" smtClean="0">
                <a:latin typeface="Georgia" panose="02040502050405020303" pitchFamily="18" charset="0"/>
              </a:rPr>
              <a:t>kapsayan Avrupa Birliğinin hibe programıdır.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rPr>
              <a:t>Türkiye’de Ulusal Ajans tarafından yürütülmektedir.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rPr>
              <a:t>Kişilere, yeni beceriler kazandırılması, onların kişisel gelişimlerinin güçlendirilmesi ve istihdam olanaklarının arttırılmasını amaçlayan bir programdır.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rPr>
              <a:t>Yükseköğretim alanında ise, Program </a:t>
            </a:r>
            <a:r>
              <a:rPr lang="tr-TR" sz="2200" dirty="0">
                <a:latin typeface="Georgia" panose="02040502050405020303" pitchFamily="18" charset="0"/>
              </a:rPr>
              <a:t>ve ortak ülkelerin yükseköğretim  kurumları arasında öğrenci değişimini (Öğrenim Hareketliliği) ya da;</a:t>
            </a:r>
          </a:p>
          <a:p>
            <a:pPr>
              <a:lnSpc>
                <a:spcPct val="100000"/>
              </a:lnSpc>
              <a:spcBef>
                <a:spcPts val="1200"/>
              </a:spcBef>
              <a:spcAft>
                <a:spcPts val="1200"/>
              </a:spcAft>
              <a:buClr>
                <a:schemeClr val="tx2"/>
              </a:buClr>
              <a:buSzPct val="200000"/>
            </a:pPr>
            <a:r>
              <a:rPr lang="tr-TR" sz="2200" dirty="0">
                <a:latin typeface="Georgia" panose="02040502050405020303" pitchFamily="18" charset="0"/>
              </a:rPr>
              <a:t>Yükseköğretim kurumlarında kayıtlı öğrencilerin yurt dışında kendi alanları ile ilgili bir işletmede mesleki deneyim (Staj Hareketliliği) kazanmalarını amaçlayan bir değişim programıdır.</a:t>
            </a:r>
          </a:p>
          <a:p>
            <a:pPr>
              <a:lnSpc>
                <a:spcPct val="100000"/>
              </a:lnSpc>
              <a:spcBef>
                <a:spcPts val="1200"/>
              </a:spcBef>
              <a:spcAft>
                <a:spcPts val="1200"/>
              </a:spcAft>
            </a:pPr>
            <a:endParaRPr lang="tr-TR" sz="2200" dirty="0">
              <a:latin typeface="Georgia" panose="02040502050405020303" pitchFamily="18" charset="0"/>
            </a:endParaRPr>
          </a:p>
        </p:txBody>
      </p:sp>
      <p:cxnSp>
        <p:nvCxnSpPr>
          <p:cNvPr id="6" name="Düz Bağlayıcı 5"/>
          <p:cNvCxnSpPr/>
          <p:nvPr/>
        </p:nvCxnSpPr>
        <p:spPr>
          <a:xfrm>
            <a:off x="1092502" y="90139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452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235099" y="583364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ikdörtgen 2"/>
          <p:cNvSpPr/>
          <p:nvPr/>
        </p:nvSpPr>
        <p:spPr>
          <a:xfrm>
            <a:off x="1815548" y="811992"/>
            <a:ext cx="9461623" cy="2769989"/>
          </a:xfrm>
          <a:prstGeom prst="rect">
            <a:avLst/>
          </a:prstGeom>
        </p:spPr>
        <p:txBody>
          <a:bodyPr wrap="square">
            <a:spAutoFit/>
          </a:bodyPr>
          <a:lstStyle/>
          <a:p>
            <a:pPr marL="457200" lvl="0" indent="-3810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sym typeface="Quattrocento Sans"/>
              </a:rPr>
              <a:t>Üniversitemize tahsis edilen bütçe ve bölümlere verilen kontenjanlar doğrultusunda hibeli olarak değerlendirilemeyen öğrencilerimiz istedikleri takdirde </a:t>
            </a:r>
            <a:r>
              <a:rPr lang="tr-TR" sz="2200" dirty="0">
                <a:solidFill>
                  <a:srgbClr val="C00000"/>
                </a:solidFill>
                <a:latin typeface="Georgia" panose="02040502050405020303" pitchFamily="18" charset="0"/>
                <a:cs typeface="Times New Roman" panose="02020603050405020304" pitchFamily="18" charset="0"/>
                <a:sym typeface="Quattrocento Sans"/>
              </a:rPr>
              <a:t>hibe almaksızın, başvuru kriterleri ve anlaşma kontenjanlarının</a:t>
            </a:r>
            <a:r>
              <a:rPr lang="tr-TR" sz="2200" dirty="0">
                <a:latin typeface="Georgia" panose="02040502050405020303" pitchFamily="18" charset="0"/>
                <a:cs typeface="Times New Roman" panose="02020603050405020304" pitchFamily="18" charset="0"/>
                <a:sym typeface="Quattrocento Sans"/>
              </a:rPr>
              <a:t> uygun olması durumunda  öğrenim ya da staj  hareketliliklerinden hibe almaksızın faydalanabilirler. </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a:latin typeface="Georgia" panose="02040502050405020303" pitchFamily="18" charset="0"/>
                <a:cs typeface="Times New Roman" panose="02020603050405020304" pitchFamily="18" charset="0"/>
                <a:sym typeface="Quattrocento Sans"/>
              </a:rPr>
              <a:t>Her bir öğrenim kademesinde, </a:t>
            </a:r>
            <a:r>
              <a:rPr lang="tr-TR" sz="2200" dirty="0" err="1">
                <a:latin typeface="Georgia" panose="02040502050405020303" pitchFamily="18" charset="0"/>
                <a:cs typeface="Times New Roman" panose="02020603050405020304" pitchFamily="18" charset="0"/>
                <a:sym typeface="Quattrocento Sans"/>
              </a:rPr>
              <a:t>hibesiz</a:t>
            </a:r>
            <a:r>
              <a:rPr lang="tr-TR" sz="2200" dirty="0">
                <a:latin typeface="Georgia" panose="02040502050405020303" pitchFamily="18" charset="0"/>
                <a:cs typeface="Times New Roman" panose="02020603050405020304" pitchFamily="18" charset="0"/>
                <a:sym typeface="Quattrocento Sans"/>
              </a:rPr>
              <a:t> de olsa </a:t>
            </a:r>
            <a:r>
              <a:rPr lang="tr-TR" sz="2200" dirty="0" smtClean="0">
                <a:latin typeface="Georgia" panose="02040502050405020303" pitchFamily="18" charset="0"/>
                <a:cs typeface="Times New Roman" panose="02020603050405020304" pitchFamily="18" charset="0"/>
                <a:sym typeface="Quattrocento Sans"/>
              </a:rPr>
              <a:t>                   </a:t>
            </a:r>
            <a:r>
              <a:rPr lang="tr-TR" sz="2200" u="sng" dirty="0" smtClean="0">
                <a:solidFill>
                  <a:srgbClr val="C00000"/>
                </a:solidFill>
                <a:latin typeface="Georgia" panose="02040502050405020303" pitchFamily="18" charset="0"/>
                <a:cs typeface="Times New Roman" panose="02020603050405020304" pitchFamily="18" charset="0"/>
                <a:sym typeface="Quattrocento Sans"/>
              </a:rPr>
              <a:t>dan </a:t>
            </a:r>
            <a:r>
              <a:rPr lang="tr-TR" sz="2200" u="sng" dirty="0">
                <a:solidFill>
                  <a:srgbClr val="C00000"/>
                </a:solidFill>
                <a:latin typeface="Georgia" panose="02040502050405020303" pitchFamily="18" charset="0"/>
                <a:cs typeface="Times New Roman" panose="02020603050405020304" pitchFamily="18" charset="0"/>
                <a:sym typeface="Quattrocento Sans"/>
              </a:rPr>
              <a:t>fazla hareketlilik gerçekleştirilemez</a:t>
            </a:r>
            <a:r>
              <a:rPr lang="tr-TR" sz="2200" u="sng" dirty="0" smtClean="0">
                <a:solidFill>
                  <a:srgbClr val="C00000"/>
                </a:solidFill>
                <a:latin typeface="Georgia" panose="02040502050405020303" pitchFamily="18" charset="0"/>
                <a:cs typeface="Times New Roman" panose="02020603050405020304" pitchFamily="18" charset="0"/>
                <a:sym typeface="Quattrocento Sans"/>
              </a:rPr>
              <a:t>.   </a:t>
            </a:r>
            <a:endParaRPr lang="tr-TR" sz="2200" u="sng" dirty="0">
              <a:solidFill>
                <a:srgbClr val="C00000"/>
              </a:solidFill>
              <a:latin typeface="Georgia" panose="02040502050405020303" pitchFamily="18" charset="0"/>
              <a:cs typeface="Times New Roman" panose="02020603050405020304" pitchFamily="18" charset="0"/>
              <a:sym typeface="Quattrocento Sans"/>
            </a:endParaRPr>
          </a:p>
        </p:txBody>
      </p:sp>
      <p:sp>
        <p:nvSpPr>
          <p:cNvPr id="16" name="Akış Çizelgesi: Bağlayıcı 15"/>
          <p:cNvSpPr/>
          <p:nvPr/>
        </p:nvSpPr>
        <p:spPr>
          <a:xfrm>
            <a:off x="8105029" y="2587707"/>
            <a:ext cx="1118483" cy="940905"/>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latin typeface="Georgia" panose="02040502050405020303" pitchFamily="18" charset="0"/>
              </a:rPr>
              <a:t>12 ay </a:t>
            </a:r>
            <a:endParaRPr lang="tr-TR" b="1" dirty="0">
              <a:solidFill>
                <a:schemeClr val="tx1"/>
              </a:solidFill>
              <a:latin typeface="Georgia" panose="02040502050405020303" pitchFamily="18" charset="0"/>
            </a:endParaRPr>
          </a:p>
        </p:txBody>
      </p:sp>
      <p:sp>
        <p:nvSpPr>
          <p:cNvPr id="18" name="Akış Çizelgesi: Sayfa Dışı Bağlayıcısı 17"/>
          <p:cNvSpPr/>
          <p:nvPr/>
        </p:nvSpPr>
        <p:spPr>
          <a:xfrm>
            <a:off x="0" y="0"/>
            <a:ext cx="1376620" cy="3058160"/>
          </a:xfrm>
          <a:prstGeom prst="flowChartOffpageConnec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rPr>
              <a:t>HİBESİZ ÖĞRENCİ</a:t>
            </a:r>
            <a:endParaRPr lang="tr-TR"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1784160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235099" y="583364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ikdörtgen 6"/>
          <p:cNvSpPr/>
          <p:nvPr/>
        </p:nvSpPr>
        <p:spPr>
          <a:xfrm>
            <a:off x="2153920" y="1127472"/>
            <a:ext cx="9123251" cy="2092881"/>
          </a:xfrm>
          <a:prstGeom prst="rect">
            <a:avLst/>
          </a:prstGeom>
        </p:spPr>
        <p:txBody>
          <a:bodyPr wrap="square">
            <a:spAutoFit/>
          </a:bodyPr>
          <a:lstStyle/>
          <a:p>
            <a:pPr marL="457200" lvl="0" indent="-381000">
              <a:spcBef>
                <a:spcPts val="1200"/>
              </a:spcBef>
              <a:spcAft>
                <a:spcPts val="1200"/>
              </a:spcAft>
              <a:buClr>
                <a:schemeClr val="tx2"/>
              </a:buClr>
              <a:buSzPct val="200000"/>
              <a:buFont typeface="Arial" panose="020B0604020202020204" pitchFamily="34" charset="0"/>
              <a:buChar char="•"/>
            </a:pPr>
            <a:r>
              <a:rPr lang="tr-TR" sz="2200" dirty="0" err="1" smtClean="0">
                <a:latin typeface="Georgia" panose="02040502050405020303" pitchFamily="18" charset="0"/>
                <a:cs typeface="Times New Roman" panose="02020603050405020304" pitchFamily="18" charset="0"/>
                <a:sym typeface="Quattrocento Sans"/>
              </a:rPr>
              <a:t>Hibesiz</a:t>
            </a:r>
            <a:r>
              <a:rPr lang="tr-TR" sz="2200" dirty="0" smtClean="0">
                <a:latin typeface="Georgia" panose="02040502050405020303" pitchFamily="18" charset="0"/>
                <a:cs typeface="Times New Roman" panose="02020603050405020304" pitchFamily="18" charset="0"/>
                <a:sym typeface="Quattrocento Sans"/>
              </a:rPr>
              <a:t> </a:t>
            </a:r>
            <a:r>
              <a:rPr lang="tr-TR" sz="2200" dirty="0">
                <a:latin typeface="Georgia" panose="02040502050405020303" pitchFamily="18" charset="0"/>
                <a:cs typeface="Times New Roman" panose="02020603050405020304" pitchFamily="18" charset="0"/>
                <a:sym typeface="Quattrocento Sans"/>
              </a:rPr>
              <a:t>öğrenciler de, hibeli </a:t>
            </a:r>
            <a:r>
              <a:rPr lang="tr-TR" sz="2200" dirty="0" smtClean="0">
                <a:latin typeface="Georgia" panose="02040502050405020303" pitchFamily="18" charset="0"/>
                <a:cs typeface="Times New Roman" panose="02020603050405020304" pitchFamily="18" charset="0"/>
                <a:sym typeface="Quattrocento Sans"/>
              </a:rPr>
              <a:t>öğrencilerin </a:t>
            </a:r>
            <a:r>
              <a:rPr lang="tr-TR" sz="2200" dirty="0">
                <a:latin typeface="Georgia" panose="02040502050405020303" pitchFamily="18" charset="0"/>
                <a:cs typeface="Times New Roman" panose="02020603050405020304" pitchFamily="18" charset="0"/>
                <a:sym typeface="Quattrocento Sans"/>
              </a:rPr>
              <a:t>geçtiği süreçlerden geçer, sadece bütçe hesaplamalarına dahil edilmez</a:t>
            </a:r>
            <a:r>
              <a:rPr lang="tr-TR" sz="2200" dirty="0" smtClean="0">
                <a:latin typeface="Georgia" panose="02040502050405020303" pitchFamily="18" charset="0"/>
                <a:cs typeface="Times New Roman" panose="02020603050405020304" pitchFamily="18" charset="0"/>
                <a:sym typeface="Quattrocento Sans"/>
              </a:rPr>
              <a:t>.</a:t>
            </a:r>
          </a:p>
          <a:p>
            <a:pPr marL="457200" lvl="0" indent="-381000">
              <a:spcBef>
                <a:spcPts val="1200"/>
              </a:spcBef>
              <a:spcAft>
                <a:spcPts val="1200"/>
              </a:spcAft>
              <a:buClr>
                <a:schemeClr val="tx2"/>
              </a:buClr>
              <a:buSzPct val="200000"/>
              <a:buFont typeface="Arial" panose="020B0604020202020204" pitchFamily="34" charset="0"/>
              <a:buChar char="•"/>
            </a:pPr>
            <a:r>
              <a:rPr lang="tr-TR" sz="2200" dirty="0" err="1" smtClean="0">
                <a:latin typeface="Georgia" panose="02040502050405020303" pitchFamily="18" charset="0"/>
                <a:cs typeface="Times New Roman" panose="02020603050405020304" pitchFamily="18" charset="0"/>
                <a:sym typeface="Quattrocento Sans"/>
              </a:rPr>
              <a:t>Hibesiz</a:t>
            </a:r>
            <a:r>
              <a:rPr lang="tr-TR" sz="2200" dirty="0" smtClean="0">
                <a:latin typeface="Georgia" panose="02040502050405020303" pitchFamily="18" charset="0"/>
                <a:cs typeface="Times New Roman" panose="02020603050405020304" pitchFamily="18" charset="0"/>
                <a:sym typeface="Quattrocento Sans"/>
              </a:rPr>
              <a:t> öğrenci olabilmek için seçim takviminde belirtilen süre içinde Koordinatörlüğümüze, </a:t>
            </a:r>
            <a:r>
              <a:rPr lang="tr-TR" sz="2200" dirty="0" err="1" smtClean="0">
                <a:latin typeface="Georgia" panose="02040502050405020303" pitchFamily="18" charset="0"/>
                <a:cs typeface="Times New Roman" panose="02020603050405020304" pitchFamily="18" charset="0"/>
                <a:sym typeface="Quattrocento Sans"/>
              </a:rPr>
              <a:t>hibesiz</a:t>
            </a:r>
            <a:r>
              <a:rPr lang="tr-TR" sz="2200" dirty="0" smtClean="0">
                <a:latin typeface="Georgia" panose="02040502050405020303" pitchFamily="18" charset="0"/>
                <a:cs typeface="Times New Roman" panose="02020603050405020304" pitchFamily="18" charset="0"/>
                <a:sym typeface="Quattrocento Sans"/>
              </a:rPr>
              <a:t> öğrenci olmak istendiğine dair dilekçe verilmesi gerekmektedir.</a:t>
            </a:r>
            <a:endParaRPr lang="tr-TR" sz="2200" dirty="0">
              <a:latin typeface="Georgia" panose="02040502050405020303" pitchFamily="18" charset="0"/>
              <a:cs typeface="Times New Roman" panose="02020603050405020304" pitchFamily="18" charset="0"/>
              <a:sym typeface="Quattrocento Sans"/>
            </a:endParaRPr>
          </a:p>
        </p:txBody>
      </p:sp>
      <p:sp>
        <p:nvSpPr>
          <p:cNvPr id="3" name="Akış Çizelgesi: Sayfa Dışı Bağlayıcısı 2"/>
          <p:cNvSpPr/>
          <p:nvPr/>
        </p:nvSpPr>
        <p:spPr>
          <a:xfrm>
            <a:off x="0" y="0"/>
            <a:ext cx="1376620" cy="3058160"/>
          </a:xfrm>
          <a:prstGeom prst="flowChartOffpageConnec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rPr>
              <a:t>HİBESİZ ÖĞRENCİ</a:t>
            </a:r>
            <a:endParaRPr lang="tr-TR"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2844545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p:cNvCxnSpPr/>
          <p:nvPr/>
        </p:nvCxnSpPr>
        <p:spPr>
          <a:xfrm>
            <a:off x="1276061" y="88706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393936" y="0"/>
            <a:ext cx="9472847" cy="8613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chemeClr val="tx2"/>
                </a:solidFill>
                <a:latin typeface="Georgia" panose="02040502050405020303" pitchFamily="18" charset="0"/>
                <a:cs typeface="Times New Roman" panose="02020603050405020304" pitchFamily="18" charset="0"/>
              </a:rPr>
              <a:t>İlave Hibe Desteği</a:t>
            </a:r>
            <a:endParaRPr lang="tr-TR" sz="3600" b="1" dirty="0">
              <a:solidFill>
                <a:schemeClr val="tx2"/>
              </a:solidFill>
              <a:latin typeface="Georgia" panose="02040502050405020303" pitchFamily="18" charset="0"/>
              <a:cs typeface="Times New Roman" panose="02020603050405020304" pitchFamily="18" charset="0"/>
            </a:endParaRPr>
          </a:p>
        </p:txBody>
      </p:sp>
      <p:sp>
        <p:nvSpPr>
          <p:cNvPr id="2" name="Dikdörtgen 1"/>
          <p:cNvSpPr/>
          <p:nvPr/>
        </p:nvSpPr>
        <p:spPr>
          <a:xfrm>
            <a:off x="487680" y="912744"/>
            <a:ext cx="11334487" cy="5509200"/>
          </a:xfrm>
          <a:prstGeom prst="rect">
            <a:avLst/>
          </a:prstGeom>
        </p:spPr>
        <p:txBody>
          <a:bodyPr wrap="square">
            <a:spAutoFit/>
          </a:bodyPr>
          <a:lstStyle/>
          <a:p>
            <a:pPr marL="76200" indent="0">
              <a:spcBef>
                <a:spcPts val="600"/>
              </a:spcBef>
              <a:spcAft>
                <a:spcPts val="600"/>
              </a:spcAft>
              <a:buNone/>
            </a:pPr>
            <a:r>
              <a:rPr lang="tr-TR" sz="2000" b="1" dirty="0">
                <a:solidFill>
                  <a:schemeClr val="tx2"/>
                </a:solidFill>
                <a:latin typeface="Georgia" panose="02040502050405020303" pitchFamily="18" charset="0"/>
                <a:cs typeface="Times New Roman" panose="02020603050405020304" pitchFamily="18" charset="0"/>
              </a:rPr>
              <a:t>Dezavantajlı katılımcılara, hak ettikleri hibeye ek olarak İlave Hibe Desteği sağlanabilecektir. </a:t>
            </a:r>
          </a:p>
          <a:p>
            <a:pPr marL="76200" indent="0">
              <a:spcBef>
                <a:spcPts val="600"/>
              </a:spcBef>
              <a:spcAft>
                <a:spcPts val="600"/>
              </a:spcAft>
              <a:buNone/>
            </a:pPr>
            <a:r>
              <a:rPr lang="tr-TR" sz="2000" b="1" dirty="0">
                <a:solidFill>
                  <a:schemeClr val="tx2"/>
                </a:solidFill>
                <a:latin typeface="Georgia" panose="02040502050405020303" pitchFamily="18" charset="0"/>
                <a:cs typeface="Times New Roman" panose="02020603050405020304" pitchFamily="18" charset="0"/>
              </a:rPr>
              <a:t>Söz konusu hibenin verilebilmesi için; </a:t>
            </a:r>
            <a:endParaRPr lang="tr-TR" sz="2000" b="1" dirty="0" smtClean="0">
              <a:solidFill>
                <a:schemeClr val="tx2"/>
              </a:solidFill>
              <a:latin typeface="Georgia" panose="02040502050405020303" pitchFamily="18" charset="0"/>
              <a:cs typeface="Times New Roman" panose="02020603050405020304" pitchFamily="18" charset="0"/>
            </a:endParaRPr>
          </a:p>
          <a:p>
            <a:pPr marL="76200" lvl="0">
              <a:spcBef>
                <a:spcPts val="600"/>
              </a:spcBef>
              <a:spcAft>
                <a:spcPts val="600"/>
              </a:spcAft>
              <a:buClr>
                <a:srgbClr val="FFCD00"/>
              </a:buClr>
              <a:buSzPts val="2400"/>
            </a:pPr>
            <a:r>
              <a:rPr lang="tr-TR" sz="2000" dirty="0">
                <a:latin typeface="Georgia" panose="02040502050405020303" pitchFamily="18" charset="0"/>
                <a:cs typeface="Times New Roman" panose="02020603050405020304" pitchFamily="18" charset="0"/>
                <a:sym typeface="Quattrocento Sans"/>
              </a:rPr>
              <a:t>1) 2828 sayılı kanuna tabi olanlar (Aile ve Sosyal Hizmetler Bakanlığı tarafından haklarında 2828 sayılı Kanun uyarınca koruma, bakım veya barınma kararı olanlar),</a:t>
            </a:r>
          </a:p>
          <a:p>
            <a:pPr marL="76200" lvl="0">
              <a:spcBef>
                <a:spcPts val="600"/>
              </a:spcBef>
              <a:spcAft>
                <a:spcPts val="600"/>
              </a:spcAft>
              <a:buClr>
                <a:srgbClr val="FFCD00"/>
              </a:buClr>
              <a:buSzPts val="2400"/>
            </a:pPr>
            <a:r>
              <a:rPr lang="tr-TR" sz="2000" dirty="0">
                <a:latin typeface="Georgia" panose="02040502050405020303" pitchFamily="18" charset="0"/>
                <a:cs typeface="Times New Roman" panose="02020603050405020304" pitchFamily="18" charset="0"/>
                <a:sym typeface="Quattrocento Sans"/>
              </a:rPr>
              <a:t>2) 5395 sayılı Çocuk Koruma Kanunu Kapsamında haklarında korunma, bakım veya barınma kararı alınmış öğrencilere</a:t>
            </a:r>
          </a:p>
          <a:p>
            <a:pPr marL="76200" lvl="0">
              <a:spcBef>
                <a:spcPts val="600"/>
              </a:spcBef>
              <a:spcAft>
                <a:spcPts val="600"/>
              </a:spcAft>
              <a:buClr>
                <a:srgbClr val="FFCD00"/>
              </a:buClr>
              <a:buSzPts val="2400"/>
            </a:pPr>
            <a:r>
              <a:rPr lang="tr-TR" sz="2000" dirty="0">
                <a:latin typeface="Georgia" panose="02040502050405020303" pitchFamily="18" charset="0"/>
                <a:cs typeface="Times New Roman" panose="02020603050405020304" pitchFamily="18" charset="0"/>
                <a:sym typeface="Quattrocento Sans"/>
              </a:rPr>
              <a:t>3) Kendilerine yetim aylığı bağlananlar,</a:t>
            </a:r>
          </a:p>
          <a:p>
            <a:pPr marL="76200" lvl="0">
              <a:spcBef>
                <a:spcPts val="600"/>
              </a:spcBef>
              <a:spcAft>
                <a:spcPts val="600"/>
              </a:spcAft>
              <a:buClr>
                <a:srgbClr val="FFCD00"/>
              </a:buClr>
              <a:buSzPts val="2400"/>
            </a:pPr>
            <a:r>
              <a:rPr lang="tr-TR" sz="2000" dirty="0">
                <a:latin typeface="Georgia" panose="02040502050405020303" pitchFamily="18" charset="0"/>
                <a:cs typeface="Times New Roman" panose="02020603050405020304" pitchFamily="18" charset="0"/>
                <a:sym typeface="Quattrocento Sans"/>
              </a:rPr>
              <a:t>4) Şehit/Gazi çocukları</a:t>
            </a:r>
          </a:p>
          <a:p>
            <a:pPr marL="76200" lvl="0">
              <a:spcBef>
                <a:spcPts val="600"/>
              </a:spcBef>
              <a:spcAft>
                <a:spcPts val="600"/>
              </a:spcAft>
              <a:buClr>
                <a:srgbClr val="FFCD00"/>
              </a:buClr>
              <a:buSzPts val="2400"/>
            </a:pPr>
            <a:r>
              <a:rPr lang="tr-TR" sz="2000" dirty="0">
                <a:latin typeface="Georgia" panose="02040502050405020303" pitchFamily="18" charset="0"/>
                <a:cs typeface="Times New Roman" panose="02020603050405020304" pitchFamily="18" charset="0"/>
                <a:sym typeface="Quattrocento Sans"/>
              </a:rPr>
              <a:t>5) Kendisine veya ailesine muhtaçlık aylığı bağlananlar (öğrencinin kendisine, anne-babasına veya vasisine Belediyelerden, kamu kurum ve kuruluşlarından (Bakanlıklar, Sosyal Yardımlaşma ve Dayanışma Vakıfları, Vakıflar Genel Müdürlüğü, Kızılay, AFAD gibi kurumlardan </a:t>
            </a:r>
            <a:r>
              <a:rPr lang="tr-TR" sz="2000" dirty="0" err="1">
                <a:latin typeface="Georgia" panose="02040502050405020303" pitchFamily="18" charset="0"/>
                <a:cs typeface="Times New Roman" panose="02020603050405020304" pitchFamily="18" charset="0"/>
                <a:sym typeface="Quattrocento Sans"/>
              </a:rPr>
              <a:t>Erasmus</a:t>
            </a:r>
            <a:r>
              <a:rPr lang="tr-TR" sz="2000" dirty="0">
                <a:latin typeface="Georgia" panose="02040502050405020303" pitchFamily="18" charset="0"/>
                <a:cs typeface="Times New Roman" panose="02020603050405020304" pitchFamily="18" charset="0"/>
                <a:sym typeface="Quattrocento Sans"/>
              </a:rPr>
              <a:t> başvurusunu yaptığı esnada maddi destek aldığını kanıtlayan bir belge ibraz edilmesi yeterlidir.)</a:t>
            </a:r>
          </a:p>
          <a:p>
            <a:pPr marL="76200" indent="0">
              <a:lnSpc>
                <a:spcPct val="150000"/>
              </a:lnSpc>
              <a:buNone/>
            </a:pPr>
            <a:endParaRPr lang="tr-TR" sz="20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170262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p:cNvCxnSpPr/>
          <p:nvPr/>
        </p:nvCxnSpPr>
        <p:spPr>
          <a:xfrm>
            <a:off x="1276061" y="88706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393936" y="0"/>
            <a:ext cx="9472847" cy="8613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chemeClr val="tx2"/>
                </a:solidFill>
                <a:latin typeface="Georgia" panose="02040502050405020303" pitchFamily="18" charset="0"/>
                <a:cs typeface="Times New Roman" panose="02020603050405020304" pitchFamily="18" charset="0"/>
              </a:rPr>
              <a:t>İlave Hibe Desteği</a:t>
            </a:r>
            <a:endParaRPr lang="tr-TR" sz="3600" b="1" dirty="0">
              <a:solidFill>
                <a:schemeClr val="tx2"/>
              </a:solidFill>
              <a:latin typeface="Georgia" panose="02040502050405020303" pitchFamily="18" charset="0"/>
              <a:cs typeface="Times New Roman" panose="02020603050405020304" pitchFamily="18" charset="0"/>
            </a:endParaRPr>
          </a:p>
        </p:txBody>
      </p:sp>
      <p:sp>
        <p:nvSpPr>
          <p:cNvPr id="3" name="Metin kutusu 2"/>
          <p:cNvSpPr txBox="1"/>
          <p:nvPr/>
        </p:nvSpPr>
        <p:spPr>
          <a:xfrm>
            <a:off x="1036320" y="1264920"/>
            <a:ext cx="9830463" cy="2462213"/>
          </a:xfrm>
          <a:prstGeom prst="rect">
            <a:avLst/>
          </a:prstGeom>
          <a:noFill/>
        </p:spPr>
        <p:txBody>
          <a:bodyPr wrap="square" rtlCol="0">
            <a:spAutoFit/>
          </a:bodyPr>
          <a:lstStyle/>
          <a:p>
            <a:endParaRPr lang="tr-TR" sz="2200" dirty="0">
              <a:latin typeface="Georgia" panose="02040502050405020303" pitchFamily="18" charset="0"/>
            </a:endParaRPr>
          </a:p>
          <a:p>
            <a:pPr marL="342900" indent="-342900">
              <a:buClr>
                <a:schemeClr val="tx2"/>
              </a:buClr>
              <a:buSzPct val="200000"/>
              <a:buFont typeface="Arial" panose="020B0604020202020204" pitchFamily="34" charset="0"/>
              <a:buChar char="•"/>
            </a:pPr>
            <a:r>
              <a:rPr lang="tr-TR" sz="2200" dirty="0" smtClean="0">
                <a:latin typeface="Georgia" panose="02040502050405020303" pitchFamily="18" charset="0"/>
              </a:rPr>
              <a:t>Belirtilen kapsama giren ve belgelendiren öğrencilere 2-12 ay arası öğrenci hareketliliği için, aylık 250€ ilave hibe desteği verilebilmektedir.</a:t>
            </a:r>
            <a:r>
              <a:rPr lang="tr-TR" sz="2200" dirty="0">
                <a:latin typeface="Georgia" panose="02040502050405020303" pitchFamily="18" charset="0"/>
              </a:rPr>
              <a:t> </a:t>
            </a:r>
            <a:endParaRPr lang="tr-TR" sz="2200" dirty="0" smtClean="0">
              <a:latin typeface="Georgia" panose="02040502050405020303" pitchFamily="18" charset="0"/>
            </a:endParaRPr>
          </a:p>
          <a:p>
            <a:pPr marL="342900" indent="-342900">
              <a:buClr>
                <a:schemeClr val="tx2"/>
              </a:buClr>
              <a:buSzPct val="200000"/>
              <a:buFont typeface="Arial" panose="020B0604020202020204" pitchFamily="34" charset="0"/>
              <a:buChar char="•"/>
            </a:pPr>
            <a:endParaRPr lang="tr-TR" sz="2200" dirty="0">
              <a:latin typeface="Georgia" panose="02040502050405020303" pitchFamily="18" charset="0"/>
            </a:endParaRPr>
          </a:p>
          <a:p>
            <a:pPr marL="342900" indent="-342900">
              <a:buClr>
                <a:schemeClr val="tx2"/>
              </a:buClr>
              <a:buSzPct val="200000"/>
              <a:buFont typeface="Arial" panose="020B0604020202020204" pitchFamily="34" charset="0"/>
              <a:buChar char="•"/>
            </a:pPr>
            <a:r>
              <a:rPr lang="tr-TR" sz="2200" dirty="0" smtClean="0">
                <a:latin typeface="Georgia" panose="02040502050405020303" pitchFamily="18" charset="0"/>
              </a:rPr>
              <a:t>Kredi </a:t>
            </a:r>
            <a:r>
              <a:rPr lang="tr-TR" sz="2200" dirty="0">
                <a:latin typeface="Georgia" panose="02040502050405020303" pitchFamily="18" charset="0"/>
              </a:rPr>
              <a:t>ve Yurtlar Kurumu ve benzeri başarı bursu niteliğindeki burslar maddi yardım kapsamında kabul edilmez.</a:t>
            </a:r>
          </a:p>
          <a:p>
            <a:endParaRPr lang="tr-TR" sz="2200" dirty="0">
              <a:latin typeface="Georgia" panose="02040502050405020303" pitchFamily="18" charset="0"/>
            </a:endParaRPr>
          </a:p>
        </p:txBody>
      </p:sp>
    </p:spTree>
    <p:extLst>
      <p:ext uri="{BB962C8B-B14F-4D97-AF65-F5344CB8AC3E}">
        <p14:creationId xmlns:p14="http://schemas.microsoft.com/office/powerpoint/2010/main" val="34786926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Düz Bağlayıcı 5"/>
          <p:cNvCxnSpPr/>
          <p:nvPr/>
        </p:nvCxnSpPr>
        <p:spPr>
          <a:xfrm>
            <a:off x="1276061" y="1297885"/>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420440" y="266421"/>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chemeClr val="tx2"/>
                </a:solidFill>
                <a:latin typeface="Georgia" panose="02040502050405020303" pitchFamily="18" charset="0"/>
                <a:cs typeface="Times New Roman" panose="02020603050405020304" pitchFamily="18" charset="0"/>
              </a:rPr>
              <a:t>Yeşil Seyahat Desteği</a:t>
            </a:r>
            <a:endParaRPr lang="tr-TR" sz="3600" b="1" dirty="0">
              <a:solidFill>
                <a:schemeClr val="tx2"/>
              </a:solidFill>
              <a:latin typeface="Georgia" panose="02040502050405020303" pitchFamily="18" charset="0"/>
              <a:cs typeface="Times New Roman" panose="02020603050405020304" pitchFamily="18" charset="0"/>
            </a:endParaRPr>
          </a:p>
        </p:txBody>
      </p:sp>
      <p:sp>
        <p:nvSpPr>
          <p:cNvPr id="7" name="Metin Yer Tutucusu 2"/>
          <p:cNvSpPr txBox="1">
            <a:spLocks/>
          </p:cNvSpPr>
          <p:nvPr/>
        </p:nvSpPr>
        <p:spPr>
          <a:xfrm>
            <a:off x="524933" y="1523008"/>
            <a:ext cx="10793200" cy="3112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Öğrencilere, yeşil seyahati tercih etmeleri durumunda, tek seferlik 50 Avro tutarında ilave bir hibe ile seyahat günleri için 4 güne kadar bireysel destek hibesi verilebilecektir.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Uçak, yeşil seyahat kapsamına girmemektedir.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Misafir olunacak kuruma, uçak harici bir vasıta ile yolculuk gerçekleştirilmesi durumunda ve bu seyahatin nasıl gerçekleştirildiğinin belgelenmesi durumunda yeşil seyahat desteğine hak kazanılacaktır.</a:t>
            </a:r>
          </a:p>
          <a:p>
            <a:pPr>
              <a:lnSpc>
                <a:spcPct val="100000"/>
              </a:lnSpc>
            </a:pPr>
            <a:endParaRPr lang="tr-TR" sz="2200" dirty="0">
              <a:latin typeface="Georgia" panose="02040502050405020303" pitchFamily="18" charset="0"/>
            </a:endParaRPr>
          </a:p>
        </p:txBody>
      </p:sp>
      <p:pic>
        <p:nvPicPr>
          <p:cNvPr id="1026" name="Picture 2" descr="Oxford East Meeting - &amp;quot;Transport&amp;quot; expert presentations &amp;amp; discussion -  Oxfordshire Green Par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9807" y="0"/>
            <a:ext cx="1655098" cy="15926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rasmus Goes Green | EU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896" y="4860330"/>
            <a:ext cx="3140765" cy="192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68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372834" y="4508690"/>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a:off x="1564819" y="48107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564818" y="3348890"/>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chemeClr val="tx2"/>
                </a:solidFill>
                <a:latin typeface="Georgia" panose="02040502050405020303" pitchFamily="18" charset="0"/>
                <a:cs typeface="Times New Roman" panose="02020603050405020304" pitchFamily="18" charset="0"/>
              </a:rPr>
              <a:t>Akademik Tanınırlık</a:t>
            </a:r>
          </a:p>
          <a:p>
            <a:r>
              <a:rPr lang="tr-TR" sz="3600" b="1" dirty="0" smtClean="0">
                <a:solidFill>
                  <a:schemeClr val="tx2"/>
                </a:solidFill>
                <a:latin typeface="Georgia" panose="02040502050405020303" pitchFamily="18" charset="0"/>
                <a:cs typeface="Times New Roman" panose="02020603050405020304" pitchFamily="18" charset="0"/>
              </a:rPr>
              <a:t>(Öğrenim Hareketliliği)</a:t>
            </a:r>
            <a:endParaRPr lang="tr-TR" sz="3600" b="1" dirty="0">
              <a:solidFill>
                <a:schemeClr val="tx2"/>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477620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p:cNvSpPr txBox="1">
            <a:spLocks/>
          </p:cNvSpPr>
          <p:nvPr/>
        </p:nvSpPr>
        <p:spPr>
          <a:xfrm>
            <a:off x="1727200" y="737679"/>
            <a:ext cx="9630611" cy="44501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Öğrencinin kendi üniversitesinde alması gereken derslere karşılık, gideceği üniversitede eşdeğer gelen dersler belirlenir (bölüm koordinatörü ile birlikte)</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Ders seçimi yapılırken 1 dönem için 30 AKTS hedeflenmelidir.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Ders isimlerinin ve içeriklerinin bire bir aynı olması beklenmez, yüksek düzeyde benzeşmesi yeterlidir. </a:t>
            </a:r>
          </a:p>
          <a:p>
            <a:pPr>
              <a:lnSpc>
                <a:spcPct val="100000"/>
              </a:lnSpc>
              <a:spcBef>
                <a:spcPts val="1200"/>
              </a:spcBef>
              <a:spcAft>
                <a:spcPts val="1200"/>
              </a:spcAft>
              <a:buClr>
                <a:schemeClr val="tx2"/>
              </a:buClr>
              <a:buSzPct val="200000"/>
            </a:pPr>
            <a:r>
              <a:rPr lang="tr-TR" sz="2200" dirty="0">
                <a:latin typeface="Georgia" panose="02040502050405020303" pitchFamily="18" charset="0"/>
              </a:rPr>
              <a:t>Alınacak derslerin tanınırlığı öğrenci, öğrencinin kendi kurumu ve gideceği kurum arasında değişim dönemi öncesinde imzalanan Öğrenim Anlaşması (Learning </a:t>
            </a:r>
            <a:r>
              <a:rPr lang="tr-TR" sz="2200" dirty="0" err="1">
                <a:latin typeface="Georgia" panose="02040502050405020303" pitchFamily="18" charset="0"/>
              </a:rPr>
              <a:t>Agreement</a:t>
            </a:r>
            <a:r>
              <a:rPr lang="tr-TR" sz="2200" dirty="0">
                <a:latin typeface="Georgia" panose="02040502050405020303" pitchFamily="18" charset="0"/>
              </a:rPr>
              <a:t>) ile kayıt ve güvence altına alınır.</a:t>
            </a:r>
          </a:p>
          <a:p>
            <a:pPr>
              <a:lnSpc>
                <a:spcPct val="100000"/>
              </a:lnSpc>
              <a:spcBef>
                <a:spcPts val="1200"/>
              </a:spcBef>
              <a:spcAft>
                <a:spcPts val="1200"/>
              </a:spcAft>
              <a:buClr>
                <a:schemeClr val="tx2"/>
              </a:buClr>
              <a:buSzPct val="200000"/>
            </a:pPr>
            <a:endParaRPr lang="tr-TR" sz="2200" dirty="0">
              <a:latin typeface="Georgia" panose="02040502050405020303" pitchFamily="18" charset="0"/>
            </a:endParaRPr>
          </a:p>
        </p:txBody>
      </p:sp>
      <p:cxnSp>
        <p:nvCxnSpPr>
          <p:cNvPr id="4" name="Düz Bağlayıcı 3"/>
          <p:cNvCxnSpPr/>
          <p:nvPr/>
        </p:nvCxnSpPr>
        <p:spPr>
          <a:xfrm>
            <a:off x="1315739" y="6044406"/>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Akış Çizelgesi: Sayfa Dışı Bağlayıcısı 4"/>
          <p:cNvSpPr/>
          <p:nvPr/>
        </p:nvSpPr>
        <p:spPr>
          <a:xfrm>
            <a:off x="0" y="0"/>
            <a:ext cx="1503680" cy="3058160"/>
          </a:xfrm>
          <a:prstGeom prst="flowChartOffpageConnec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rPr>
              <a:t>Akademik Tanınırlık</a:t>
            </a:r>
            <a:endParaRPr lang="tr-TR"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844311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p:cNvSpPr txBox="1">
            <a:spLocks/>
          </p:cNvSpPr>
          <p:nvPr/>
        </p:nvSpPr>
        <p:spPr>
          <a:xfrm>
            <a:off x="1693280" y="761735"/>
            <a:ext cx="8950960" cy="5693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chemeClr val="tx2"/>
              </a:buClr>
              <a:buSzPct val="200000"/>
            </a:pPr>
            <a:r>
              <a:rPr lang="tr-TR" sz="2200" dirty="0" smtClean="0">
                <a:latin typeface="Georgia" panose="02040502050405020303" pitchFamily="18" charset="0"/>
                <a:cs typeface="Times New Roman" panose="02020603050405020304" pitchFamily="18" charset="0"/>
              </a:rPr>
              <a:t>Derslerinde başarılı sayılan öğrenciler, Türkiye’ye döndüklerinde eğitimlerinin yurt dışında geçirdikleri dönem(</a:t>
            </a:r>
            <a:r>
              <a:rPr lang="tr-TR" sz="2200" dirty="0" err="1" smtClean="0">
                <a:latin typeface="Georgia" panose="02040502050405020303" pitchFamily="18" charset="0"/>
                <a:cs typeface="Times New Roman" panose="02020603050405020304" pitchFamily="18" charset="0"/>
              </a:rPr>
              <a:t>ler</a:t>
            </a:r>
            <a:r>
              <a:rPr lang="tr-TR" sz="2200" dirty="0" smtClean="0">
                <a:latin typeface="Georgia" panose="02040502050405020303" pitchFamily="18" charset="0"/>
                <a:cs typeface="Times New Roman" panose="02020603050405020304" pitchFamily="18" charset="0"/>
              </a:rPr>
              <a:t>)ini Türkiye’de geçirmiş gibi sayılacaktır. </a:t>
            </a:r>
          </a:p>
          <a:p>
            <a:pPr>
              <a:lnSpc>
                <a:spcPct val="100000"/>
              </a:lnSpc>
              <a:buClr>
                <a:schemeClr val="tx2"/>
              </a:buClr>
              <a:buSzPct val="200000"/>
            </a:pPr>
            <a:r>
              <a:rPr lang="tr-TR" sz="2200" dirty="0" smtClean="0">
                <a:latin typeface="Georgia" panose="02040502050405020303" pitchFamily="18" charset="0"/>
                <a:cs typeface="Times New Roman" panose="02020603050405020304" pitchFamily="18" charset="0"/>
              </a:rPr>
              <a:t>Başarısız sayılan öğrenciler, eğitimlerine </a:t>
            </a:r>
            <a:r>
              <a:rPr lang="tr-TR" sz="2200" dirty="0" err="1" smtClean="0">
                <a:latin typeface="Georgia" panose="02040502050405020303" pitchFamily="18" charset="0"/>
                <a:cs typeface="Times New Roman" panose="02020603050405020304" pitchFamily="18" charset="0"/>
              </a:rPr>
              <a:t>Erasmus</a:t>
            </a:r>
            <a:r>
              <a:rPr lang="tr-TR" sz="2200" dirty="0" smtClean="0">
                <a:latin typeface="Georgia" panose="02040502050405020303" pitchFamily="18" charset="0"/>
                <a:cs typeface="Times New Roman" panose="02020603050405020304" pitchFamily="18" charset="0"/>
              </a:rPr>
              <a:t> öğrencisi olmadan evvel kaldıkları yerden devam edeceklerdir, ancak başarılı oldukları derslerin kredi toplamı karşılığı kadar derslerden muaf olurlar.</a:t>
            </a:r>
          </a:p>
          <a:p>
            <a:endParaRPr lang="tr-TR" sz="2200" dirty="0">
              <a:latin typeface="Georgia" panose="02040502050405020303" pitchFamily="18" charset="0"/>
              <a:cs typeface="Times New Roman" panose="02020603050405020304" pitchFamily="18" charset="0"/>
            </a:endParaRPr>
          </a:p>
        </p:txBody>
      </p:sp>
      <p:cxnSp>
        <p:nvCxnSpPr>
          <p:cNvPr id="4" name="Düz Bağlayıcı 3"/>
          <p:cNvCxnSpPr/>
          <p:nvPr/>
        </p:nvCxnSpPr>
        <p:spPr>
          <a:xfrm>
            <a:off x="1147724" y="5954342"/>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Akış Çizelgesi: Sayfa Dışı Bağlayıcısı 4"/>
          <p:cNvSpPr/>
          <p:nvPr/>
        </p:nvSpPr>
        <p:spPr>
          <a:xfrm>
            <a:off x="0" y="0"/>
            <a:ext cx="1503680" cy="3058160"/>
          </a:xfrm>
          <a:prstGeom prst="flowChartOffpageConnec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rPr>
              <a:t>Akademik Tanınırlık</a:t>
            </a:r>
            <a:endParaRPr lang="tr-TR"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26176525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kış Çizelgesi: Bağlayıcı 3"/>
          <p:cNvSpPr/>
          <p:nvPr/>
        </p:nvSpPr>
        <p:spPr>
          <a:xfrm>
            <a:off x="372834" y="4508690"/>
            <a:ext cx="604157" cy="60415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6" name="Düz Bağlayıcı 5"/>
          <p:cNvCxnSpPr/>
          <p:nvPr/>
        </p:nvCxnSpPr>
        <p:spPr>
          <a:xfrm>
            <a:off x="1564819" y="48107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Unvan 1"/>
          <p:cNvSpPr txBox="1">
            <a:spLocks/>
          </p:cNvSpPr>
          <p:nvPr/>
        </p:nvSpPr>
        <p:spPr>
          <a:xfrm>
            <a:off x="1564818" y="3348890"/>
            <a:ext cx="10354465" cy="1159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600" b="1" dirty="0" smtClean="0">
                <a:solidFill>
                  <a:schemeClr val="tx2"/>
                </a:solidFill>
                <a:latin typeface="Georgia" panose="02040502050405020303" pitchFamily="18" charset="0"/>
                <a:cs typeface="Times New Roman" panose="02020603050405020304" pitchFamily="18" charset="0"/>
              </a:rPr>
              <a:t>Akademik Tanınırlık</a:t>
            </a:r>
          </a:p>
          <a:p>
            <a:r>
              <a:rPr lang="tr-TR" sz="3600" b="1" dirty="0" smtClean="0">
                <a:solidFill>
                  <a:schemeClr val="tx2"/>
                </a:solidFill>
                <a:latin typeface="Georgia" panose="02040502050405020303" pitchFamily="18" charset="0"/>
                <a:cs typeface="Times New Roman" panose="02020603050405020304" pitchFamily="18" charset="0"/>
              </a:rPr>
              <a:t>(Staj Hareketliliği)</a:t>
            </a:r>
            <a:endParaRPr lang="tr-TR" sz="3600" b="1" dirty="0">
              <a:solidFill>
                <a:schemeClr val="tx2"/>
              </a:solidFill>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943289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2"/>
          <p:cNvSpPr txBox="1">
            <a:spLocks/>
          </p:cNvSpPr>
          <p:nvPr/>
        </p:nvSpPr>
        <p:spPr>
          <a:xfrm>
            <a:off x="1796261" y="866528"/>
            <a:ext cx="9062720" cy="52947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Öğrencinin müfredat programı kapsamındaki stajı AKTS kredileri kullanılarak ya da, </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Stajın müfredat programının parçası olmadığı hallerde (gönüllü ya da mezuniyet sonrası) ise, staj faaliyeti Diploma Eki’ne kaydedilmek suretiyle gerçekleştirilir. </a:t>
            </a:r>
          </a:p>
          <a:p>
            <a:pPr marL="76200" indent="0">
              <a:lnSpc>
                <a:spcPct val="100000"/>
              </a:lnSpc>
              <a:spcBef>
                <a:spcPts val="1200"/>
              </a:spcBef>
              <a:spcAft>
                <a:spcPts val="1200"/>
              </a:spcAft>
              <a:buFont typeface="Arial" panose="020B0604020202020204" pitchFamily="34" charset="0"/>
              <a:buNone/>
            </a:pPr>
            <a:endParaRPr lang="tr-TR" sz="2200" dirty="0" smtClean="0">
              <a:latin typeface="Georgia" panose="02040502050405020303" pitchFamily="18" charset="0"/>
            </a:endParaRPr>
          </a:p>
          <a:p>
            <a:pPr>
              <a:lnSpc>
                <a:spcPct val="100000"/>
              </a:lnSpc>
              <a:spcBef>
                <a:spcPts val="1200"/>
              </a:spcBef>
              <a:spcAft>
                <a:spcPts val="1200"/>
              </a:spcAft>
            </a:pPr>
            <a:endParaRPr lang="tr-TR" sz="2200" dirty="0">
              <a:latin typeface="Georgia" panose="02040502050405020303" pitchFamily="18" charset="0"/>
            </a:endParaRPr>
          </a:p>
        </p:txBody>
      </p:sp>
      <p:cxnSp>
        <p:nvCxnSpPr>
          <p:cNvPr id="4" name="Düz Bağlayıcı 3"/>
          <p:cNvCxnSpPr/>
          <p:nvPr/>
        </p:nvCxnSpPr>
        <p:spPr>
          <a:xfrm>
            <a:off x="1192285" y="5860635"/>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Akış Çizelgesi: Sayfa Dışı Bağlayıcısı 4"/>
          <p:cNvSpPr/>
          <p:nvPr/>
        </p:nvSpPr>
        <p:spPr>
          <a:xfrm>
            <a:off x="0" y="0"/>
            <a:ext cx="1534886" cy="2481943"/>
          </a:xfrm>
          <a:prstGeom prst="flowChartOffpageConnector">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rPr>
              <a:t>Akademik Tanınırlık</a:t>
            </a:r>
            <a:endParaRPr lang="tr-TR"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1680667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0" y="-1"/>
            <a:ext cx="12192000" cy="11756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latin typeface="Georgia" panose="02040502050405020303" pitchFamily="18" charset="0"/>
              </a:rPr>
              <a:t>PROGRAM ÜLKELERİ</a:t>
            </a:r>
            <a:endParaRPr lang="tr-TR" sz="3200" dirty="0">
              <a:latin typeface="Georgia" panose="02040502050405020303" pitchFamily="18" charset="0"/>
            </a:endParaRPr>
          </a:p>
        </p:txBody>
      </p:sp>
      <p:sp>
        <p:nvSpPr>
          <p:cNvPr id="10" name="Metin Yer Tutucusu 2"/>
          <p:cNvSpPr>
            <a:spLocks noGrp="1"/>
          </p:cNvSpPr>
          <p:nvPr>
            <p:ph type="body" idx="1"/>
          </p:nvPr>
        </p:nvSpPr>
        <p:spPr>
          <a:xfrm>
            <a:off x="309563" y="1841834"/>
            <a:ext cx="4872037" cy="4799598"/>
          </a:xfrm>
        </p:spPr>
        <p:txBody>
          <a:bodyPr>
            <a:noAutofit/>
          </a:bodyPr>
          <a:lstStyle/>
          <a:p>
            <a:pPr algn="just"/>
            <a:r>
              <a:rPr lang="tr-TR" b="1" dirty="0">
                <a:solidFill>
                  <a:schemeClr val="accent6"/>
                </a:solidFill>
                <a:latin typeface="Georgia" panose="02040502050405020303" pitchFamily="18" charset="0"/>
              </a:rPr>
              <a:t>AB Üyesi Ülkeler </a:t>
            </a:r>
            <a:endParaRPr lang="tr-TR" b="1" dirty="0" smtClean="0">
              <a:solidFill>
                <a:schemeClr val="accent6"/>
              </a:solidFill>
              <a:latin typeface="Georgia" panose="02040502050405020303" pitchFamily="18" charset="0"/>
            </a:endParaRPr>
          </a:p>
          <a:p>
            <a:pPr algn="just"/>
            <a:r>
              <a:rPr lang="tr-TR" dirty="0" smtClean="0">
                <a:solidFill>
                  <a:schemeClr val="tx1"/>
                </a:solidFill>
                <a:latin typeface="Georgia" panose="02040502050405020303" pitchFamily="18" charset="0"/>
              </a:rPr>
              <a:t>(</a:t>
            </a:r>
            <a:r>
              <a:rPr lang="tr-TR" dirty="0">
                <a:solidFill>
                  <a:schemeClr val="tx1"/>
                </a:solidFill>
                <a:latin typeface="Georgia" panose="02040502050405020303" pitchFamily="18" charset="0"/>
              </a:rPr>
              <a:t>Almanya, Avusturya, Belçika, Bulgaristan, Çek Cumhuriyeti, Danimarka, Estonya, Finlandiya, Fransa, Güney Kıbrıs Rum Yönetimi, Hırvatistan, Hollanda, İngiltere, İrlanda, İspanya, İsveç, İtalya, Letonya, Litvanya, Lüksemburg, Macaristan, Malta, Polonya, Portekiz, Romanya, Slovakya, Slovenya, Yunanistan)</a:t>
            </a:r>
          </a:p>
          <a:p>
            <a:endParaRPr lang="tr-TR" sz="3200" dirty="0">
              <a:latin typeface="Georgia" panose="02040502050405020303" pitchFamily="18" charset="0"/>
            </a:endParaRPr>
          </a:p>
        </p:txBody>
      </p:sp>
      <p:sp>
        <p:nvSpPr>
          <p:cNvPr id="11" name="Metin Yer Tutucusu 3"/>
          <p:cNvSpPr txBox="1">
            <a:spLocks/>
          </p:cNvSpPr>
          <p:nvPr/>
        </p:nvSpPr>
        <p:spPr>
          <a:xfrm>
            <a:off x="6405299" y="1841834"/>
            <a:ext cx="5032722" cy="3231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tr-TR" sz="2400" b="1" dirty="0" smtClean="0">
                <a:solidFill>
                  <a:schemeClr val="accent6"/>
                </a:solidFill>
                <a:latin typeface="Book Antiqua" panose="02040602050305030304" pitchFamily="18" charset="0"/>
                <a:cs typeface="Times New Roman" panose="02020603050405020304" pitchFamily="18" charset="0"/>
              </a:rPr>
              <a:t>AB üyesi olmayan program ülkeleri </a:t>
            </a:r>
            <a:r>
              <a:rPr lang="tr-TR" sz="2400" dirty="0" smtClean="0">
                <a:latin typeface="Book Antiqua" panose="02040602050305030304" pitchFamily="18" charset="0"/>
                <a:cs typeface="Times New Roman" panose="02020603050405020304" pitchFamily="18" charset="0"/>
              </a:rPr>
              <a:t>(Norveç, İzlanda, Lihtenştayn, İsviçre, Kuzey Makedonya, Sırbistan ve Türkiye)</a:t>
            </a:r>
          </a:p>
          <a:p>
            <a:pPr algn="just"/>
            <a:endParaRPr lang="tr-TR" sz="2400" dirty="0">
              <a:latin typeface="Book Antiqua" panose="02040602050305030304" pitchFamily="18" charset="0"/>
              <a:cs typeface="Times New Roman" panose="02020603050405020304" pitchFamily="18" charset="0"/>
            </a:endParaRPr>
          </a:p>
        </p:txBody>
      </p:sp>
      <p:pic>
        <p:nvPicPr>
          <p:cNvPr id="12" name="Resim 11"/>
          <p:cNvPicPr>
            <a:picLocks noChangeAspect="1"/>
          </p:cNvPicPr>
          <p:nvPr/>
        </p:nvPicPr>
        <p:blipFill>
          <a:blip r:embed="rId2" cstate="print"/>
          <a:stretch>
            <a:fillRect/>
          </a:stretch>
        </p:blipFill>
        <p:spPr>
          <a:xfrm>
            <a:off x="7620000" y="4493627"/>
            <a:ext cx="2698331" cy="2018230"/>
          </a:xfrm>
          <a:prstGeom prst="rect">
            <a:avLst/>
          </a:prstGeom>
        </p:spPr>
      </p:pic>
    </p:spTree>
    <p:extLst>
      <p:ext uri="{BB962C8B-B14F-4D97-AF65-F5344CB8AC3E}">
        <p14:creationId xmlns:p14="http://schemas.microsoft.com/office/powerpoint/2010/main" val="172015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796337" cy="900453"/>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err="1" smtClean="0">
                <a:solidFill>
                  <a:schemeClr val="tx2"/>
                </a:solidFill>
                <a:latin typeface="Arial" panose="020B0604020202020204" pitchFamily="34" charset="0"/>
                <a:cs typeface="Arial" panose="020B0604020202020204" pitchFamily="34" charset="0"/>
              </a:rPr>
              <a:t>Erasmus</a:t>
            </a:r>
            <a:r>
              <a:rPr lang="tr-TR" sz="4000" b="1" dirty="0" smtClean="0">
                <a:solidFill>
                  <a:schemeClr val="tx2"/>
                </a:solidFill>
                <a:latin typeface="Arial" panose="020B0604020202020204" pitchFamily="34" charset="0"/>
                <a:cs typeface="Arial" panose="020B0604020202020204" pitchFamily="34" charset="0"/>
              </a:rPr>
              <a:t>+ Programı</a:t>
            </a: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25978" y="110217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Metin Yer Tutucusu 2"/>
          <p:cNvSpPr txBox="1">
            <a:spLocks/>
          </p:cNvSpPr>
          <p:nvPr/>
        </p:nvSpPr>
        <p:spPr>
          <a:xfrm>
            <a:off x="745669" y="1303902"/>
            <a:ext cx="11141531" cy="5145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200" dirty="0" err="1" smtClean="0">
                <a:latin typeface="Georgia" panose="02040502050405020303" pitchFamily="18" charset="0"/>
                <a:cs typeface="Times New Roman" panose="02020603050405020304" pitchFamily="18" charset="0"/>
              </a:rPr>
              <a:t>Erasmus</a:t>
            </a:r>
            <a:r>
              <a:rPr lang="tr-TR" sz="2200" dirty="0" smtClean="0">
                <a:latin typeface="Georgia" panose="02040502050405020303" pitchFamily="18" charset="0"/>
                <a:cs typeface="Times New Roman" panose="02020603050405020304" pitchFamily="18" charset="0"/>
              </a:rPr>
              <a:t> öğrencileri, Türkiye’de öğrencisi oldukları üniversiteye kayıtlarını yaptırırlar.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Yurt dışında geçirilecek süre için kayıt dondurma söz konusu değildir.</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Kayıt ve harç ücretleri öğrencilerin kendi kurumlarına yatırılır, gidilecek kuruma herhangi bir kayıt veya harç ücreti ödenmez.</a:t>
            </a:r>
          </a:p>
          <a:p>
            <a:pPr>
              <a:lnSpc>
                <a:spcPct val="100000"/>
              </a:lnSpc>
              <a:spcBef>
                <a:spcPts val="1200"/>
              </a:spcBef>
              <a:spcAft>
                <a:spcPts val="1200"/>
              </a:spcAft>
              <a:buClr>
                <a:schemeClr val="tx2"/>
              </a:buClr>
              <a:buSzPct val="200000"/>
            </a:pPr>
            <a:r>
              <a:rPr lang="tr-TR" sz="2200" dirty="0">
                <a:latin typeface="Georgia" panose="02040502050405020303" pitchFamily="18" charset="0"/>
                <a:cs typeface="Times New Roman" panose="02020603050405020304" pitchFamily="18" charset="0"/>
              </a:rPr>
              <a:t>Üniversitelerin eğitim dili, başvuruda istediği evraklar, son başvuru tarihleri, konaklama olanakları vb. bilgileri öğrenmek öğrencinin sorumluluğundadır. Bunun için başvuru yapmadan önce, başvurmak istediğiniz üniversitelerin internet sayfalarını inceleyiniz.</a:t>
            </a:r>
          </a:p>
          <a:p>
            <a:pPr>
              <a:lnSpc>
                <a:spcPct val="100000"/>
              </a:lnSpc>
              <a:spcBef>
                <a:spcPts val="1200"/>
              </a:spcBef>
              <a:spcAft>
                <a:spcPts val="1200"/>
              </a:spcAft>
              <a:buClr>
                <a:schemeClr val="tx2"/>
              </a:buClr>
              <a:buSzPct val="200000"/>
            </a:pPr>
            <a:r>
              <a:rPr lang="tr-TR" sz="2200" dirty="0">
                <a:latin typeface="Georgia" panose="02040502050405020303" pitchFamily="18" charset="0"/>
                <a:cs typeface="Times New Roman" panose="02020603050405020304" pitchFamily="18" charset="0"/>
              </a:rPr>
              <a:t>Başvurmak istediğiniz üniversitenin öğrenim dili İngilizce olmayabilir. Üniversitelerin hangi dilde eğitim verdiğini, eğitim verdiği dilde sertifika isteyip istemediği öğrenilmeli, isteniyorsa bu belge de edinilmelidir.</a:t>
            </a:r>
          </a:p>
          <a:p>
            <a:pPr>
              <a:lnSpc>
                <a:spcPct val="100000"/>
              </a:lnSpc>
              <a:spcBef>
                <a:spcPts val="1200"/>
              </a:spcBef>
              <a:spcAft>
                <a:spcPts val="1200"/>
              </a:spcAft>
              <a:buClr>
                <a:schemeClr val="tx2"/>
              </a:buClr>
              <a:buSzPct val="200000"/>
            </a:pPr>
            <a:endParaRPr lang="tr-TR" sz="2200" dirty="0" smtClean="0">
              <a:latin typeface="Georgia" panose="02040502050405020303" pitchFamily="18" charset="0"/>
              <a:cs typeface="Times New Roman" panose="02020603050405020304" pitchFamily="18" charset="0"/>
            </a:endParaRPr>
          </a:p>
          <a:p>
            <a:pPr marL="76200" indent="0">
              <a:lnSpc>
                <a:spcPct val="100000"/>
              </a:lnSpc>
              <a:spcBef>
                <a:spcPts val="1200"/>
              </a:spcBef>
              <a:spcAft>
                <a:spcPts val="1200"/>
              </a:spcAft>
              <a:buClr>
                <a:schemeClr val="tx2"/>
              </a:buClr>
              <a:buSzPct val="200000"/>
              <a:buFont typeface="Arial" panose="020B0604020202020204" pitchFamily="34" charset="0"/>
              <a:buNone/>
            </a:pPr>
            <a:endParaRPr lang="tr-TR" sz="2200" dirty="0" smtClean="0">
              <a:latin typeface="Georgia" panose="02040502050405020303" pitchFamily="18" charset="0"/>
            </a:endParaRPr>
          </a:p>
        </p:txBody>
      </p:sp>
    </p:spTree>
    <p:extLst>
      <p:ext uri="{BB962C8B-B14F-4D97-AF65-F5344CB8AC3E}">
        <p14:creationId xmlns:p14="http://schemas.microsoft.com/office/powerpoint/2010/main" val="2303695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796337" cy="900453"/>
          </a:xfrm>
        </p:spPr>
        <p:txBody>
          <a:bodyPr>
            <a:normAutofit fontScale="90000"/>
          </a:bodyPr>
          <a:lstStyle/>
          <a:p>
            <a:pPr algn="ctr"/>
            <a:r>
              <a:rPr lang="tr-TR" sz="4000" b="1" dirty="0" smtClean="0">
                <a:solidFill>
                  <a:schemeClr val="tx2"/>
                </a:solidFill>
                <a:latin typeface="Arial" panose="020B0604020202020204" pitchFamily="34" charset="0"/>
                <a:cs typeface="Arial" panose="020B0604020202020204" pitchFamily="34" charset="0"/>
              </a:rPr>
              <a:t/>
            </a:r>
            <a:br>
              <a:rPr lang="tr-TR" sz="4000" b="1" dirty="0" smtClean="0">
                <a:solidFill>
                  <a:schemeClr val="tx2"/>
                </a:solidFill>
                <a:latin typeface="Arial" panose="020B0604020202020204" pitchFamily="34" charset="0"/>
                <a:cs typeface="Arial" panose="020B0604020202020204" pitchFamily="34" charset="0"/>
              </a:rPr>
            </a:br>
            <a:r>
              <a:rPr lang="tr-TR" sz="4000" b="1" dirty="0" err="1" smtClean="0">
                <a:solidFill>
                  <a:schemeClr val="tx2"/>
                </a:solidFill>
                <a:latin typeface="Arial" panose="020B0604020202020204" pitchFamily="34" charset="0"/>
                <a:cs typeface="Arial" panose="020B0604020202020204" pitchFamily="34" charset="0"/>
              </a:rPr>
              <a:t>Erasmus</a:t>
            </a:r>
            <a:r>
              <a:rPr lang="tr-TR" sz="4000" b="1" dirty="0" smtClean="0">
                <a:solidFill>
                  <a:schemeClr val="tx2"/>
                </a:solidFill>
                <a:latin typeface="Arial" panose="020B0604020202020204" pitchFamily="34" charset="0"/>
                <a:cs typeface="Arial" panose="020B0604020202020204" pitchFamily="34" charset="0"/>
              </a:rPr>
              <a:t>+ Programı</a:t>
            </a:r>
            <a:endParaRPr lang="tr-TR" sz="4000" b="1" dirty="0">
              <a:solidFill>
                <a:schemeClr val="tx2"/>
              </a:solidFill>
              <a:latin typeface="Arial" panose="020B0604020202020204" pitchFamily="34" charset="0"/>
              <a:cs typeface="Arial" panose="020B0604020202020204" pitchFamily="34" charset="0"/>
            </a:endParaRPr>
          </a:p>
        </p:txBody>
      </p:sp>
      <p:cxnSp>
        <p:nvCxnSpPr>
          <p:cNvPr id="6" name="Düz Bağlayıcı 5"/>
          <p:cNvCxnSpPr/>
          <p:nvPr/>
        </p:nvCxnSpPr>
        <p:spPr>
          <a:xfrm>
            <a:off x="1025978" y="1102177"/>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Metin Yer Tutucusu 2"/>
          <p:cNvSpPr txBox="1">
            <a:spLocks/>
          </p:cNvSpPr>
          <p:nvPr/>
        </p:nvSpPr>
        <p:spPr>
          <a:xfrm>
            <a:off x="745669" y="1303902"/>
            <a:ext cx="11141531" cy="51458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spcAft>
                <a:spcPts val="1200"/>
              </a:spcAft>
              <a:buClr>
                <a:schemeClr val="tx2"/>
              </a:buClr>
              <a:buSzPct val="200000"/>
            </a:pPr>
            <a:r>
              <a:rPr lang="tr-TR" sz="2200" dirty="0" err="1" smtClean="0">
                <a:latin typeface="Georgia" panose="02040502050405020303" pitchFamily="18" charset="0"/>
                <a:cs typeface="Times New Roman" panose="02020603050405020304" pitchFamily="18" charset="0"/>
              </a:rPr>
              <a:t>Kurumlararası</a:t>
            </a:r>
            <a:r>
              <a:rPr lang="tr-TR" sz="2200" dirty="0" smtClean="0">
                <a:latin typeface="Georgia" panose="02040502050405020303" pitchFamily="18" charset="0"/>
                <a:cs typeface="Times New Roman" panose="02020603050405020304" pitchFamily="18" charset="0"/>
              </a:rPr>
              <a:t> anlaşması bulunmayan bölüm öğrencilerinin başvuruları,</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Tam zamanlı öğrenci olmayanların başvuruları,</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Yeni yapılacak faaliyetle birlikte toplam faaliyet  süresi 12 ayı aşan öğrencilerin başvuruları,</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cs typeface="Times New Roman" panose="02020603050405020304" pitchFamily="18" charset="0"/>
              </a:rPr>
              <a:t>Staj hareketliliğine kabul mektubu olmaksızın başvuran öğrencilerin başvuruları uygun değildir.</a:t>
            </a:r>
          </a:p>
          <a:p>
            <a:pPr>
              <a:lnSpc>
                <a:spcPct val="100000"/>
              </a:lnSpc>
              <a:spcBef>
                <a:spcPts val="1200"/>
              </a:spcBef>
              <a:spcAft>
                <a:spcPts val="1200"/>
              </a:spcAft>
              <a:buClr>
                <a:schemeClr val="tx2"/>
              </a:buClr>
              <a:buSzPct val="200000"/>
            </a:pPr>
            <a:r>
              <a:rPr lang="tr-TR" sz="2200" dirty="0">
                <a:latin typeface="Georgia" panose="02040502050405020303" pitchFamily="18" charset="0"/>
                <a:cs typeface="Times New Roman" panose="02020603050405020304" pitchFamily="18" charset="0"/>
              </a:rPr>
              <a:t>Burdur Mehmet Akif Ersoy Üniversitesi tarafından yapılan seçim sonucunda </a:t>
            </a:r>
            <a:r>
              <a:rPr lang="tr-TR" sz="2200" dirty="0" err="1">
                <a:latin typeface="Georgia" panose="02040502050405020303" pitchFamily="18" charset="0"/>
                <a:cs typeface="Times New Roman" panose="02020603050405020304" pitchFamily="18" charset="0"/>
              </a:rPr>
              <a:t>Erasmus</a:t>
            </a:r>
            <a:r>
              <a:rPr lang="tr-TR" sz="2200" dirty="0">
                <a:latin typeface="Georgia" panose="02040502050405020303" pitchFamily="18" charset="0"/>
                <a:cs typeface="Times New Roman" panose="02020603050405020304" pitchFamily="18" charset="0"/>
              </a:rPr>
              <a:t>+ Programı Öğrenim Hareketliliği çerçevesinde yurt dışında öğrenim görme hakkı kazanmanız, karşı kurum tarafından kabul edilmeniz durumunda mümkündür. </a:t>
            </a:r>
            <a:r>
              <a:rPr lang="tr-TR" sz="2200" dirty="0" err="1">
                <a:latin typeface="Georgia" panose="02040502050405020303" pitchFamily="18" charset="0"/>
                <a:cs typeface="Times New Roman" panose="02020603050405020304" pitchFamily="18" charset="0"/>
              </a:rPr>
              <a:t>Pandemi</a:t>
            </a:r>
            <a:r>
              <a:rPr lang="tr-TR" sz="2200" dirty="0">
                <a:latin typeface="Georgia" panose="02040502050405020303" pitchFamily="18" charset="0"/>
                <a:cs typeface="Times New Roman" panose="02020603050405020304" pitchFamily="18" charset="0"/>
              </a:rPr>
              <a:t> nedeniyle ülkeleri almış oldukları tedbirler ve kararlardan kaynaklanabilecek hak kayıplarından Uluslararası İlişkiler Koordinatörlüğü sorumlu değildir. </a:t>
            </a:r>
            <a:endParaRPr lang="tr-TR" sz="2200" dirty="0" smtClean="0">
              <a:latin typeface="Georgia" panose="02040502050405020303" pitchFamily="18" charset="0"/>
              <a:cs typeface="Times New Roman" panose="02020603050405020304" pitchFamily="18" charset="0"/>
            </a:endParaRPr>
          </a:p>
          <a:p>
            <a:pPr marL="0" indent="0">
              <a:lnSpc>
                <a:spcPct val="100000"/>
              </a:lnSpc>
              <a:spcBef>
                <a:spcPts val="1200"/>
              </a:spcBef>
              <a:spcAft>
                <a:spcPts val="1200"/>
              </a:spcAft>
              <a:buClr>
                <a:schemeClr val="tx2"/>
              </a:buClr>
              <a:buSzPct val="200000"/>
              <a:buNone/>
            </a:pPr>
            <a:r>
              <a:rPr lang="tr-TR" sz="2200" dirty="0" smtClean="0">
                <a:latin typeface="Georgia" panose="02040502050405020303" pitchFamily="18" charset="0"/>
                <a:cs typeface="Times New Roman" panose="02020603050405020304" pitchFamily="18" charset="0"/>
              </a:rPr>
              <a:t> </a:t>
            </a:r>
          </a:p>
          <a:p>
            <a:pPr>
              <a:lnSpc>
                <a:spcPct val="100000"/>
              </a:lnSpc>
              <a:spcBef>
                <a:spcPts val="1200"/>
              </a:spcBef>
              <a:spcAft>
                <a:spcPts val="1200"/>
              </a:spcAft>
              <a:buClr>
                <a:schemeClr val="tx2"/>
              </a:buClr>
              <a:buSzPct val="200000"/>
            </a:pPr>
            <a:endParaRPr lang="tr-TR" sz="2200" dirty="0">
              <a:latin typeface="Georgia" panose="02040502050405020303" pitchFamily="18" charset="0"/>
              <a:cs typeface="Times New Roman" panose="02020603050405020304" pitchFamily="18" charset="0"/>
            </a:endParaRPr>
          </a:p>
          <a:p>
            <a:pPr>
              <a:lnSpc>
                <a:spcPct val="100000"/>
              </a:lnSpc>
              <a:spcBef>
                <a:spcPts val="1200"/>
              </a:spcBef>
              <a:spcAft>
                <a:spcPts val="1200"/>
              </a:spcAft>
              <a:buClr>
                <a:schemeClr val="tx2"/>
              </a:buClr>
              <a:buSzPct val="200000"/>
            </a:pPr>
            <a:endParaRPr lang="tr-TR" sz="2200" dirty="0" smtClean="0">
              <a:latin typeface="Georgia" panose="02040502050405020303" pitchFamily="18" charset="0"/>
              <a:cs typeface="Times New Roman" panose="02020603050405020304" pitchFamily="18" charset="0"/>
            </a:endParaRPr>
          </a:p>
          <a:p>
            <a:pPr marL="76200" indent="0">
              <a:lnSpc>
                <a:spcPct val="100000"/>
              </a:lnSpc>
              <a:spcBef>
                <a:spcPts val="1200"/>
              </a:spcBef>
              <a:spcAft>
                <a:spcPts val="1200"/>
              </a:spcAft>
              <a:buClr>
                <a:schemeClr val="tx2"/>
              </a:buClr>
              <a:buSzPct val="200000"/>
              <a:buFont typeface="Arial" panose="020B0604020202020204" pitchFamily="34" charset="0"/>
              <a:buNone/>
            </a:pPr>
            <a:endParaRPr lang="tr-TR" sz="2200" dirty="0" smtClean="0">
              <a:latin typeface="Georgia" panose="02040502050405020303" pitchFamily="18" charset="0"/>
            </a:endParaRPr>
          </a:p>
        </p:txBody>
      </p:sp>
    </p:spTree>
    <p:extLst>
      <p:ext uri="{BB962C8B-B14F-4D97-AF65-F5344CB8AC3E}">
        <p14:creationId xmlns:p14="http://schemas.microsoft.com/office/powerpoint/2010/main" val="1037259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 22"/>
          <p:cNvGrpSpPr/>
          <p:nvPr/>
        </p:nvGrpSpPr>
        <p:grpSpPr>
          <a:xfrm>
            <a:off x="265450" y="1467778"/>
            <a:ext cx="2955388" cy="3491181"/>
            <a:chOff x="4618411" y="1432771"/>
            <a:chExt cx="3720565" cy="4314520"/>
          </a:xfrm>
        </p:grpSpPr>
        <p:sp>
          <p:nvSpPr>
            <p:cNvPr id="19" name="Dik Üçgen 18"/>
            <p:cNvSpPr/>
            <p:nvPr/>
          </p:nvSpPr>
          <p:spPr>
            <a:xfrm flipH="1" flipV="1">
              <a:off x="4618411" y="5110943"/>
              <a:ext cx="771592" cy="636348"/>
            </a:xfrm>
            <a:prstGeom prst="rtTriangle">
              <a:avLst/>
            </a:prstGeom>
            <a:solidFill>
              <a:srgbClr val="7CB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5364628" y="1432771"/>
              <a:ext cx="2974348" cy="4293704"/>
            </a:xfrm>
            <a:prstGeom prst="rect">
              <a:avLst/>
            </a:prstGeom>
            <a:solidFill>
              <a:schemeClr val="bg1">
                <a:alpha val="96000"/>
              </a:schemeClr>
            </a:soli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618415" y="4223291"/>
              <a:ext cx="3551583" cy="914400"/>
            </a:xfrm>
            <a:prstGeom prst="rect">
              <a:avLst/>
            </a:prstGeom>
            <a:solidFill>
              <a:schemeClr val="accent6">
                <a:lumMod val="60000"/>
                <a:lumOff val="40000"/>
              </a:schemeClr>
            </a:solidFill>
            <a:ln>
              <a:solidFill>
                <a:srgbClr val="7CB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Metin kutusu 23"/>
          <p:cNvSpPr txBox="1"/>
          <p:nvPr/>
        </p:nvSpPr>
        <p:spPr>
          <a:xfrm>
            <a:off x="951975" y="2234325"/>
            <a:ext cx="2176525" cy="769441"/>
          </a:xfrm>
          <a:prstGeom prst="rect">
            <a:avLst/>
          </a:prstGeom>
          <a:noFill/>
        </p:spPr>
        <p:txBody>
          <a:bodyPr wrap="square" rtlCol="0">
            <a:spAutoFit/>
          </a:bodyPr>
          <a:lstStyle/>
          <a:p>
            <a:r>
              <a:rPr lang="tr-TR" sz="2200" dirty="0" err="1" smtClean="0">
                <a:latin typeface="Georgia" panose="02040502050405020303" pitchFamily="18" charset="0"/>
              </a:rPr>
              <a:t>Öğr</a:t>
            </a:r>
            <a:r>
              <a:rPr lang="tr-TR" sz="2200" dirty="0" smtClean="0">
                <a:latin typeface="Georgia" panose="02040502050405020303" pitchFamily="18" charset="0"/>
              </a:rPr>
              <a:t>. Gör. Ayşen TEMİZSOYLU</a:t>
            </a:r>
            <a:endParaRPr lang="tr-TR" sz="2200" dirty="0">
              <a:latin typeface="Georgia" panose="02040502050405020303" pitchFamily="18" charset="0"/>
            </a:endParaRPr>
          </a:p>
        </p:txBody>
      </p:sp>
      <p:sp>
        <p:nvSpPr>
          <p:cNvPr id="25" name="Metin kutusu 24"/>
          <p:cNvSpPr txBox="1"/>
          <p:nvPr/>
        </p:nvSpPr>
        <p:spPr>
          <a:xfrm>
            <a:off x="710281" y="3789210"/>
            <a:ext cx="2579914" cy="430887"/>
          </a:xfrm>
          <a:prstGeom prst="rect">
            <a:avLst/>
          </a:prstGeom>
          <a:noFill/>
        </p:spPr>
        <p:txBody>
          <a:bodyPr wrap="square" rtlCol="0">
            <a:spAutoFit/>
          </a:bodyPr>
          <a:lstStyle/>
          <a:p>
            <a:r>
              <a:rPr lang="tr-TR" sz="2200" dirty="0" smtClean="0">
                <a:latin typeface="Georgia" panose="02040502050405020303" pitchFamily="18" charset="0"/>
              </a:rPr>
              <a:t>0248 213 1212</a:t>
            </a:r>
            <a:endParaRPr lang="tr-TR" sz="2200" dirty="0">
              <a:latin typeface="Georgia" panose="02040502050405020303" pitchFamily="18" charset="0"/>
            </a:endParaRPr>
          </a:p>
        </p:txBody>
      </p:sp>
      <p:grpSp>
        <p:nvGrpSpPr>
          <p:cNvPr id="26" name="Grup 25"/>
          <p:cNvGrpSpPr/>
          <p:nvPr/>
        </p:nvGrpSpPr>
        <p:grpSpPr>
          <a:xfrm>
            <a:off x="3921044" y="1493040"/>
            <a:ext cx="3034759" cy="3491182"/>
            <a:chOff x="4253471" y="1432770"/>
            <a:chExt cx="4172072" cy="4293706"/>
          </a:xfrm>
        </p:grpSpPr>
        <p:sp>
          <p:nvSpPr>
            <p:cNvPr id="27" name="Dik Üçgen 26"/>
            <p:cNvSpPr/>
            <p:nvPr/>
          </p:nvSpPr>
          <p:spPr>
            <a:xfrm flipH="1" flipV="1">
              <a:off x="4253471" y="5116876"/>
              <a:ext cx="810749" cy="609600"/>
            </a:xfrm>
            <a:prstGeom prst="rtTriangle">
              <a:avLst/>
            </a:prstGeom>
            <a:solidFill>
              <a:srgbClr val="7CB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28" name="Grup 27"/>
            <p:cNvGrpSpPr/>
            <p:nvPr/>
          </p:nvGrpSpPr>
          <p:grpSpPr>
            <a:xfrm>
              <a:off x="5064221" y="1432770"/>
              <a:ext cx="3361322" cy="4293706"/>
              <a:chOff x="7137950" y="1424604"/>
              <a:chExt cx="2882350" cy="4293706"/>
            </a:xfrm>
            <a:scene3d>
              <a:camera prst="orthographicFront">
                <a:rot lat="0" lon="0" rev="0"/>
              </a:camera>
              <a:lightRig rig="balanced" dir="t">
                <a:rot lat="0" lon="0" rev="8700000"/>
              </a:lightRig>
            </a:scene3d>
          </p:grpSpPr>
          <p:sp>
            <p:nvSpPr>
              <p:cNvPr id="30" name="Dikdörtgen 29"/>
              <p:cNvSpPr/>
              <p:nvPr/>
            </p:nvSpPr>
            <p:spPr>
              <a:xfrm>
                <a:off x="7137952" y="1424605"/>
                <a:ext cx="2882348" cy="4293705"/>
              </a:xfrm>
              <a:prstGeom prst="rect">
                <a:avLst/>
              </a:prstGeom>
              <a:solidFill>
                <a:schemeClr val="bg1">
                  <a:alpha val="11000"/>
                </a:schemeClr>
              </a:solidFill>
              <a:ln w="28575">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Dikdörtgen 30"/>
              <p:cNvSpPr/>
              <p:nvPr/>
            </p:nvSpPr>
            <p:spPr>
              <a:xfrm>
                <a:off x="7137950" y="1424604"/>
                <a:ext cx="2882350" cy="4293705"/>
              </a:xfrm>
              <a:prstGeom prst="rect">
                <a:avLst/>
              </a:prstGeom>
              <a:solidFill>
                <a:schemeClr val="bg1">
                  <a:alpha val="96000"/>
                </a:schemeClr>
              </a:solidFill>
              <a:ln w="5715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9" name="Dikdörtgen 28"/>
            <p:cNvSpPr/>
            <p:nvPr/>
          </p:nvSpPr>
          <p:spPr>
            <a:xfrm>
              <a:off x="4253471" y="4202476"/>
              <a:ext cx="3551583" cy="914400"/>
            </a:xfrm>
            <a:prstGeom prst="rect">
              <a:avLst/>
            </a:prstGeom>
            <a:solidFill>
              <a:schemeClr val="accent6">
                <a:lumMod val="60000"/>
                <a:lumOff val="40000"/>
              </a:schemeClr>
            </a:solidFill>
            <a:ln>
              <a:solidFill>
                <a:srgbClr val="7CB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2" name="Metin kutusu 31"/>
          <p:cNvSpPr txBox="1"/>
          <p:nvPr/>
        </p:nvSpPr>
        <p:spPr>
          <a:xfrm>
            <a:off x="4505393" y="2223943"/>
            <a:ext cx="2411259" cy="769441"/>
          </a:xfrm>
          <a:prstGeom prst="rect">
            <a:avLst/>
          </a:prstGeom>
          <a:noFill/>
        </p:spPr>
        <p:txBody>
          <a:bodyPr wrap="square" rtlCol="0">
            <a:spAutoFit/>
          </a:bodyPr>
          <a:lstStyle/>
          <a:p>
            <a:r>
              <a:rPr lang="tr-TR" sz="2200" dirty="0" err="1" smtClean="0">
                <a:latin typeface="Georgia" panose="02040502050405020303" pitchFamily="18" charset="0"/>
              </a:rPr>
              <a:t>Öğr</a:t>
            </a:r>
            <a:r>
              <a:rPr lang="tr-TR" sz="2200" dirty="0" smtClean="0">
                <a:latin typeface="Georgia" panose="02040502050405020303" pitchFamily="18" charset="0"/>
              </a:rPr>
              <a:t>. Gör. Gülşah SAĞLAM AKTAŞ</a:t>
            </a:r>
            <a:endParaRPr lang="tr-TR" sz="2200" dirty="0">
              <a:latin typeface="Georgia" panose="02040502050405020303" pitchFamily="18" charset="0"/>
            </a:endParaRPr>
          </a:p>
        </p:txBody>
      </p:sp>
      <p:sp>
        <p:nvSpPr>
          <p:cNvPr id="33" name="Metin kutusu 32"/>
          <p:cNvSpPr txBox="1"/>
          <p:nvPr/>
        </p:nvSpPr>
        <p:spPr>
          <a:xfrm>
            <a:off x="4438871" y="3802575"/>
            <a:ext cx="1974701" cy="430887"/>
          </a:xfrm>
          <a:prstGeom prst="rect">
            <a:avLst/>
          </a:prstGeom>
          <a:noFill/>
        </p:spPr>
        <p:txBody>
          <a:bodyPr wrap="square" rtlCol="0">
            <a:spAutoFit/>
          </a:bodyPr>
          <a:lstStyle/>
          <a:p>
            <a:r>
              <a:rPr lang="tr-TR" sz="2200" dirty="0" smtClean="0">
                <a:latin typeface="Georgia" panose="02040502050405020303" pitchFamily="18" charset="0"/>
              </a:rPr>
              <a:t>0248 213 1213</a:t>
            </a:r>
            <a:endParaRPr lang="tr-TR" sz="2200" dirty="0">
              <a:latin typeface="Georgia" panose="02040502050405020303" pitchFamily="18" charset="0"/>
            </a:endParaRPr>
          </a:p>
        </p:txBody>
      </p:sp>
      <p:grpSp>
        <p:nvGrpSpPr>
          <p:cNvPr id="34" name="Grup 33"/>
          <p:cNvGrpSpPr/>
          <p:nvPr/>
        </p:nvGrpSpPr>
        <p:grpSpPr>
          <a:xfrm>
            <a:off x="7555528" y="1493040"/>
            <a:ext cx="2917972" cy="3467301"/>
            <a:chOff x="4253471" y="1432770"/>
            <a:chExt cx="4172072" cy="4293706"/>
          </a:xfrm>
        </p:grpSpPr>
        <p:sp>
          <p:nvSpPr>
            <p:cNvPr id="35" name="Dik Üçgen 34"/>
            <p:cNvSpPr/>
            <p:nvPr/>
          </p:nvSpPr>
          <p:spPr>
            <a:xfrm flipH="1" flipV="1">
              <a:off x="4253471" y="5116876"/>
              <a:ext cx="810749" cy="609600"/>
            </a:xfrm>
            <a:prstGeom prst="rtTriangle">
              <a:avLst/>
            </a:prstGeom>
            <a:solidFill>
              <a:srgbClr val="7CB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36" name="Grup 35"/>
            <p:cNvGrpSpPr/>
            <p:nvPr/>
          </p:nvGrpSpPr>
          <p:grpSpPr>
            <a:xfrm>
              <a:off x="5064221" y="1432770"/>
              <a:ext cx="3361322" cy="4293706"/>
              <a:chOff x="7137950" y="1424604"/>
              <a:chExt cx="2882350" cy="4293706"/>
            </a:xfrm>
            <a:scene3d>
              <a:camera prst="orthographicFront">
                <a:rot lat="0" lon="0" rev="0"/>
              </a:camera>
              <a:lightRig rig="balanced" dir="t">
                <a:rot lat="0" lon="0" rev="8700000"/>
              </a:lightRig>
            </a:scene3d>
          </p:grpSpPr>
          <p:sp>
            <p:nvSpPr>
              <p:cNvPr id="38" name="Dikdörtgen 37"/>
              <p:cNvSpPr/>
              <p:nvPr/>
            </p:nvSpPr>
            <p:spPr>
              <a:xfrm>
                <a:off x="7137952" y="1424605"/>
                <a:ext cx="2882348" cy="4293705"/>
              </a:xfrm>
              <a:prstGeom prst="rect">
                <a:avLst/>
              </a:prstGeom>
              <a:solidFill>
                <a:schemeClr val="bg1">
                  <a:alpha val="11000"/>
                </a:schemeClr>
              </a:solidFill>
              <a:ln w="28575">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Dikdörtgen 38"/>
              <p:cNvSpPr/>
              <p:nvPr/>
            </p:nvSpPr>
            <p:spPr>
              <a:xfrm>
                <a:off x="7137950" y="1424604"/>
                <a:ext cx="2882350" cy="4293705"/>
              </a:xfrm>
              <a:prstGeom prst="rect">
                <a:avLst/>
              </a:prstGeom>
              <a:solidFill>
                <a:schemeClr val="bg1">
                  <a:alpha val="96000"/>
                </a:schemeClr>
              </a:solidFill>
              <a:ln w="5715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7" name="Dikdörtgen 36"/>
            <p:cNvSpPr/>
            <p:nvPr/>
          </p:nvSpPr>
          <p:spPr>
            <a:xfrm>
              <a:off x="4253471" y="4202476"/>
              <a:ext cx="3551583" cy="914400"/>
            </a:xfrm>
            <a:prstGeom prst="rect">
              <a:avLst/>
            </a:prstGeom>
            <a:solidFill>
              <a:schemeClr val="accent6">
                <a:lumMod val="60000"/>
                <a:lumOff val="40000"/>
              </a:schemeClr>
            </a:solidFill>
            <a:ln>
              <a:solidFill>
                <a:srgbClr val="7CB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0" name="Metin kutusu 39"/>
          <p:cNvSpPr txBox="1"/>
          <p:nvPr/>
        </p:nvSpPr>
        <p:spPr>
          <a:xfrm>
            <a:off x="8122378" y="2226632"/>
            <a:ext cx="2264477" cy="769441"/>
          </a:xfrm>
          <a:prstGeom prst="rect">
            <a:avLst/>
          </a:prstGeom>
          <a:noFill/>
        </p:spPr>
        <p:txBody>
          <a:bodyPr wrap="square" rtlCol="0">
            <a:spAutoFit/>
          </a:bodyPr>
          <a:lstStyle/>
          <a:p>
            <a:r>
              <a:rPr lang="tr-TR" sz="2200" dirty="0" err="1" smtClean="0">
                <a:latin typeface="Georgia" panose="02040502050405020303" pitchFamily="18" charset="0"/>
              </a:rPr>
              <a:t>Öğr</a:t>
            </a:r>
            <a:r>
              <a:rPr lang="tr-TR" sz="2200" dirty="0" smtClean="0">
                <a:latin typeface="Georgia" panose="02040502050405020303" pitchFamily="18" charset="0"/>
              </a:rPr>
              <a:t>. Gör. Hatice KORUR</a:t>
            </a:r>
            <a:endParaRPr lang="tr-TR" sz="2200" dirty="0">
              <a:latin typeface="Georgia" panose="02040502050405020303" pitchFamily="18" charset="0"/>
            </a:endParaRPr>
          </a:p>
        </p:txBody>
      </p:sp>
      <p:sp>
        <p:nvSpPr>
          <p:cNvPr id="41" name="Metin kutusu 40"/>
          <p:cNvSpPr txBox="1"/>
          <p:nvPr/>
        </p:nvSpPr>
        <p:spPr>
          <a:xfrm>
            <a:off x="7794404" y="3835292"/>
            <a:ext cx="2148474" cy="430887"/>
          </a:xfrm>
          <a:prstGeom prst="rect">
            <a:avLst/>
          </a:prstGeom>
          <a:noFill/>
        </p:spPr>
        <p:txBody>
          <a:bodyPr wrap="square" rtlCol="0">
            <a:spAutoFit/>
          </a:bodyPr>
          <a:lstStyle/>
          <a:p>
            <a:r>
              <a:rPr lang="tr-TR" sz="2200" dirty="0" smtClean="0">
                <a:latin typeface="Georgia" panose="02040502050405020303" pitchFamily="18" charset="0"/>
              </a:rPr>
              <a:t>0248 213 1215</a:t>
            </a:r>
            <a:endParaRPr lang="tr-TR" sz="2200" dirty="0">
              <a:latin typeface="Georgia" panose="02040502050405020303" pitchFamily="18" charset="0"/>
            </a:endParaRPr>
          </a:p>
        </p:txBody>
      </p:sp>
      <p:sp>
        <p:nvSpPr>
          <p:cNvPr id="42" name="Unvan 1"/>
          <p:cNvSpPr txBox="1">
            <a:spLocks/>
          </p:cNvSpPr>
          <p:nvPr/>
        </p:nvSpPr>
        <p:spPr>
          <a:xfrm>
            <a:off x="0" y="0"/>
            <a:ext cx="12192000" cy="947057"/>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a:lstStyle>
          <a:p>
            <a:pPr algn="ctr"/>
            <a:r>
              <a:rPr lang="tr-TR" sz="4000" b="1" smtClean="0">
                <a:solidFill>
                  <a:schemeClr val="tx2"/>
                </a:solidFill>
                <a:latin typeface="Arial" panose="020B0604020202020204" pitchFamily="34" charset="0"/>
                <a:cs typeface="Arial" panose="020B0604020202020204" pitchFamily="34" charset="0"/>
              </a:rPr>
              <a:t/>
            </a:r>
            <a:br>
              <a:rPr lang="tr-TR" sz="4000" b="1" smtClean="0">
                <a:solidFill>
                  <a:schemeClr val="tx2"/>
                </a:solidFill>
                <a:latin typeface="Arial" panose="020B0604020202020204" pitchFamily="34" charset="0"/>
                <a:cs typeface="Arial" panose="020B0604020202020204" pitchFamily="34" charset="0"/>
              </a:rPr>
            </a:br>
            <a:r>
              <a:rPr lang="tr-TR" sz="4000" b="1" smtClean="0">
                <a:solidFill>
                  <a:schemeClr val="tx2"/>
                </a:solidFill>
                <a:latin typeface="Arial" panose="020B0604020202020204" pitchFamily="34" charset="0"/>
                <a:cs typeface="Arial" panose="020B0604020202020204" pitchFamily="34" charset="0"/>
              </a:rPr>
              <a:t>Uluslararası İlişkiler Koordinatörlüğü</a:t>
            </a:r>
            <a:endParaRPr lang="tr-TR" sz="4000" b="1" dirty="0">
              <a:solidFill>
                <a:schemeClr val="tx2"/>
              </a:solidFill>
              <a:latin typeface="Arial" panose="020B0604020202020204" pitchFamily="34" charset="0"/>
              <a:cs typeface="Arial" panose="020B0604020202020204" pitchFamily="34" charset="0"/>
            </a:endParaRPr>
          </a:p>
        </p:txBody>
      </p:sp>
      <p:grpSp>
        <p:nvGrpSpPr>
          <p:cNvPr id="50" name="Grup 49"/>
          <p:cNvGrpSpPr/>
          <p:nvPr/>
        </p:nvGrpSpPr>
        <p:grpSpPr>
          <a:xfrm>
            <a:off x="858199" y="341882"/>
            <a:ext cx="740654" cy="680903"/>
            <a:chOff x="66236" y="925012"/>
            <a:chExt cx="740654" cy="680903"/>
          </a:xfrm>
          <a:solidFill>
            <a:schemeClr val="accent6">
              <a:lumMod val="40000"/>
              <a:lumOff val="60000"/>
            </a:schemeClr>
          </a:solidFill>
        </p:grpSpPr>
        <p:sp>
          <p:nvSpPr>
            <p:cNvPr id="43" name="Akış Çizelgesi: Bağlayıcı 42"/>
            <p:cNvSpPr/>
            <p:nvPr/>
          </p:nvSpPr>
          <p:spPr>
            <a:xfrm>
              <a:off x="66236" y="925012"/>
              <a:ext cx="740654" cy="680903"/>
            </a:xfrm>
            <a:prstGeom prst="flowChartConnector">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5" name="Google Shape;667;p45"/>
            <p:cNvGrpSpPr/>
            <p:nvPr/>
          </p:nvGrpSpPr>
          <p:grpSpPr>
            <a:xfrm>
              <a:off x="136225" y="1055637"/>
              <a:ext cx="547888" cy="404166"/>
              <a:chOff x="2594050" y="1631825"/>
              <a:chExt cx="439625" cy="439625"/>
            </a:xfrm>
            <a:grpFill/>
          </p:grpSpPr>
          <p:sp>
            <p:nvSpPr>
              <p:cNvPr id="46" name="Google Shape;668;p45"/>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8575" cap="rnd"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9;p45"/>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8575" cap="rnd"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70;p45"/>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8575" cap="rnd"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1;p45"/>
              <p:cNvSpPr/>
              <p:nvPr/>
            </p:nvSpPr>
            <p:spPr>
              <a:xfrm>
                <a:off x="2814912" y="1754062"/>
                <a:ext cx="49950" cy="49950"/>
              </a:xfrm>
              <a:custGeom>
                <a:avLst/>
                <a:gdLst/>
                <a:ahLst/>
                <a:cxnLst/>
                <a:rect l="l" t="t" r="r" b="b"/>
                <a:pathLst>
                  <a:path w="1998" h="1998" fill="none" extrusionOk="0">
                    <a:moveTo>
                      <a:pt x="1" y="1997"/>
                    </a:moveTo>
                    <a:lnTo>
                      <a:pt x="1998" y="0"/>
                    </a:lnTo>
                  </a:path>
                </a:pathLst>
              </a:custGeom>
              <a:grpFill/>
              <a:ln w="28575" cap="rnd"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137;p18"/>
          <p:cNvSpPr txBox="1">
            <a:spLocks/>
          </p:cNvSpPr>
          <p:nvPr/>
        </p:nvSpPr>
        <p:spPr>
          <a:xfrm>
            <a:off x="637621" y="5297751"/>
            <a:ext cx="5305147" cy="15142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tr-TR" sz="1800" b="1" dirty="0" smtClean="0">
                <a:solidFill>
                  <a:schemeClr val="tx2"/>
                </a:solidFill>
                <a:latin typeface="Georgia" panose="02040502050405020303" pitchFamily="18" charset="0"/>
                <a:cs typeface="Times New Roman" panose="02020603050405020304" pitchFamily="18" charset="0"/>
              </a:rPr>
              <a:t>GENEL HAT :  0248 2131210	</a:t>
            </a:r>
          </a:p>
          <a:p>
            <a:pPr marL="0" indent="0">
              <a:buFont typeface="Quattrocento Sans"/>
              <a:buNone/>
            </a:pPr>
            <a:r>
              <a:rPr lang="tr-TR" sz="1800" b="1" dirty="0" smtClean="0">
                <a:solidFill>
                  <a:schemeClr val="tx2"/>
                </a:solidFill>
                <a:latin typeface="Georgia" panose="02040502050405020303" pitchFamily="18" charset="0"/>
                <a:cs typeface="Times New Roman" panose="02020603050405020304" pitchFamily="18" charset="0"/>
              </a:rPr>
              <a:t>E-mail:  iro@mehmetakif.edu.tr          </a:t>
            </a:r>
          </a:p>
          <a:p>
            <a:pPr marL="0" indent="0">
              <a:buFont typeface="Quattrocento Sans"/>
              <a:buNone/>
            </a:pPr>
            <a:r>
              <a:rPr lang="tr-TR" sz="1800" b="1" dirty="0" smtClean="0">
                <a:solidFill>
                  <a:schemeClr val="tx2"/>
                </a:solidFill>
                <a:latin typeface="Georgia" panose="02040502050405020303" pitchFamily="18" charset="0"/>
                <a:cs typeface="Times New Roman" panose="02020603050405020304" pitchFamily="18" charset="0"/>
              </a:rPr>
              <a:t>Web:  https://erasmus.mehmetakif.edu.tr/</a:t>
            </a:r>
            <a:endParaRPr lang="tr-TR" sz="1800" b="1" dirty="0">
              <a:solidFill>
                <a:schemeClr val="tx2"/>
              </a:solidFill>
              <a:latin typeface="Georgia" panose="02040502050405020303" pitchFamily="18" charset="0"/>
              <a:cs typeface="Times New Roman" panose="02020603050405020304" pitchFamily="18" charset="0"/>
            </a:endParaRPr>
          </a:p>
        </p:txBody>
      </p:sp>
      <p:sp>
        <p:nvSpPr>
          <p:cNvPr id="53" name="Metin kutusu 52"/>
          <p:cNvSpPr txBox="1"/>
          <p:nvPr/>
        </p:nvSpPr>
        <p:spPr>
          <a:xfrm>
            <a:off x="7094593" y="5503559"/>
            <a:ext cx="3206019" cy="769441"/>
          </a:xfrm>
          <a:prstGeom prst="rect">
            <a:avLst/>
          </a:prstGeom>
          <a:noFill/>
        </p:spPr>
        <p:txBody>
          <a:bodyPr wrap="square" rtlCol="0">
            <a:spAutoFit/>
          </a:bodyPr>
          <a:lstStyle/>
          <a:p>
            <a:r>
              <a:rPr lang="tr-TR" sz="2200" b="1" dirty="0" smtClean="0">
                <a:solidFill>
                  <a:schemeClr val="tx2"/>
                </a:solidFill>
                <a:latin typeface="Georgia" panose="02040502050405020303" pitchFamily="18" charset="0"/>
              </a:rPr>
              <a:t>Rektörlük Binası B-Blok Zemin Kat</a:t>
            </a:r>
            <a:endParaRPr lang="tr-TR" sz="2200" b="1" dirty="0">
              <a:solidFill>
                <a:schemeClr val="tx2"/>
              </a:solidFill>
              <a:latin typeface="Georgia" panose="02040502050405020303" pitchFamily="18" charset="0"/>
            </a:endParaRPr>
          </a:p>
        </p:txBody>
      </p:sp>
    </p:spTree>
    <p:extLst>
      <p:ext uri="{BB962C8B-B14F-4D97-AF65-F5344CB8AC3E}">
        <p14:creationId xmlns:p14="http://schemas.microsoft.com/office/powerpoint/2010/main" val="2164215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 y="1"/>
            <a:ext cx="12192000" cy="787400"/>
          </a:xfrm>
        </p:spPr>
        <p:txBody>
          <a:bodyPr>
            <a:noAutofit/>
          </a:bodyPr>
          <a:lstStyle/>
          <a:p>
            <a:pPr algn="ctr"/>
            <a:r>
              <a:rPr lang="tr-TR" sz="3200" b="1" dirty="0" smtClean="0">
                <a:solidFill>
                  <a:schemeClr val="tx2"/>
                </a:solidFill>
                <a:latin typeface="Georgia" panose="02040502050405020303" pitchFamily="18" charset="0"/>
              </a:rPr>
              <a:t/>
            </a:r>
            <a:br>
              <a:rPr lang="tr-TR" sz="3200" b="1" dirty="0" smtClean="0">
                <a:solidFill>
                  <a:schemeClr val="tx2"/>
                </a:solidFill>
                <a:latin typeface="Georgia" panose="02040502050405020303" pitchFamily="18" charset="0"/>
              </a:rPr>
            </a:br>
            <a:r>
              <a:rPr lang="tr-TR" sz="3200" b="1" dirty="0" err="1" smtClean="0">
                <a:solidFill>
                  <a:schemeClr val="tx2"/>
                </a:solidFill>
                <a:latin typeface="Georgia" panose="02040502050405020303" pitchFamily="18" charset="0"/>
              </a:rPr>
              <a:t>Erasmus</a:t>
            </a:r>
            <a:r>
              <a:rPr lang="tr-TR" sz="3200" b="1" dirty="0" smtClean="0">
                <a:solidFill>
                  <a:schemeClr val="tx2"/>
                </a:solidFill>
                <a:latin typeface="Georgia" panose="02040502050405020303" pitchFamily="18" charset="0"/>
              </a:rPr>
              <a:t>+ Programı (KA131) Öğrenci Faaliyet Türleri</a:t>
            </a:r>
            <a:endParaRPr lang="tr-TR" sz="3200" b="1" dirty="0">
              <a:solidFill>
                <a:schemeClr val="tx2"/>
              </a:solidFill>
              <a:latin typeface="Georgia" panose="02040502050405020303" pitchFamily="18" charset="0"/>
            </a:endParaRPr>
          </a:p>
        </p:txBody>
      </p:sp>
      <p:sp>
        <p:nvSpPr>
          <p:cNvPr id="3" name="İçerik Yer Tutucusu 2"/>
          <p:cNvSpPr>
            <a:spLocks noGrp="1"/>
          </p:cNvSpPr>
          <p:nvPr>
            <p:ph idx="1"/>
          </p:nvPr>
        </p:nvSpPr>
        <p:spPr>
          <a:xfrm>
            <a:off x="736599" y="1583872"/>
            <a:ext cx="10608733" cy="4950278"/>
          </a:xfrm>
        </p:spPr>
        <p:txBody>
          <a:bodyPr>
            <a:normAutofit/>
          </a:bodyPr>
          <a:lstStyle/>
          <a:p>
            <a:pPr marL="0" indent="0" algn="ctr">
              <a:buNone/>
            </a:pPr>
            <a:r>
              <a:rPr lang="tr-TR" sz="2400" dirty="0" smtClean="0">
                <a:latin typeface="Georgia" panose="02040502050405020303" pitchFamily="18" charset="0"/>
              </a:rPr>
              <a:t>Öğrenci Hareketliliği Faaliyetleri iki şekilde gerçekleştirilir;</a:t>
            </a:r>
          </a:p>
          <a:p>
            <a:pPr marL="0" indent="0">
              <a:buNone/>
            </a:pPr>
            <a:r>
              <a:rPr lang="tr-TR" sz="2400" dirty="0" smtClean="0">
                <a:latin typeface="Georgia" panose="02040502050405020303" pitchFamily="18" charset="0"/>
              </a:rPr>
              <a:t>	</a:t>
            </a:r>
          </a:p>
          <a:p>
            <a:pPr marL="0" indent="0" algn="ctr">
              <a:buNone/>
            </a:pPr>
            <a:r>
              <a:rPr lang="tr-TR" sz="2400" dirty="0">
                <a:latin typeface="Georgia" panose="02040502050405020303" pitchFamily="18" charset="0"/>
              </a:rPr>
              <a:t>	</a:t>
            </a:r>
            <a:r>
              <a:rPr lang="tr-TR" dirty="0" smtClean="0">
                <a:effectLst>
                  <a:outerShdw blurRad="38100" dist="38100" dir="2700000" algn="tl">
                    <a:srgbClr val="000000">
                      <a:alpha val="43137"/>
                    </a:srgbClr>
                  </a:outerShdw>
                </a:effectLst>
                <a:latin typeface="Georgia" panose="02040502050405020303" pitchFamily="18" charset="0"/>
              </a:rPr>
              <a:t>Öğrenim Hareketliliği</a:t>
            </a:r>
          </a:p>
          <a:p>
            <a:pPr marL="0" indent="0" algn="ctr">
              <a:buNone/>
            </a:pPr>
            <a:r>
              <a:rPr lang="tr-TR" dirty="0" smtClean="0">
                <a:effectLst>
                  <a:outerShdw blurRad="38100" dist="38100" dir="2700000" algn="tl">
                    <a:srgbClr val="000000">
                      <a:alpha val="43137"/>
                    </a:srgbClr>
                  </a:outerShdw>
                </a:effectLst>
                <a:latin typeface="Georgia" panose="02040502050405020303" pitchFamily="18" charset="0"/>
              </a:rPr>
              <a:t>	</a:t>
            </a:r>
          </a:p>
          <a:p>
            <a:pPr marL="0" indent="0" algn="ctr">
              <a:buNone/>
            </a:pPr>
            <a:r>
              <a:rPr lang="tr-TR" dirty="0">
                <a:effectLst>
                  <a:outerShdw blurRad="38100" dist="38100" dir="2700000" algn="tl">
                    <a:srgbClr val="000000">
                      <a:alpha val="43137"/>
                    </a:srgbClr>
                  </a:outerShdw>
                </a:effectLst>
                <a:latin typeface="Georgia" panose="02040502050405020303" pitchFamily="18" charset="0"/>
              </a:rPr>
              <a:t>	</a:t>
            </a:r>
            <a:r>
              <a:rPr lang="tr-TR" dirty="0" smtClean="0">
                <a:effectLst>
                  <a:outerShdw blurRad="38100" dist="38100" dir="2700000" algn="tl">
                    <a:srgbClr val="000000">
                      <a:alpha val="43137"/>
                    </a:srgbClr>
                  </a:outerShdw>
                </a:effectLst>
                <a:latin typeface="Georgia" panose="02040502050405020303" pitchFamily="18" charset="0"/>
              </a:rPr>
              <a:t>Staj Hareketliliği</a:t>
            </a:r>
          </a:p>
          <a:p>
            <a:pPr marL="0" indent="0">
              <a:buNone/>
            </a:pPr>
            <a:r>
              <a:rPr lang="tr-TR" sz="2400" dirty="0" smtClean="0">
                <a:latin typeface="Georgia" panose="02040502050405020303" pitchFamily="18" charset="0"/>
              </a:rPr>
              <a:t>	</a:t>
            </a:r>
          </a:p>
          <a:p>
            <a:pPr marL="0" indent="0">
              <a:buNone/>
            </a:pPr>
            <a:r>
              <a:rPr lang="tr-TR" sz="2400" dirty="0">
                <a:latin typeface="Georgia" panose="02040502050405020303" pitchFamily="18" charset="0"/>
              </a:rPr>
              <a:t>	</a:t>
            </a:r>
          </a:p>
        </p:txBody>
      </p:sp>
      <p:cxnSp>
        <p:nvCxnSpPr>
          <p:cNvPr id="6" name="Düz Bağlayıcı 5"/>
          <p:cNvCxnSpPr/>
          <p:nvPr/>
        </p:nvCxnSpPr>
        <p:spPr>
          <a:xfrm>
            <a:off x="992374" y="114619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Akış Çizelgesi: Bağlayıcı 7"/>
          <p:cNvSpPr/>
          <p:nvPr/>
        </p:nvSpPr>
        <p:spPr>
          <a:xfrm>
            <a:off x="4155315" y="2531533"/>
            <a:ext cx="535218" cy="533702"/>
          </a:xfrm>
          <a:prstGeom prst="flowChartConnector">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b="1" dirty="0" smtClean="0">
                <a:solidFill>
                  <a:schemeClr val="tx1"/>
                </a:solidFill>
                <a:latin typeface="Georgia" panose="02040502050405020303" pitchFamily="18" charset="0"/>
              </a:rPr>
              <a:t>1</a:t>
            </a:r>
            <a:endParaRPr lang="tr-TR" sz="3200" b="1" dirty="0">
              <a:solidFill>
                <a:schemeClr val="tx1"/>
              </a:solidFill>
              <a:latin typeface="Georgia" panose="02040502050405020303" pitchFamily="18" charset="0"/>
            </a:endParaRPr>
          </a:p>
        </p:txBody>
      </p:sp>
      <p:sp>
        <p:nvSpPr>
          <p:cNvPr id="9" name="Akış Çizelgesi: Bağlayıcı 8"/>
          <p:cNvSpPr/>
          <p:nvPr/>
        </p:nvSpPr>
        <p:spPr>
          <a:xfrm>
            <a:off x="4149091" y="3383642"/>
            <a:ext cx="541442" cy="532794"/>
          </a:xfrm>
          <a:prstGeom prst="flowChartConnector">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tx1"/>
                </a:solidFill>
                <a:latin typeface="Georgia" panose="02040502050405020303" pitchFamily="18" charset="0"/>
              </a:rPr>
              <a:t>2</a:t>
            </a:r>
            <a:endParaRPr lang="tr-TR" sz="2800" b="1" dirty="0">
              <a:solidFill>
                <a:schemeClr val="tx1"/>
              </a:solidFill>
              <a:latin typeface="Georgia" panose="02040502050405020303" pitchFamily="18" charset="0"/>
            </a:endParaRPr>
          </a:p>
        </p:txBody>
      </p:sp>
    </p:spTree>
    <p:extLst>
      <p:ext uri="{BB962C8B-B14F-4D97-AF65-F5344CB8AC3E}">
        <p14:creationId xmlns:p14="http://schemas.microsoft.com/office/powerpoint/2010/main" val="588185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Bağlayıcı 1"/>
          <p:cNvSpPr/>
          <p:nvPr/>
        </p:nvSpPr>
        <p:spPr>
          <a:xfrm>
            <a:off x="417094" y="3954791"/>
            <a:ext cx="737937" cy="700156"/>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3609474" y="3176336"/>
            <a:ext cx="5807242" cy="1200329"/>
          </a:xfrm>
          <a:prstGeom prst="rect">
            <a:avLst/>
          </a:prstGeom>
          <a:noFill/>
        </p:spPr>
        <p:txBody>
          <a:bodyPr wrap="square" rtlCol="0">
            <a:spAutoFit/>
          </a:bodyPr>
          <a:lstStyle/>
          <a:p>
            <a:pPr marL="76200" lvl="0" algn="ctr">
              <a:spcBef>
                <a:spcPts val="600"/>
              </a:spcBef>
              <a:buClr>
                <a:srgbClr val="FFCD00"/>
              </a:buClr>
              <a:buSzPts val="2400"/>
            </a:pPr>
            <a:r>
              <a:rPr kumimoji="0" lang="tr-TR" sz="3600" b="1" i="1" u="none" strike="noStrike" kern="0" cap="none" spc="0" normalizeH="0" baseline="0" noProof="0" dirty="0" smtClean="0">
                <a:ln>
                  <a:noFill/>
                </a:ln>
                <a:solidFill>
                  <a:schemeClr val="tx2"/>
                </a:solidFill>
                <a:effectLst/>
                <a:uLnTx/>
                <a:uFillTx/>
                <a:latin typeface="Georgia" panose="02040502050405020303" pitchFamily="18" charset="0"/>
                <a:sym typeface="Lora"/>
              </a:rPr>
              <a:t>ÖĞRENİM HAREKETLİLİĞİ</a:t>
            </a:r>
            <a:endParaRPr kumimoji="0" lang="tr-TR" sz="3600" b="1" i="1" u="none" strike="noStrike" kern="0" cap="none" spc="0" normalizeH="0" baseline="0" noProof="0" dirty="0">
              <a:ln>
                <a:noFill/>
              </a:ln>
              <a:solidFill>
                <a:schemeClr val="tx2"/>
              </a:solidFill>
              <a:effectLst/>
              <a:uLnTx/>
              <a:uFillTx/>
              <a:latin typeface="Georgia" panose="02040502050405020303" pitchFamily="18" charset="0"/>
              <a:sym typeface="Lora"/>
            </a:endParaRPr>
          </a:p>
        </p:txBody>
      </p:sp>
      <p:cxnSp>
        <p:nvCxnSpPr>
          <p:cNvPr id="4" name="Düz Bağlayıcı 3"/>
          <p:cNvCxnSpPr/>
          <p:nvPr/>
        </p:nvCxnSpPr>
        <p:spPr>
          <a:xfrm>
            <a:off x="1460691" y="43048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911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947057"/>
          </a:xfrm>
        </p:spPr>
        <p:txBody>
          <a:bodyPr>
            <a:normAutofit fontScale="90000"/>
          </a:bodyPr>
          <a:lstStyle/>
          <a:p>
            <a:pPr algn="ctr"/>
            <a:r>
              <a:rPr lang="tr-TR" sz="4000" b="1" dirty="0" smtClean="0">
                <a:solidFill>
                  <a:schemeClr val="tx2"/>
                </a:solidFill>
                <a:latin typeface="Georgia" panose="02040502050405020303" pitchFamily="18" charset="0"/>
              </a:rPr>
              <a:t/>
            </a:r>
            <a:br>
              <a:rPr lang="tr-TR" sz="4000" b="1" dirty="0" smtClean="0">
                <a:solidFill>
                  <a:schemeClr val="tx2"/>
                </a:solidFill>
                <a:latin typeface="Georgia" panose="02040502050405020303" pitchFamily="18" charset="0"/>
              </a:rPr>
            </a:br>
            <a:r>
              <a:rPr lang="tr-TR" sz="4000" b="1" dirty="0" smtClean="0">
                <a:solidFill>
                  <a:schemeClr val="tx2"/>
                </a:solidFill>
                <a:latin typeface="Georgia" panose="02040502050405020303" pitchFamily="18" charset="0"/>
              </a:rPr>
              <a:t>Öğrenim Hareketliliği</a:t>
            </a:r>
            <a:endParaRPr lang="tr-TR" sz="4000" b="1" dirty="0">
              <a:solidFill>
                <a:schemeClr val="tx2"/>
              </a:solidFill>
              <a:latin typeface="Georgia" panose="02040502050405020303" pitchFamily="18" charset="0"/>
            </a:endParaRPr>
          </a:p>
        </p:txBody>
      </p:sp>
      <p:sp>
        <p:nvSpPr>
          <p:cNvPr id="3" name="İçerik Yer Tutucusu 2"/>
          <p:cNvSpPr>
            <a:spLocks noGrp="1"/>
          </p:cNvSpPr>
          <p:nvPr>
            <p:ph idx="1"/>
          </p:nvPr>
        </p:nvSpPr>
        <p:spPr>
          <a:xfrm>
            <a:off x="372834" y="1431472"/>
            <a:ext cx="11413672" cy="4950278"/>
          </a:xfrm>
        </p:spPr>
        <p:txBody>
          <a:bodyPr>
            <a:normAutofit/>
          </a:bodyPr>
          <a:lstStyle/>
          <a:p>
            <a:pPr lvl="0">
              <a:lnSpc>
                <a:spcPct val="100000"/>
              </a:lnSpc>
              <a:spcBef>
                <a:spcPts val="1200"/>
              </a:spcBef>
              <a:spcAft>
                <a:spcPts val="1200"/>
              </a:spcAft>
              <a:buClr>
                <a:schemeClr val="tx2"/>
              </a:buClr>
              <a:buSzPct val="200000"/>
            </a:pPr>
            <a:r>
              <a:rPr lang="tr-TR" sz="2200" dirty="0">
                <a:solidFill>
                  <a:prstClr val="black"/>
                </a:solidFill>
                <a:latin typeface="Georgia" panose="02040502050405020303" pitchFamily="18" charset="0"/>
              </a:rPr>
              <a:t>Yükseköğretim kurumunda kayıtlı öğrencinin, </a:t>
            </a:r>
            <a:r>
              <a:rPr lang="tr-TR" sz="2200" dirty="0" smtClean="0">
                <a:solidFill>
                  <a:prstClr val="black"/>
                </a:solidFill>
                <a:latin typeface="Georgia" panose="02040502050405020303" pitchFamily="18" charset="0"/>
              </a:rPr>
              <a:t>kurumlar arası </a:t>
            </a:r>
            <a:r>
              <a:rPr lang="tr-TR" sz="2200" dirty="0">
                <a:solidFill>
                  <a:prstClr val="black"/>
                </a:solidFill>
                <a:latin typeface="Georgia" panose="02040502050405020303" pitchFamily="18" charset="0"/>
              </a:rPr>
              <a:t>bir anlaşma ile program ülkelerinde bulunan bir yükseköğretim kurumunda, öğreniminin bir bölümünü gerçekleştirmesidir.</a:t>
            </a:r>
          </a:p>
          <a:p>
            <a:pPr lvl="0">
              <a:lnSpc>
                <a:spcPct val="100000"/>
              </a:lnSpc>
              <a:spcBef>
                <a:spcPts val="1200"/>
              </a:spcBef>
              <a:spcAft>
                <a:spcPts val="1200"/>
              </a:spcAft>
              <a:buClr>
                <a:schemeClr val="tx2"/>
              </a:buClr>
              <a:buSzPct val="200000"/>
            </a:pPr>
            <a:r>
              <a:rPr lang="tr-TR" sz="2200" dirty="0" smtClean="0">
                <a:solidFill>
                  <a:prstClr val="black"/>
                </a:solidFill>
                <a:latin typeface="Georgia" panose="02040502050405020303" pitchFamily="18" charset="0"/>
              </a:rPr>
              <a:t>Öğrenim Hareketliliği faaliyeti, </a:t>
            </a:r>
            <a:r>
              <a:rPr lang="tr-TR" sz="2200" dirty="0">
                <a:solidFill>
                  <a:prstClr val="black"/>
                </a:solidFill>
                <a:latin typeface="Georgia" panose="02040502050405020303" pitchFamily="18" charset="0"/>
              </a:rPr>
              <a:t>öğrenim süresi içerisinde her sınıfta gerçekleştirilebilir</a:t>
            </a:r>
            <a:r>
              <a:rPr lang="tr-TR" sz="2200" dirty="0" smtClean="0">
                <a:solidFill>
                  <a:prstClr val="black"/>
                </a:solidFill>
                <a:latin typeface="Georgia" panose="02040502050405020303" pitchFamily="18" charset="0"/>
              </a:rPr>
              <a:t>.</a:t>
            </a:r>
          </a:p>
          <a:p>
            <a:pPr lvl="0">
              <a:lnSpc>
                <a:spcPct val="100000"/>
              </a:lnSpc>
              <a:spcBef>
                <a:spcPts val="1200"/>
              </a:spcBef>
              <a:spcAft>
                <a:spcPts val="1200"/>
              </a:spcAft>
              <a:buClr>
                <a:schemeClr val="tx2"/>
              </a:buClr>
              <a:buSzPct val="200000"/>
            </a:pPr>
            <a:r>
              <a:rPr lang="tr-TR" sz="2200" dirty="0" smtClean="0">
                <a:solidFill>
                  <a:prstClr val="black"/>
                </a:solidFill>
                <a:latin typeface="Georgia" panose="02040502050405020303" pitchFamily="18" charset="0"/>
              </a:rPr>
              <a:t>Kurumlar arası anlaşma şartı bulunmaktadır.</a:t>
            </a:r>
          </a:p>
          <a:p>
            <a:pPr marL="0" indent="0">
              <a:lnSpc>
                <a:spcPct val="100000"/>
              </a:lnSpc>
              <a:spcBef>
                <a:spcPts val="1200"/>
              </a:spcBef>
              <a:spcAft>
                <a:spcPts val="1200"/>
              </a:spcAft>
              <a:buClr>
                <a:schemeClr val="tx2"/>
              </a:buClr>
              <a:buSzPct val="200000"/>
              <a:buNone/>
            </a:pPr>
            <a:r>
              <a:rPr lang="tr-TR" sz="2200" dirty="0" smtClean="0">
                <a:solidFill>
                  <a:prstClr val="black"/>
                </a:solidFill>
                <a:latin typeface="Georgia" panose="02040502050405020303" pitchFamily="18" charset="0"/>
              </a:rPr>
              <a:t>   </a:t>
            </a:r>
          </a:p>
          <a:p>
            <a:pPr marL="0" indent="0">
              <a:lnSpc>
                <a:spcPct val="100000"/>
              </a:lnSpc>
              <a:spcBef>
                <a:spcPts val="1200"/>
              </a:spcBef>
              <a:spcAft>
                <a:spcPts val="1200"/>
              </a:spcAft>
              <a:buClr>
                <a:schemeClr val="tx2"/>
              </a:buClr>
              <a:buSzPct val="200000"/>
              <a:buNone/>
            </a:pPr>
            <a:r>
              <a:rPr lang="tr-TR" sz="2200" b="1" dirty="0" smtClean="0">
                <a:solidFill>
                  <a:srgbClr val="C00000"/>
                </a:solidFill>
                <a:latin typeface="Georgia" panose="02040502050405020303" pitchFamily="18" charset="0"/>
              </a:rPr>
              <a:t>ÖNEMLİ</a:t>
            </a:r>
            <a:r>
              <a:rPr lang="tr-TR" sz="2200" dirty="0" smtClean="0">
                <a:solidFill>
                  <a:prstClr val="black"/>
                </a:solidFill>
                <a:latin typeface="Georgia" panose="02040502050405020303" pitchFamily="18" charset="0"/>
              </a:rPr>
              <a:t> Öğrenim </a:t>
            </a:r>
            <a:r>
              <a:rPr lang="tr-TR" sz="2200" dirty="0">
                <a:solidFill>
                  <a:prstClr val="black"/>
                </a:solidFill>
                <a:latin typeface="Georgia" panose="02040502050405020303" pitchFamily="18" charset="0"/>
              </a:rPr>
              <a:t>Hareketliliği faaliyetine, </a:t>
            </a:r>
            <a:r>
              <a:rPr lang="tr-TR" sz="2200" b="1" dirty="0">
                <a:solidFill>
                  <a:schemeClr val="tx2"/>
                </a:solidFill>
                <a:latin typeface="Georgia" panose="02040502050405020303" pitchFamily="18" charset="0"/>
              </a:rPr>
              <a:t>kurumlar arası </a:t>
            </a:r>
            <a:r>
              <a:rPr lang="tr-TR" sz="2200" dirty="0" err="1">
                <a:solidFill>
                  <a:prstClr val="black"/>
                </a:solidFill>
                <a:latin typeface="Georgia" panose="02040502050405020303" pitchFamily="18" charset="0"/>
              </a:rPr>
              <a:t>Erasmus</a:t>
            </a:r>
            <a:r>
              <a:rPr lang="tr-TR" sz="2200" dirty="0">
                <a:solidFill>
                  <a:prstClr val="black"/>
                </a:solidFill>
                <a:latin typeface="Georgia" panose="02040502050405020303" pitchFamily="18" charset="0"/>
              </a:rPr>
              <a:t>+ anlaşması olan ve kontenjan verilen tüm bölümlerin asgari koşulları sağlayan öğrencileri başvurabilir.</a:t>
            </a:r>
          </a:p>
          <a:p>
            <a:pPr marL="0" lvl="0" indent="0">
              <a:lnSpc>
                <a:spcPct val="100000"/>
              </a:lnSpc>
              <a:spcBef>
                <a:spcPts val="1200"/>
              </a:spcBef>
              <a:spcAft>
                <a:spcPts val="1200"/>
              </a:spcAft>
              <a:buClr>
                <a:schemeClr val="tx2"/>
              </a:buClr>
              <a:buSzPct val="200000"/>
              <a:buNone/>
            </a:pPr>
            <a:endParaRPr lang="tr-TR" sz="2200" dirty="0">
              <a:solidFill>
                <a:prstClr val="black"/>
              </a:solidFill>
              <a:latin typeface="Georgia" panose="02040502050405020303" pitchFamily="18" charset="0"/>
            </a:endParaRPr>
          </a:p>
          <a:p>
            <a:pPr>
              <a:lnSpc>
                <a:spcPct val="100000"/>
              </a:lnSpc>
              <a:spcBef>
                <a:spcPts val="1200"/>
              </a:spcBef>
              <a:spcAft>
                <a:spcPts val="1200"/>
              </a:spcAft>
            </a:pPr>
            <a:endParaRPr lang="tr-TR" sz="2200" dirty="0">
              <a:latin typeface="Georgia" panose="02040502050405020303" pitchFamily="18" charset="0"/>
            </a:endParaRPr>
          </a:p>
        </p:txBody>
      </p:sp>
      <p:cxnSp>
        <p:nvCxnSpPr>
          <p:cNvPr id="6" name="Düz Bağlayıcı 5"/>
          <p:cNvCxnSpPr/>
          <p:nvPr/>
        </p:nvCxnSpPr>
        <p:spPr>
          <a:xfrm>
            <a:off x="1020535" y="1189264"/>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16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426043" cy="668867"/>
          </a:xfrm>
        </p:spPr>
        <p:txBody>
          <a:bodyPr>
            <a:normAutofit fontScale="90000"/>
          </a:bodyPr>
          <a:lstStyle/>
          <a:p>
            <a:pPr algn="ctr"/>
            <a:r>
              <a:rPr lang="tr-TR" sz="4000" b="1" dirty="0" smtClean="0">
                <a:solidFill>
                  <a:schemeClr val="tx2"/>
                </a:solidFill>
                <a:latin typeface="Georgia" panose="02040502050405020303" pitchFamily="18" charset="0"/>
              </a:rPr>
              <a:t/>
            </a:r>
            <a:br>
              <a:rPr lang="tr-TR" sz="4000" b="1" dirty="0" smtClean="0">
                <a:solidFill>
                  <a:schemeClr val="tx2"/>
                </a:solidFill>
                <a:latin typeface="Georgia" panose="02040502050405020303" pitchFamily="18" charset="0"/>
              </a:rPr>
            </a:br>
            <a:r>
              <a:rPr lang="tr-TR" sz="4000" b="1" dirty="0" smtClean="0">
                <a:solidFill>
                  <a:schemeClr val="tx2"/>
                </a:solidFill>
                <a:latin typeface="Georgia" panose="02040502050405020303" pitchFamily="18" charset="0"/>
              </a:rPr>
              <a:t>Öğrenim Hareketliliği</a:t>
            </a:r>
            <a:endParaRPr lang="tr-TR" sz="4000" b="1" dirty="0">
              <a:solidFill>
                <a:schemeClr val="tx2"/>
              </a:solidFill>
              <a:latin typeface="Georgia" panose="02040502050405020303" pitchFamily="18" charset="0"/>
            </a:endParaRPr>
          </a:p>
        </p:txBody>
      </p:sp>
      <p:sp>
        <p:nvSpPr>
          <p:cNvPr id="3" name="İçerik Yer Tutucusu 2"/>
          <p:cNvSpPr>
            <a:spLocks noGrp="1"/>
          </p:cNvSpPr>
          <p:nvPr>
            <p:ph idx="1"/>
          </p:nvPr>
        </p:nvSpPr>
        <p:spPr>
          <a:xfrm>
            <a:off x="364217" y="1172065"/>
            <a:ext cx="11481707" cy="4950278"/>
          </a:xfrm>
        </p:spPr>
        <p:txBody>
          <a:bodyPr>
            <a:noAutofit/>
          </a:bodyPr>
          <a:lstStyle/>
          <a:p>
            <a:pPr>
              <a:lnSpc>
                <a:spcPct val="100000"/>
              </a:lnSpc>
              <a:spcBef>
                <a:spcPts val="1200"/>
              </a:spcBef>
              <a:spcAft>
                <a:spcPts val="1200"/>
              </a:spcAft>
              <a:buClr>
                <a:schemeClr val="tx2"/>
              </a:buClr>
              <a:buSzPct val="200000"/>
            </a:pPr>
            <a:r>
              <a:rPr lang="tr-TR" sz="2200" dirty="0" smtClean="0">
                <a:latin typeface="Georgia" panose="02040502050405020303" pitchFamily="18" charset="0"/>
              </a:rPr>
              <a:t>Faaliyete </a:t>
            </a:r>
            <a:r>
              <a:rPr lang="tr-TR" sz="2200" dirty="0">
                <a:latin typeface="Georgia" panose="02040502050405020303" pitchFamily="18" charset="0"/>
              </a:rPr>
              <a:t>katılacak öğrencinin tam zamanlı öğrenci olması gerekir.	  </a:t>
            </a:r>
            <a:endParaRPr lang="tr-TR" sz="2200" dirty="0" smtClean="0">
              <a:latin typeface="Georgia" panose="02040502050405020303" pitchFamily="18" charset="0"/>
            </a:endParaRPr>
          </a:p>
          <a:p>
            <a:pPr marL="0" indent="0">
              <a:lnSpc>
                <a:spcPct val="100000"/>
              </a:lnSpc>
              <a:spcBef>
                <a:spcPts val="1200"/>
              </a:spcBef>
              <a:spcAft>
                <a:spcPts val="1200"/>
              </a:spcAft>
              <a:buClr>
                <a:schemeClr val="tx2"/>
              </a:buClr>
              <a:buSzPct val="200000"/>
              <a:buNone/>
            </a:pPr>
            <a:r>
              <a:rPr lang="tr-TR" sz="2200" b="1" i="1" dirty="0" smtClean="0">
                <a:solidFill>
                  <a:srgbClr val="C00000"/>
                </a:solidFill>
                <a:latin typeface="Georgia" panose="02040502050405020303" pitchFamily="18" charset="0"/>
              </a:rPr>
              <a:t>Tam </a:t>
            </a:r>
            <a:r>
              <a:rPr lang="tr-TR" sz="2200" b="1" i="1" dirty="0">
                <a:solidFill>
                  <a:srgbClr val="C00000"/>
                </a:solidFill>
                <a:latin typeface="Georgia" panose="02040502050405020303" pitchFamily="18" charset="0"/>
              </a:rPr>
              <a:t>zamanlıdan kasıt; henüz diploma/derecesinin gerektirdiği çalışmalarını   </a:t>
            </a:r>
            <a:r>
              <a:rPr lang="tr-TR" sz="2200" b="1" i="1" dirty="0" smtClean="0">
                <a:solidFill>
                  <a:srgbClr val="C00000"/>
                </a:solidFill>
                <a:latin typeface="Georgia" panose="02040502050405020303" pitchFamily="18" charset="0"/>
              </a:rPr>
              <a:t>kredilerini</a:t>
            </a:r>
            <a:r>
              <a:rPr lang="tr-TR" sz="2200" b="1" i="1" dirty="0">
                <a:solidFill>
                  <a:srgbClr val="C00000"/>
                </a:solidFill>
                <a:latin typeface="Georgia" panose="02040502050405020303" pitchFamily="18" charset="0"/>
              </a:rPr>
              <a:t>) tamamlamamış ve bir yarıyılda 30 AKTS kredisi karşılığı ders </a:t>
            </a:r>
            <a:r>
              <a:rPr lang="tr-TR" sz="2200" b="1" i="1" dirty="0" smtClean="0">
                <a:solidFill>
                  <a:srgbClr val="C00000"/>
                </a:solidFill>
                <a:latin typeface="Georgia" panose="02040502050405020303" pitchFamily="18" charset="0"/>
              </a:rPr>
              <a:t>	yükü </a:t>
            </a:r>
            <a:r>
              <a:rPr lang="tr-TR" sz="2200" b="1" i="1" dirty="0">
                <a:solidFill>
                  <a:srgbClr val="C00000"/>
                </a:solidFill>
                <a:latin typeface="Georgia" panose="02040502050405020303" pitchFamily="18" charset="0"/>
              </a:rPr>
              <a:t>olduğu öngörülen öğrencidir. </a:t>
            </a:r>
          </a:p>
          <a:p>
            <a:pPr lvl="0">
              <a:lnSpc>
                <a:spcPct val="100000"/>
              </a:lnSpc>
              <a:spcBef>
                <a:spcPts val="1200"/>
              </a:spcBef>
              <a:spcAft>
                <a:spcPts val="1200"/>
              </a:spcAft>
              <a:buClr>
                <a:schemeClr val="tx2"/>
              </a:buClr>
              <a:buSzPct val="200000"/>
            </a:pPr>
            <a:r>
              <a:rPr lang="tr-TR" sz="2200" dirty="0">
                <a:latin typeface="Georgia" panose="02040502050405020303" pitchFamily="18" charset="0"/>
              </a:rPr>
              <a:t>Takip edilen programda başarılı olunan kredilere tam akademik tanınma sağlanır; başarısız olunan dersler tekrar edilir</a:t>
            </a:r>
            <a:r>
              <a:rPr lang="tr-TR" sz="2200" dirty="0" smtClean="0">
                <a:latin typeface="Georgia" panose="02040502050405020303" pitchFamily="18" charset="0"/>
              </a:rPr>
              <a:t>.</a:t>
            </a:r>
          </a:p>
          <a:p>
            <a:pPr>
              <a:lnSpc>
                <a:spcPct val="100000"/>
              </a:lnSpc>
              <a:spcBef>
                <a:spcPts val="1200"/>
              </a:spcBef>
              <a:spcAft>
                <a:spcPts val="1200"/>
              </a:spcAft>
              <a:buClr>
                <a:schemeClr val="tx2"/>
              </a:buClr>
              <a:buSzPct val="200000"/>
            </a:pPr>
            <a:r>
              <a:rPr lang="tr-TR" sz="2200" dirty="0" smtClean="0">
                <a:latin typeface="Georgia" panose="02040502050405020303" pitchFamily="18" charset="0"/>
              </a:rPr>
              <a:t>Faaliyet </a:t>
            </a:r>
            <a:r>
              <a:rPr lang="tr-TR" sz="2200" dirty="0">
                <a:latin typeface="Georgia" panose="02040502050405020303" pitchFamily="18" charset="0"/>
              </a:rPr>
              <a:t>süresi, her bir öğrenim kademesi için ayrı ayrı geçerli olmak üzere asgari 2 tam ay, azami 12 tam aydır</a:t>
            </a:r>
            <a:r>
              <a:rPr lang="tr-TR" sz="2200" dirty="0" smtClean="0">
                <a:latin typeface="Georgia" panose="02040502050405020303" pitchFamily="18" charset="0"/>
              </a:rPr>
              <a:t>.</a:t>
            </a:r>
          </a:p>
          <a:p>
            <a:pPr marL="0" indent="0">
              <a:lnSpc>
                <a:spcPct val="100000"/>
              </a:lnSpc>
              <a:spcBef>
                <a:spcPts val="1200"/>
              </a:spcBef>
              <a:spcAft>
                <a:spcPts val="1200"/>
              </a:spcAft>
              <a:buClr>
                <a:schemeClr val="tx2"/>
              </a:buClr>
              <a:buSzPct val="200000"/>
              <a:buNone/>
            </a:pPr>
            <a:endParaRPr lang="tr-TR" sz="2200" dirty="0">
              <a:latin typeface="Georgia" panose="02040502050405020303" pitchFamily="18" charset="0"/>
            </a:endParaRPr>
          </a:p>
          <a:p>
            <a:pPr lvl="0">
              <a:lnSpc>
                <a:spcPct val="100000"/>
              </a:lnSpc>
              <a:spcBef>
                <a:spcPts val="1200"/>
              </a:spcBef>
              <a:spcAft>
                <a:spcPts val="1200"/>
              </a:spcAft>
              <a:buClr>
                <a:schemeClr val="tx2"/>
              </a:buClr>
              <a:buSzPct val="200000"/>
            </a:pPr>
            <a:endParaRPr lang="tr-TR" sz="2200" dirty="0">
              <a:latin typeface="Georgia" panose="02040502050405020303" pitchFamily="18" charset="0"/>
            </a:endParaRPr>
          </a:p>
          <a:p>
            <a:pPr>
              <a:lnSpc>
                <a:spcPct val="100000"/>
              </a:lnSpc>
              <a:spcBef>
                <a:spcPts val="1200"/>
              </a:spcBef>
              <a:spcAft>
                <a:spcPts val="1200"/>
              </a:spcAft>
              <a:buClr>
                <a:schemeClr val="accent4"/>
              </a:buClr>
              <a:buSzPct val="300000"/>
            </a:pPr>
            <a:endParaRPr lang="tr-TR" sz="2200" dirty="0" smtClean="0">
              <a:latin typeface="Georgia" panose="02040502050405020303" pitchFamily="18" charset="0"/>
            </a:endParaRPr>
          </a:p>
          <a:p>
            <a:pPr>
              <a:lnSpc>
                <a:spcPct val="100000"/>
              </a:lnSpc>
              <a:spcBef>
                <a:spcPts val="1200"/>
              </a:spcBef>
              <a:spcAft>
                <a:spcPts val="1200"/>
              </a:spcAft>
              <a:buClr>
                <a:schemeClr val="accent4"/>
              </a:buClr>
              <a:buSzPct val="200000"/>
            </a:pPr>
            <a:endParaRPr lang="tr-TR" sz="2200" dirty="0">
              <a:latin typeface="Georgia" panose="02040502050405020303" pitchFamily="18" charset="0"/>
            </a:endParaRPr>
          </a:p>
        </p:txBody>
      </p:sp>
      <p:cxnSp>
        <p:nvCxnSpPr>
          <p:cNvPr id="6" name="Düz Bağlayıcı 5"/>
          <p:cNvCxnSpPr/>
          <p:nvPr/>
        </p:nvCxnSpPr>
        <p:spPr>
          <a:xfrm>
            <a:off x="1016302" y="969130"/>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Çapraz Köşesi Kesik Dikdörtgen 4"/>
          <p:cNvSpPr/>
          <p:nvPr/>
        </p:nvSpPr>
        <p:spPr>
          <a:xfrm>
            <a:off x="1318590" y="5328950"/>
            <a:ext cx="2332382" cy="12722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cs typeface="Times New Roman" panose="02020603050405020304" pitchFamily="18" charset="0"/>
              </a:rPr>
              <a:t>1. Kademe</a:t>
            </a:r>
          </a:p>
          <a:p>
            <a:pPr algn="ctr"/>
            <a:r>
              <a:rPr lang="tr-TR" b="1" dirty="0" err="1" smtClean="0">
                <a:solidFill>
                  <a:schemeClr val="tx2"/>
                </a:solidFill>
                <a:latin typeface="Georgia" panose="02040502050405020303" pitchFamily="18" charset="0"/>
                <a:cs typeface="Times New Roman" panose="02020603050405020304" pitchFamily="18" charset="0"/>
              </a:rPr>
              <a:t>Önlisans</a:t>
            </a:r>
            <a:r>
              <a:rPr lang="tr-TR" b="1" dirty="0">
                <a:solidFill>
                  <a:schemeClr val="tx2"/>
                </a:solidFill>
                <a:latin typeface="Georgia" panose="02040502050405020303" pitchFamily="18" charset="0"/>
                <a:cs typeface="Times New Roman" panose="02020603050405020304" pitchFamily="18" charset="0"/>
              </a:rPr>
              <a:t>, </a:t>
            </a:r>
            <a:r>
              <a:rPr lang="tr-TR" b="1" dirty="0" smtClean="0">
                <a:solidFill>
                  <a:schemeClr val="tx2"/>
                </a:solidFill>
                <a:latin typeface="Georgia" panose="02040502050405020303" pitchFamily="18" charset="0"/>
                <a:cs typeface="Times New Roman" panose="02020603050405020304" pitchFamily="18" charset="0"/>
              </a:rPr>
              <a:t>Lisans</a:t>
            </a:r>
          </a:p>
        </p:txBody>
      </p:sp>
      <p:sp>
        <p:nvSpPr>
          <p:cNvPr id="7" name="Çapraz Köşesi Kesik Dikdörtgen 6"/>
          <p:cNvSpPr/>
          <p:nvPr/>
        </p:nvSpPr>
        <p:spPr>
          <a:xfrm>
            <a:off x="4481423" y="5328951"/>
            <a:ext cx="2332382" cy="12722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cs typeface="Times New Roman" panose="02020603050405020304" pitchFamily="18" charset="0"/>
              </a:rPr>
              <a:t>2. Kademe</a:t>
            </a:r>
          </a:p>
          <a:p>
            <a:pPr algn="ctr"/>
            <a:r>
              <a:rPr lang="tr-TR" b="1" dirty="0" smtClean="0">
                <a:solidFill>
                  <a:schemeClr val="tx2"/>
                </a:solidFill>
                <a:latin typeface="Georgia" panose="02040502050405020303" pitchFamily="18" charset="0"/>
                <a:cs typeface="Times New Roman" panose="02020603050405020304" pitchFamily="18" charset="0"/>
              </a:rPr>
              <a:t>Yüksek Lisans</a:t>
            </a:r>
          </a:p>
        </p:txBody>
      </p:sp>
      <p:sp>
        <p:nvSpPr>
          <p:cNvPr id="8" name="Çapraz Köşesi Kesik Dikdörtgen 7"/>
          <p:cNvSpPr/>
          <p:nvPr/>
        </p:nvSpPr>
        <p:spPr>
          <a:xfrm>
            <a:off x="7279052" y="5328950"/>
            <a:ext cx="2332382" cy="1272209"/>
          </a:xfrm>
          <a:prstGeom prst="snip2Diag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2"/>
                </a:solidFill>
                <a:latin typeface="Georgia" panose="02040502050405020303" pitchFamily="18" charset="0"/>
                <a:cs typeface="Times New Roman" panose="02020603050405020304" pitchFamily="18" charset="0"/>
              </a:rPr>
              <a:t>3.Kademe</a:t>
            </a:r>
          </a:p>
          <a:p>
            <a:pPr algn="ctr"/>
            <a:r>
              <a:rPr lang="tr-TR" b="1" dirty="0" smtClean="0">
                <a:solidFill>
                  <a:schemeClr val="tx2"/>
                </a:solidFill>
                <a:latin typeface="Georgia" panose="02040502050405020303" pitchFamily="18" charset="0"/>
                <a:cs typeface="Times New Roman" panose="02020603050405020304" pitchFamily="18" charset="0"/>
              </a:rPr>
              <a:t>Doktora</a:t>
            </a:r>
          </a:p>
        </p:txBody>
      </p:sp>
    </p:spTree>
    <p:extLst>
      <p:ext uri="{BB962C8B-B14F-4D97-AF65-F5344CB8AC3E}">
        <p14:creationId xmlns:p14="http://schemas.microsoft.com/office/powerpoint/2010/main" val="2764400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kış Çizelgesi: Bağlayıcı 1"/>
          <p:cNvSpPr/>
          <p:nvPr/>
        </p:nvSpPr>
        <p:spPr>
          <a:xfrm>
            <a:off x="417094" y="3954791"/>
            <a:ext cx="737937" cy="700156"/>
          </a:xfrm>
          <a:prstGeom prst="flowChartConnector">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3609474" y="3176336"/>
            <a:ext cx="5807242" cy="646331"/>
          </a:xfrm>
          <a:prstGeom prst="rect">
            <a:avLst/>
          </a:prstGeom>
          <a:noFill/>
        </p:spPr>
        <p:txBody>
          <a:bodyPr wrap="square" rtlCol="0">
            <a:spAutoFit/>
          </a:bodyPr>
          <a:lstStyle/>
          <a:p>
            <a:pPr marL="76200" lvl="0" algn="ctr">
              <a:spcBef>
                <a:spcPts val="600"/>
              </a:spcBef>
              <a:buClr>
                <a:srgbClr val="FFCD00"/>
              </a:buClr>
              <a:buSzPts val="2400"/>
            </a:pPr>
            <a:r>
              <a:rPr kumimoji="0" lang="tr-TR" sz="3600" b="1" i="1" u="none" strike="noStrike" kern="0" cap="none" spc="0" normalizeH="0" baseline="0" noProof="0" dirty="0" smtClean="0">
                <a:ln>
                  <a:noFill/>
                </a:ln>
                <a:solidFill>
                  <a:schemeClr val="tx2"/>
                </a:solidFill>
                <a:effectLst/>
                <a:uLnTx/>
                <a:uFillTx/>
                <a:latin typeface="Georgia" panose="02040502050405020303" pitchFamily="18" charset="0"/>
                <a:sym typeface="Lora"/>
              </a:rPr>
              <a:t>STAJ HAREKETLİLİĞİ</a:t>
            </a:r>
            <a:endParaRPr kumimoji="0" lang="tr-TR" sz="3600" b="1" i="1" u="none" strike="noStrike" kern="0" cap="none" spc="0" normalizeH="0" baseline="0" noProof="0" dirty="0">
              <a:ln>
                <a:noFill/>
              </a:ln>
              <a:solidFill>
                <a:schemeClr val="tx2"/>
              </a:solidFill>
              <a:effectLst/>
              <a:uLnTx/>
              <a:uFillTx/>
              <a:latin typeface="Georgia" panose="02040502050405020303" pitchFamily="18" charset="0"/>
              <a:sym typeface="Lora"/>
            </a:endParaRPr>
          </a:p>
        </p:txBody>
      </p:sp>
      <p:cxnSp>
        <p:nvCxnSpPr>
          <p:cNvPr id="4" name="Düz Bağlayıcı 3"/>
          <p:cNvCxnSpPr/>
          <p:nvPr/>
        </p:nvCxnSpPr>
        <p:spPr>
          <a:xfrm>
            <a:off x="1460691" y="4304869"/>
            <a:ext cx="1004207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607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2241</Words>
  <Application>Microsoft Office PowerPoint</Application>
  <PresentationFormat>Geniş ekran</PresentationFormat>
  <Paragraphs>257</Paragraphs>
  <Slides>42</Slides>
  <Notes>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42</vt:i4>
      </vt:variant>
    </vt:vector>
  </HeadingPairs>
  <TitlesOfParts>
    <vt:vector size="50" baseType="lpstr">
      <vt:lpstr>Arial</vt:lpstr>
      <vt:lpstr>Book Antiqua</vt:lpstr>
      <vt:lpstr>Calibri</vt:lpstr>
      <vt:lpstr>Georgia</vt:lpstr>
      <vt:lpstr>Lora</vt:lpstr>
      <vt:lpstr>Quattrocento Sans</vt:lpstr>
      <vt:lpstr>Times New Roman</vt:lpstr>
      <vt:lpstr>Office Teması</vt:lpstr>
      <vt:lpstr>BURDUR MEHMET AKİF ERSOY ÜNİVERSİTESİ ULUSLARARASI İLİŞKİLER KOORDİNATÖRLÜĞÜ   ERASMUS+ PROGRAMI ÖĞRENCİ HAREKETLİLİĞİ Öğrenim ve Staj Faaliyetleri </vt:lpstr>
      <vt:lpstr> Sık Kullanılan Kavramlar</vt:lpstr>
      <vt:lpstr> Erasmus+ Programı Nedir?</vt:lpstr>
      <vt:lpstr>PowerPoint Sunusu</vt:lpstr>
      <vt:lpstr> Erasmus+ Programı (KA131) Öğrenci Faaliyet Türleri</vt:lpstr>
      <vt:lpstr>PowerPoint Sunusu</vt:lpstr>
      <vt:lpstr> Öğrenim Hareketliliği</vt:lpstr>
      <vt:lpstr> Öğrenim Hareketliliği</vt:lpstr>
      <vt:lpstr>PowerPoint Sunusu</vt:lpstr>
      <vt:lpstr> Staj Hareketliliği</vt:lpstr>
      <vt:lpstr> Staj Hareketliliği</vt:lpstr>
      <vt:lpstr> Staj Hareketliliği</vt:lpstr>
      <vt:lpstr> Staj Hareketliliği</vt:lpstr>
      <vt:lpstr> Öğrenci Hareketliliği Toplam Faaliyet Süresi Sınırı</vt:lpstr>
      <vt:lpstr>PowerPoint Sunusu</vt:lpstr>
      <vt:lpstr> Asgari Şartlar</vt:lpstr>
      <vt:lpstr> </vt:lpstr>
      <vt:lpstr>Öğrenim hareketliliği için yeterli sayıda AKTS kredi yükü olması (Avrupa    Komisyonu’nun ECTS Rehberi’ne göre yeterli sayı, bir akademik yıl için 60, bir yarıyıl için 30 AKTS kredisidir),   Mevcut öğrenim kademesi içerisinde, 2014-2020 ve/veya 2021-2027 Erasmus+ dönemlerinde yükseköğretim hareketliliği faaliyetlerinden yararlanılmışsa, yeni faaliyetle beraber toplam sürenin 12 ayı geçmemesi. </vt:lpstr>
      <vt:lpstr>Asgari Şartları sağlayan öğrencilerin;  </vt:lpstr>
      <vt:lpstr>PowerPoint Sunusu</vt:lpstr>
      <vt:lpstr> Başvuru Süreci</vt:lpstr>
      <vt:lpstr>PowerPoint Sunusu</vt:lpstr>
      <vt:lpstr> </vt:lpstr>
      <vt:lpstr>PowerPoint Sunusu</vt:lpstr>
      <vt:lpstr>PowerPoint Sunusu</vt:lpstr>
      <vt:lpstr>ÖNEMLİ</vt:lpstr>
      <vt:lpstr> </vt:lpstr>
      <vt:lpstr> </vt:lpstr>
      <vt:lpstr>PowerPoint Sunusu</vt:lpstr>
      <vt:lpstr> </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 Erasmus+ Programı</vt:lpstr>
      <vt:lpstr> Erasmus+ Programı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gülsah saglam aktas</cp:lastModifiedBy>
  <cp:revision>91</cp:revision>
  <dcterms:created xsi:type="dcterms:W3CDTF">2021-12-20T08:52:34Z</dcterms:created>
  <dcterms:modified xsi:type="dcterms:W3CDTF">2021-12-24T07:17:26Z</dcterms:modified>
</cp:coreProperties>
</file>