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7" r:id="rId1"/>
  </p:sldMasterIdLst>
  <p:notesMasterIdLst>
    <p:notesMasterId r:id="rId34"/>
  </p:notesMasterIdLst>
  <p:sldIdLst>
    <p:sldId id="256" r:id="rId2"/>
    <p:sldId id="335" r:id="rId3"/>
    <p:sldId id="286" r:id="rId4"/>
    <p:sldId id="290" r:id="rId5"/>
    <p:sldId id="285" r:id="rId6"/>
    <p:sldId id="259" r:id="rId7"/>
    <p:sldId id="293" r:id="rId8"/>
    <p:sldId id="302" r:id="rId9"/>
    <p:sldId id="292" r:id="rId10"/>
    <p:sldId id="304" r:id="rId11"/>
    <p:sldId id="303" r:id="rId12"/>
    <p:sldId id="308" r:id="rId13"/>
    <p:sldId id="296" r:id="rId14"/>
    <p:sldId id="298" r:id="rId15"/>
    <p:sldId id="312" r:id="rId16"/>
    <p:sldId id="313" r:id="rId17"/>
    <p:sldId id="314" r:id="rId18"/>
    <p:sldId id="309" r:id="rId19"/>
    <p:sldId id="311" r:id="rId20"/>
    <p:sldId id="331" r:id="rId21"/>
    <p:sldId id="310" r:id="rId22"/>
    <p:sldId id="333" r:id="rId23"/>
    <p:sldId id="334" r:id="rId24"/>
    <p:sldId id="317" r:id="rId25"/>
    <p:sldId id="318" r:id="rId26"/>
    <p:sldId id="319" r:id="rId27"/>
    <p:sldId id="320" r:id="rId28"/>
    <p:sldId id="321" r:id="rId29"/>
    <p:sldId id="323" r:id="rId30"/>
    <p:sldId id="328" r:id="rId31"/>
    <p:sldId id="329" r:id="rId32"/>
    <p:sldId id="332" r:id="rId33"/>
  </p:sldIdLst>
  <p:sldSz cx="9144000" cy="5143500" type="screen16x9"/>
  <p:notesSz cx="6858000" cy="9144000"/>
  <p:embeddedFontLst>
    <p:embeddedFont>
      <p:font typeface="Roboto Condensed Light" panose="020B0604020202020204" charset="0"/>
      <p:regular r:id="rId35"/>
      <p:bold r:id="rId36"/>
      <p:italic r:id="rId37"/>
      <p:boldItalic r:id="rId38"/>
    </p:embeddedFont>
    <p:embeddedFont>
      <p:font typeface="Arvo" panose="020B0604020202020204" charset="0"/>
      <p:regular r:id="rId39"/>
      <p:bold r:id="rId40"/>
      <p:italic r:id="rId41"/>
      <p:boldItalic r:id="rId42"/>
    </p:embeddedFont>
    <p:embeddedFont>
      <p:font typeface="Roboto Condensed" panose="020B0604020202020204" charset="0"/>
      <p:regular r:id="rId43"/>
      <p:bold r:id="rId44"/>
      <p:italic r:id="rId45"/>
      <p:boldItalic r:id="rId4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BB1C5FB-4023-455E-B276-A9FF68591014}">
  <a:tblStyle styleId="{1BB1C5FB-4023-455E-B276-A9FF6859101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72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42" Type="http://schemas.openxmlformats.org/officeDocument/2006/relationships/font" Target="fonts/font8.fntdata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4.fntdata"/><Relationship Id="rId46" Type="http://schemas.openxmlformats.org/officeDocument/2006/relationships/font" Target="fonts/font12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3.fntdata"/><Relationship Id="rId40" Type="http://schemas.openxmlformats.org/officeDocument/2006/relationships/font" Target="fonts/font6.fntdata"/><Relationship Id="rId45" Type="http://schemas.openxmlformats.org/officeDocument/2006/relationships/font" Target="fonts/font11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2.fntdata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10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1.fntdata"/><Relationship Id="rId43" Type="http://schemas.openxmlformats.org/officeDocument/2006/relationships/font" Target="fonts/font9.fntdata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lvl="0">
              <a:spcBef>
                <a:spcPts val="0"/>
              </a:spcBef>
              <a:buChar char="●"/>
              <a:defRPr sz="1100"/>
            </a:lvl1pPr>
            <a:lvl2pPr lvl="1">
              <a:spcBef>
                <a:spcPts val="0"/>
              </a:spcBef>
              <a:buChar char="○"/>
              <a:defRPr sz="1100"/>
            </a:lvl2pPr>
            <a:lvl3pPr lvl="2">
              <a:spcBef>
                <a:spcPts val="0"/>
              </a:spcBef>
              <a:buChar char="■"/>
              <a:defRPr sz="1100"/>
            </a:lvl3pPr>
            <a:lvl4pPr lvl="3">
              <a:spcBef>
                <a:spcPts val="0"/>
              </a:spcBef>
              <a:buChar char="●"/>
              <a:defRPr sz="1100"/>
            </a:lvl4pPr>
            <a:lvl5pPr lvl="4">
              <a:spcBef>
                <a:spcPts val="0"/>
              </a:spcBef>
              <a:buChar char="○"/>
              <a:defRPr sz="1100"/>
            </a:lvl5pPr>
            <a:lvl6pPr lvl="5">
              <a:spcBef>
                <a:spcPts val="0"/>
              </a:spcBef>
              <a:buChar char="■"/>
              <a:defRPr sz="1100"/>
            </a:lvl6pPr>
            <a:lvl7pPr lvl="6">
              <a:spcBef>
                <a:spcPts val="0"/>
              </a:spcBef>
              <a:buChar char="●"/>
              <a:defRPr sz="1100"/>
            </a:lvl7pPr>
            <a:lvl8pPr lvl="7">
              <a:spcBef>
                <a:spcPts val="0"/>
              </a:spcBef>
              <a:buChar char="○"/>
              <a:defRPr sz="1100"/>
            </a:lvl8pPr>
            <a:lvl9pPr lvl="8">
              <a:spcBef>
                <a:spcPts val="0"/>
              </a:spcBef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Shape 1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599428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704536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280904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077495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038994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6638171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300962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002572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Shape 2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880608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746129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349089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70921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40272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32356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wrap="square"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86091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7544483" y="657775"/>
            <a:ext cx="1299300" cy="4329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11" name="Shape 11"/>
          <p:cNvGrpSpPr/>
          <p:nvPr/>
        </p:nvGrpSpPr>
        <p:grpSpPr>
          <a:xfrm>
            <a:off x="0" y="-7088"/>
            <a:ext cx="8661398" cy="5150588"/>
            <a:chOff x="0" y="-7088"/>
            <a:chExt cx="8661398" cy="5150588"/>
          </a:xfrm>
        </p:grpSpPr>
        <p:sp>
          <p:nvSpPr>
            <p:cNvPr id="12" name="Shape 12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rgbClr val="C7D3E6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rgbClr val="C7D3E6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4" name="Shape 14"/>
          <p:cNvGrpSpPr/>
          <p:nvPr/>
        </p:nvGrpSpPr>
        <p:grpSpPr>
          <a:xfrm rot="10800000" flipH="1">
            <a:off x="1" y="1090763"/>
            <a:ext cx="8847502" cy="2961975"/>
            <a:chOff x="-8178042" y="-4493254"/>
            <a:chExt cx="19483598" cy="6522736"/>
          </a:xfrm>
        </p:grpSpPr>
        <p:sp>
          <p:nvSpPr>
            <p:cNvPr id="15" name="Shape 15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rgbClr val="3F5378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16" name="Shape 16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rgbClr val="3F5378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7" name="Shape 17"/>
          <p:cNvGrpSpPr/>
          <p:nvPr/>
        </p:nvGrpSpPr>
        <p:grpSpPr>
          <a:xfrm>
            <a:off x="3677236" y="4278349"/>
            <a:ext cx="5480829" cy="432996"/>
            <a:chOff x="5582265" y="4646738"/>
            <a:chExt cx="5480829" cy="432996"/>
          </a:xfrm>
        </p:grpSpPr>
        <p:sp>
          <p:nvSpPr>
            <p:cNvPr id="18" name="Shape 18"/>
            <p:cNvSpPr/>
            <p:nvPr/>
          </p:nvSpPr>
          <p:spPr>
            <a:xfrm rot="10800000">
              <a:off x="5582265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grpSp>
          <p:nvGrpSpPr>
            <p:cNvPr id="19" name="Shape 19"/>
            <p:cNvGrpSpPr/>
            <p:nvPr/>
          </p:nvGrpSpPr>
          <p:grpSpPr>
            <a:xfrm flipH="1">
              <a:off x="5585232" y="4646738"/>
              <a:ext cx="5477861" cy="304551"/>
              <a:chOff x="-24158748" y="330075"/>
              <a:chExt cx="30568423" cy="1699506"/>
            </a:xfrm>
          </p:grpSpPr>
          <p:sp>
            <p:nvSpPr>
              <p:cNvPr id="20" name="Shape 20"/>
              <p:cNvSpPr/>
              <p:nvPr/>
            </p:nvSpPr>
            <p:spPr>
              <a:xfrm>
                <a:off x="-24158748" y="330081"/>
                <a:ext cx="289080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21" name="Shape 21"/>
              <p:cNvSpPr/>
              <p:nvPr/>
            </p:nvSpPr>
            <p:spPr>
              <a:xfrm>
                <a:off x="4710175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sp>
        <p:nvSpPr>
          <p:cNvPr id="22" name="Shape 22"/>
          <p:cNvSpPr txBox="1">
            <a:spLocks noGrp="1"/>
          </p:cNvSpPr>
          <p:nvPr>
            <p:ph type="ctrTitle"/>
          </p:nvPr>
        </p:nvSpPr>
        <p:spPr>
          <a:xfrm>
            <a:off x="685800" y="1090750"/>
            <a:ext cx="5367900" cy="29619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 algn="ctr">
              <a:spcBef>
                <a:spcPts val="0"/>
              </a:spcBef>
              <a:buSzPct val="100000"/>
              <a:defRPr sz="4800"/>
            </a:lvl2pPr>
            <a:lvl3pPr lvl="2" algn="ctr">
              <a:spcBef>
                <a:spcPts val="0"/>
              </a:spcBef>
              <a:buSzPct val="100000"/>
              <a:defRPr sz="4800"/>
            </a:lvl3pPr>
            <a:lvl4pPr lvl="3" algn="ctr">
              <a:spcBef>
                <a:spcPts val="0"/>
              </a:spcBef>
              <a:buSzPct val="100000"/>
              <a:defRPr sz="4800"/>
            </a:lvl4pPr>
            <a:lvl5pPr lvl="4" algn="ctr">
              <a:spcBef>
                <a:spcPts val="0"/>
              </a:spcBef>
              <a:buSzPct val="100000"/>
              <a:defRPr sz="4800"/>
            </a:lvl5pPr>
            <a:lvl6pPr lvl="5" algn="ctr">
              <a:spcBef>
                <a:spcPts val="0"/>
              </a:spcBef>
              <a:buSzPct val="100000"/>
              <a:defRPr sz="4800"/>
            </a:lvl6pPr>
            <a:lvl7pPr lvl="6" algn="ctr">
              <a:spcBef>
                <a:spcPts val="0"/>
              </a:spcBef>
              <a:buSzPct val="100000"/>
              <a:defRPr sz="4800"/>
            </a:lvl7pPr>
            <a:lvl8pPr lvl="7" algn="ctr">
              <a:spcBef>
                <a:spcPts val="0"/>
              </a:spcBef>
              <a:buSzPct val="100000"/>
              <a:defRPr sz="4800"/>
            </a:lvl8pPr>
            <a:lvl9pPr lvl="8"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ubtitle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>
            <a:off x="5697214" y="2635519"/>
            <a:ext cx="889200" cy="2964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25" name="Shape 25"/>
          <p:cNvGrpSpPr/>
          <p:nvPr/>
        </p:nvGrpSpPr>
        <p:grpSpPr>
          <a:xfrm>
            <a:off x="0" y="-7088"/>
            <a:ext cx="8661398" cy="5150588"/>
            <a:chOff x="0" y="-7088"/>
            <a:chExt cx="8661398" cy="5150588"/>
          </a:xfrm>
        </p:grpSpPr>
        <p:sp>
          <p:nvSpPr>
            <p:cNvPr id="26" name="Shape 26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rgbClr val="C7D3E6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7" name="Shape 27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rgbClr val="C7D3E6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28" name="Shape 28"/>
          <p:cNvGrpSpPr/>
          <p:nvPr/>
        </p:nvGrpSpPr>
        <p:grpSpPr>
          <a:xfrm rot="10800000" flipH="1">
            <a:off x="-2" y="2924826"/>
            <a:ext cx="6589087" cy="2027268"/>
            <a:chOff x="-9894852" y="-4493254"/>
            <a:chExt cx="21200407" cy="6522740"/>
          </a:xfrm>
        </p:grpSpPr>
        <p:sp>
          <p:nvSpPr>
            <p:cNvPr id="29" name="Shape 29"/>
            <p:cNvSpPr/>
            <p:nvPr/>
          </p:nvSpPr>
          <p:spPr>
            <a:xfrm>
              <a:off x="-9894852" y="-4493114"/>
              <a:ext cx="14685300" cy="6522600"/>
            </a:xfrm>
            <a:prstGeom prst="rect">
              <a:avLst/>
            </a:prstGeom>
            <a:solidFill>
              <a:srgbClr val="3F5378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30" name="Shape 30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rgbClr val="3F5378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31" name="Shape 31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32" name="Shape 32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grpSp>
          <p:nvGrpSpPr>
            <p:cNvPr id="33" name="Shape 33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34" name="Shape 34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5" name="Shape 3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36" name="Shape 3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37" name="Shape 37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38" name="Shape 38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sp>
        <p:nvSpPr>
          <p:cNvPr id="39" name="Shape 39"/>
          <p:cNvSpPr txBox="1">
            <a:spLocks noGrp="1"/>
          </p:cNvSpPr>
          <p:nvPr>
            <p:ph type="ctrTitle"/>
          </p:nvPr>
        </p:nvSpPr>
        <p:spPr>
          <a:xfrm>
            <a:off x="463525" y="2871148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/>
          <a:lstStyle>
            <a:lvl1pPr lvl="0" rtl="0">
              <a:spcBef>
                <a:spcPts val="0"/>
              </a:spcBef>
              <a:buSzPct val="100000"/>
              <a:defRPr sz="3000"/>
            </a:lvl1pPr>
            <a:lvl2pPr lvl="1" rtl="0">
              <a:spcBef>
                <a:spcPts val="0"/>
              </a:spcBef>
              <a:buSzPct val="100000"/>
              <a:defRPr sz="3000"/>
            </a:lvl2pPr>
            <a:lvl3pPr lvl="2" rtl="0">
              <a:spcBef>
                <a:spcPts val="0"/>
              </a:spcBef>
              <a:buSzPct val="100000"/>
              <a:defRPr sz="3000"/>
            </a:lvl3pPr>
            <a:lvl4pPr lvl="3" rtl="0">
              <a:spcBef>
                <a:spcPts val="0"/>
              </a:spcBef>
              <a:buSzPct val="100000"/>
              <a:defRPr sz="3000"/>
            </a:lvl4pPr>
            <a:lvl5pPr lvl="4" rtl="0">
              <a:spcBef>
                <a:spcPts val="0"/>
              </a:spcBef>
              <a:buSzPct val="100000"/>
              <a:defRPr sz="3000"/>
            </a:lvl5pPr>
            <a:lvl6pPr lvl="5" rtl="0">
              <a:spcBef>
                <a:spcPts val="0"/>
              </a:spcBef>
              <a:buSzPct val="100000"/>
              <a:defRPr sz="3000"/>
            </a:lvl6pPr>
            <a:lvl7pPr lvl="6" rtl="0">
              <a:spcBef>
                <a:spcPts val="0"/>
              </a:spcBef>
              <a:buSzPct val="100000"/>
              <a:defRPr sz="3000"/>
            </a:lvl7pPr>
            <a:lvl8pPr lvl="7" rtl="0">
              <a:spcBef>
                <a:spcPts val="0"/>
              </a:spcBef>
              <a:buSzPct val="100000"/>
              <a:defRPr sz="3000"/>
            </a:lvl8pPr>
            <a:lvl9pPr lvl="8" rtl="0">
              <a:spcBef>
                <a:spcPts val="0"/>
              </a:spcBef>
              <a:buSzPct val="100000"/>
              <a:defRPr sz="3000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ubTitle" idx="1"/>
          </p:nvPr>
        </p:nvSpPr>
        <p:spPr>
          <a:xfrm>
            <a:off x="463525" y="3975449"/>
            <a:ext cx="4094400" cy="784800"/>
          </a:xfrm>
          <a:prstGeom prst="rect">
            <a:avLst/>
          </a:prstGeom>
        </p:spPr>
        <p:txBody>
          <a:bodyPr wrap="square" lIns="91425" tIns="91425" rIns="91425" bIns="91425" anchor="t" anchorCtr="0"/>
          <a:lstStyle>
            <a:lvl1pPr lvl="0" rtl="0">
              <a:spcBef>
                <a:spcPts val="0"/>
              </a:spcBef>
              <a:buClr>
                <a:srgbClr val="FF9800"/>
              </a:buClr>
              <a:buSzPct val="100000"/>
              <a:buNone/>
              <a:defRPr sz="2000">
                <a:solidFill>
                  <a:srgbClr val="FF9800"/>
                </a:solidFill>
              </a:defRPr>
            </a:lvl1pPr>
            <a:lvl2pPr lvl="1" rtl="0">
              <a:spcBef>
                <a:spcPts val="0"/>
              </a:spcBef>
              <a:buClr>
                <a:srgbClr val="FF9800"/>
              </a:buClr>
              <a:buSzPct val="100000"/>
              <a:buNone/>
              <a:defRPr sz="2000">
                <a:solidFill>
                  <a:srgbClr val="FF9800"/>
                </a:solidFill>
              </a:defRPr>
            </a:lvl2pPr>
            <a:lvl3pPr lvl="2" rtl="0">
              <a:spcBef>
                <a:spcPts val="0"/>
              </a:spcBef>
              <a:buClr>
                <a:srgbClr val="FF9800"/>
              </a:buClr>
              <a:buSzPct val="100000"/>
              <a:buNone/>
              <a:defRPr sz="2000">
                <a:solidFill>
                  <a:srgbClr val="FF9800"/>
                </a:solidFill>
              </a:defRPr>
            </a:lvl3pPr>
            <a:lvl4pPr lvl="3" rtl="0">
              <a:spcBef>
                <a:spcPts val="0"/>
              </a:spcBef>
              <a:buClr>
                <a:srgbClr val="FF9800"/>
              </a:buClr>
              <a:buSzPct val="100000"/>
              <a:buNone/>
              <a:defRPr sz="2000">
                <a:solidFill>
                  <a:srgbClr val="FF9800"/>
                </a:solidFill>
              </a:defRPr>
            </a:lvl4pPr>
            <a:lvl5pPr lvl="4" rtl="0">
              <a:spcBef>
                <a:spcPts val="0"/>
              </a:spcBef>
              <a:buClr>
                <a:srgbClr val="FF9800"/>
              </a:buClr>
              <a:buSzPct val="100000"/>
              <a:buNone/>
              <a:defRPr sz="2000">
                <a:solidFill>
                  <a:srgbClr val="FF9800"/>
                </a:solidFill>
              </a:defRPr>
            </a:lvl5pPr>
            <a:lvl6pPr lvl="5" rtl="0">
              <a:spcBef>
                <a:spcPts val="0"/>
              </a:spcBef>
              <a:buClr>
                <a:srgbClr val="FF9800"/>
              </a:buClr>
              <a:buSzPct val="100000"/>
              <a:buNone/>
              <a:defRPr sz="2000">
                <a:solidFill>
                  <a:srgbClr val="FF9800"/>
                </a:solidFill>
              </a:defRPr>
            </a:lvl6pPr>
            <a:lvl7pPr lvl="6" rtl="0">
              <a:spcBef>
                <a:spcPts val="0"/>
              </a:spcBef>
              <a:buClr>
                <a:srgbClr val="FF9800"/>
              </a:buClr>
              <a:buSzPct val="100000"/>
              <a:buNone/>
              <a:defRPr sz="2000">
                <a:solidFill>
                  <a:srgbClr val="FF9800"/>
                </a:solidFill>
              </a:defRPr>
            </a:lvl7pPr>
            <a:lvl8pPr lvl="7" rtl="0">
              <a:spcBef>
                <a:spcPts val="0"/>
              </a:spcBef>
              <a:buClr>
                <a:srgbClr val="FF9800"/>
              </a:buClr>
              <a:buSzPct val="100000"/>
              <a:buNone/>
              <a:defRPr sz="2000">
                <a:solidFill>
                  <a:srgbClr val="FF9800"/>
                </a:solidFill>
              </a:defRPr>
            </a:lvl8pPr>
            <a:lvl9pPr lvl="8" rtl="0">
              <a:spcBef>
                <a:spcPts val="0"/>
              </a:spcBef>
              <a:buClr>
                <a:srgbClr val="FF9800"/>
              </a:buClr>
              <a:buSzPct val="100000"/>
              <a:buNone/>
              <a:defRPr sz="2000">
                <a:solidFill>
                  <a:srgbClr val="FF9800"/>
                </a:solidFill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+ 1 colum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Shape 62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</p:grpSpPr>
        <p:sp>
          <p:nvSpPr>
            <p:cNvPr id="63" name="Shape 63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4" name="Shape 64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65" name="Shape 6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6" name="Shape 6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67" name="Shape 67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68" name="Shape 68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9" name="Shape 69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70" name="Shape 70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71" name="Shape 71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grpSp>
          <p:nvGrpSpPr>
            <p:cNvPr id="72" name="Shape 72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73" name="Shape 73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74" name="Shape 74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75" name="Shape 7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76" name="Shape 76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77" name="Shape 77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492400" cy="7662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814275" y="1327350"/>
            <a:ext cx="6132600" cy="31455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" name="Shape 125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</p:grpSpPr>
        <p:sp>
          <p:nvSpPr>
            <p:cNvPr id="126" name="Shape 126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127" name="Shape 127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128" name="Shape 128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29" name="Shape 129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130" name="Shape 130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131" name="Shape 131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32" name="Shape 132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133" name="Shape 133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134" name="Shape 134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grpSp>
          <p:nvGrpSpPr>
            <p:cNvPr id="135" name="Shape 13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36" name="Shape 136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37" name="Shape 137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138" name="Shape 138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39" name="Shape 139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40" name="Shape 14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sp>
        <p:nvSpPr>
          <p:cNvPr id="141" name="Shape 141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2" name="Shape 14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4" name="Shape 144"/>
          <p:cNvGrpSpPr/>
          <p:nvPr/>
        </p:nvGrpSpPr>
        <p:grpSpPr>
          <a:xfrm>
            <a:off x="2466138" y="4472723"/>
            <a:ext cx="6686825" cy="670795"/>
            <a:chOff x="5589288" y="4472723"/>
            <a:chExt cx="6686825" cy="670795"/>
          </a:xfrm>
        </p:grpSpPr>
        <p:sp>
          <p:nvSpPr>
            <p:cNvPr id="145" name="Shape 145"/>
            <p:cNvSpPr/>
            <p:nvPr/>
          </p:nvSpPr>
          <p:spPr>
            <a:xfrm rot="10800000">
              <a:off x="5589288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grpSp>
          <p:nvGrpSpPr>
            <p:cNvPr id="146" name="Shape 146"/>
            <p:cNvGrpSpPr/>
            <p:nvPr/>
          </p:nvGrpSpPr>
          <p:grpSpPr>
            <a:xfrm flipH="1">
              <a:off x="5748896" y="4472723"/>
              <a:ext cx="6527217" cy="670795"/>
              <a:chOff x="-10101302" y="330075"/>
              <a:chExt cx="16532971" cy="1699506"/>
            </a:xfrm>
          </p:grpSpPr>
          <p:sp>
            <p:nvSpPr>
              <p:cNvPr id="147" name="Shape 147"/>
              <p:cNvSpPr/>
              <p:nvPr/>
            </p:nvSpPr>
            <p:spPr>
              <a:xfrm>
                <a:off x="-10101302" y="330081"/>
                <a:ext cx="148464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48" name="Shape 148"/>
              <p:cNvSpPr/>
              <p:nvPr/>
            </p:nvSpPr>
            <p:spPr>
              <a:xfrm>
                <a:off x="4732169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149" name="Shape 149"/>
            <p:cNvGrpSpPr/>
            <p:nvPr/>
          </p:nvGrpSpPr>
          <p:grpSpPr>
            <a:xfrm flipH="1">
              <a:off x="5592255" y="4646738"/>
              <a:ext cx="6682918" cy="304563"/>
              <a:chOff x="-30922586" y="330075"/>
              <a:chExt cx="37293070" cy="1699569"/>
            </a:xfrm>
          </p:grpSpPr>
          <p:sp>
            <p:nvSpPr>
              <p:cNvPr id="150" name="Shape 150"/>
              <p:cNvSpPr/>
              <p:nvPr/>
            </p:nvSpPr>
            <p:spPr>
              <a:xfrm>
                <a:off x="-30922586" y="330144"/>
                <a:ext cx="355881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51" name="Shape 151"/>
              <p:cNvSpPr/>
              <p:nvPr/>
            </p:nvSpPr>
            <p:spPr>
              <a:xfrm>
                <a:off x="4670984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2682800" y="4636500"/>
            <a:ext cx="6004200" cy="315600"/>
          </a:xfrm>
          <a:prstGeom prst="rect">
            <a:avLst/>
          </a:prstGeom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ct val="100000"/>
              <a:buNone/>
              <a:defRPr sz="1300"/>
            </a:lvl1pPr>
          </a:lstStyle>
          <a:p>
            <a:endParaRPr/>
          </a:p>
        </p:txBody>
      </p:sp>
      <p:sp>
        <p:nvSpPr>
          <p:cNvPr id="153" name="Shape 15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  <p:grpSp>
        <p:nvGrpSpPr>
          <p:cNvPr id="154" name="Shape 154"/>
          <p:cNvGrpSpPr/>
          <p:nvPr/>
        </p:nvGrpSpPr>
        <p:grpSpPr>
          <a:xfrm rot="10800000">
            <a:off x="-8" y="-2"/>
            <a:ext cx="2202830" cy="670795"/>
            <a:chOff x="5575242" y="4472723"/>
            <a:chExt cx="2202830" cy="670795"/>
          </a:xfrm>
        </p:grpSpPr>
        <p:sp>
          <p:nvSpPr>
            <p:cNvPr id="155" name="Shape 15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grpSp>
          <p:nvGrpSpPr>
            <p:cNvPr id="156" name="Shape 156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57" name="Shape 157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58" name="Shape 158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  <p:grpSp>
          <p:nvGrpSpPr>
            <p:cNvPr id="159" name="Shape 159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60" name="Shape 16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endParaRPr/>
              </a:p>
            </p:txBody>
          </p:sp>
          <p:sp>
            <p:nvSpPr>
              <p:cNvPr id="161" name="Shape 161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wrap="square" lIns="91425" tIns="91425" rIns="91425" bIns="91425" anchor="ctr" anchorCtr="0">
                <a:noAutofit/>
              </a:bodyPr>
              <a:lstStyle/>
              <a:p>
                <a:pPr lvl="0">
                  <a:spcBef>
                    <a:spcPts val="0"/>
                  </a:spcBef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lvl="0">
              <a:spcBef>
                <a:spcPts val="0"/>
              </a:spcBef>
              <a:buClr>
                <a:srgbClr val="FFFFFF"/>
              </a:buClr>
              <a:buSzPct val="100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buClr>
                <a:srgbClr val="FFFFFF"/>
              </a:buClr>
              <a:buSzPct val="100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buClr>
                <a:srgbClr val="FFFFFF"/>
              </a:buClr>
              <a:buSzPct val="100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buClr>
                <a:srgbClr val="FFFFFF"/>
              </a:buClr>
              <a:buSzPct val="100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buClr>
                <a:srgbClr val="FFFFFF"/>
              </a:buClr>
              <a:buSzPct val="100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buClr>
                <a:srgbClr val="FFFFFF"/>
              </a:buClr>
              <a:buSzPct val="100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buClr>
                <a:srgbClr val="FFFFFF"/>
              </a:buClr>
              <a:buSzPct val="100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buClr>
                <a:srgbClr val="FFFFFF"/>
              </a:buClr>
              <a:buSzPct val="100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buClr>
                <a:srgbClr val="FFFFFF"/>
              </a:buClr>
              <a:buSzPct val="100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814275" y="1327350"/>
            <a:ext cx="6132600" cy="31455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lvl="0">
              <a:spcBef>
                <a:spcPts val="60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▰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lvl="1">
              <a:spcBef>
                <a:spcPts val="48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lvl="2">
              <a:spcBef>
                <a:spcPts val="48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lvl="3">
              <a:spcBef>
                <a:spcPts val="36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lvl="4">
              <a:spcBef>
                <a:spcPts val="36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lvl="5">
              <a:spcBef>
                <a:spcPts val="36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lvl="6">
              <a:spcBef>
                <a:spcPts val="36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lvl="7">
              <a:spcBef>
                <a:spcPts val="36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lvl="8">
              <a:spcBef>
                <a:spcPts val="360"/>
              </a:spcBef>
              <a:spcAft>
                <a:spcPts val="1000"/>
              </a:spcAft>
              <a:buClr>
                <a:srgbClr val="C7D3E6"/>
              </a:buClr>
              <a:buSzPct val="1000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pPr lvl="0" algn="r">
                <a:spcBef>
                  <a:spcPts val="0"/>
                </a:spcBef>
                <a:buNone/>
              </a:pPr>
              <a:t>‹#›</a:t>
            </a:fld>
            <a:endParaRPr lang="en" sz="1200" b="1">
              <a:solidFill>
                <a:srgbClr val="FFFFFF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4" r:id="rId4"/>
    <p:sldLayoutId id="2147483655" r:id="rId5"/>
  </p:sldLayoutIdLst>
  <p:transition>
    <p:fade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0.png"/><Relationship Id="rId4" Type="http://schemas.openxmlformats.org/officeDocument/2006/relationships/image" Target="../media/image3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e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e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e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5.png"/><Relationship Id="rId7" Type="http://schemas.openxmlformats.org/officeDocument/2006/relationships/image" Target="../media/image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.emf"/><Relationship Id="rId5" Type="http://schemas.openxmlformats.org/officeDocument/2006/relationships/image" Target="../media/image1.emf"/><Relationship Id="rId4" Type="http://schemas.openxmlformats.org/officeDocument/2006/relationships/hyperlink" Target="http://ec.europa.eu/education/tools/isced-f_en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>
            <a:spLocks noGrp="1"/>
          </p:cNvSpPr>
          <p:nvPr>
            <p:ph type="ctrTitle"/>
          </p:nvPr>
        </p:nvSpPr>
        <p:spPr>
          <a:xfrm>
            <a:off x="487393" y="-120770"/>
            <a:ext cx="5367900" cy="526427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/>
            <a:r>
              <a:rPr lang="tr-TR" altLang="tr-TR" sz="2000" b="0" kern="1200" dirty="0" smtClean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/>
            </a:r>
            <a:br>
              <a:rPr lang="tr-TR" altLang="tr-TR" sz="2000" b="0" kern="1200" dirty="0" smtClean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</a:br>
            <a:r>
              <a:rPr lang="tr-TR" altLang="tr-TR" sz="2000" b="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/>
            </a:r>
            <a:br>
              <a:rPr lang="tr-TR" altLang="tr-TR" sz="2000" b="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</a:br>
            <a:r>
              <a:rPr lang="tr-TR" altLang="tr-TR" sz="2000" b="0" kern="1200" dirty="0" smtClean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/>
            </a:r>
            <a:br>
              <a:rPr lang="tr-TR" altLang="tr-TR" sz="2000" b="0" kern="1200" dirty="0" smtClean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</a:br>
            <a:r>
              <a:rPr lang="tr-TR" altLang="tr-TR" sz="2000" kern="1200" dirty="0" smtClean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>BURDUR</a:t>
            </a:r>
            <a:r>
              <a:rPr lang="tr-TR" altLang="tr-TR" sz="2000" b="0" kern="1200" dirty="0" smtClean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> </a:t>
            </a:r>
            <a:r>
              <a:rPr lang="tr-TR" altLang="tr-TR" sz="2000" kern="1200" dirty="0" smtClean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>MEHMET </a:t>
            </a:r>
            <a: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>AKİF ERSOY</a:t>
            </a:r>
            <a:b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</a:br>
            <a:r>
              <a:rPr lang="tr-TR" altLang="tr-TR" sz="2000" kern="1200" dirty="0" smtClean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>ÜNİVERSİTESİ</a:t>
            </a:r>
            <a:br>
              <a:rPr lang="tr-TR" altLang="tr-TR" sz="2000" kern="1200" dirty="0" smtClean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</a:br>
            <a: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/>
            </a:r>
            <a:b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</a:br>
            <a: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>ERASMUS+ PROGRAMI </a:t>
            </a:r>
            <a:r>
              <a:rPr lang="tr-TR" altLang="tr-TR" sz="2000" kern="1200" dirty="0" smtClean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>STAJ </a:t>
            </a:r>
            <a: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>HAREKETLİLİĞİ ORYANTASYON </a:t>
            </a:r>
            <a:r>
              <a:rPr lang="tr-TR" altLang="tr-TR" sz="2000" kern="1200" dirty="0" smtClean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>TOPLANTISI</a:t>
            </a:r>
            <a:br>
              <a:rPr lang="tr-TR" altLang="tr-TR" sz="2000" kern="1200" dirty="0" smtClean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</a:br>
            <a: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/>
            </a:r>
            <a:b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</a:br>
            <a:r>
              <a:rPr lang="tr-TR" altLang="tr-TR" sz="2000" kern="1200" dirty="0" smtClean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>Uluslararası </a:t>
            </a:r>
            <a: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>İlişkiler Koordinatörlüğü</a:t>
            </a:r>
            <a:br>
              <a:rPr lang="tr-TR" altLang="tr-TR" sz="200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</a:br>
            <a:r>
              <a:rPr lang="tr-TR" altLang="tr-TR" sz="2000" kern="1200" dirty="0" smtClean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>23</a:t>
            </a:r>
            <a:r>
              <a:rPr lang="tr-TR" altLang="tr-TR" sz="2000" kern="1200" dirty="0" smtClean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>.02.2021</a:t>
            </a:r>
            <a:r>
              <a:rPr lang="tr-TR" altLang="tr-TR" sz="2800" b="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  <a:t/>
            </a:r>
            <a:br>
              <a:rPr lang="tr-TR" altLang="tr-TR" sz="2800" b="0" kern="1200" dirty="0">
                <a:solidFill>
                  <a:srgbClr val="FFFFFF">
                    <a:lumMod val="85000"/>
                  </a:srgbClr>
                </a:solidFill>
                <a:latin typeface="Arial"/>
                <a:ea typeface="+mj-ea"/>
                <a:cs typeface="Arial"/>
              </a:rPr>
            </a:br>
            <a:endParaRPr lang="en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688296"/>
            <a:ext cx="511686" cy="445731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6534" y="4688296"/>
            <a:ext cx="872673" cy="455203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0" y="4742996"/>
            <a:ext cx="1333000" cy="4005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Staj Hareketliliği için Öğrenim Anlaşması</a:t>
            </a: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10</a:t>
            </a:fld>
            <a:endParaRPr lang="en"/>
          </a:p>
        </p:txBody>
      </p:sp>
      <p:grpSp>
        <p:nvGrpSpPr>
          <p:cNvPr id="5" name="Shape 239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6" name="Shape 240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0" t="0" r="0" b="0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" name="Shape 241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0" t="0" r="0" b="0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" name="Shape 242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0" t="0" r="0" b="0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" name="Shape 243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0" t="0" r="0" b="0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pic>
        <p:nvPicPr>
          <p:cNvPr id="18" name="Resim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794" y="4666767"/>
            <a:ext cx="582020" cy="507000"/>
          </a:xfrm>
          <a:prstGeom prst="rect">
            <a:avLst/>
          </a:prstGeom>
        </p:spPr>
      </p:pic>
      <p:pic>
        <p:nvPicPr>
          <p:cNvPr id="19" name="Resim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6" y="4712556"/>
            <a:ext cx="872673" cy="455203"/>
          </a:xfrm>
          <a:prstGeom prst="rect">
            <a:avLst/>
          </a:prstGeom>
        </p:spPr>
      </p:pic>
      <p:pic>
        <p:nvPicPr>
          <p:cNvPr id="20" name="Resim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19049" y="4762281"/>
            <a:ext cx="1224951" cy="368040"/>
          </a:xfrm>
          <a:prstGeom prst="rect">
            <a:avLst/>
          </a:prstGeom>
        </p:spPr>
      </p:pic>
      <p:sp>
        <p:nvSpPr>
          <p:cNvPr id="25" name="Yuvarlatılmış Dikdörtgen 24"/>
          <p:cNvSpPr/>
          <p:nvPr/>
        </p:nvSpPr>
        <p:spPr>
          <a:xfrm>
            <a:off x="6368704" y="2096528"/>
            <a:ext cx="2498591" cy="19840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21" name="Resim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1371080"/>
            <a:ext cx="6012611" cy="3353514"/>
          </a:xfrm>
          <a:prstGeom prst="rect">
            <a:avLst/>
          </a:prstGeom>
        </p:spPr>
      </p:pic>
      <p:cxnSp>
        <p:nvCxnSpPr>
          <p:cNvPr id="12" name="Düz Ok Bağlayıcısı 11"/>
          <p:cNvCxnSpPr/>
          <p:nvPr/>
        </p:nvCxnSpPr>
        <p:spPr>
          <a:xfrm>
            <a:off x="3006305" y="1904220"/>
            <a:ext cx="3407434" cy="94461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8" name="Resim 27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2578" y="2425920"/>
            <a:ext cx="2343150" cy="13208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9" name="Düz Ok Bağlayıcısı 28"/>
          <p:cNvCxnSpPr>
            <a:endCxn id="28" idx="1"/>
          </p:cNvCxnSpPr>
          <p:nvPr/>
        </p:nvCxnSpPr>
        <p:spPr>
          <a:xfrm>
            <a:off x="2838091" y="2679063"/>
            <a:ext cx="3574487" cy="40725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Düz Ok Bağlayıcısı 29"/>
          <p:cNvCxnSpPr/>
          <p:nvPr/>
        </p:nvCxnSpPr>
        <p:spPr>
          <a:xfrm>
            <a:off x="2674189" y="3381973"/>
            <a:ext cx="4044350" cy="2991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652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Staj Hareketliliği için Öğrenim Anlaşması</a:t>
            </a: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11</a:t>
            </a:fld>
            <a:endParaRPr lang="en"/>
          </a:p>
        </p:txBody>
      </p:sp>
      <p:grpSp>
        <p:nvGrpSpPr>
          <p:cNvPr id="5" name="Shape 239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6" name="Shape 240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0" t="0" r="0" b="0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" name="Shape 241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0" t="0" r="0" b="0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" name="Shape 242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0" t="0" r="0" b="0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" name="Shape 243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0" t="0" r="0" b="0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pic>
        <p:nvPicPr>
          <p:cNvPr id="18" name="Resim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04" y="4640868"/>
            <a:ext cx="582020" cy="507000"/>
          </a:xfrm>
          <a:prstGeom prst="rect">
            <a:avLst/>
          </a:prstGeom>
        </p:spPr>
      </p:pic>
      <p:pic>
        <p:nvPicPr>
          <p:cNvPr id="19" name="Resim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7767" y="4688297"/>
            <a:ext cx="872673" cy="455203"/>
          </a:xfrm>
          <a:prstGeom prst="rect">
            <a:avLst/>
          </a:prstGeom>
        </p:spPr>
      </p:pic>
      <p:pic>
        <p:nvPicPr>
          <p:cNvPr id="20" name="Resim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19049" y="4762281"/>
            <a:ext cx="1224951" cy="368040"/>
          </a:xfrm>
          <a:prstGeom prst="rect">
            <a:avLst/>
          </a:prstGeom>
        </p:spPr>
      </p:pic>
      <p:pic>
        <p:nvPicPr>
          <p:cNvPr id="14" name="Resim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0769" y="1313343"/>
            <a:ext cx="5779699" cy="3385351"/>
          </a:xfrm>
          <a:prstGeom prst="rect">
            <a:avLst/>
          </a:prstGeom>
        </p:spPr>
      </p:pic>
      <p:sp>
        <p:nvSpPr>
          <p:cNvPr id="15" name="Yuvarlatılmış Dikdörtgen 14"/>
          <p:cNvSpPr/>
          <p:nvPr/>
        </p:nvSpPr>
        <p:spPr>
          <a:xfrm>
            <a:off x="6426679" y="1690776"/>
            <a:ext cx="2527539" cy="16217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latin typeface="Roboto Condensed" panose="020B0604020202020204" charset="0"/>
                <a:ea typeface="Roboto Condensed" panose="020B0604020202020204" charset="0"/>
              </a:rPr>
              <a:t>Kendiniz,</a:t>
            </a:r>
          </a:p>
          <a:p>
            <a:pPr algn="ctr"/>
            <a:r>
              <a:rPr lang="tr-TR" dirty="0" smtClean="0">
                <a:latin typeface="Roboto Condensed" panose="020B0604020202020204" charset="0"/>
                <a:ea typeface="Roboto Condensed" panose="020B0604020202020204" charset="0"/>
              </a:rPr>
              <a:t>Koordinatör ve Karşı kurum imzaladıktan sonra bu belge ofisimize teslim edilecek.</a:t>
            </a:r>
            <a:endParaRPr lang="tr-TR" dirty="0">
              <a:latin typeface="Roboto Condensed" panose="020B0604020202020204" charset="0"/>
              <a:ea typeface="Roboto Condensed" panose="020B0604020202020204" charset="0"/>
            </a:endParaRPr>
          </a:p>
        </p:txBody>
      </p:sp>
      <p:cxnSp>
        <p:nvCxnSpPr>
          <p:cNvPr id="10" name="Düz Ok Bağlayıcısı 9"/>
          <p:cNvCxnSpPr/>
          <p:nvPr/>
        </p:nvCxnSpPr>
        <p:spPr>
          <a:xfrm flipH="1">
            <a:off x="4287329" y="3209026"/>
            <a:ext cx="1992701" cy="100066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802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463525" y="2871148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dirty="0" smtClean="0"/>
              <a:t>FAALİYET ÖNCESİ</a:t>
            </a:r>
            <a:endParaRPr lang="en" dirty="0"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12</a:t>
            </a:fld>
            <a:endParaRPr lang="en"/>
          </a:p>
        </p:txBody>
      </p:sp>
      <p:sp>
        <p:nvSpPr>
          <p:cNvPr id="224" name="Shape 224"/>
          <p:cNvSpPr txBox="1"/>
          <p:nvPr/>
        </p:nvSpPr>
        <p:spPr>
          <a:xfrm>
            <a:off x="594923" y="642550"/>
            <a:ext cx="4780266" cy="198943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tr-TR" sz="3600" b="1" dirty="0" smtClean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/>
            <a:r>
              <a:rPr lang="tr-TR" sz="30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4</a:t>
            </a:r>
            <a:r>
              <a:rPr lang="tr-TR" sz="3000" b="1" dirty="0" smtClean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 OLS (Online Language </a:t>
            </a:r>
            <a:r>
              <a:rPr lang="tr-TR" sz="3000" b="1" dirty="0" err="1" smtClean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Support</a:t>
            </a:r>
            <a:r>
              <a:rPr lang="tr-TR" sz="3000" b="1" dirty="0" smtClean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) Sınavı</a:t>
            </a:r>
            <a:endParaRPr lang="en" sz="30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0866" y="2175760"/>
            <a:ext cx="317019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753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463525" y="2871148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dirty="0" smtClean="0"/>
              <a:t>FAALİYET ÖNCESİ</a:t>
            </a:r>
            <a:endParaRPr lang="en" dirty="0"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13</a:t>
            </a:fld>
            <a:endParaRPr lang="en"/>
          </a:p>
        </p:txBody>
      </p:sp>
      <p:sp>
        <p:nvSpPr>
          <p:cNvPr id="224" name="Shape 224"/>
          <p:cNvSpPr txBox="1"/>
          <p:nvPr/>
        </p:nvSpPr>
        <p:spPr>
          <a:xfrm>
            <a:off x="594923" y="642550"/>
            <a:ext cx="5237466" cy="198943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tr-TR" sz="3600" b="1" dirty="0" smtClean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 algn="just">
              <a:buClr>
                <a:srgbClr val="000000"/>
              </a:buClr>
              <a:buSzPct val="91666"/>
            </a:pPr>
            <a:r>
              <a:rPr lang="tr-TR" sz="30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5</a:t>
            </a:r>
            <a:r>
              <a:rPr lang="tr-TR" sz="3000" b="1" dirty="0" smtClean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</a:t>
            </a:r>
            <a:r>
              <a:rPr lang="tr-TR" sz="3000" b="1" dirty="0" smtClean="0">
                <a:solidFill>
                  <a:schemeClr val="accent1">
                    <a:lumMod val="75000"/>
                  </a:schemeClr>
                </a:solidFill>
              </a:rPr>
              <a:t>SİGORTA(KAZA, SİGORTASI,MESULİYET SİGORTASI VE SEYAHAT SAĞLIK SİGORTASI)</a:t>
            </a:r>
            <a:endParaRPr lang="tr-TR" sz="3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57925" y="2189435"/>
            <a:ext cx="317019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2577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463525" y="2871148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dirty="0" smtClean="0"/>
              <a:t>FAALİYET ÖNCESİ</a:t>
            </a:r>
            <a:endParaRPr lang="en" dirty="0"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14</a:t>
            </a:fld>
            <a:endParaRPr lang="en"/>
          </a:p>
        </p:txBody>
      </p:sp>
      <p:sp>
        <p:nvSpPr>
          <p:cNvPr id="224" name="Shape 224"/>
          <p:cNvSpPr txBox="1"/>
          <p:nvPr/>
        </p:nvSpPr>
        <p:spPr>
          <a:xfrm>
            <a:off x="594922" y="642550"/>
            <a:ext cx="6720277" cy="198943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tr-TR" sz="3600" b="1" dirty="0" smtClean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buClr>
                <a:srgbClr val="000000"/>
              </a:buClr>
              <a:buSzPct val="91666"/>
            </a:pPr>
            <a:r>
              <a:rPr lang="tr-TR" sz="3000" b="1" dirty="0" smtClean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6. </a:t>
            </a:r>
            <a:r>
              <a:rPr lang="tr-TR" sz="3000" b="1" dirty="0" smtClean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ÖĞRENCİ İLE YÜKSEKÖĞRETİM KURUMU ARASINDA İMZALANAN ERASMUS+ YÜKSEKÖĞRETİM STAJ HAREKETLİLİĞİ İÇİN HİBE SÖZLEŞMESİ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90930" y="2093200"/>
            <a:ext cx="317019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84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463525" y="2871148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dirty="0" smtClean="0"/>
              <a:t>FAALİYET ÖNCESİ</a:t>
            </a:r>
            <a:endParaRPr lang="en" dirty="0"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15</a:t>
            </a:fld>
            <a:endParaRPr lang="en"/>
          </a:p>
        </p:txBody>
      </p:sp>
      <p:sp>
        <p:nvSpPr>
          <p:cNvPr id="224" name="Shape 224"/>
          <p:cNvSpPr txBox="1"/>
          <p:nvPr/>
        </p:nvSpPr>
        <p:spPr>
          <a:xfrm>
            <a:off x="594922" y="642550"/>
            <a:ext cx="6720277" cy="198943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tr-TR" sz="3600" b="1" dirty="0" smtClean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buClr>
                <a:srgbClr val="000000"/>
              </a:buClr>
              <a:buSzPct val="91666"/>
            </a:pPr>
            <a:r>
              <a:rPr lang="tr-TR" sz="30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7</a:t>
            </a:r>
            <a:r>
              <a:rPr lang="tr-TR" sz="3000" b="1" dirty="0" smtClean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 </a:t>
            </a:r>
            <a:r>
              <a:rPr lang="tr-TR" sz="3000" b="1" dirty="0" smtClean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VİZE ve PASAPORT</a:t>
            </a:r>
            <a:endParaRPr lang="tr-TR" sz="3000" b="1" dirty="0">
              <a:solidFill>
                <a:schemeClr val="accent1">
                  <a:lumMod val="75000"/>
                </a:schemeClr>
              </a:solidFill>
              <a:latin typeface="Roboto Condensed" panose="020B0604020202020204" charset="0"/>
              <a:ea typeface="Roboto Condensed" panose="020B0604020202020204" charset="0"/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26831" y="2189435"/>
            <a:ext cx="317019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345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VİZE ve PASAPORT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80416" y="1327350"/>
            <a:ext cx="8692896" cy="3624750"/>
          </a:xfrm>
        </p:spPr>
        <p:txBody>
          <a:bodyPr/>
          <a:lstStyle/>
          <a:p>
            <a:r>
              <a:rPr lang="tr-TR" dirty="0" smtClean="0"/>
              <a:t>25 yaşın üzerindeki öğrenciler ofisimizden harçsız pasaport yazısı almalıdır.</a:t>
            </a:r>
          </a:p>
          <a:p>
            <a:r>
              <a:rPr lang="tr-TR" dirty="0" smtClean="0"/>
              <a:t>25 yaş altındaki öğrencilerden  pasaport harcı alınmadığı için yazı almalarına da gerek yoktur. </a:t>
            </a:r>
          </a:p>
          <a:p>
            <a:r>
              <a:rPr lang="tr-TR" dirty="0" smtClean="0"/>
              <a:t>Vize işlemleri öğrencinin sorumluluğundadır. </a:t>
            </a:r>
          </a:p>
          <a:p>
            <a:r>
              <a:rPr lang="tr-TR" dirty="0" smtClean="0"/>
              <a:t>Konsoloslukla temas kurup, hangi belgelerin istendiği öğrenilmelidir.</a:t>
            </a:r>
          </a:p>
          <a:p>
            <a:r>
              <a:rPr lang="tr-TR" dirty="0" smtClean="0"/>
              <a:t>Vize başvurusu için Ofisimizden hibe  yazısını almanız gerekmektedir.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16</a:t>
            </a:fld>
            <a:endParaRPr lang="en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540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VİZE ve PASAPORT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80416" y="1327350"/>
            <a:ext cx="8692896" cy="3624750"/>
          </a:xfrm>
        </p:spPr>
        <p:txBody>
          <a:bodyPr/>
          <a:lstStyle/>
          <a:p>
            <a:pPr algn="just"/>
            <a:r>
              <a:rPr lang="tr-TR" dirty="0" smtClean="0"/>
              <a:t>Vize randevusundan en az 10 gün önce, resmi hibe yazısını </a:t>
            </a:r>
            <a:r>
              <a:rPr lang="tr-TR" dirty="0"/>
              <a:t>danışmanınızdan </a:t>
            </a:r>
            <a:r>
              <a:rPr lang="tr-TR" dirty="0" smtClean="0"/>
              <a:t>istemeyi unutmayın.</a:t>
            </a:r>
          </a:p>
          <a:p>
            <a:pPr algn="just">
              <a:buNone/>
            </a:pPr>
            <a:r>
              <a:rPr lang="tr-TR" dirty="0" smtClean="0"/>
              <a:t> </a:t>
            </a:r>
          </a:p>
          <a:p>
            <a:r>
              <a:rPr lang="tr-TR" dirty="0" smtClean="0"/>
              <a:t>Vizeniz çıktıktan sonra da kopyasını ilgili danışmanınıza ulaştırın.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17</a:t>
            </a:fld>
            <a:endParaRPr lang="en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723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463525" y="2871148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dirty="0" smtClean="0"/>
              <a:t>FAALİYET ÖNCESİ</a:t>
            </a:r>
            <a:endParaRPr lang="en" dirty="0"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18</a:t>
            </a:fld>
            <a:endParaRPr lang="en"/>
          </a:p>
        </p:txBody>
      </p:sp>
      <p:sp>
        <p:nvSpPr>
          <p:cNvPr id="224" name="Shape 224"/>
          <p:cNvSpPr txBox="1"/>
          <p:nvPr/>
        </p:nvSpPr>
        <p:spPr>
          <a:xfrm>
            <a:off x="594922" y="642550"/>
            <a:ext cx="6720277" cy="198943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tr-TR" sz="3600" b="1" dirty="0" smtClean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buClr>
                <a:srgbClr val="000000"/>
              </a:buClr>
              <a:buSzPct val="91666"/>
            </a:pPr>
            <a:r>
              <a:rPr lang="tr-TR" sz="30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8</a:t>
            </a:r>
            <a:r>
              <a:rPr lang="tr-TR" sz="3000" b="1" dirty="0" smtClean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 </a:t>
            </a:r>
            <a:r>
              <a:rPr lang="tr-TR" sz="3000" b="1" dirty="0" smtClean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HİBELERİN YATIRILMASI</a:t>
            </a:r>
            <a:endParaRPr lang="tr-TR" sz="3000" b="1" dirty="0">
              <a:solidFill>
                <a:schemeClr val="accent1">
                  <a:lumMod val="75000"/>
                </a:schemeClr>
              </a:solidFill>
              <a:latin typeface="Roboto Condensed" panose="020B0604020202020204" charset="0"/>
              <a:ea typeface="Roboto Condensed" panose="020B0604020202020204" charset="0"/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98706" y="2154160"/>
            <a:ext cx="317019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96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61544" y="1066366"/>
            <a:ext cx="8543544" cy="2961900"/>
          </a:xfrm>
        </p:spPr>
        <p:txBody>
          <a:bodyPr/>
          <a:lstStyle/>
          <a:p>
            <a:r>
              <a:rPr lang="tr-TR" sz="3600" dirty="0" smtClean="0"/>
              <a:t>Bu aşamaya kadar gerekli tüm evraklar ofisimize teslim edildi, OLS sınavı tamamlandı ve vizeniz çıktıysa hibenizin % 80’lik kısmı yatırılır.</a:t>
            </a:r>
            <a:endParaRPr lang="tr-TR" sz="3600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750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463524" y="775220"/>
            <a:ext cx="5916727" cy="11598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SON TARİH 31 EKİM 2023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2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0270466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61544" y="1066366"/>
            <a:ext cx="8543544" cy="2961900"/>
          </a:xfrm>
        </p:spPr>
        <p:txBody>
          <a:bodyPr/>
          <a:lstStyle/>
          <a:p>
            <a:r>
              <a:rPr lang="tr-TR" sz="3600" dirty="0" smtClean="0"/>
              <a:t>HİBELERİNİZ AZAMİ </a:t>
            </a:r>
            <a:r>
              <a:rPr lang="tr-TR" sz="3600" dirty="0" smtClean="0"/>
              <a:t>2 </a:t>
            </a:r>
            <a:r>
              <a:rPr lang="tr-TR" sz="3600" dirty="0" smtClean="0"/>
              <a:t>AY ÜZERİNDEN HESAPLANACAK.</a:t>
            </a:r>
            <a:endParaRPr lang="tr-TR" sz="3600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878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21</a:t>
            </a:fld>
            <a:endParaRPr lang="en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3227" y="1468957"/>
            <a:ext cx="7367169" cy="3162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766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365760" y="1090750"/>
            <a:ext cx="7424928" cy="2961900"/>
          </a:xfrm>
        </p:spPr>
        <p:txBody>
          <a:bodyPr/>
          <a:lstStyle/>
          <a:p>
            <a:r>
              <a:rPr lang="tr-TR" dirty="0" smtClean="0"/>
              <a:t>FAALİYET SONRASINDA TESLİM EDİLMESİ GEREKEN BELGELER ve YAPILMASI GEREKENLER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88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FAALİYET SONRASI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40042" y="1327350"/>
            <a:ext cx="8462582" cy="3309150"/>
          </a:xfrm>
        </p:spPr>
        <p:txBody>
          <a:bodyPr/>
          <a:lstStyle/>
          <a:p>
            <a:endParaRPr lang="tr-TR" sz="2000" dirty="0" smtClean="0"/>
          </a:p>
          <a:p>
            <a:r>
              <a:rPr lang="tr-TR" sz="2000" dirty="0" smtClean="0"/>
              <a:t>1. LA </a:t>
            </a:r>
            <a:r>
              <a:rPr lang="tr-TR" sz="2000" dirty="0" err="1" smtClean="0"/>
              <a:t>for</a:t>
            </a:r>
            <a:r>
              <a:rPr lang="tr-TR" sz="2000" dirty="0" smtClean="0"/>
              <a:t> </a:t>
            </a:r>
            <a:r>
              <a:rPr lang="tr-TR" sz="2000" dirty="0" err="1" smtClean="0"/>
              <a:t>Traineeship</a:t>
            </a:r>
            <a:r>
              <a:rPr lang="tr-TR" sz="2000" dirty="0" smtClean="0"/>
              <a:t> belgesinin imzalı ve mühürlü </a:t>
            </a:r>
            <a:r>
              <a:rPr lang="tr-TR" sz="2000" b="1" dirty="0" smtClean="0">
                <a:solidFill>
                  <a:srgbClr val="FF0000"/>
                </a:solidFill>
              </a:rPr>
              <a:t>«</a:t>
            </a:r>
            <a:r>
              <a:rPr lang="tr-TR" sz="2000" b="1" dirty="0" err="1" smtClean="0">
                <a:solidFill>
                  <a:srgbClr val="FF0000"/>
                </a:solidFill>
              </a:rPr>
              <a:t>After</a:t>
            </a:r>
            <a:r>
              <a:rPr lang="tr-TR" sz="2000" b="1" dirty="0" smtClean="0">
                <a:solidFill>
                  <a:srgbClr val="FF0000"/>
                </a:solidFill>
              </a:rPr>
              <a:t> </a:t>
            </a:r>
            <a:r>
              <a:rPr lang="tr-TR" sz="2000" b="1" dirty="0" err="1" smtClean="0">
                <a:solidFill>
                  <a:srgbClr val="FF0000"/>
                </a:solidFill>
              </a:rPr>
              <a:t>Mobility</a:t>
            </a:r>
            <a:r>
              <a:rPr lang="tr-TR" sz="2000" b="1" dirty="0" smtClean="0">
                <a:solidFill>
                  <a:srgbClr val="FF0000"/>
                </a:solidFill>
              </a:rPr>
              <a:t>» </a:t>
            </a:r>
            <a:r>
              <a:rPr lang="tr-TR" sz="2000" dirty="0" smtClean="0"/>
              <a:t>kısmı,</a:t>
            </a:r>
          </a:p>
          <a:p>
            <a:r>
              <a:rPr lang="tr-TR" sz="2000" dirty="0" smtClean="0"/>
              <a:t>2. Katılım Sertifikası,</a:t>
            </a:r>
          </a:p>
          <a:p>
            <a:r>
              <a:rPr lang="tr-TR" sz="2000" dirty="0" smtClean="0"/>
              <a:t>3. </a:t>
            </a:r>
            <a:r>
              <a:rPr lang="tr-TR" sz="2000" dirty="0" smtClean="0"/>
              <a:t>Öğrenci Anketi(online)</a:t>
            </a:r>
          </a:p>
          <a:p>
            <a:r>
              <a:rPr lang="tr-TR" sz="2000" dirty="0"/>
              <a:t>4</a:t>
            </a:r>
            <a:r>
              <a:rPr lang="tr-TR" sz="2000" dirty="0" smtClean="0"/>
              <a:t>. </a:t>
            </a:r>
            <a:r>
              <a:rPr lang="tr-TR" sz="2000" dirty="0" smtClean="0"/>
              <a:t>OLS sınavı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23</a:t>
            </a:fld>
            <a:endParaRPr lang="en"/>
          </a:p>
        </p:txBody>
      </p:sp>
      <p:grpSp>
        <p:nvGrpSpPr>
          <p:cNvPr id="5" name="Shape 239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6" name="Shape 240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0" t="0" r="0" b="0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" name="Shape 241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0" t="0" r="0" b="0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" name="Shape 242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0" t="0" r="0" b="0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" name="Shape 243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0" t="0" r="0" b="0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7855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573227" y="2834572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dirty="0" smtClean="0"/>
              <a:t>FAALİYET SONRASI</a:t>
            </a:r>
            <a:endParaRPr lang="en" dirty="0"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24</a:t>
            </a:fld>
            <a:endParaRPr lang="en"/>
          </a:p>
        </p:txBody>
      </p:sp>
      <p:sp>
        <p:nvSpPr>
          <p:cNvPr id="224" name="Shape 224"/>
          <p:cNvSpPr txBox="1"/>
          <p:nvPr/>
        </p:nvSpPr>
        <p:spPr>
          <a:xfrm>
            <a:off x="297461" y="138829"/>
            <a:ext cx="8280854" cy="275901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buClr>
                <a:srgbClr val="000000"/>
              </a:buClr>
              <a:buSzPct val="91666"/>
            </a:pPr>
            <a:r>
              <a:rPr lang="tr-TR" sz="3200" b="1" dirty="0" smtClean="0">
                <a:solidFill>
                  <a:srgbClr val="3F5378"/>
                </a:solidFill>
                <a:latin typeface="Roboto Condensed"/>
                <a:ea typeface="Roboto Condensed"/>
                <a:sym typeface="Roboto Condensed"/>
              </a:rPr>
              <a:t>1.</a:t>
            </a:r>
            <a:r>
              <a:rPr lang="tr-TR" sz="3000" b="1" dirty="0" smtClean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LA </a:t>
            </a:r>
            <a:r>
              <a:rPr lang="tr-TR" sz="3000" b="1" dirty="0" smtClean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FOR </a:t>
            </a:r>
            <a:r>
              <a:rPr lang="tr-TR" sz="3000" b="1" dirty="0" smtClean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TRAINEESHIP </a:t>
            </a:r>
            <a:r>
              <a:rPr lang="tr-TR" sz="3000" b="1" dirty="0" smtClean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BELGESİNİN İMZALI VE MÜHÜRLÜ «AFTER </a:t>
            </a:r>
            <a:r>
              <a:rPr lang="tr-TR" sz="3000" b="1" dirty="0" smtClean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MOBILITY</a:t>
            </a:r>
            <a:r>
              <a:rPr lang="tr-TR" sz="3000" b="1" dirty="0" smtClean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» KISMI</a:t>
            </a:r>
          </a:p>
          <a:p>
            <a:pPr marL="450850" lvl="0" indent="-450850">
              <a:buClr>
                <a:srgbClr val="000000"/>
              </a:buClr>
              <a:buSzPct val="91666"/>
            </a:pPr>
            <a:r>
              <a:rPr lang="tr-TR" sz="3000" dirty="0" smtClean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Karşı </a:t>
            </a:r>
            <a:r>
              <a:rPr lang="tr-TR" sz="3000" dirty="0" smtClean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kurumun imzası ve </a:t>
            </a:r>
            <a:r>
              <a:rPr lang="tr-TR" sz="3000" dirty="0" err="1" smtClean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mühürü</a:t>
            </a:r>
            <a:r>
              <a:rPr lang="tr-TR" sz="3000" dirty="0" smtClean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 olmalı.</a:t>
            </a:r>
          </a:p>
          <a:p>
            <a:pPr lvl="0">
              <a:buClr>
                <a:srgbClr val="000000"/>
              </a:buClr>
              <a:buSzPct val="91666"/>
            </a:pPr>
            <a:endParaRPr lang="tr-TR" sz="3000" b="1" dirty="0">
              <a:solidFill>
                <a:schemeClr val="accent1">
                  <a:lumMod val="75000"/>
                </a:schemeClr>
              </a:solidFill>
              <a:latin typeface="Roboto Condensed" panose="020B0604020202020204" charset="0"/>
              <a:ea typeface="Roboto Condensed" panose="020B0604020202020204" charset="0"/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30710" y="2022059"/>
            <a:ext cx="317019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138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ayt Numarası Yer Tutucusu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25</a:t>
            </a:fld>
            <a:endParaRPr lang="en" dirty="0"/>
          </a:p>
        </p:txBody>
      </p:sp>
      <p:pic>
        <p:nvPicPr>
          <p:cNvPr id="4" name="Resim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456" y="682752"/>
            <a:ext cx="6406769" cy="381609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sp>
        <p:nvSpPr>
          <p:cNvPr id="8" name="Yuvarlatılmış Dikdörtgen 7"/>
          <p:cNvSpPr/>
          <p:nvPr/>
        </p:nvSpPr>
        <p:spPr>
          <a:xfrm>
            <a:off x="6912864" y="1766468"/>
            <a:ext cx="1133856" cy="14644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Evaluation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Trainee</a:t>
            </a:r>
            <a:endParaRPr lang="tr-TR" dirty="0"/>
          </a:p>
        </p:txBody>
      </p:sp>
      <p:cxnSp>
        <p:nvCxnSpPr>
          <p:cNvPr id="10" name="Düz Ok Bağlayıcısı 9"/>
          <p:cNvCxnSpPr/>
          <p:nvPr/>
        </p:nvCxnSpPr>
        <p:spPr>
          <a:xfrm flipH="1">
            <a:off x="4340352" y="2865120"/>
            <a:ext cx="2572512" cy="88758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1384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573227" y="2834572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dirty="0" smtClean="0"/>
              <a:t>FAALİYET SONRASI</a:t>
            </a:r>
            <a:endParaRPr lang="en" dirty="0"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26</a:t>
            </a:fld>
            <a:endParaRPr lang="en"/>
          </a:p>
        </p:txBody>
      </p:sp>
      <p:sp>
        <p:nvSpPr>
          <p:cNvPr id="224" name="Shape 224"/>
          <p:cNvSpPr txBox="1"/>
          <p:nvPr/>
        </p:nvSpPr>
        <p:spPr>
          <a:xfrm>
            <a:off x="594922" y="642550"/>
            <a:ext cx="6720277" cy="198943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tr-TR" sz="3600" b="1" dirty="0" smtClean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buClr>
                <a:srgbClr val="000000"/>
              </a:buClr>
              <a:buSzPct val="91666"/>
            </a:pPr>
            <a:r>
              <a:rPr lang="tr-TR" sz="30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2</a:t>
            </a:r>
            <a:r>
              <a:rPr lang="tr-TR" sz="3000" b="1" dirty="0" smtClean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 </a:t>
            </a:r>
            <a:r>
              <a:rPr lang="tr-TR" sz="3000" b="1" dirty="0" smtClean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KATILIM SERTİFİKASI</a:t>
            </a:r>
          </a:p>
          <a:p>
            <a:pPr lvl="0">
              <a:buClr>
                <a:srgbClr val="000000"/>
              </a:buClr>
              <a:buSzPct val="91666"/>
            </a:pPr>
            <a:r>
              <a:rPr lang="tr-TR" sz="3000" dirty="0" smtClean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Hangi tarihler arasında stajınızı yaptığınızı gösteren belge. İmzalı ve mühürlü olmalı.</a:t>
            </a:r>
            <a:endParaRPr lang="tr-TR" sz="3000" dirty="0">
              <a:solidFill>
                <a:schemeClr val="accent1">
                  <a:lumMod val="75000"/>
                </a:schemeClr>
              </a:solidFill>
              <a:latin typeface="Roboto Condensed" panose="020B0604020202020204" charset="0"/>
              <a:ea typeface="Roboto Condensed" panose="020B0604020202020204" charset="0"/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09117" y="1227568"/>
            <a:ext cx="317019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315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573227" y="2834572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dirty="0" smtClean="0"/>
              <a:t>FAALİYET SONRASI</a:t>
            </a:r>
            <a:endParaRPr lang="en" dirty="0"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27</a:t>
            </a:fld>
            <a:endParaRPr lang="en"/>
          </a:p>
        </p:txBody>
      </p:sp>
      <p:sp>
        <p:nvSpPr>
          <p:cNvPr id="224" name="Shape 224"/>
          <p:cNvSpPr txBox="1"/>
          <p:nvPr/>
        </p:nvSpPr>
        <p:spPr>
          <a:xfrm>
            <a:off x="594922" y="642550"/>
            <a:ext cx="6720277" cy="198943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tr-TR" sz="3600" b="1" dirty="0" smtClean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buClr>
                <a:srgbClr val="000000"/>
              </a:buClr>
              <a:buSzPct val="91666"/>
            </a:pPr>
            <a:r>
              <a:rPr lang="tr-TR" sz="3000" b="1" dirty="0" smtClean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3. </a:t>
            </a:r>
            <a:r>
              <a:rPr lang="tr-TR" sz="3000" b="1" dirty="0" smtClean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ÖĞRENCİ ANKETİ</a:t>
            </a:r>
          </a:p>
          <a:p>
            <a:pPr lvl="0">
              <a:buClr>
                <a:srgbClr val="000000"/>
              </a:buClr>
              <a:buSzPct val="91666"/>
            </a:pPr>
            <a:r>
              <a:rPr lang="tr-TR" sz="3000" dirty="0" smtClean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Evraklarınızı ofise teslim ettikten sonra, bilgileriniz sisteme girilecek ve anket mail adresinize gelecek</a:t>
            </a:r>
            <a:r>
              <a:rPr lang="tr-TR" sz="3000" b="1" dirty="0" smtClean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.</a:t>
            </a:r>
            <a:endParaRPr lang="tr-TR" sz="3000" b="1" dirty="0">
              <a:solidFill>
                <a:schemeClr val="accent1">
                  <a:lumMod val="75000"/>
                </a:schemeClr>
              </a:solidFill>
              <a:latin typeface="Roboto Condensed" panose="020B0604020202020204" charset="0"/>
              <a:ea typeface="Roboto Condensed" panose="020B0604020202020204" charset="0"/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96550" y="752080"/>
            <a:ext cx="317019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454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573227" y="2834572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dirty="0" smtClean="0"/>
              <a:t>FAALİYET SONRASI</a:t>
            </a:r>
            <a:endParaRPr lang="en" dirty="0"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28</a:t>
            </a:fld>
            <a:endParaRPr lang="en"/>
          </a:p>
        </p:txBody>
      </p:sp>
      <p:sp>
        <p:nvSpPr>
          <p:cNvPr id="224" name="Shape 224"/>
          <p:cNvSpPr txBox="1"/>
          <p:nvPr/>
        </p:nvSpPr>
        <p:spPr>
          <a:xfrm>
            <a:off x="594922" y="642550"/>
            <a:ext cx="6720277" cy="198943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tr-TR" sz="3600" b="1" dirty="0" smtClean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buClr>
                <a:srgbClr val="000000"/>
              </a:buClr>
              <a:buSzPct val="91666"/>
            </a:pPr>
            <a:r>
              <a:rPr lang="tr-TR" sz="30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4</a:t>
            </a:r>
            <a:r>
              <a:rPr lang="tr-TR" sz="3000" b="1" dirty="0" smtClean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 </a:t>
            </a:r>
            <a:r>
              <a:rPr lang="tr-TR" sz="3000" b="1" dirty="0" smtClean="0">
                <a:solidFill>
                  <a:schemeClr val="accent1">
                    <a:lumMod val="75000"/>
                  </a:schemeClr>
                </a:solidFill>
                <a:latin typeface="Roboto Condensed" panose="020B0604020202020204" charset="0"/>
                <a:ea typeface="Roboto Condensed" panose="020B0604020202020204" charset="0"/>
              </a:rPr>
              <a:t>OLS SINAVI (2)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99090" y="2129630"/>
            <a:ext cx="317019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639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0" y="0"/>
            <a:ext cx="8058912" cy="4259914"/>
          </a:xfrm>
        </p:spPr>
        <p:txBody>
          <a:bodyPr/>
          <a:lstStyle/>
          <a:p>
            <a:r>
              <a:rPr lang="tr-TR" sz="3600" dirty="0" smtClean="0"/>
              <a:t>Bütün evraklar teslim edildi(döndükten sonra 1 ay içinde), OLS sınavı tamamlandı ve anket yapıldıysa kalan hibenin %20’si yatırılır.</a:t>
            </a:r>
            <a:endParaRPr lang="tr-TR" sz="3600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333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STAJ HAREKETLİLİĞİ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82216" y="1313343"/>
            <a:ext cx="8627006" cy="3374515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“Staj”, bir yararlanıcının programa katılan başka bir ülkedeki bir işletme veya organizasyon bünyesindeki mesleki eğitim alma ve/veya çalışma deneyimi </a:t>
            </a:r>
            <a:r>
              <a:rPr lang="tr-TR" sz="1800" b="1" dirty="0" smtClean="0">
                <a:solidFill>
                  <a:schemeClr val="accent1">
                    <a:lumMod val="75000"/>
                  </a:schemeClr>
                </a:solidFill>
              </a:rPr>
              <a:t>kazanma </a:t>
            </a: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sürecidir. </a:t>
            </a:r>
            <a:endParaRPr lang="tr-TR" sz="1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tr-TR" sz="1800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3</a:t>
            </a:fld>
            <a:endParaRPr lang="en"/>
          </a:p>
        </p:txBody>
      </p:sp>
      <p:grpSp>
        <p:nvGrpSpPr>
          <p:cNvPr id="5" name="Shape 239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6" name="Shape 240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0" t="0" r="0" b="0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" name="Shape 241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0" t="0" r="0" b="0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" name="Shape 242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0" t="0" r="0" b="0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" name="Shape 243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0" t="0" r="0" b="0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7610" y="4772371"/>
            <a:ext cx="1196390" cy="359458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794" y="4652924"/>
            <a:ext cx="582020" cy="507000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708" y="4704283"/>
            <a:ext cx="872673" cy="455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21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ÖDEMEDE KESİNTİ YAPILMASI: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31648" y="1377694"/>
            <a:ext cx="8473439" cy="4169665"/>
          </a:xfrm>
        </p:spPr>
        <p:txBody>
          <a:bodyPr/>
          <a:lstStyle/>
          <a:p>
            <a:r>
              <a:rPr lang="tr-TR" sz="3200" dirty="0" smtClean="0"/>
              <a:t>Staja ara verme, bulunulan ülkeden ayrılma (?)  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>
                <a:latin typeface="Times New Roman" pitchFamily="18" charset="0"/>
                <a:cs typeface="Times New Roman" pitchFamily="18" charset="0"/>
              </a:rPr>
            </a:br>
            <a:r>
              <a:rPr lang="tr-TR" sz="2000" u="sng" dirty="0">
                <a:latin typeface="Roboto Condensed" panose="020B0604020202020204" charset="0"/>
                <a:ea typeface="Roboto Condensed" panose="020B0604020202020204" charset="0"/>
                <a:cs typeface="Times New Roman" pitchFamily="18" charset="0"/>
              </a:rPr>
              <a:t/>
            </a:r>
            <a:br>
              <a:rPr lang="tr-TR" sz="2000" u="sng" dirty="0">
                <a:latin typeface="Roboto Condensed" panose="020B0604020202020204" charset="0"/>
                <a:ea typeface="Roboto Condensed" panose="020B0604020202020204" charset="0"/>
                <a:cs typeface="Times New Roman" pitchFamily="18" charset="0"/>
              </a:rPr>
            </a:br>
            <a:r>
              <a:rPr lang="tr-TR" sz="2000" u="sng" dirty="0">
                <a:latin typeface="Roboto Condensed" panose="020B0604020202020204" charset="0"/>
                <a:ea typeface="Roboto Condensed" panose="020B0604020202020204" charset="0"/>
                <a:cs typeface="Times New Roman" pitchFamily="18" charset="0"/>
              </a:rPr>
              <a:t/>
            </a:r>
            <a:br>
              <a:rPr lang="tr-TR" sz="2000" u="sng" dirty="0">
                <a:latin typeface="Roboto Condensed" panose="020B0604020202020204" charset="0"/>
                <a:ea typeface="Roboto Condensed" panose="020B0604020202020204" charset="0"/>
                <a:cs typeface="Times New Roman" pitchFamily="18" charset="0"/>
              </a:rPr>
            </a:br>
            <a:r>
              <a:rPr lang="tr-TR" sz="2000" dirty="0">
                <a:latin typeface="Roboto Condensed" panose="020B0604020202020204" charset="0"/>
                <a:ea typeface="Roboto Condensed" panose="020B0604020202020204" charset="0"/>
                <a:cs typeface="Times New Roman" pitchFamily="18" charset="0"/>
              </a:rPr>
              <a:t>       </a:t>
            </a:r>
            <a:endParaRPr lang="tr-TR" sz="2000" dirty="0">
              <a:latin typeface="Roboto Condensed" panose="020B0604020202020204" charset="0"/>
              <a:ea typeface="Roboto Condensed" panose="020B0604020202020204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30</a:t>
            </a:fld>
            <a:endParaRPr lang="en"/>
          </a:p>
        </p:txBody>
      </p:sp>
      <p:grpSp>
        <p:nvGrpSpPr>
          <p:cNvPr id="5" name="Shape 239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6" name="Shape 240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0" t="0" r="0" b="0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" name="Shape 241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0" t="0" r="0" b="0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" name="Shape 242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0" t="0" r="0" b="0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" name="Shape 243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0" t="0" r="0" b="0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312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-10 PUAN UYGULAMASI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31648" y="1377694"/>
            <a:ext cx="8473439" cy="4169665"/>
          </a:xfrm>
        </p:spPr>
        <p:txBody>
          <a:bodyPr/>
          <a:lstStyle/>
          <a:p>
            <a:r>
              <a:rPr lang="tr-TR" dirty="0" smtClean="0"/>
              <a:t>Mücbir sebep olmadan ve feragat ettiğine dair dilekçe vermeden hareketlilikten vazgeçenlerden </a:t>
            </a:r>
            <a:r>
              <a:rPr lang="tr-TR" dirty="0"/>
              <a:t>b</a:t>
            </a:r>
            <a:r>
              <a:rPr lang="tr-TR" dirty="0" smtClean="0"/>
              <a:t>ir dahaki başvurularında 10 puan eksilecek.</a:t>
            </a:r>
            <a:r>
              <a:rPr lang="tr-TR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2000" dirty="0">
                <a:latin typeface="Times New Roman" pitchFamily="18" charset="0"/>
                <a:cs typeface="Times New Roman" pitchFamily="18" charset="0"/>
              </a:rPr>
            </a:br>
            <a:r>
              <a:rPr lang="tr-TR" sz="2000" u="sng" dirty="0">
                <a:latin typeface="Roboto Condensed" panose="020B0604020202020204" charset="0"/>
                <a:ea typeface="Roboto Condensed" panose="020B0604020202020204" charset="0"/>
                <a:cs typeface="Times New Roman" pitchFamily="18" charset="0"/>
              </a:rPr>
              <a:t/>
            </a:r>
            <a:br>
              <a:rPr lang="tr-TR" sz="2000" u="sng" dirty="0">
                <a:latin typeface="Roboto Condensed" panose="020B0604020202020204" charset="0"/>
                <a:ea typeface="Roboto Condensed" panose="020B0604020202020204" charset="0"/>
                <a:cs typeface="Times New Roman" pitchFamily="18" charset="0"/>
              </a:rPr>
            </a:br>
            <a:r>
              <a:rPr lang="tr-TR" sz="2000" u="sng" dirty="0">
                <a:latin typeface="Roboto Condensed" panose="020B0604020202020204" charset="0"/>
                <a:ea typeface="Roboto Condensed" panose="020B0604020202020204" charset="0"/>
                <a:cs typeface="Times New Roman" pitchFamily="18" charset="0"/>
              </a:rPr>
              <a:t/>
            </a:r>
            <a:br>
              <a:rPr lang="tr-TR" sz="2000" u="sng" dirty="0">
                <a:latin typeface="Roboto Condensed" panose="020B0604020202020204" charset="0"/>
                <a:ea typeface="Roboto Condensed" panose="020B0604020202020204" charset="0"/>
                <a:cs typeface="Times New Roman" pitchFamily="18" charset="0"/>
              </a:rPr>
            </a:br>
            <a:r>
              <a:rPr lang="tr-TR" sz="2000" dirty="0">
                <a:latin typeface="Roboto Condensed" panose="020B0604020202020204" charset="0"/>
                <a:ea typeface="Roboto Condensed" panose="020B0604020202020204" charset="0"/>
                <a:cs typeface="Times New Roman" pitchFamily="18" charset="0"/>
              </a:rPr>
              <a:t>       </a:t>
            </a:r>
            <a:endParaRPr lang="tr-TR" sz="2000" dirty="0">
              <a:latin typeface="Roboto Condensed" panose="020B0604020202020204" charset="0"/>
              <a:ea typeface="Roboto Condensed" panose="020B0604020202020204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31</a:t>
            </a:fld>
            <a:endParaRPr lang="en"/>
          </a:p>
        </p:txBody>
      </p:sp>
      <p:grpSp>
        <p:nvGrpSpPr>
          <p:cNvPr id="5" name="Shape 239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6" name="Shape 240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0" t="0" r="0" b="0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" name="Shape 241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0" t="0" r="0" b="0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" name="Shape 242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0" t="0" r="0" b="0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" name="Shape 243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0" t="0" r="0" b="0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289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ULUSLARARASI İLİŞKİLER OFİSİ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14275" y="1327350"/>
            <a:ext cx="6132600" cy="3529322"/>
          </a:xfrm>
        </p:spPr>
        <p:txBody>
          <a:bodyPr/>
          <a:lstStyle/>
          <a:p>
            <a:pPr>
              <a:buNone/>
            </a:pPr>
            <a:r>
              <a:rPr lang="tr-TR" dirty="0"/>
              <a:t>İstiklal Yerleşkesi, Rektörlük Binası </a:t>
            </a:r>
            <a:br>
              <a:rPr lang="tr-TR" dirty="0"/>
            </a:br>
            <a:r>
              <a:rPr lang="tr-TR" dirty="0"/>
              <a:t>B-Blok Zemin Kat</a:t>
            </a:r>
          </a:p>
          <a:p>
            <a:pPr>
              <a:buNone/>
            </a:pPr>
            <a:r>
              <a:rPr lang="tr-TR" dirty="0"/>
              <a:t>15030 </a:t>
            </a:r>
            <a:r>
              <a:rPr lang="tr-TR" dirty="0" smtClean="0"/>
              <a:t>BURDUR</a:t>
            </a:r>
          </a:p>
          <a:p>
            <a:pPr>
              <a:buNone/>
            </a:pPr>
            <a:r>
              <a:rPr lang="tr-TR" b="1" dirty="0" smtClean="0"/>
              <a:t>Telefon</a:t>
            </a:r>
            <a:r>
              <a:rPr lang="tr-TR" b="1" dirty="0"/>
              <a:t>: </a:t>
            </a:r>
            <a:r>
              <a:rPr lang="tr-TR" dirty="0"/>
              <a:t>+90 248 213 </a:t>
            </a:r>
            <a:r>
              <a:rPr lang="tr-TR" dirty="0" smtClean="0"/>
              <a:t>10</a:t>
            </a:r>
            <a:endParaRPr lang="tr-TR" dirty="0"/>
          </a:p>
          <a:p>
            <a:pPr>
              <a:buNone/>
            </a:pPr>
            <a:r>
              <a:rPr lang="tr-TR" b="1" dirty="0" smtClean="0"/>
              <a:t>E-Posta</a:t>
            </a:r>
            <a:r>
              <a:rPr lang="tr-TR" b="1" dirty="0"/>
              <a:t>:</a:t>
            </a:r>
            <a:r>
              <a:rPr lang="tr-TR" dirty="0"/>
              <a:t> iro@mehmetakif.edu.tr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32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833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STAJ HAREKETLİLİĞİ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82216" y="1313343"/>
            <a:ext cx="8256303" cy="3227189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Faaliyet süresi, her bir öğrenim kademesi için ayrı ayrı geçerli olmak üzere 2 ile 12 ay arasında bir süredir. </a:t>
            </a:r>
            <a:endParaRPr lang="tr-TR" sz="1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Staj faaliyeti, öğrenim süresi içerisinde her sınıfta ve öğrenim programlarının son sınıflarındaki öğrenciler mezun olduktan sonraki 12 ay içerisinde gerçekleştirilebilir. </a:t>
            </a:r>
            <a:endParaRPr lang="tr-TR" sz="1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 sz="1800" b="1" dirty="0" smtClean="0">
                <a:solidFill>
                  <a:schemeClr val="accent1">
                    <a:lumMod val="75000"/>
                  </a:schemeClr>
                </a:solidFill>
              </a:rPr>
              <a:t>Ancak, hareketlilik süresi </a:t>
            </a:r>
            <a:r>
              <a:rPr lang="tr-TR" sz="1800" b="1" dirty="0" smtClean="0">
                <a:solidFill>
                  <a:schemeClr val="accent1">
                    <a:lumMod val="75000"/>
                  </a:schemeClr>
                </a:solidFill>
              </a:rPr>
              <a:t>2 </a:t>
            </a:r>
            <a:r>
              <a:rPr lang="tr-TR" sz="1800" b="1" dirty="0" smtClean="0">
                <a:solidFill>
                  <a:schemeClr val="accent1">
                    <a:lumMod val="75000"/>
                  </a:schemeClr>
                </a:solidFill>
              </a:rPr>
              <a:t>ay olarak sınırlandırılmıştır.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4</a:t>
            </a:fld>
            <a:endParaRPr lang="en"/>
          </a:p>
        </p:txBody>
      </p:sp>
      <p:grpSp>
        <p:nvGrpSpPr>
          <p:cNvPr id="5" name="Shape 239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6" name="Shape 240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0" t="0" r="0" b="0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" name="Shape 241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0" t="0" r="0" b="0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" name="Shape 242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0" t="0" r="0" b="0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" name="Shape 243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0" t="0" r="0" b="0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pic>
        <p:nvPicPr>
          <p:cNvPr id="10" name="Resim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6563" y="4750563"/>
            <a:ext cx="1213058" cy="364466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794" y="4652924"/>
            <a:ext cx="582020" cy="507000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708" y="4704283"/>
            <a:ext cx="872673" cy="455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962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hape 236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492400" cy="7662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tr-TR" dirty="0" smtClean="0"/>
              <a:t>GİTMEDEN ÖNCE TESLİM EDİLMESİ GEREKEN BELGELER</a:t>
            </a:r>
            <a:endParaRPr lang="en" dirty="0"/>
          </a:p>
        </p:txBody>
      </p:sp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340042" y="3027405"/>
            <a:ext cx="8270701" cy="1231489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Aft>
                <a:spcPts val="0"/>
              </a:spcAft>
              <a:buClr>
                <a:srgbClr val="000000"/>
              </a:buClr>
              <a:buSzPct val="91666"/>
              <a:buNone/>
            </a:pPr>
            <a:endParaRPr lang="tr-TR" sz="1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0">
              <a:spcAft>
                <a:spcPts val="0"/>
              </a:spcAft>
              <a:buClr>
                <a:srgbClr val="000000"/>
              </a:buClr>
              <a:buSzPct val="91666"/>
              <a:buNone/>
            </a:pPr>
            <a:r>
              <a:rPr lang="tr-TR" sz="1800" b="1" dirty="0" smtClean="0">
                <a:solidFill>
                  <a:schemeClr val="accent1">
                    <a:lumMod val="75000"/>
                  </a:schemeClr>
                </a:solidFill>
              </a:rPr>
              <a:t>1. Kabul </a:t>
            </a: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Mektubu (yer değişikliği </a:t>
            </a:r>
            <a:r>
              <a:rPr lang="tr-TR" sz="1800" b="1" dirty="0" smtClean="0">
                <a:solidFill>
                  <a:schemeClr val="accent1">
                    <a:lumMod val="75000"/>
                  </a:schemeClr>
                </a:solidFill>
              </a:rPr>
              <a:t>yapıldıysa)</a:t>
            </a:r>
          </a:p>
          <a:p>
            <a:pPr lvl="0">
              <a:spcAft>
                <a:spcPts val="0"/>
              </a:spcAft>
              <a:buClr>
                <a:srgbClr val="000000"/>
              </a:buClr>
              <a:buSzPct val="91666"/>
              <a:buNone/>
            </a:pPr>
            <a:endParaRPr lang="tr-TR" sz="1800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>
              <a:spcAft>
                <a:spcPts val="0"/>
              </a:spcAft>
              <a:buClr>
                <a:srgbClr val="000000"/>
              </a:buClr>
              <a:buSzPct val="91666"/>
              <a:buNone/>
            </a:pP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2. </a:t>
            </a:r>
            <a:r>
              <a:rPr lang="tr-TR" sz="1800" b="1" dirty="0" smtClean="0">
                <a:solidFill>
                  <a:schemeClr val="accent1">
                    <a:lumMod val="75000"/>
                  </a:schemeClr>
                </a:solidFill>
              </a:rPr>
              <a:t>VAKIFBANK </a:t>
            </a: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Euro Hesap Numarası </a:t>
            </a:r>
          </a:p>
          <a:p>
            <a:pPr lvl="0">
              <a:spcAft>
                <a:spcPts val="0"/>
              </a:spcAft>
              <a:buClr>
                <a:srgbClr val="000000"/>
              </a:buClr>
              <a:buSzPct val="91666"/>
              <a:buNone/>
            </a:pPr>
            <a:endParaRPr lang="tr-TR" sz="1800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>
              <a:spcAft>
                <a:spcPts val="0"/>
              </a:spcAft>
              <a:buClr>
                <a:srgbClr val="000000"/>
              </a:buClr>
              <a:buSzPct val="91666"/>
              <a:buNone/>
            </a:pPr>
            <a:r>
              <a:rPr lang="tr-TR" sz="1800" b="1" dirty="0" smtClean="0">
                <a:solidFill>
                  <a:schemeClr val="accent1">
                    <a:lumMod val="75000"/>
                  </a:schemeClr>
                </a:solidFill>
              </a:rPr>
              <a:t>3. </a:t>
            </a: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LA-Staj Hareketliliği için Öğrenim </a:t>
            </a:r>
            <a:r>
              <a:rPr lang="tr-TR" sz="1800" b="1" dirty="0" smtClean="0">
                <a:solidFill>
                  <a:schemeClr val="accent1">
                    <a:lumMod val="75000"/>
                  </a:schemeClr>
                </a:solidFill>
              </a:rPr>
              <a:t>Anlaşması</a:t>
            </a:r>
            <a:endParaRPr lang="tr-TR" sz="1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0">
              <a:spcAft>
                <a:spcPts val="0"/>
              </a:spcAft>
              <a:buClr>
                <a:srgbClr val="000000"/>
              </a:buClr>
              <a:buSzPct val="91666"/>
              <a:buNone/>
            </a:pPr>
            <a:endParaRPr lang="tr-TR" sz="1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0">
              <a:spcAft>
                <a:spcPts val="0"/>
              </a:spcAft>
              <a:buClr>
                <a:srgbClr val="000000"/>
              </a:buClr>
              <a:buSzPct val="91666"/>
              <a:buNone/>
            </a:pPr>
            <a:r>
              <a:rPr lang="tr-TR" sz="1800" b="1" dirty="0" smtClean="0">
                <a:solidFill>
                  <a:schemeClr val="accent1">
                    <a:lumMod val="75000"/>
                  </a:schemeClr>
                </a:solidFill>
              </a:rPr>
              <a:t>4. </a:t>
            </a:r>
            <a:r>
              <a:rPr lang="tr-TR" sz="1800" b="1" dirty="0" smtClean="0">
                <a:solidFill>
                  <a:schemeClr val="accent1">
                    <a:lumMod val="75000"/>
                  </a:schemeClr>
                </a:solidFill>
              </a:rPr>
              <a:t>Sigorta (Kaza, sigortası, mesuliyet sigortası ve seyahat sağlık sigortası)</a:t>
            </a:r>
          </a:p>
          <a:p>
            <a:pPr lvl="0">
              <a:spcAft>
                <a:spcPts val="0"/>
              </a:spcAft>
              <a:buClr>
                <a:srgbClr val="000000"/>
              </a:buClr>
              <a:buSzPct val="91666"/>
              <a:buNone/>
            </a:pPr>
            <a:endParaRPr lang="tr-TR" sz="1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0">
              <a:spcAft>
                <a:spcPts val="0"/>
              </a:spcAft>
              <a:buClr>
                <a:srgbClr val="000000"/>
              </a:buClr>
              <a:buSzPct val="91666"/>
              <a:buNone/>
            </a:pPr>
            <a:r>
              <a:rPr lang="tr-TR" sz="1800" b="1" dirty="0">
                <a:solidFill>
                  <a:schemeClr val="accent1">
                    <a:lumMod val="75000"/>
                  </a:schemeClr>
                </a:solidFill>
              </a:rPr>
              <a:t>5</a:t>
            </a:r>
            <a:r>
              <a:rPr lang="tr-TR" sz="1800" b="1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tr-TR" sz="1800" b="1" dirty="0" err="1" smtClean="0">
                <a:solidFill>
                  <a:schemeClr val="accent1">
                    <a:lumMod val="75000"/>
                  </a:schemeClr>
                </a:solidFill>
              </a:rPr>
              <a:t>Erasmus</a:t>
            </a:r>
            <a:r>
              <a:rPr lang="tr-TR" sz="1800" b="1" dirty="0" smtClean="0">
                <a:solidFill>
                  <a:schemeClr val="accent1">
                    <a:lumMod val="75000"/>
                  </a:schemeClr>
                </a:solidFill>
              </a:rPr>
              <a:t>+ Öğrenci Staj Hareketliliği Hibe Sözleşmesi</a:t>
            </a:r>
          </a:p>
          <a:p>
            <a:pPr lvl="0">
              <a:spcAft>
                <a:spcPts val="0"/>
              </a:spcAft>
              <a:buClr>
                <a:srgbClr val="000000"/>
              </a:buClr>
              <a:buSzPct val="91666"/>
              <a:buNone/>
            </a:pPr>
            <a:endParaRPr lang="tr-TR" sz="1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0">
              <a:spcAft>
                <a:spcPts val="0"/>
              </a:spcAft>
              <a:buClr>
                <a:srgbClr val="000000"/>
              </a:buClr>
              <a:buSzPct val="91666"/>
              <a:buNone/>
            </a:pPr>
            <a:endParaRPr lang="tr-TR" sz="1800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>
              <a:spcAft>
                <a:spcPts val="0"/>
              </a:spcAft>
              <a:buClr>
                <a:srgbClr val="000000"/>
              </a:buClr>
              <a:buSzPct val="91666"/>
              <a:buNone/>
            </a:pPr>
            <a:endParaRPr lang="tr-TR" sz="1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0">
              <a:spcAft>
                <a:spcPts val="0"/>
              </a:spcAft>
              <a:buClr>
                <a:srgbClr val="000000"/>
              </a:buClr>
              <a:buSzPct val="91666"/>
              <a:buNone/>
            </a:pPr>
            <a:endParaRPr lang="tr-TR" sz="1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0">
              <a:spcAft>
                <a:spcPts val="0"/>
              </a:spcAft>
              <a:buClr>
                <a:srgbClr val="000000"/>
              </a:buClr>
              <a:buSzPct val="91666"/>
              <a:buNone/>
            </a:pPr>
            <a:endParaRPr lang="tr-TR" sz="1800" b="1" dirty="0">
              <a:solidFill>
                <a:schemeClr val="accent1">
                  <a:lumMod val="75000"/>
                </a:schemeClr>
              </a:solidFill>
            </a:endParaRPr>
          </a:p>
          <a:p>
            <a:pPr lvl="0">
              <a:spcAft>
                <a:spcPts val="0"/>
              </a:spcAft>
              <a:buClr>
                <a:srgbClr val="000000"/>
              </a:buClr>
              <a:buSzPct val="91666"/>
              <a:buNone/>
            </a:pPr>
            <a:endParaRPr lang="tr-TR" sz="1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38" name="Shape 238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5</a:t>
            </a:fld>
            <a:endParaRPr lang="en" dirty="0"/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04" y="4627026"/>
            <a:ext cx="582020" cy="507000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7767" y="4678823"/>
            <a:ext cx="872673" cy="455203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04174" y="4762034"/>
            <a:ext cx="1238108" cy="371992"/>
          </a:xfrm>
          <a:prstGeom prst="rect">
            <a:avLst/>
          </a:prstGeom>
        </p:spPr>
      </p:pic>
      <p:grpSp>
        <p:nvGrpSpPr>
          <p:cNvPr id="13" name="Shape 194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4" name="Shape 195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0" t="0" r="0" b="0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5" name="Shape 196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0" t="0" r="0" b="0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6" name="Shape 197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0" t="0" r="0" b="0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7" name="Shape 198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0" t="0" r="0" b="0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8" name="Shape 199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0" t="0" r="0" b="0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9" name="Shape 200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0" t="0" r="0" b="0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0" name="Shape 201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1" name="Shape 20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2" name="Shape 203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0" t="0" r="0" b="0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3" name="Shape 204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0" t="0" r="0" b="0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4" name="Shape 205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0" t="0" r="0" b="0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5" name="Shape 206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0" t="0" r="0" b="0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6" name="Shape 207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0" t="0" r="0" b="0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27" name="Shape 208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0" t="0" r="0" b="0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115901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463525" y="2871148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dirty="0" smtClean="0"/>
              <a:t>FAALİYET ÖNCESİ</a:t>
            </a:r>
            <a:endParaRPr lang="en" dirty="0"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6</a:t>
            </a:fld>
            <a:endParaRPr lang="en"/>
          </a:p>
        </p:txBody>
      </p:sp>
      <p:sp>
        <p:nvSpPr>
          <p:cNvPr id="224" name="Shape 224"/>
          <p:cNvSpPr txBox="1"/>
          <p:nvPr/>
        </p:nvSpPr>
        <p:spPr>
          <a:xfrm>
            <a:off x="463524" y="0"/>
            <a:ext cx="6327420" cy="250842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tr-TR" sz="3000" b="1" dirty="0" smtClean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spcBef>
                <a:spcPts val="0"/>
              </a:spcBef>
              <a:buNone/>
            </a:pPr>
            <a:endParaRPr lang="tr-TR" sz="30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514350" lvl="0" indent="-514350">
              <a:spcBef>
                <a:spcPts val="0"/>
              </a:spcBef>
              <a:buAutoNum type="arabicPeriod"/>
            </a:pPr>
            <a:r>
              <a:rPr lang="tr-TR" sz="3000" b="1" dirty="0" smtClean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KABUL MEKTUBU</a:t>
            </a:r>
          </a:p>
          <a:p>
            <a:pPr lvl="0">
              <a:spcBef>
                <a:spcPts val="0"/>
              </a:spcBef>
            </a:pPr>
            <a:r>
              <a:rPr lang="tr-TR" sz="3000" dirty="0" smtClean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Staj yapacağınız yerde bir değişiklik olursa, yeni staj yerinden aldığınız kabul mektubunuzu ofise teslim edin</a:t>
            </a:r>
            <a:r>
              <a:rPr lang="tr-TR" sz="3000" b="1" dirty="0" smtClean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</a:t>
            </a:r>
            <a:endParaRPr lang="en" sz="30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13618" y="617968"/>
            <a:ext cx="317019" cy="3231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463525" y="2871148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dirty="0" smtClean="0"/>
              <a:t>FAALİYET ÖNCESİ</a:t>
            </a:r>
            <a:endParaRPr lang="en" dirty="0"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7</a:t>
            </a:fld>
            <a:endParaRPr lang="en"/>
          </a:p>
        </p:txBody>
      </p:sp>
      <p:sp>
        <p:nvSpPr>
          <p:cNvPr id="224" name="Shape 224"/>
          <p:cNvSpPr txBox="1"/>
          <p:nvPr/>
        </p:nvSpPr>
        <p:spPr>
          <a:xfrm>
            <a:off x="463523" y="0"/>
            <a:ext cx="3638919" cy="250842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tr-TR" sz="3600" b="1" dirty="0" smtClean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spcBef>
                <a:spcPts val="0"/>
              </a:spcBef>
              <a:buNone/>
            </a:pPr>
            <a:r>
              <a:rPr lang="tr-TR" sz="36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2</a:t>
            </a:r>
            <a:r>
              <a:rPr lang="tr-TR" sz="3600" b="1" dirty="0" smtClean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 </a:t>
            </a:r>
            <a:r>
              <a:rPr lang="tr-TR" sz="3000" b="1" dirty="0" smtClean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VAKIFBANK EURO HESAP NUMARASI</a:t>
            </a:r>
            <a:endParaRPr lang="en" sz="30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47858" y="2027877"/>
            <a:ext cx="317019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373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ctrTitle"/>
          </p:nvPr>
        </p:nvSpPr>
        <p:spPr>
          <a:xfrm>
            <a:off x="463525" y="2871148"/>
            <a:ext cx="4094400" cy="1159800"/>
          </a:xfrm>
          <a:prstGeom prst="rect">
            <a:avLst/>
          </a:prstGeom>
        </p:spPr>
        <p:txBody>
          <a:bodyPr wrap="square"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tr-TR" dirty="0" smtClean="0"/>
              <a:t>FAALİYET ÖNCESİ</a:t>
            </a:r>
            <a:endParaRPr lang="en" dirty="0"/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wrap="square"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8</a:t>
            </a:fld>
            <a:endParaRPr lang="en"/>
          </a:p>
        </p:txBody>
      </p:sp>
      <p:sp>
        <p:nvSpPr>
          <p:cNvPr id="224" name="Shape 224"/>
          <p:cNvSpPr txBox="1"/>
          <p:nvPr/>
        </p:nvSpPr>
        <p:spPr>
          <a:xfrm>
            <a:off x="463523" y="0"/>
            <a:ext cx="4094402" cy="2508422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tr-TR" sz="3600" b="1" dirty="0" smtClean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spcBef>
                <a:spcPts val="0"/>
              </a:spcBef>
              <a:buNone/>
            </a:pPr>
            <a:endParaRPr lang="tr-TR" sz="36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lvl="0">
              <a:spcBef>
                <a:spcPts val="0"/>
              </a:spcBef>
              <a:buNone/>
            </a:pPr>
            <a:r>
              <a:rPr lang="tr-TR" sz="36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3</a:t>
            </a:r>
            <a:r>
              <a:rPr lang="tr-TR" sz="3600" b="1" dirty="0" smtClean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 </a:t>
            </a:r>
            <a:r>
              <a:rPr lang="tr-TR" sz="3000" b="1" dirty="0" smtClean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LA-STAJ HAREKETLİLİĞİ İÇİN ÖĞRENİM ANLAŞMASI</a:t>
            </a:r>
            <a:endParaRPr lang="en" sz="30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12661"/>
            <a:ext cx="594923" cy="42136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227" y="4710023"/>
            <a:ext cx="831020" cy="433476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40396" y="4787660"/>
            <a:ext cx="1203604" cy="361625"/>
          </a:xfrm>
          <a:prstGeom prst="rect">
            <a:avLst/>
          </a:prstGeom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78063" y="2027877"/>
            <a:ext cx="317019" cy="323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4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Staj Hareketliliği için Öğrenim Anlaşması</a:t>
            </a:r>
            <a:endParaRPr lang="tr-TR" dirty="0"/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pPr lvl="0">
                <a:spcBef>
                  <a:spcPts val="0"/>
                </a:spcBef>
                <a:buNone/>
              </a:pPr>
              <a:t>9</a:t>
            </a:fld>
            <a:endParaRPr lang="en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13343"/>
            <a:ext cx="6296258" cy="3848408"/>
          </a:xfrm>
          <a:prstGeom prst="rect">
            <a:avLst/>
          </a:prstGeom>
        </p:spPr>
      </p:pic>
      <p:grpSp>
        <p:nvGrpSpPr>
          <p:cNvPr id="5" name="Shape 239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6" name="Shape 240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0" t="0" r="0" b="0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" name="Shape 241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0" t="0" r="0" b="0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" name="Shape 242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0" t="0" r="0" b="0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9" name="Shape 243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0" t="0" r="0" b="0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square"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11" name="Yuvarlatılmış Dikdörtgen 10"/>
          <p:cNvSpPr/>
          <p:nvPr/>
        </p:nvSpPr>
        <p:spPr>
          <a:xfrm>
            <a:off x="6334858" y="1025149"/>
            <a:ext cx="2055379" cy="7149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latin typeface="Roboto Condensed" panose="020B0604020202020204" charset="0"/>
                <a:ea typeface="Roboto Condensed" panose="020B0604020202020204" charset="0"/>
                <a:hlinkClick r:id="rId4"/>
              </a:rPr>
              <a:t>http</a:t>
            </a:r>
            <a:r>
              <a:rPr lang="en-US" sz="1000" dirty="0">
                <a:latin typeface="Roboto Condensed" panose="020B0604020202020204" charset="0"/>
                <a:ea typeface="Roboto Condensed" panose="020B0604020202020204" charset="0"/>
                <a:hlinkClick r:id="rId4"/>
              </a:rPr>
              <a:t>://</a:t>
            </a:r>
            <a:r>
              <a:rPr lang="en-US" sz="1000" dirty="0" smtClean="0">
                <a:latin typeface="Roboto Condensed" panose="020B0604020202020204" charset="0"/>
                <a:ea typeface="Roboto Condensed" panose="020B0604020202020204" charset="0"/>
                <a:hlinkClick r:id="rId4"/>
              </a:rPr>
              <a:t>ec.europa.eu/education/tools/isced-f_en.htm</a:t>
            </a:r>
            <a:endParaRPr lang="tr-TR" sz="1000" dirty="0" smtClean="0">
              <a:latin typeface="Roboto Condensed" panose="020B0604020202020204" charset="0"/>
              <a:ea typeface="Roboto Condensed" panose="020B0604020202020204" charset="0"/>
            </a:endParaRPr>
          </a:p>
          <a:p>
            <a:pPr algn="ctr"/>
            <a:r>
              <a:rPr lang="tr-TR" sz="1000" dirty="0" smtClean="0">
                <a:latin typeface="Roboto Condensed" panose="020B0604020202020204" charset="0"/>
                <a:ea typeface="Roboto Condensed" panose="020B0604020202020204" charset="0"/>
              </a:rPr>
              <a:t>adresinden bulabilirsiniz.</a:t>
            </a:r>
            <a:endParaRPr lang="tr-TR" sz="1000" dirty="0">
              <a:latin typeface="Roboto Condensed" panose="020B0604020202020204" charset="0"/>
              <a:ea typeface="Roboto Condensed" panose="020B0604020202020204" charset="0"/>
            </a:endParaRPr>
          </a:p>
          <a:p>
            <a:pPr algn="ctr"/>
            <a:endParaRPr lang="tr-TR" sz="1200" dirty="0"/>
          </a:p>
        </p:txBody>
      </p:sp>
      <p:cxnSp>
        <p:nvCxnSpPr>
          <p:cNvPr id="13" name="Düz Ok Bağlayıcısı 12"/>
          <p:cNvCxnSpPr/>
          <p:nvPr/>
        </p:nvCxnSpPr>
        <p:spPr>
          <a:xfrm flipV="1">
            <a:off x="5622324" y="1441727"/>
            <a:ext cx="876413" cy="43946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8" name="Resim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8794" y="4666767"/>
            <a:ext cx="582020" cy="507000"/>
          </a:xfrm>
          <a:prstGeom prst="rect">
            <a:avLst/>
          </a:prstGeom>
        </p:spPr>
      </p:pic>
      <p:pic>
        <p:nvPicPr>
          <p:cNvPr id="19" name="Resim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3226" y="4712556"/>
            <a:ext cx="872673" cy="455203"/>
          </a:xfrm>
          <a:prstGeom prst="rect">
            <a:avLst/>
          </a:prstGeom>
        </p:spPr>
      </p:pic>
      <p:pic>
        <p:nvPicPr>
          <p:cNvPr id="20" name="Resim 1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919049" y="4762281"/>
            <a:ext cx="1224951" cy="368040"/>
          </a:xfrm>
          <a:prstGeom prst="rect">
            <a:avLst/>
          </a:prstGeom>
        </p:spPr>
      </p:pic>
      <p:sp>
        <p:nvSpPr>
          <p:cNvPr id="25" name="Yuvarlatılmış Dikdörtgen 24"/>
          <p:cNvSpPr/>
          <p:nvPr/>
        </p:nvSpPr>
        <p:spPr>
          <a:xfrm>
            <a:off x="6334858" y="2130725"/>
            <a:ext cx="2498591" cy="19840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26" name="Resim 25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1955" y="2271839"/>
            <a:ext cx="2070340" cy="166180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7" name="Düz Ok Bağlayıcısı 26"/>
          <p:cNvCxnSpPr/>
          <p:nvPr/>
        </p:nvCxnSpPr>
        <p:spPr>
          <a:xfrm>
            <a:off x="4500037" y="1869788"/>
            <a:ext cx="1834821" cy="97446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Yuvarlatılmış Dikdörtgen 9"/>
          <p:cNvSpPr/>
          <p:nvPr/>
        </p:nvSpPr>
        <p:spPr>
          <a:xfrm>
            <a:off x="146649" y="2760453"/>
            <a:ext cx="1684287" cy="3422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000" dirty="0" smtClean="0"/>
              <a:t>Stajın başlangıç ve bitiş tarihleri yazılacak.</a:t>
            </a:r>
            <a:r>
              <a:rPr lang="tr-TR" dirty="0" smtClean="0"/>
              <a:t> </a:t>
            </a:r>
            <a:endParaRPr lang="tr-TR" dirty="0"/>
          </a:p>
        </p:txBody>
      </p:sp>
      <p:cxnSp>
        <p:nvCxnSpPr>
          <p:cNvPr id="14" name="Düz Ok Bağlayıcısı 13"/>
          <p:cNvCxnSpPr/>
          <p:nvPr/>
        </p:nvCxnSpPr>
        <p:spPr>
          <a:xfrm>
            <a:off x="1750610" y="2788956"/>
            <a:ext cx="1541991" cy="11059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794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lerio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2201</TotalTime>
  <Words>581</Words>
  <Application>Microsoft Office PowerPoint</Application>
  <PresentationFormat>Ekran Gösterisi (16:9)</PresentationFormat>
  <Paragraphs>138</Paragraphs>
  <Slides>32</Slides>
  <Notes>17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32</vt:i4>
      </vt:variant>
    </vt:vector>
  </HeadingPairs>
  <TitlesOfParts>
    <vt:vector size="39" baseType="lpstr">
      <vt:lpstr>Arial</vt:lpstr>
      <vt:lpstr>Roboto Condensed Light</vt:lpstr>
      <vt:lpstr>Wingdings</vt:lpstr>
      <vt:lpstr>Times New Roman</vt:lpstr>
      <vt:lpstr>Arvo</vt:lpstr>
      <vt:lpstr>Roboto Condensed</vt:lpstr>
      <vt:lpstr>Salerio template</vt:lpstr>
      <vt:lpstr>   BURDUR MEHMET AKİF ERSOY ÜNİVERSİTESİ  ERASMUS+ PROGRAMI STAJ HAREKETLİLİĞİ ORYANTASYON TOPLANTISI  Uluslararası İlişkiler Koordinatörlüğü 23.02.2021 </vt:lpstr>
      <vt:lpstr>SON TARİH 31 EKİM 2023</vt:lpstr>
      <vt:lpstr>STAJ HAREKETLİLİĞİ</vt:lpstr>
      <vt:lpstr>STAJ HAREKETLİLİĞİ</vt:lpstr>
      <vt:lpstr>GİTMEDEN ÖNCE TESLİM EDİLMESİ GEREKEN BELGELER</vt:lpstr>
      <vt:lpstr>FAALİYET ÖNCESİ</vt:lpstr>
      <vt:lpstr>FAALİYET ÖNCESİ</vt:lpstr>
      <vt:lpstr>FAALİYET ÖNCESİ</vt:lpstr>
      <vt:lpstr>Staj Hareketliliği için Öğrenim Anlaşması</vt:lpstr>
      <vt:lpstr>Staj Hareketliliği için Öğrenim Anlaşması</vt:lpstr>
      <vt:lpstr>Staj Hareketliliği için Öğrenim Anlaşması</vt:lpstr>
      <vt:lpstr>FAALİYET ÖNCESİ</vt:lpstr>
      <vt:lpstr>FAALİYET ÖNCESİ</vt:lpstr>
      <vt:lpstr>FAALİYET ÖNCESİ</vt:lpstr>
      <vt:lpstr>FAALİYET ÖNCESİ</vt:lpstr>
      <vt:lpstr>VİZE ve PASAPORT</vt:lpstr>
      <vt:lpstr>VİZE ve PASAPORT</vt:lpstr>
      <vt:lpstr>FAALİYET ÖNCESİ</vt:lpstr>
      <vt:lpstr>Bu aşamaya kadar gerekli tüm evraklar ofisimize teslim edildi, OLS sınavı tamamlandı ve vizeniz çıktıysa hibenizin % 80’lik kısmı yatırılır.</vt:lpstr>
      <vt:lpstr>HİBELERİNİZ AZAMİ 2 AY ÜZERİNDEN HESAPLANACAK.</vt:lpstr>
      <vt:lpstr>PowerPoint Sunusu</vt:lpstr>
      <vt:lpstr>FAALİYET SONRASINDA TESLİM EDİLMESİ GEREKEN BELGELER ve YAPILMASI GEREKENLER</vt:lpstr>
      <vt:lpstr>FAALİYET SONRASI</vt:lpstr>
      <vt:lpstr>FAALİYET SONRASI</vt:lpstr>
      <vt:lpstr>PowerPoint Sunusu</vt:lpstr>
      <vt:lpstr>FAALİYET SONRASI</vt:lpstr>
      <vt:lpstr>FAALİYET SONRASI</vt:lpstr>
      <vt:lpstr>FAALİYET SONRASI</vt:lpstr>
      <vt:lpstr>Bütün evraklar teslim edildi(döndükten sonra 1 ay içinde), OLS sınavı tamamlandı ve anket yapıldıysa kalan hibenin %20’si yatırılır.</vt:lpstr>
      <vt:lpstr>ÖDEMEDE KESİNTİ YAPILMASI:</vt:lpstr>
      <vt:lpstr>-10 PUAN UYGULAMASI</vt:lpstr>
      <vt:lpstr>ULUSLARARASI İLİŞKİLER OFİSİ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MEHMET AKİF ERSOY ÜNİVERSİTESİ  2017-2018 ERASMUS+ PROGRAMI STAJ HAREKETLİLİĞİ ORYANTASYON TOPLANTISI  Uluslararası İlişkiler Koordinatörlüğü 08.11.2017, Burdur</dc:title>
  <dc:creator>USER</dc:creator>
  <cp:lastModifiedBy>gülsah saglam aktas</cp:lastModifiedBy>
  <cp:revision>61</cp:revision>
  <dcterms:modified xsi:type="dcterms:W3CDTF">2022-02-24T16:20:51Z</dcterms:modified>
</cp:coreProperties>
</file>