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33"/>
  </p:notesMasterIdLst>
  <p:sldIdLst>
    <p:sldId id="256" r:id="rId2"/>
    <p:sldId id="335" r:id="rId3"/>
    <p:sldId id="286" r:id="rId4"/>
    <p:sldId id="290" r:id="rId5"/>
    <p:sldId id="259" r:id="rId6"/>
    <p:sldId id="293" r:id="rId7"/>
    <p:sldId id="302" r:id="rId8"/>
    <p:sldId id="292" r:id="rId9"/>
    <p:sldId id="304" r:id="rId10"/>
    <p:sldId id="303" r:id="rId11"/>
    <p:sldId id="296" r:id="rId12"/>
    <p:sldId id="298" r:id="rId13"/>
    <p:sldId id="312" r:id="rId14"/>
    <p:sldId id="313" r:id="rId15"/>
    <p:sldId id="314" r:id="rId16"/>
    <p:sldId id="309" r:id="rId17"/>
    <p:sldId id="311" r:id="rId18"/>
    <p:sldId id="331" r:id="rId19"/>
    <p:sldId id="310" r:id="rId20"/>
    <p:sldId id="333" r:id="rId21"/>
    <p:sldId id="334" r:id="rId22"/>
    <p:sldId id="317" r:id="rId23"/>
    <p:sldId id="318" r:id="rId24"/>
    <p:sldId id="319" r:id="rId25"/>
    <p:sldId id="320" r:id="rId26"/>
    <p:sldId id="328" r:id="rId27"/>
    <p:sldId id="329" r:id="rId28"/>
    <p:sldId id="336" r:id="rId29"/>
    <p:sldId id="337" r:id="rId30"/>
    <p:sldId id="264" r:id="rId31"/>
    <p:sldId id="332" r:id="rId32"/>
  </p:sldIdLst>
  <p:sldSz cx="9144000" cy="5143500" type="screen16x9"/>
  <p:notesSz cx="6858000" cy="9144000"/>
  <p:embeddedFontLst>
    <p:embeddedFont>
      <p:font typeface="Arvo" panose="020B0604020202020204" charset="0"/>
      <p:regular r:id="rId34"/>
      <p:bold r:id="rId35"/>
      <p:italic r:id="rId36"/>
      <p:boldItalic r:id="rId37"/>
    </p:embeddedFont>
    <p:embeddedFont>
      <p:font typeface="Roboto Condensed" panose="020B0604020202020204" charset="0"/>
      <p:regular r:id="rId38"/>
      <p:bold r:id="rId39"/>
      <p:italic r:id="rId40"/>
      <p:boldItalic r:id="rId41"/>
    </p:embeddedFont>
    <p:embeddedFont>
      <p:font typeface="Roboto Condensed Light" panose="020B0604020202020204" charset="0"/>
      <p:regular r:id="rId42"/>
      <p:bold r:id="rId43"/>
      <p:italic r:id="rId44"/>
      <p:boldItalic r:id="rId4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B1C5FB-4023-455E-B276-A9FF68591014}">
  <a:tblStyle styleId="{1BB1C5FB-4023-455E-B276-A9FF685910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6.fntdata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font" Target="fonts/font9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font" Target="fonts/font7.fntdata"/><Relationship Id="rId45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43" Type="http://schemas.openxmlformats.org/officeDocument/2006/relationships/font" Target="fonts/font10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5.fntdata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8090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7749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8994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6381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00962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54993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9956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461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4908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092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02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235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9942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45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Shape 1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Shape 1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Shape 15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Shape 17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Shape 18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9" name="Shape 19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Shape 20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Shape 25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Shape 26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Shape 28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Shape 29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Shape 3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33" name="Shape 3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Shape 3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6" name="Shape 3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Shape 3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000"/>
            </a:lvl1pPr>
            <a:lvl2pPr lvl="1" rtl="0">
              <a:spcBef>
                <a:spcPts val="0"/>
              </a:spcBef>
              <a:buSzPct val="100000"/>
              <a:defRPr sz="3000"/>
            </a:lvl2pPr>
            <a:lvl3pPr lvl="2" rtl="0">
              <a:spcBef>
                <a:spcPts val="0"/>
              </a:spcBef>
              <a:buSzPct val="100000"/>
              <a:defRPr sz="3000"/>
            </a:lvl3pPr>
            <a:lvl4pPr lvl="3" rtl="0">
              <a:spcBef>
                <a:spcPts val="0"/>
              </a:spcBef>
              <a:buSzPct val="100000"/>
              <a:defRPr sz="3000"/>
            </a:lvl4pPr>
            <a:lvl5pPr lvl="4" rtl="0">
              <a:spcBef>
                <a:spcPts val="0"/>
              </a:spcBef>
              <a:buSzPct val="100000"/>
              <a:defRPr sz="3000"/>
            </a:lvl5pPr>
            <a:lvl6pPr lvl="5" rtl="0">
              <a:spcBef>
                <a:spcPts val="0"/>
              </a:spcBef>
              <a:buSzPct val="100000"/>
              <a:defRPr sz="3000"/>
            </a:lvl6pPr>
            <a:lvl7pPr lvl="6" rtl="0">
              <a:spcBef>
                <a:spcPts val="0"/>
              </a:spcBef>
              <a:buSzPct val="100000"/>
              <a:defRPr sz="3000"/>
            </a:lvl7pPr>
            <a:lvl8pPr lvl="7" rtl="0">
              <a:spcBef>
                <a:spcPts val="0"/>
              </a:spcBef>
              <a:buSzPct val="100000"/>
              <a:defRPr sz="3000"/>
            </a:lvl8pPr>
            <a:lvl9pPr lvl="8" rtl="0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Shape 6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Shape 6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Shape 6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Shape 6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Shape 6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Shape 7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Shape 7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72" name="Shape 7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Shape 7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75" name="Shape 7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Shape 7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Shape 103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Shape 104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Shape 10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Shape 10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Shape 10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Shape 109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Shape 110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Shape 11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Shape 11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13" name="Shape 11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Shape 11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15" name="Shape 11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16" name="Shape 11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Shape 11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18" name="Shape 11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Shape 12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Shape 12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Shape 12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Shape 13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Shape 13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35" name="Shape 13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Shape 13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8" name="Shape 13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Shape 13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Shape 144"/>
          <p:cNvGrpSpPr/>
          <p:nvPr/>
        </p:nvGrpSpPr>
        <p:grpSpPr>
          <a:xfrm>
            <a:off x="2466138" y="4472723"/>
            <a:ext cx="6686825" cy="670795"/>
            <a:chOff x="5589288" y="4472723"/>
            <a:chExt cx="6686825" cy="670795"/>
          </a:xfrm>
        </p:grpSpPr>
        <p:sp>
          <p:nvSpPr>
            <p:cNvPr id="145" name="Shape 145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46" name="Shape 146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Shape 147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8" name="Shape 148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49" name="Shape 14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2682800" y="4636500"/>
            <a:ext cx="6004200" cy="315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ct val="100000"/>
              <a:buNone/>
              <a:defRPr sz="1300"/>
            </a:lvl1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grpSp>
        <p:nvGrpSpPr>
          <p:cNvPr id="154" name="Shape 154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55" name="Shape 15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56" name="Shape 15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Shape 15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59" name="Shape 15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Shape 16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200" b="1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4" r:id="rId5"/>
    <p:sldLayoutId id="2147483655" r:id="rId6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aerkara@mehmetakif.edu.tr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gsaktas@mehmetakif.edu.tr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hkorur@mehmetakif.edu.tr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hyperlink" Target="http://ec.europa.eu/education/tools/isced-f_en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ctrTitle"/>
          </p:nvPr>
        </p:nvSpPr>
        <p:spPr>
          <a:xfrm>
            <a:off x="487393" y="-120770"/>
            <a:ext cx="5367900" cy="526427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BURDUR</a:t>
            </a: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MEHMET AKİF ERSOY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ÜNİVERSİTESİ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2022-2023 AKADEMİK YILI 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ERASMUS+ STAJ HAREKETLİLİĞİ ORYANTASYON TOPLANTISI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Uluslararası İlişkiler Koordinatörlüğü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20.03.2023</a:t>
            </a:r>
            <a:b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endParaRPr lang="en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88296"/>
            <a:ext cx="511686" cy="4457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34" y="4688296"/>
            <a:ext cx="872673" cy="45520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4742996"/>
            <a:ext cx="1333000" cy="40050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4" y="4640868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67" y="4688297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769" y="1313343"/>
            <a:ext cx="5779699" cy="3385351"/>
          </a:xfrm>
          <a:prstGeom prst="rect">
            <a:avLst/>
          </a:prstGeom>
        </p:spPr>
      </p:pic>
      <p:sp>
        <p:nvSpPr>
          <p:cNvPr id="15" name="Yuvarlatılmış Dikdörtgen 14"/>
          <p:cNvSpPr/>
          <p:nvPr/>
        </p:nvSpPr>
        <p:spPr>
          <a:xfrm>
            <a:off x="6426679" y="1690776"/>
            <a:ext cx="2527539" cy="1621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Kendiniz,</a:t>
            </a:r>
          </a:p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Koordinatör ve Karşı kurum imzaladıktan sonra bu belge ofisimize teslim edilecek.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287329" y="3209026"/>
            <a:ext cx="1992701" cy="10006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02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11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3" y="642550"/>
            <a:ext cx="5237466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4.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</a:rPr>
              <a:t>SİGORTA(KAZA, SİGORTASI,MESULİYET SİGORTASI VE SEYAHAT SAĞLIK SİGORTASI)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7925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77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12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İLE YÜKSEKÖĞRETİM KURUMU ARASINDA İMZALANAN ERASMUS+ YÜKSEKÖĞRETİM STAJ HAREKETLİLİĞİ İÇİN HİBE SÖZLEŞMESİ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930" y="209320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46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9474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VİZE ve PASAPORT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6831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4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5552" y="1506451"/>
            <a:ext cx="8692896" cy="3032878"/>
          </a:xfrm>
        </p:spPr>
        <p:txBody>
          <a:bodyPr/>
          <a:lstStyle/>
          <a:p>
            <a:pPr algn="just"/>
            <a:r>
              <a:rPr lang="tr-TR" dirty="0"/>
              <a:t>25 yaşın üzerindeki öğrenciler ofisimizden harçsız pasaport yazısı almalıdır.</a:t>
            </a:r>
          </a:p>
          <a:p>
            <a:pPr algn="just"/>
            <a:r>
              <a:rPr lang="tr-TR" dirty="0"/>
              <a:t>25 yaş altındaki öğrencilerden  pasaport harcı alınmadığı için yazı almalarına da gerek yoktur. </a:t>
            </a:r>
          </a:p>
          <a:p>
            <a:pPr algn="just"/>
            <a:r>
              <a:rPr lang="tr-TR" dirty="0"/>
              <a:t>Vize işlemleri sadece öğrencinin sorumluluğundadır. </a:t>
            </a:r>
          </a:p>
          <a:p>
            <a:pPr algn="just"/>
            <a:r>
              <a:rPr lang="tr-TR" dirty="0"/>
              <a:t>Konsoloslukla temas kurup, hangi belgelerin istendiği öğrenilmelidir.</a:t>
            </a:r>
          </a:p>
          <a:p>
            <a:pPr algn="just"/>
            <a:r>
              <a:rPr lang="tr-TR" dirty="0"/>
              <a:t>Vize başvurusu için Ofisimizden hibe  yazısını almanız gerekmektedir.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14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540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pPr algn="just"/>
            <a:r>
              <a:rPr lang="tr-TR" dirty="0"/>
              <a:t>Vize randevusundan en az 10 gün önce, vize almanız için gerekli olan resmi hibe yazısını danışmanınızdan istemeyi unutmayın. </a:t>
            </a:r>
          </a:p>
          <a:p>
            <a:pPr algn="just">
              <a:buNone/>
            </a:pPr>
            <a:r>
              <a:rPr lang="tr-TR" dirty="0"/>
              <a:t>		(Lütfen son anda haber vermeyin!!)</a:t>
            </a:r>
          </a:p>
          <a:p>
            <a:pPr algn="just">
              <a:buNone/>
            </a:pPr>
            <a:r>
              <a:rPr lang="tr-TR" dirty="0"/>
              <a:t> </a:t>
            </a:r>
          </a:p>
          <a:p>
            <a:r>
              <a:rPr lang="tr-TR" dirty="0"/>
              <a:t>Vizeniz çıktıktan sonra da kopyasını ilgili danışmanınıza ulaştırın.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15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23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HİBELERİN YATIRILMASI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706" y="21541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7111126" cy="2961900"/>
          </a:xfrm>
        </p:spPr>
        <p:txBody>
          <a:bodyPr/>
          <a:lstStyle/>
          <a:p>
            <a:r>
              <a:rPr lang="tr-TR" sz="2800" dirty="0"/>
              <a:t>Bu aşamaya kadar gerekli tüm evraklar ofisimize teslim edildi ve vizeniz çıktıysa hibenizin </a:t>
            </a:r>
            <a:br>
              <a:rPr lang="tr-TR" sz="2800" dirty="0"/>
            </a:br>
            <a:r>
              <a:rPr lang="tr-TR" sz="2800" dirty="0"/>
              <a:t>% 80’lik kısmı yatırılır.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8543544" cy="2961900"/>
          </a:xfrm>
        </p:spPr>
        <p:txBody>
          <a:bodyPr/>
          <a:lstStyle/>
          <a:p>
            <a:r>
              <a:rPr lang="tr-TR" sz="3600" dirty="0"/>
              <a:t>HİBELERİNİZ AZAMİ 2 AY ÜZERİNDEN HESAPLANACAK.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8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19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2E85B46F-EA22-44D3-8CBE-F88B5EAB2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221" y="1351698"/>
            <a:ext cx="74961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3CD09E-ECD6-4AC8-806B-27C321F9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83350CD-12A2-4C02-82D8-C0E3F1589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Hareketliliğin tamamlanması için son tarih</a:t>
            </a:r>
          </a:p>
          <a:p>
            <a:pPr algn="ctr">
              <a:buNone/>
            </a:pPr>
            <a:r>
              <a:rPr lang="tr-TR" b="1" u="sng" dirty="0"/>
              <a:t>31 TEMMUZ 2024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ECB731-7DBF-4E8E-AD8F-37E89808761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18644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5760" y="1090750"/>
            <a:ext cx="7424928" cy="2961900"/>
          </a:xfrm>
        </p:spPr>
        <p:txBody>
          <a:bodyPr/>
          <a:lstStyle/>
          <a:p>
            <a:r>
              <a:rPr lang="tr-TR" dirty="0"/>
              <a:t>FAALİYET SONRASINDA TESLİM EDİLMESİ GEREKEN BELGELER ve YAPILMASI GEREKENLER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8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FAALİYET SONRASI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0042" y="1327350"/>
            <a:ext cx="8462582" cy="3309150"/>
          </a:xfrm>
        </p:spPr>
        <p:txBody>
          <a:bodyPr/>
          <a:lstStyle/>
          <a:p>
            <a:endParaRPr lang="tr-TR" sz="2000" dirty="0"/>
          </a:p>
          <a:p>
            <a:r>
              <a:rPr lang="tr-TR" sz="2000" dirty="0"/>
              <a:t>1. LA </a:t>
            </a: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dirty="0" err="1"/>
              <a:t>Traineeship</a:t>
            </a:r>
            <a:r>
              <a:rPr lang="tr-TR" sz="2000" dirty="0"/>
              <a:t> belgesinin imzalı ve mühürlü </a:t>
            </a:r>
            <a:r>
              <a:rPr lang="tr-TR" sz="2000" b="1" dirty="0">
                <a:solidFill>
                  <a:srgbClr val="FF0000"/>
                </a:solidFill>
              </a:rPr>
              <a:t>«</a:t>
            </a:r>
            <a:r>
              <a:rPr lang="tr-TR" sz="2000" b="1" dirty="0" err="1">
                <a:solidFill>
                  <a:srgbClr val="FF0000"/>
                </a:solidFill>
              </a:rPr>
              <a:t>After</a:t>
            </a:r>
            <a:r>
              <a:rPr lang="tr-TR" sz="2000" b="1" dirty="0">
                <a:solidFill>
                  <a:srgbClr val="FF0000"/>
                </a:solidFill>
              </a:rPr>
              <a:t> </a:t>
            </a:r>
            <a:r>
              <a:rPr lang="tr-TR" sz="2000" b="1" dirty="0" err="1">
                <a:solidFill>
                  <a:srgbClr val="FF0000"/>
                </a:solidFill>
              </a:rPr>
              <a:t>Mobility</a:t>
            </a:r>
            <a:r>
              <a:rPr lang="tr-TR" sz="2000" b="1" dirty="0">
                <a:solidFill>
                  <a:srgbClr val="FF0000"/>
                </a:solidFill>
              </a:rPr>
              <a:t>» </a:t>
            </a:r>
            <a:r>
              <a:rPr lang="tr-TR" sz="2000" dirty="0"/>
              <a:t>kısmı,</a:t>
            </a:r>
          </a:p>
          <a:p>
            <a:r>
              <a:rPr lang="tr-TR" sz="2000" dirty="0"/>
              <a:t>2. Katılım Sertifikası,</a:t>
            </a:r>
          </a:p>
          <a:p>
            <a:r>
              <a:rPr lang="tr-TR" sz="2000" dirty="0"/>
              <a:t>3. Staj  Faaliyetindeki başarı durumunu gösteren «Evaluation of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Trainee</a:t>
            </a:r>
            <a:r>
              <a:rPr lang="tr-TR" sz="2000" dirty="0"/>
              <a:t>»    bölümü,</a:t>
            </a:r>
          </a:p>
          <a:p>
            <a:r>
              <a:rPr lang="tr-TR" sz="2000" dirty="0"/>
              <a:t>4. Öğrenci Anketi(online)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21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55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22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8280854" cy="275901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buClr>
                <a:srgbClr val="000000"/>
              </a:buClr>
              <a:buSzPct val="91666"/>
              <a:buAutoNum type="arabicPeriod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LA FOR TRAINEESHIP BELGESİNİN İMZALI VE MÜHÜRLÜ «AFTER MOBILITY» KISMI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     VE STAJ  FAALİYETİNDEKİ BAŞARI DURUMUNU           GÖSTEREN «EVALUATION OF THE TRAINEE»    BÖLÜMÜ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Karşı kurumun imzası ve mühürlü olmalı.</a:t>
            </a:r>
          </a:p>
          <a:p>
            <a:pPr lvl="0">
              <a:buClr>
                <a:srgbClr val="000000"/>
              </a:buClr>
              <a:buSzPct val="91666"/>
            </a:pP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0710" y="2022059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38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23</a:t>
            </a:fld>
            <a:endParaRPr lang="en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6" y="682752"/>
            <a:ext cx="6406769" cy="3816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sp>
        <p:nvSpPr>
          <p:cNvPr id="8" name="Yuvarlatılmış Dikdörtgen 7"/>
          <p:cNvSpPr/>
          <p:nvPr/>
        </p:nvSpPr>
        <p:spPr>
          <a:xfrm>
            <a:off x="6912864" y="1766468"/>
            <a:ext cx="1133856" cy="1464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Evaluation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Trainee</a:t>
            </a:r>
            <a:endParaRPr lang="tr-TR" dirty="0"/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340352" y="2865120"/>
            <a:ext cx="2572512" cy="887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384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24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26327" y="23284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KATILIM SERTİFİKASI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Hangi tarihler arasında stajınızı yaptığınızı gösteren belge. İmzalı ve mühürlü olmalı.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9117" y="1227568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15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48598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ANKETİ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Evraklarınızı ofise teslim ettikten sonra, bilgileriniz sisteme girilecek ve anket mail adresinize gelecek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6550" y="75208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54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ÖDEMEDE KESİNTİ YAPILMASI: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sz="3200" dirty="0"/>
              <a:t>Staja ara verme, bulunulan ülkeden ayrılma (?)  </a:t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26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12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-10 PUAN UYGULAMASI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dirty="0"/>
              <a:t>Mücbir sebep olmadan ve feragat ettiğine dair dilekçe vermeden hareketlilikten vazgeçenlerden bir dahaki başvurularında 10 puan eksilecek.</a:t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27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289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dirty="0"/>
              <a:t>ULUSLARARASI İLİŞKİLER OFİSİ</a:t>
            </a:r>
            <a:endParaRPr lang="en" dirty="0"/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13555" y="1352204"/>
            <a:ext cx="8958995" cy="3689566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b="1" dirty="0" err="1"/>
              <a:t>Öğr</a:t>
            </a:r>
            <a:r>
              <a:rPr lang="tr-TR" b="1" dirty="0"/>
              <a:t>. Gör. Ayşen ERKARA     «213 1212»      </a:t>
            </a:r>
            <a:r>
              <a:rPr lang="tr-TR" b="1" dirty="0">
                <a:hlinkClick r:id="rId3"/>
              </a:rPr>
              <a:t>aerkara@mehmetakif.edu.tr</a:t>
            </a:r>
            <a:r>
              <a:rPr lang="tr-TR" b="1" dirty="0"/>
              <a:t> </a:t>
            </a:r>
          </a:p>
          <a:p>
            <a:pPr fontAlgn="ctr"/>
            <a:endParaRPr lang="tr-TR" dirty="0"/>
          </a:p>
          <a:p>
            <a:pPr fontAlgn="ctr"/>
            <a:r>
              <a:rPr lang="tr-TR" dirty="0"/>
              <a:t>MÜNTEHA ŞİLAN AR (SAĞLIK SPOR KONS.)</a:t>
            </a:r>
          </a:p>
          <a:p>
            <a:pPr fontAlgn="ctr"/>
            <a:r>
              <a:rPr lang="tr-TR" dirty="0"/>
              <a:t>İLAYDA NUR TAŞ (SAĞLIK SPOR KONS.)</a:t>
            </a:r>
          </a:p>
          <a:p>
            <a:pPr fontAlgn="ctr"/>
            <a:r>
              <a:rPr lang="tr-TR" dirty="0"/>
              <a:t>MUSTAFA BURAK ŞAHİN (SAĞLIK SPOR KONS.)</a:t>
            </a:r>
          </a:p>
          <a:p>
            <a:pPr fontAlgn="ctr"/>
            <a:r>
              <a:rPr lang="tr-TR" dirty="0"/>
              <a:t>TALHA TAŞ (SAĞLIK SPOR KONS.)</a:t>
            </a:r>
          </a:p>
          <a:p>
            <a:pPr fontAlgn="ctr"/>
            <a:r>
              <a:rPr lang="tr-TR" dirty="0"/>
              <a:t>ABDÜLLATİF EMİRİKCİ (SAĞLIK SPOR KONS.)</a:t>
            </a:r>
          </a:p>
          <a:p>
            <a:pPr fontAlgn="ctr"/>
            <a:r>
              <a:rPr lang="tr-TR" dirty="0"/>
              <a:t>SELEN NACAKCI (MAKÜ STAJ)</a:t>
            </a:r>
          </a:p>
          <a:p>
            <a:pPr fontAlgn="ctr"/>
            <a:r>
              <a:rPr lang="tr-TR" dirty="0"/>
              <a:t>ADEM DERMAN (MAKÜ STAJ)</a:t>
            </a:r>
            <a:endParaRPr lang="en-US" dirty="0"/>
          </a:p>
          <a:p>
            <a:pPr fontAlgn="ctr"/>
            <a:endParaRPr lang="tr-TR" dirty="0"/>
          </a:p>
          <a:p>
            <a:pPr marL="285750" indent="-285750"/>
            <a:endParaRPr lang="en" dirty="0"/>
          </a:p>
        </p:txBody>
      </p:sp>
      <p:sp>
        <p:nvSpPr>
          <p:cNvPr id="285" name="Shape 285"/>
          <p:cNvSpPr txBox="1">
            <a:spLocks noGrp="1"/>
          </p:cNvSpPr>
          <p:nvPr>
            <p:ph type="body" idx="2"/>
          </p:nvPr>
        </p:nvSpPr>
        <p:spPr>
          <a:xfrm>
            <a:off x="4646124" y="1717103"/>
            <a:ext cx="4392851" cy="3791296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>
              <a:buNone/>
            </a:pPr>
            <a:endParaRPr lang="tr-TR" sz="1600" dirty="0"/>
          </a:p>
          <a:p>
            <a:pPr marL="285750" indent="-285750"/>
            <a:r>
              <a:rPr lang="tr-TR" dirty="0"/>
              <a:t>OSMAN KÜÇÜKKAĞNICI (MAKÜ STAJ)</a:t>
            </a:r>
          </a:p>
          <a:p>
            <a:pPr marL="285750" indent="-285750"/>
            <a:r>
              <a:rPr lang="tr-TR" dirty="0"/>
              <a:t>İBRAHİM KAAN AKYAR (MAKÜ STAJ)</a:t>
            </a:r>
          </a:p>
          <a:p>
            <a:pPr marL="285750" indent="-285750"/>
            <a:r>
              <a:rPr lang="tr-TR" dirty="0"/>
              <a:t>BESTE ARSLAN (MAKÜ STAJ)</a:t>
            </a:r>
          </a:p>
          <a:p>
            <a:pPr marL="285750" indent="-285750"/>
            <a:r>
              <a:rPr lang="tr-TR" dirty="0"/>
              <a:t>EMİRCAN BALTACI (MAKÜ STAJ)</a:t>
            </a:r>
          </a:p>
          <a:p>
            <a:pPr marL="285750" indent="-285750"/>
            <a:r>
              <a:rPr lang="tr-TR" dirty="0"/>
              <a:t>DİLARA KAYA (MAKÜ STAJ)</a:t>
            </a:r>
          </a:p>
          <a:p>
            <a:pPr marL="285750" indent="-285750"/>
            <a:r>
              <a:rPr lang="tr-TR" dirty="0"/>
              <a:t>SELEN NUR GÜRKAN (MAKÜ STAJ)</a:t>
            </a:r>
          </a:p>
          <a:p>
            <a:pPr marL="285750" indent="-285750"/>
            <a:endParaRPr lang="tr-TR" dirty="0"/>
          </a:p>
          <a:p>
            <a:pPr marL="285750" indent="-285750"/>
            <a:endParaRPr lang="tr-TR" dirty="0"/>
          </a:p>
          <a:p>
            <a:pPr marL="285750" indent="-285750"/>
            <a:endParaRPr lang="en-US" dirty="0"/>
          </a:p>
          <a:p>
            <a:pPr>
              <a:buNone/>
            </a:pPr>
            <a:endParaRPr lang="tr-TR"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28</a:t>
            </a:fld>
            <a:endParaRPr lang="en"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259"/>
          <p:cNvSpPr/>
          <p:nvPr/>
        </p:nvSpPr>
        <p:spPr>
          <a:xfrm rot="2697322">
            <a:off x="7690058" y="571499"/>
            <a:ext cx="376961" cy="359936"/>
          </a:xfrm>
          <a:custGeom>
            <a:avLst/>
            <a:gdLst/>
            <a:ahLst/>
            <a:cxnLst/>
            <a:rect l="0" t="0" r="0" b="0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01662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dirty="0"/>
              <a:t>ULUSLARARASI İLİŞKİLER OFİSİ</a:t>
            </a:r>
            <a:endParaRPr lang="en" dirty="0"/>
          </a:p>
        </p:txBody>
      </p:sp>
      <p:sp>
        <p:nvSpPr>
          <p:cNvPr id="285" name="Shape 285"/>
          <p:cNvSpPr txBox="1">
            <a:spLocks noGrp="1"/>
          </p:cNvSpPr>
          <p:nvPr>
            <p:ph type="body" idx="2"/>
          </p:nvPr>
        </p:nvSpPr>
        <p:spPr>
          <a:xfrm>
            <a:off x="173904" y="1244539"/>
            <a:ext cx="7869959" cy="3791296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tr-TR" b="1" dirty="0" err="1"/>
              <a:t>Öğr</a:t>
            </a:r>
            <a:r>
              <a:rPr lang="tr-TR" b="1" dirty="0"/>
              <a:t>. Gör. Gülşah SAĞLAM AKTAŞ     «213 1213»       </a:t>
            </a:r>
            <a:r>
              <a:rPr lang="tr-TR" b="1" dirty="0">
                <a:hlinkClick r:id="rId3"/>
              </a:rPr>
              <a:t>gsaktas@mehmetakif.edu.tr</a:t>
            </a:r>
            <a:r>
              <a:rPr lang="tr-TR" b="1" dirty="0"/>
              <a:t> </a:t>
            </a:r>
          </a:p>
          <a:p>
            <a:pPr fontAlgn="ctr"/>
            <a:endParaRPr lang="tr-TR" dirty="0"/>
          </a:p>
          <a:p>
            <a:pPr fontAlgn="ctr"/>
            <a:r>
              <a:rPr lang="tr-TR" dirty="0"/>
              <a:t>BURAK ECİN (SPOR FED.)</a:t>
            </a:r>
          </a:p>
          <a:p>
            <a:r>
              <a:rPr lang="tr-TR" dirty="0"/>
              <a:t>ENES YASİN ERSOY (SPOR FED.)</a:t>
            </a:r>
          </a:p>
          <a:p>
            <a:r>
              <a:rPr lang="tr-TR" dirty="0"/>
              <a:t>İCLAL BAĞRIAÇIK (TEKNO-STAJ)</a:t>
            </a:r>
          </a:p>
          <a:p>
            <a:r>
              <a:rPr lang="tr-TR" dirty="0"/>
              <a:t>NESLİHAN YILMAZ (TEKNO-STAJ)</a:t>
            </a:r>
          </a:p>
          <a:p>
            <a:r>
              <a:rPr lang="tr-TR" dirty="0"/>
              <a:t>E.SERDAR ÖZGÜMÜŞ (TEKNO-STAJ)</a:t>
            </a:r>
          </a:p>
          <a:p>
            <a:r>
              <a:rPr lang="tr-TR" dirty="0"/>
              <a:t>İLAYDA NUR TAŞ (VET. KONS.)</a:t>
            </a:r>
          </a:p>
          <a:p>
            <a:r>
              <a:rPr lang="tr-TR" dirty="0"/>
              <a:t>ADEM DERMAN (VET. KONS.)</a:t>
            </a:r>
          </a:p>
          <a:p>
            <a:pPr>
              <a:buNone/>
            </a:pPr>
            <a:r>
              <a:rPr lang="tr-TR" dirty="0"/>
              <a:t>	</a:t>
            </a:r>
          </a:p>
          <a:p>
            <a:pPr>
              <a:buNone/>
            </a:pPr>
            <a:r>
              <a:rPr lang="tr-TR" dirty="0"/>
              <a:t>	</a:t>
            </a:r>
          </a:p>
          <a:p>
            <a:pPr fontAlgn="ctr"/>
            <a:endParaRPr lang="tr-TR" dirty="0"/>
          </a:p>
          <a:p>
            <a:endParaRPr lang="tr-TR" dirty="0"/>
          </a:p>
          <a:p>
            <a:pPr fontAlgn="ctr"/>
            <a:endParaRPr lang="tr-TR" dirty="0"/>
          </a:p>
          <a:p>
            <a:pPr fontAlgn="ctr"/>
            <a:endParaRPr lang="tr-TR" dirty="0"/>
          </a:p>
          <a:p>
            <a:pPr fontAlgn="ctr"/>
            <a:endParaRPr lang="tr-TR" dirty="0"/>
          </a:p>
          <a:p>
            <a:pPr marL="285750" indent="-285750"/>
            <a:endParaRPr lang="tr-TR" sz="1600" dirty="0"/>
          </a:p>
          <a:p>
            <a:pPr marL="285750" indent="-285750"/>
            <a:endParaRPr lang="tr-TR"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29</a:t>
            </a:fld>
            <a:endParaRPr lang="en"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259"/>
          <p:cNvSpPr/>
          <p:nvPr/>
        </p:nvSpPr>
        <p:spPr>
          <a:xfrm rot="2697322">
            <a:off x="7690058" y="571499"/>
            <a:ext cx="376961" cy="359936"/>
          </a:xfrm>
          <a:custGeom>
            <a:avLst/>
            <a:gdLst/>
            <a:ahLst/>
            <a:cxnLst/>
            <a:rect l="0" t="0" r="0" b="0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285">
            <a:extLst>
              <a:ext uri="{FF2B5EF4-FFF2-40B4-BE49-F238E27FC236}">
                <a16:creationId xmlns:a16="http://schemas.microsoft.com/office/drawing/2014/main" id="{2079943E-D00C-41F7-A25A-8CA846805DA5}"/>
              </a:ext>
            </a:extLst>
          </p:cNvPr>
          <p:cNvSpPr txBox="1">
            <a:spLocks/>
          </p:cNvSpPr>
          <p:nvPr/>
        </p:nvSpPr>
        <p:spPr>
          <a:xfrm>
            <a:off x="4572000" y="2003313"/>
            <a:ext cx="4347627" cy="379129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r>
              <a:rPr lang="tr-TR" dirty="0"/>
              <a:t>MUSTAFA BURAK ŞAHİN (MAKÜ STAJ)</a:t>
            </a:r>
          </a:p>
          <a:p>
            <a:r>
              <a:rPr lang="tr-TR" dirty="0"/>
              <a:t>ASENA KÜBRA BAYRAM (MAKÜ STAJ)</a:t>
            </a:r>
          </a:p>
          <a:p>
            <a:pPr marL="285750" indent="-285750"/>
            <a:r>
              <a:rPr lang="tr-TR" dirty="0"/>
              <a:t>MELEKNUR BAVUT (MAKÜ STAJ)</a:t>
            </a:r>
          </a:p>
          <a:p>
            <a:r>
              <a:rPr lang="tr-TR" dirty="0"/>
              <a:t>ABDÜLLATİF EMİRİKCİ (MAKÜ STAJ)</a:t>
            </a:r>
          </a:p>
          <a:p>
            <a:r>
              <a:rPr lang="tr-TR" dirty="0"/>
              <a:t>SEHER YAĞMUR KEREY (MAKÜ STAJ)</a:t>
            </a:r>
          </a:p>
          <a:p>
            <a:endParaRPr lang="tr-TR" dirty="0"/>
          </a:p>
          <a:p>
            <a:pPr>
              <a:buNone/>
            </a:pPr>
            <a:r>
              <a:rPr lang="tr-TR" dirty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528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627006" cy="3374515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“Staj”</a:t>
            </a:r>
          </a:p>
          <a:p>
            <a:pPr algn="just"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	bir yararlanıcının programa katılan başka bir ülkedeki bir işletme veya üniversitede mesleki eğitim alma veya çalışma deneyimi kazanma sürecidir.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610" y="4772371"/>
            <a:ext cx="1196390" cy="35945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14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dirty="0"/>
              <a:t>ULUSLARARASI İLİŞKİLER OFİSİ</a:t>
            </a:r>
            <a:endParaRPr lang="en"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30</a:t>
            </a:fld>
            <a:endParaRPr lang="en"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5" name="Shape 286"/>
          <p:cNvSpPr txBox="1">
            <a:spLocks/>
          </p:cNvSpPr>
          <p:nvPr/>
        </p:nvSpPr>
        <p:spPr>
          <a:xfrm>
            <a:off x="245238" y="1060051"/>
            <a:ext cx="8384412" cy="337396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 err="1"/>
              <a:t>Öğr</a:t>
            </a:r>
            <a:r>
              <a:rPr lang="tr-TR" b="1" dirty="0"/>
              <a:t>. Gör. Hatice KORUR           «213 1215»          </a:t>
            </a:r>
            <a:r>
              <a:rPr lang="tr-TR" b="1" dirty="0">
                <a:hlinkClick r:id="rId3"/>
              </a:rPr>
              <a:t>hkorur@mehmetakif.edu.tr</a:t>
            </a:r>
            <a:endParaRPr lang="tr-TR" b="1" u="sng" dirty="0"/>
          </a:p>
          <a:p>
            <a:pPr>
              <a:buNone/>
            </a:pPr>
            <a:r>
              <a:rPr lang="tr-TR" b="1" u="sng" dirty="0"/>
              <a:t>(MAKÜ STAJ HAREKETLİLİĞİ)</a:t>
            </a:r>
          </a:p>
          <a:p>
            <a:pPr marL="285750" indent="-285750"/>
            <a:r>
              <a:rPr lang="tr-TR" dirty="0"/>
              <a:t>FEDAN DURNA DİLEK                                            </a:t>
            </a:r>
          </a:p>
          <a:p>
            <a:pPr marL="285750" indent="-285750"/>
            <a:r>
              <a:rPr lang="tr-TR" dirty="0"/>
              <a:t>TUĞÇE SARI</a:t>
            </a:r>
          </a:p>
          <a:p>
            <a:pPr marL="285750" indent="-285750"/>
            <a:r>
              <a:rPr lang="tr-TR" dirty="0"/>
              <a:t>YEKTA ARSLAN</a:t>
            </a:r>
          </a:p>
          <a:p>
            <a:pPr marL="285750" indent="-285750"/>
            <a:r>
              <a:rPr lang="tr-TR" dirty="0"/>
              <a:t>ESRA KUTLU</a:t>
            </a:r>
          </a:p>
          <a:p>
            <a:pPr marL="285750" indent="-285750"/>
            <a:r>
              <a:rPr lang="tr-TR" dirty="0"/>
              <a:t>SÜMEYRA YILMAZ </a:t>
            </a:r>
          </a:p>
          <a:p>
            <a:pPr marL="285750" indent="-285750"/>
            <a:r>
              <a:rPr lang="tr-TR" dirty="0"/>
              <a:t>MÜNTEHA ŞİLAN AR </a:t>
            </a:r>
          </a:p>
          <a:p>
            <a:pPr marL="285750" indent="-285750"/>
            <a:r>
              <a:rPr lang="tr-TR" dirty="0"/>
              <a:t>HURİYE DOĞRU</a:t>
            </a:r>
          </a:p>
          <a:p>
            <a:pPr>
              <a:buFont typeface="Roboto Condensed Light"/>
              <a:buNone/>
            </a:pPr>
            <a:endParaRPr lang="en-US" b="1" dirty="0"/>
          </a:p>
          <a:p>
            <a:pPr>
              <a:buFont typeface="Roboto Condensed Light"/>
              <a:buNone/>
            </a:pPr>
            <a:endParaRPr lang="en-US" dirty="0"/>
          </a:p>
        </p:txBody>
      </p:sp>
      <p:sp>
        <p:nvSpPr>
          <p:cNvPr id="16" name="Shape 259"/>
          <p:cNvSpPr/>
          <p:nvPr/>
        </p:nvSpPr>
        <p:spPr>
          <a:xfrm rot="2697322">
            <a:off x="7690058" y="571499"/>
            <a:ext cx="376961" cy="359936"/>
          </a:xfrm>
          <a:custGeom>
            <a:avLst/>
            <a:gdLst/>
            <a:ahLst/>
            <a:cxnLst/>
            <a:rect l="0" t="0" r="0" b="0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86">
            <a:extLst>
              <a:ext uri="{FF2B5EF4-FFF2-40B4-BE49-F238E27FC236}">
                <a16:creationId xmlns:a16="http://schemas.microsoft.com/office/drawing/2014/main" id="{303BE665-5E53-489A-9B2C-6F4510A971EB}"/>
              </a:ext>
            </a:extLst>
          </p:cNvPr>
          <p:cNvSpPr txBox="1">
            <a:spLocks/>
          </p:cNvSpPr>
          <p:nvPr/>
        </p:nvSpPr>
        <p:spPr>
          <a:xfrm>
            <a:off x="3898578" y="1826251"/>
            <a:ext cx="4348193" cy="337396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285750" indent="-285750"/>
            <a:r>
              <a:rPr lang="tr-TR" dirty="0"/>
              <a:t>ONUR KEREM BOZKURT</a:t>
            </a:r>
          </a:p>
          <a:p>
            <a:pPr marL="285750" indent="-285750"/>
            <a:r>
              <a:rPr lang="tr-TR" dirty="0"/>
              <a:t>TALHA TAŞ</a:t>
            </a:r>
          </a:p>
          <a:p>
            <a:pPr marL="285750" indent="-285750"/>
            <a:r>
              <a:rPr lang="tr-TR" dirty="0"/>
              <a:t>BETÜL EVCİL</a:t>
            </a:r>
          </a:p>
          <a:p>
            <a:pPr marL="285750" indent="-285750"/>
            <a:r>
              <a:rPr lang="tr-TR" dirty="0"/>
              <a:t>BARAN KAYA</a:t>
            </a:r>
          </a:p>
          <a:p>
            <a:pPr marL="285750" indent="-285750"/>
            <a:r>
              <a:rPr lang="tr-TR" dirty="0"/>
              <a:t>MERVE AÇIKGÖZ</a:t>
            </a:r>
          </a:p>
          <a:p>
            <a:pPr marL="285750" indent="-285750"/>
            <a:r>
              <a:rPr lang="tr-TR" dirty="0"/>
              <a:t>İLAYDA MELİS BAYSAL</a:t>
            </a:r>
          </a:p>
          <a:p>
            <a:pPr marL="285750" indent="-285750"/>
            <a:r>
              <a:rPr lang="tr-TR" dirty="0"/>
              <a:t>MESUT ALP AYDIN </a:t>
            </a:r>
          </a:p>
          <a:p>
            <a:pPr marL="285750" indent="-285750"/>
            <a:r>
              <a:rPr lang="tr-TR" dirty="0"/>
              <a:t>SONER YILDIRIM (</a:t>
            </a:r>
            <a:r>
              <a:rPr lang="tr-TR" dirty="0" err="1"/>
              <a:t>hibesiz</a:t>
            </a:r>
            <a:r>
              <a:rPr lang="tr-TR" dirty="0"/>
              <a:t>)</a:t>
            </a:r>
          </a:p>
          <a:p>
            <a:pPr marL="285750" indent="-285750"/>
            <a:endParaRPr lang="tr-TR" dirty="0"/>
          </a:p>
          <a:p>
            <a:pPr marL="285750" indent="-285750"/>
            <a:endParaRPr lang="tr-TR" b="1" dirty="0"/>
          </a:p>
          <a:p>
            <a:pPr>
              <a:buFont typeface="Roboto Condensed Light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ULUSLARARASI İLİŞKİLER OFİSİ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4275" y="1327350"/>
            <a:ext cx="6132600" cy="3529322"/>
          </a:xfrm>
        </p:spPr>
        <p:txBody>
          <a:bodyPr/>
          <a:lstStyle/>
          <a:p>
            <a:pPr>
              <a:buNone/>
            </a:pPr>
            <a:r>
              <a:rPr lang="tr-TR" dirty="0"/>
              <a:t>İstiklal Yerleşkesi, Rektörlük Binası </a:t>
            </a:r>
            <a:br>
              <a:rPr lang="tr-TR" dirty="0"/>
            </a:br>
            <a:r>
              <a:rPr lang="tr-TR" dirty="0"/>
              <a:t>B-Blok Zemin Kat</a:t>
            </a:r>
          </a:p>
          <a:p>
            <a:pPr>
              <a:buNone/>
            </a:pPr>
            <a:r>
              <a:rPr lang="tr-TR" dirty="0"/>
              <a:t>15030 BURDUR</a:t>
            </a:r>
          </a:p>
          <a:p>
            <a:pPr>
              <a:buNone/>
            </a:pPr>
            <a:r>
              <a:rPr lang="tr-TR" b="1" dirty="0"/>
              <a:t>Telefon: </a:t>
            </a:r>
            <a:r>
              <a:rPr lang="tr-TR" dirty="0"/>
              <a:t>+90 248 213 12 10</a:t>
            </a:r>
          </a:p>
          <a:p>
            <a:pPr>
              <a:buNone/>
            </a:pPr>
            <a:r>
              <a:rPr lang="tr-TR" b="1" dirty="0"/>
              <a:t>E-Posta:</a:t>
            </a:r>
            <a:r>
              <a:rPr lang="tr-TR" dirty="0"/>
              <a:t> iro@mehmetakif.edu.tr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33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256303" cy="3227189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Faaliyet süresi 2 ile 12 ay arasında bir süredir.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Staj faaliyeti, öğrenim süresi içerisinde her sınıfta ve öğrenim programlarının son sınıflarındaki öğrenciler mezun olduktan sonraki 12 ay içerisinde gerçekleştirilebilir.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Ancak, hareketlilik süresi </a:t>
            </a:r>
            <a:r>
              <a:rPr lang="tr-TR" sz="1800" b="1" u="sng" dirty="0">
                <a:solidFill>
                  <a:schemeClr val="accent1">
                    <a:lumMod val="75000"/>
                  </a:schemeClr>
                </a:solidFill>
              </a:rPr>
              <a:t>2 ay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olarak sınırlandırılmıştır.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563" y="4750563"/>
            <a:ext cx="1213058" cy="36446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6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4" y="0"/>
            <a:ext cx="6327420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spcBef>
                <a:spcPts val="0"/>
              </a:spcBef>
              <a:buAutoNum type="arabicPeriod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KABUL MEKTUBU</a:t>
            </a:r>
          </a:p>
          <a:p>
            <a:pPr lvl="0" algn="just">
              <a:spcBef>
                <a:spcPts val="0"/>
              </a:spcBef>
            </a:pPr>
            <a:r>
              <a:rPr lang="tr-TR" sz="3000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Staj yapacağınız yerde bir değişiklik olursa, yeni staj yerinden aldığınız kabul mektubunuzu ofise teslim edin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3618" y="617968"/>
            <a:ext cx="317019" cy="3231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3" y="0"/>
            <a:ext cx="3638919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VAKIFBANK EURO HESAP NUMARASI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7858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7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73227" y="-141659"/>
            <a:ext cx="4094402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LA-STAJ HAREKETLİLİĞİ İÇİN ÖĞRENİM ANLAŞMASI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8063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8</a:t>
            </a:fld>
            <a:endParaRPr lang="en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3343"/>
            <a:ext cx="6296258" cy="3848408"/>
          </a:xfrm>
          <a:prstGeom prst="rect">
            <a:avLst/>
          </a:prstGeom>
        </p:spPr>
      </p:pic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1" name="Yuvarlatılmış Dikdörtgen 10"/>
          <p:cNvSpPr/>
          <p:nvPr/>
        </p:nvSpPr>
        <p:spPr>
          <a:xfrm>
            <a:off x="6306321" y="1084263"/>
            <a:ext cx="2055379" cy="714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http://ec.europa.eu/education/tools/isced-f_en.htm</a:t>
            </a:r>
            <a:endParaRPr lang="tr-TR" sz="1000" dirty="0">
              <a:latin typeface="Roboto Condensed" panose="020B0604020202020204" charset="0"/>
              <a:ea typeface="Roboto Condensed" panose="020B0604020202020204" charset="0"/>
            </a:endParaRPr>
          </a:p>
          <a:p>
            <a:pPr algn="ctr"/>
            <a:r>
              <a:rPr lang="tr-TR" sz="1000" dirty="0">
                <a:latin typeface="Roboto Condensed" panose="020B0604020202020204" charset="0"/>
                <a:ea typeface="Roboto Condensed" panose="020B0604020202020204" charset="0"/>
              </a:rPr>
              <a:t>adresinden bulabilirsiniz.</a:t>
            </a:r>
          </a:p>
          <a:p>
            <a:pPr algn="ctr"/>
            <a:endParaRPr lang="tr-TR" sz="1200" dirty="0"/>
          </a:p>
        </p:txBody>
      </p:sp>
      <p:cxnSp>
        <p:nvCxnSpPr>
          <p:cNvPr id="13" name="Düz Ok Bağlayıcısı 12"/>
          <p:cNvCxnSpPr/>
          <p:nvPr/>
        </p:nvCxnSpPr>
        <p:spPr>
          <a:xfrm flipV="1">
            <a:off x="5622324" y="1441727"/>
            <a:ext cx="876413" cy="4394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Resi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10" name="Yuvarlatılmış Dikdörtgen 9"/>
          <p:cNvSpPr/>
          <p:nvPr/>
        </p:nvSpPr>
        <p:spPr>
          <a:xfrm>
            <a:off x="146649" y="2760453"/>
            <a:ext cx="1684287" cy="342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Stajın başlangıç ve bitiş tarihleri yazılacak.</a:t>
            </a:r>
            <a:r>
              <a:rPr lang="tr-TR" dirty="0"/>
              <a:t> </a:t>
            </a:r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750610" y="2788956"/>
            <a:ext cx="1541991" cy="110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948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9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25" name="Yuvarlatılmış Dikdörtgen 24"/>
          <p:cNvSpPr/>
          <p:nvPr/>
        </p:nvSpPr>
        <p:spPr>
          <a:xfrm>
            <a:off x="6368704" y="2096528"/>
            <a:ext cx="2498591" cy="198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1" name="Resim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371080"/>
            <a:ext cx="6012611" cy="3353514"/>
          </a:xfrm>
          <a:prstGeom prst="rect">
            <a:avLst/>
          </a:prstGeom>
        </p:spPr>
      </p:pic>
      <p:cxnSp>
        <p:nvCxnSpPr>
          <p:cNvPr id="12" name="Düz Ok Bağlayıcısı 11"/>
          <p:cNvCxnSpPr/>
          <p:nvPr/>
        </p:nvCxnSpPr>
        <p:spPr>
          <a:xfrm>
            <a:off x="3006305" y="1904220"/>
            <a:ext cx="3407434" cy="9446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Resim 2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578" y="2425920"/>
            <a:ext cx="2343150" cy="1320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Düz Ok Bağlayıcısı 28"/>
          <p:cNvCxnSpPr>
            <a:endCxn id="28" idx="1"/>
          </p:cNvCxnSpPr>
          <p:nvPr/>
        </p:nvCxnSpPr>
        <p:spPr>
          <a:xfrm>
            <a:off x="2838091" y="2679063"/>
            <a:ext cx="3574487" cy="4072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>
            <a:off x="2674189" y="3381973"/>
            <a:ext cx="4044350" cy="299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20373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</TotalTime>
  <Words>875</Words>
  <Application>Microsoft Office PowerPoint</Application>
  <PresentationFormat>Ekran Gösterisi (16:9)</PresentationFormat>
  <Paragraphs>181</Paragraphs>
  <Slides>31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8" baseType="lpstr">
      <vt:lpstr>Roboto Condensed</vt:lpstr>
      <vt:lpstr>Arial</vt:lpstr>
      <vt:lpstr>Arvo</vt:lpstr>
      <vt:lpstr>Roboto Condensed Light</vt:lpstr>
      <vt:lpstr>Times New Roman</vt:lpstr>
      <vt:lpstr>Wingdings</vt:lpstr>
      <vt:lpstr>Salerio template</vt:lpstr>
      <vt:lpstr>   BURDUR MEHMET AKİF ERSOY ÜNİVERSİTESİ  2022-2023 AKADEMİK YILI  ERASMUS+ STAJ HAREKETLİLİĞİ ORYANTASYON TOPLANTISI  Uluslararası İlişkiler Koordinatörlüğü 20.03.2023 </vt:lpstr>
      <vt:lpstr>PowerPoint Sunusu</vt:lpstr>
      <vt:lpstr>STAJ HAREKETLİLİĞİ</vt:lpstr>
      <vt:lpstr>STAJ HAREKETLİLİĞİ</vt:lpstr>
      <vt:lpstr>FAALİYET ÖNCESİ</vt:lpstr>
      <vt:lpstr>FAALİYET ÖNCESİ</vt:lpstr>
      <vt:lpstr>FAALİYET ÖNCESİ</vt:lpstr>
      <vt:lpstr>Staj Hareketliliği için Öğrenim Anlaşması</vt:lpstr>
      <vt:lpstr>Staj Hareketliliği için Öğrenim Anlaşması</vt:lpstr>
      <vt:lpstr>Staj Hareketliliği için Öğrenim Anlaşması</vt:lpstr>
      <vt:lpstr>FAALİYET ÖNCESİ</vt:lpstr>
      <vt:lpstr>FAALİYET ÖNCESİ</vt:lpstr>
      <vt:lpstr>FAALİYET ÖNCESİ</vt:lpstr>
      <vt:lpstr>VİZE ve PASAPORT</vt:lpstr>
      <vt:lpstr>VİZE ve PASAPORT</vt:lpstr>
      <vt:lpstr>FAALİYET ÖNCESİ</vt:lpstr>
      <vt:lpstr>Bu aşamaya kadar gerekli tüm evraklar ofisimize teslim edildi ve vizeniz çıktıysa hibenizin  % 80’lik kısmı yatırılır.</vt:lpstr>
      <vt:lpstr>HİBELERİNİZ AZAMİ 2 AY ÜZERİNDEN HESAPLANACAK.</vt:lpstr>
      <vt:lpstr>PowerPoint Sunusu</vt:lpstr>
      <vt:lpstr>FAALİYET SONRASINDA TESLİM EDİLMESİ GEREKEN BELGELER ve YAPILMASI GEREKENLER</vt:lpstr>
      <vt:lpstr>FAALİYET SONRASI</vt:lpstr>
      <vt:lpstr>FAALİYET SONRASI</vt:lpstr>
      <vt:lpstr>PowerPoint Sunusu</vt:lpstr>
      <vt:lpstr>FAALİYET SONRASI</vt:lpstr>
      <vt:lpstr>FAALİYET SONRASI</vt:lpstr>
      <vt:lpstr>ÖDEMEDE KESİNTİ YAPILMASI:</vt:lpstr>
      <vt:lpstr>-10 PUAN UYGULAMASI</vt:lpstr>
      <vt:lpstr>ULUSLARARASI İLİŞKİLER OFİSİ</vt:lpstr>
      <vt:lpstr>ULUSLARARASI İLİŞKİLER OFİSİ</vt:lpstr>
      <vt:lpstr>ULUSLARARASI İLİŞKİLER OFİSİ</vt:lpstr>
      <vt:lpstr>ULUSLARARASI İLİŞKİLER OFİSİ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MEHMET AKİF ERSOY ÜNİVERSİTESİ  2017-2018 ERASMUS+ PROGRAMI STAJ HAREKETLİLİĞİ ORYANTASYON TOPLANTISI  Uluslararası İlişkiler Koordinatörlüğü 08.11.2017, Burdur</dc:title>
  <dc:creator>USER</dc:creator>
  <cp:lastModifiedBy>iro-makü</cp:lastModifiedBy>
  <cp:revision>81</cp:revision>
  <dcterms:modified xsi:type="dcterms:W3CDTF">2023-03-20T09:34:44Z</dcterms:modified>
</cp:coreProperties>
</file>