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03" r:id="rId8"/>
    <p:sldId id="265" r:id="rId9"/>
    <p:sldId id="268" r:id="rId10"/>
    <p:sldId id="302" r:id="rId11"/>
    <p:sldId id="263" r:id="rId12"/>
    <p:sldId id="264" r:id="rId13"/>
    <p:sldId id="262" r:id="rId14"/>
    <p:sldId id="266" r:id="rId15"/>
    <p:sldId id="267" r:id="rId16"/>
    <p:sldId id="269" r:id="rId17"/>
    <p:sldId id="270" r:id="rId18"/>
    <p:sldId id="271" r:id="rId19"/>
    <p:sldId id="273" r:id="rId20"/>
    <p:sldId id="274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</p:sldIdLst>
  <p:sldSz cx="12192000" cy="6858000"/>
  <p:notesSz cx="12192000" cy="6858000"/>
  <p:defaultTextStyle>
    <a:defPPr>
      <a:defRPr kern="0"/>
    </a:defPPr>
  </p:defaultTextStyle>
  <p:extLst>
    <p:ext uri="{521415D9-36F7-43E2-AB2F-B90AF26B5E84}">
      <p14:sectionLst xmlns:p14="http://schemas.microsoft.com/office/powerpoint/2010/main">
        <p14:section name="Varsayılan Bölüm" id="{F664F483-22DF-4244-B591-C41D1CE3A740}">
          <p14:sldIdLst>
            <p14:sldId id="256"/>
            <p14:sldId id="257"/>
            <p14:sldId id="258"/>
            <p14:sldId id="259"/>
            <p14:sldId id="260"/>
            <p14:sldId id="261"/>
            <p14:sldId id="303"/>
            <p14:sldId id="265"/>
            <p14:sldId id="268"/>
            <p14:sldId id="302"/>
            <p14:sldId id="263"/>
            <p14:sldId id="264"/>
          </p14:sldIdLst>
        </p14:section>
        <p14:section name="Başlıksız Bölüm" id="{EDB4C95F-D59B-4F28-8345-6F994C378DBD}">
          <p14:sldIdLst>
            <p14:sldId id="262"/>
            <p14:sldId id="266"/>
            <p14:sldId id="267"/>
            <p14:sldId id="269"/>
            <p14:sldId id="270"/>
            <p14:sldId id="271"/>
            <p14:sldId id="273"/>
            <p14:sldId id="274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1" d="100"/>
          <a:sy n="81" d="100"/>
        </p:scale>
        <p:origin x="67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64204" y="675640"/>
            <a:ext cx="5608955" cy="1269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7257" y="1588931"/>
            <a:ext cx="5249545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90715" y="1588931"/>
            <a:ext cx="4301490" cy="349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46225" y="391540"/>
            <a:ext cx="8837930" cy="95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FAC46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3277" y="1568894"/>
            <a:ext cx="10440670" cy="47173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ro.mehmetakif.edu.tr/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png"/><Relationship Id="rId4" Type="http://schemas.openxmlformats.org/officeDocument/2006/relationships/image" Target="../media/image45.jp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iro@mehmetakif.edu.tr" TargetMode="External"/><Relationship Id="rId7" Type="http://schemas.openxmlformats.org/officeDocument/2006/relationships/hyperlink" Target="mailto:gsaktas@mehmetakif.edu.tr" TargetMode="External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hyperlink" Target="mailto:szeybekoglu@mehmetakif.edu.tr" TargetMode="External"/><Relationship Id="rId4" Type="http://schemas.openxmlformats.org/officeDocument/2006/relationships/hyperlink" Target="mailto:aerkara@mehmetakif.edu.tr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29200" y="5715000"/>
            <a:ext cx="227227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400" dirty="0">
                <a:latin typeface="Georgia"/>
                <a:cs typeface="Georgia"/>
              </a:rPr>
              <a:t>04 Nisan</a:t>
            </a:r>
            <a:r>
              <a:rPr sz="2400" dirty="0">
                <a:latin typeface="Georgia"/>
                <a:cs typeface="Georgia"/>
              </a:rPr>
              <a:t>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202</a:t>
            </a:r>
            <a:r>
              <a:rPr lang="tr-TR" sz="2400" spc="-20" dirty="0">
                <a:latin typeface="Georgia"/>
                <a:cs typeface="Georgia"/>
              </a:rPr>
              <a:t>4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31695" y="1800923"/>
            <a:ext cx="892873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Burdur</a:t>
            </a:r>
            <a:r>
              <a:rPr sz="40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Mehmet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Akif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b="0" dirty="0">
                <a:solidFill>
                  <a:srgbClr val="000000"/>
                </a:solidFill>
                <a:latin typeface="Georgia"/>
                <a:cs typeface="Georgia"/>
              </a:rPr>
              <a:t>Er</a:t>
            </a:r>
            <a:r>
              <a:rPr lang="tr-TR" sz="4000" b="0" dirty="0">
                <a:solidFill>
                  <a:srgbClr val="000000"/>
                </a:solidFill>
                <a:latin typeface="Georgia"/>
                <a:cs typeface="Georgia"/>
              </a:rPr>
              <a:t>soy</a:t>
            </a:r>
            <a:r>
              <a:rPr lang="tr-TR" sz="40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lang="tr-TR" sz="4000" b="0" spc="-10" dirty="0">
                <a:solidFill>
                  <a:srgbClr val="000000"/>
                </a:solidFill>
                <a:latin typeface="Georgia"/>
                <a:cs typeface="Georgia"/>
              </a:rPr>
              <a:t>Ün</a:t>
            </a:r>
            <a:r>
              <a:rPr sz="4000" b="0" spc="-10" dirty="0">
                <a:solidFill>
                  <a:srgbClr val="000000"/>
                </a:solidFill>
                <a:latin typeface="Georgia"/>
                <a:cs typeface="Georgia"/>
              </a:rPr>
              <a:t>iversitesi</a:t>
            </a:r>
            <a:br>
              <a:rPr lang="tr-TR" sz="4000" b="0" spc="-10" dirty="0">
                <a:solidFill>
                  <a:srgbClr val="000000"/>
                </a:solidFill>
                <a:latin typeface="Georgia"/>
                <a:cs typeface="Georgia"/>
              </a:rPr>
            </a:br>
            <a:endParaRPr sz="4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42235" y="2372995"/>
            <a:ext cx="7910195" cy="27546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90600" marR="987425" algn="ctr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latin typeface="Georgia"/>
                <a:cs typeface="Georgia"/>
              </a:rPr>
              <a:t>Uluslararası</a:t>
            </a:r>
            <a:r>
              <a:rPr sz="2800" spc="-45" dirty="0">
                <a:latin typeface="Georgia"/>
                <a:cs typeface="Georgia"/>
              </a:rPr>
              <a:t> </a:t>
            </a:r>
            <a:r>
              <a:rPr lang="tr-TR" sz="2800" dirty="0">
                <a:latin typeface="Georgia"/>
                <a:cs typeface="Georgia"/>
              </a:rPr>
              <a:t>İlişkiler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lang="tr-TR" sz="2800" spc="-10" dirty="0">
                <a:latin typeface="Georgia"/>
                <a:cs typeface="Georgia"/>
              </a:rPr>
              <a:t>Koordinatörlüğü</a:t>
            </a:r>
            <a:r>
              <a:rPr sz="2800" spc="-1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202</a:t>
            </a:r>
            <a:r>
              <a:rPr lang="tr-TR" sz="2800" dirty="0">
                <a:latin typeface="Georgia"/>
                <a:cs typeface="Georgia"/>
              </a:rPr>
              <a:t>4</a:t>
            </a:r>
            <a:r>
              <a:rPr sz="2800" spc="-4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Proje</a:t>
            </a:r>
            <a:r>
              <a:rPr sz="2800" spc="-20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Yılı</a:t>
            </a: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Erasmus+</a:t>
            </a:r>
            <a:r>
              <a:rPr sz="2800" spc="-10" dirty="0">
                <a:latin typeface="Georgia"/>
                <a:cs typeface="Georgia"/>
              </a:rPr>
              <a:t> Programı</a:t>
            </a:r>
            <a:endParaRPr sz="280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sz="2800" spc="-5" dirty="0">
                <a:latin typeface="Georgia"/>
                <a:cs typeface="Georgia"/>
              </a:rPr>
              <a:t> </a:t>
            </a:r>
            <a:r>
              <a:rPr sz="2800" dirty="0">
                <a:latin typeface="Georgia"/>
                <a:cs typeface="Georgia"/>
              </a:rPr>
              <a:t>Öğrenim</a:t>
            </a:r>
            <a:r>
              <a:rPr sz="2800" spc="-1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Hareketliliği </a:t>
            </a:r>
            <a:r>
              <a:rPr sz="2800" dirty="0">
                <a:latin typeface="Georgia"/>
                <a:cs typeface="Georgia"/>
              </a:rPr>
              <a:t>Oryantasyon</a:t>
            </a:r>
            <a:r>
              <a:rPr sz="2800" spc="-5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Toplantısı</a:t>
            </a: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endParaRPr lang="tr-TR" sz="2800" spc="-10" dirty="0">
              <a:latin typeface="Georgia"/>
              <a:cs typeface="Georgia"/>
            </a:endParaRP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lang="tr-TR" sz="2800" spc="-10" dirty="0">
                <a:latin typeface="Georgia"/>
                <a:cs typeface="Georgia"/>
              </a:rPr>
              <a:t>Sunan:</a:t>
            </a:r>
          </a:p>
          <a:p>
            <a:pPr marL="12065" marR="5080" algn="ctr">
              <a:lnSpc>
                <a:spcPts val="3020"/>
              </a:lnSpc>
              <a:spcBef>
                <a:spcPts val="5"/>
              </a:spcBef>
            </a:pPr>
            <a:r>
              <a:rPr lang="tr-TR" sz="2800" spc="-10" dirty="0">
                <a:latin typeface="Georgia"/>
                <a:cs typeface="Georgia"/>
              </a:rPr>
              <a:t>Öğr. Gör. Sezai ZEYBEKOĞLU</a:t>
            </a:r>
            <a:endParaRPr sz="2800" dirty="0">
              <a:latin typeface="Georgia"/>
              <a:cs typeface="Georgia"/>
            </a:endParaRPr>
          </a:p>
        </p:txBody>
      </p:sp>
      <p:pic>
        <p:nvPicPr>
          <p:cNvPr id="1026" name="Resim 1" descr="Kurumsal Kimlik | Burdur Mehmet Akif Ersoy Üniversitesi">
            <a:extLst>
              <a:ext uri="{FF2B5EF4-FFF2-40B4-BE49-F238E27FC236}">
                <a16:creationId xmlns:a16="http://schemas.microsoft.com/office/drawing/2014/main" id="{081DD539-B3C9-4300-AEB6-ABE942C49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1925" y="349014"/>
            <a:ext cx="2639549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D74405B-FA41-42D5-A886-3C01C5036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0324"/>
            <a:ext cx="10440670" cy="3447098"/>
          </a:xfrm>
        </p:spPr>
        <p:txBody>
          <a:bodyPr/>
          <a:lstStyle/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dirty="0"/>
              <a:t>EVRAKIN SON TESLİM TARİHİ</a:t>
            </a:r>
          </a:p>
          <a:p>
            <a:pPr algn="ctr"/>
            <a:endParaRPr lang="tr-TR" sz="3200" dirty="0"/>
          </a:p>
          <a:p>
            <a:pPr algn="ctr"/>
            <a:endParaRPr lang="tr-TR" sz="3200" dirty="0"/>
          </a:p>
          <a:p>
            <a:pPr algn="ctr"/>
            <a:r>
              <a:rPr lang="tr-TR" sz="3200" b="0" dirty="0"/>
              <a:t>24 NİSAN 2024 (</a:t>
            </a:r>
            <a:r>
              <a:rPr lang="tr-TR" sz="3200" b="0" u="sng" dirty="0"/>
              <a:t>güz dönemi </a:t>
            </a:r>
            <a:r>
              <a:rPr lang="tr-TR" sz="3200" b="0" dirty="0"/>
              <a:t>gidecekler için)</a:t>
            </a:r>
          </a:p>
        </p:txBody>
      </p:sp>
      <p:pic>
        <p:nvPicPr>
          <p:cNvPr id="4" name="object 7">
            <a:extLst>
              <a:ext uri="{FF2B5EF4-FFF2-40B4-BE49-F238E27FC236}">
                <a16:creationId xmlns:a16="http://schemas.microsoft.com/office/drawing/2014/main" id="{A3E0EA72-CD11-4B8E-B119-05EB8E1CF15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3390" y="381000"/>
            <a:ext cx="1125219" cy="110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85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07340"/>
            <a:ext cx="916939" cy="85597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235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96949" y="2373121"/>
            <a:ext cx="8892540" cy="160627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50100"/>
              </a:lnSpc>
              <a:spcBef>
                <a:spcPts val="9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seçilmiş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adım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Erasmus</a:t>
            </a:r>
            <a:r>
              <a:rPr sz="2400" b="1" u="sng" spc="-30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Ofisi</a:t>
            </a:r>
            <a:r>
              <a:rPr sz="2400" b="1" u="sng" spc="-45" dirty="0">
                <a:latin typeface="Georgia"/>
                <a:cs typeface="Georgia"/>
              </a:rPr>
              <a:t> </a:t>
            </a:r>
            <a:r>
              <a:rPr sz="2400" b="1" u="sng" dirty="0">
                <a:latin typeface="Georgia"/>
                <a:cs typeface="Georgia"/>
              </a:rPr>
              <a:t>tarafından</a:t>
            </a:r>
            <a:r>
              <a:rPr sz="2400" b="1" u="sng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olarak bildirilirler.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4491" y="2599372"/>
            <a:ext cx="256946" cy="30518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013485" y="4533874"/>
            <a:ext cx="1557020" cy="1714500"/>
            <a:chOff x="1013485" y="4533874"/>
            <a:chExt cx="1557020" cy="171450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1100" y="4836159"/>
              <a:ext cx="1165860" cy="64007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013485" y="4533874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94" y="1689100"/>
                  </a:lnTo>
                  <a:lnTo>
                    <a:pt x="599287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751" y="1692140"/>
                  </a:moveTo>
                  <a:lnTo>
                    <a:pt x="310870" y="1701800"/>
                  </a:lnTo>
                  <a:lnTo>
                    <a:pt x="317728" y="1701800"/>
                  </a:lnTo>
                  <a:lnTo>
                    <a:pt x="305751" y="1692140"/>
                  </a:lnTo>
                  <a:close/>
                </a:path>
                <a:path w="1557020" h="1714500">
                  <a:moveTo>
                    <a:pt x="351510" y="1689100"/>
                  </a:moveTo>
                  <a:lnTo>
                    <a:pt x="304139" y="1689100"/>
                  </a:lnTo>
                  <a:lnTo>
                    <a:pt x="317728" y="1701800"/>
                  </a:lnTo>
                  <a:lnTo>
                    <a:pt x="322173" y="1701800"/>
                  </a:lnTo>
                  <a:lnTo>
                    <a:pt x="351510" y="1689100"/>
                  </a:lnTo>
                  <a:close/>
                </a:path>
                <a:path w="1557020" h="1714500">
                  <a:moveTo>
                    <a:pt x="304139" y="1689100"/>
                  </a:moveTo>
                  <a:lnTo>
                    <a:pt x="301980" y="1689100"/>
                  </a:lnTo>
                  <a:lnTo>
                    <a:pt x="305751" y="1692140"/>
                  </a:lnTo>
                  <a:lnTo>
                    <a:pt x="304139" y="1689100"/>
                  </a:lnTo>
                  <a:close/>
                </a:path>
                <a:path w="1557020" h="1714500">
                  <a:moveTo>
                    <a:pt x="869797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27" y="1676400"/>
                  </a:lnTo>
                  <a:lnTo>
                    <a:pt x="869797" y="1663700"/>
                  </a:lnTo>
                  <a:close/>
                </a:path>
                <a:path w="1557020" h="1714500">
                  <a:moveTo>
                    <a:pt x="770610" y="1625600"/>
                  </a:moveTo>
                  <a:lnTo>
                    <a:pt x="662406" y="1625600"/>
                  </a:lnTo>
                  <a:lnTo>
                    <a:pt x="612876" y="1638300"/>
                  </a:lnTo>
                  <a:lnTo>
                    <a:pt x="529437" y="1651000"/>
                  </a:lnTo>
                  <a:lnTo>
                    <a:pt x="272643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290" y="1638300"/>
                  </a:lnTo>
                  <a:lnTo>
                    <a:pt x="770610" y="1625600"/>
                  </a:lnTo>
                  <a:close/>
                </a:path>
                <a:path w="1557020" h="1714500">
                  <a:moveTo>
                    <a:pt x="536295" y="1625600"/>
                  </a:moveTo>
                  <a:lnTo>
                    <a:pt x="504672" y="1638300"/>
                  </a:lnTo>
                  <a:lnTo>
                    <a:pt x="459714" y="1651000"/>
                  </a:lnTo>
                  <a:lnTo>
                    <a:pt x="529437" y="1651000"/>
                  </a:lnTo>
                  <a:lnTo>
                    <a:pt x="534009" y="1638300"/>
                  </a:lnTo>
                  <a:lnTo>
                    <a:pt x="536295" y="1638300"/>
                  </a:lnTo>
                  <a:lnTo>
                    <a:pt x="536295" y="1625600"/>
                  </a:lnTo>
                  <a:close/>
                </a:path>
                <a:path w="1557020" h="1714500">
                  <a:moveTo>
                    <a:pt x="849477" y="1625600"/>
                  </a:moveTo>
                  <a:lnTo>
                    <a:pt x="770610" y="1625600"/>
                  </a:lnTo>
                  <a:lnTo>
                    <a:pt x="790930" y="1638300"/>
                  </a:lnTo>
                  <a:lnTo>
                    <a:pt x="853922" y="1638300"/>
                  </a:lnTo>
                  <a:lnTo>
                    <a:pt x="849477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06" y="1612900"/>
                  </a:lnTo>
                  <a:lnTo>
                    <a:pt x="921613" y="1625600"/>
                  </a:lnTo>
                  <a:lnTo>
                    <a:pt x="892276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60" y="1612900"/>
                  </a:moveTo>
                  <a:lnTo>
                    <a:pt x="682726" y="1612900"/>
                  </a:lnTo>
                  <a:lnTo>
                    <a:pt x="678154" y="1625600"/>
                  </a:lnTo>
                  <a:lnTo>
                    <a:pt x="696188" y="1625600"/>
                  </a:lnTo>
                  <a:lnTo>
                    <a:pt x="700760" y="1612900"/>
                  </a:lnTo>
                  <a:close/>
                </a:path>
                <a:path w="1557020" h="1714500">
                  <a:moveTo>
                    <a:pt x="761593" y="1612900"/>
                  </a:moveTo>
                  <a:lnTo>
                    <a:pt x="714222" y="1612900"/>
                  </a:lnTo>
                  <a:lnTo>
                    <a:pt x="696188" y="1625600"/>
                  </a:lnTo>
                  <a:lnTo>
                    <a:pt x="790930" y="1625600"/>
                  </a:lnTo>
                  <a:lnTo>
                    <a:pt x="761593" y="1612900"/>
                  </a:lnTo>
                  <a:close/>
                </a:path>
                <a:path w="1557020" h="1714500">
                  <a:moveTo>
                    <a:pt x="921613" y="1612900"/>
                  </a:moveTo>
                  <a:lnTo>
                    <a:pt x="867511" y="1612900"/>
                  </a:lnTo>
                  <a:lnTo>
                    <a:pt x="862939" y="1625600"/>
                  </a:lnTo>
                  <a:lnTo>
                    <a:pt x="885545" y="1625600"/>
                  </a:lnTo>
                  <a:lnTo>
                    <a:pt x="921613" y="1612900"/>
                  </a:lnTo>
                  <a:close/>
                </a:path>
                <a:path w="1557020" h="1714500">
                  <a:moveTo>
                    <a:pt x="752576" y="1600200"/>
                  </a:moveTo>
                  <a:lnTo>
                    <a:pt x="732256" y="1600200"/>
                  </a:lnTo>
                  <a:lnTo>
                    <a:pt x="723239" y="1612900"/>
                  </a:lnTo>
                  <a:lnTo>
                    <a:pt x="743559" y="1612900"/>
                  </a:lnTo>
                  <a:lnTo>
                    <a:pt x="752576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528" y="1600200"/>
                  </a:lnTo>
                  <a:lnTo>
                    <a:pt x="869797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95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56" y="25400"/>
                  </a:lnTo>
                  <a:lnTo>
                    <a:pt x="833729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302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461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87871" y="317500"/>
                  </a:lnTo>
                  <a:lnTo>
                    <a:pt x="88995" y="3175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302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88995" y="317500"/>
                  </a:moveTo>
                  <a:lnTo>
                    <a:pt x="87871" y="317500"/>
                  </a:lnTo>
                  <a:lnTo>
                    <a:pt x="87871" y="330200"/>
                  </a:lnTo>
                  <a:lnTo>
                    <a:pt x="88995" y="3175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590" y="63500"/>
                  </a:moveTo>
                  <a:lnTo>
                    <a:pt x="563346" y="63500"/>
                  </a:lnTo>
                  <a:lnTo>
                    <a:pt x="563346" y="76200"/>
                  </a:lnTo>
                  <a:lnTo>
                    <a:pt x="610590" y="63500"/>
                  </a:lnTo>
                  <a:close/>
                </a:path>
                <a:path w="1557020" h="1714500">
                  <a:moveTo>
                    <a:pt x="547471" y="50800"/>
                  </a:moveTo>
                  <a:lnTo>
                    <a:pt x="534009" y="50800"/>
                  </a:lnTo>
                  <a:lnTo>
                    <a:pt x="524992" y="63500"/>
                  </a:lnTo>
                  <a:lnTo>
                    <a:pt x="550761" y="56892"/>
                  </a:lnTo>
                  <a:lnTo>
                    <a:pt x="547471" y="50800"/>
                  </a:lnTo>
                  <a:close/>
                </a:path>
                <a:path w="1557020" h="1714500">
                  <a:moveTo>
                    <a:pt x="574522" y="50800"/>
                  </a:moveTo>
                  <a:lnTo>
                    <a:pt x="550761" y="56892"/>
                  </a:lnTo>
                  <a:lnTo>
                    <a:pt x="554329" y="63500"/>
                  </a:lnTo>
                  <a:lnTo>
                    <a:pt x="574522" y="50800"/>
                  </a:lnTo>
                  <a:close/>
                </a:path>
                <a:path w="1557020" h="1714500">
                  <a:moveTo>
                    <a:pt x="703046" y="50800"/>
                  </a:moveTo>
                  <a:lnTo>
                    <a:pt x="624179" y="50800"/>
                  </a:lnTo>
                  <a:lnTo>
                    <a:pt x="594842" y="63500"/>
                  </a:lnTo>
                  <a:lnTo>
                    <a:pt x="657961" y="63500"/>
                  </a:lnTo>
                  <a:lnTo>
                    <a:pt x="703046" y="50800"/>
                  </a:lnTo>
                  <a:close/>
                </a:path>
                <a:path w="1557020" h="1714500">
                  <a:moveTo>
                    <a:pt x="885545" y="50800"/>
                  </a:moveTo>
                  <a:lnTo>
                    <a:pt x="732256" y="50800"/>
                  </a:lnTo>
                  <a:lnTo>
                    <a:pt x="741273" y="63500"/>
                  </a:lnTo>
                  <a:lnTo>
                    <a:pt x="829157" y="63500"/>
                  </a:lnTo>
                  <a:lnTo>
                    <a:pt x="885545" y="50800"/>
                  </a:lnTo>
                  <a:close/>
                </a:path>
                <a:path w="1557020" h="1714500">
                  <a:moveTo>
                    <a:pt x="682726" y="38100"/>
                  </a:moveTo>
                  <a:lnTo>
                    <a:pt x="660247" y="50800"/>
                  </a:lnTo>
                  <a:lnTo>
                    <a:pt x="662406" y="50800"/>
                  </a:lnTo>
                  <a:lnTo>
                    <a:pt x="682726" y="38100"/>
                  </a:lnTo>
                  <a:close/>
                </a:path>
                <a:path w="1557020" h="1714500">
                  <a:moveTo>
                    <a:pt x="930630" y="38100"/>
                  </a:moveTo>
                  <a:lnTo>
                    <a:pt x="730097" y="38100"/>
                  </a:lnTo>
                  <a:lnTo>
                    <a:pt x="696188" y="50800"/>
                  </a:lnTo>
                  <a:lnTo>
                    <a:pt x="928344" y="50800"/>
                  </a:lnTo>
                  <a:lnTo>
                    <a:pt x="930630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95" y="38100"/>
                  </a:lnTo>
                  <a:lnTo>
                    <a:pt x="950823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23" y="25400"/>
                  </a:moveTo>
                  <a:lnTo>
                    <a:pt x="775055" y="25400"/>
                  </a:lnTo>
                  <a:lnTo>
                    <a:pt x="723239" y="38100"/>
                  </a:lnTo>
                  <a:lnTo>
                    <a:pt x="802106" y="38100"/>
                  </a:lnTo>
                  <a:lnTo>
                    <a:pt x="811123" y="25400"/>
                  </a:lnTo>
                  <a:close/>
                </a:path>
                <a:path w="1557020" h="1714500">
                  <a:moveTo>
                    <a:pt x="953109" y="12700"/>
                  </a:moveTo>
                  <a:lnTo>
                    <a:pt x="948664" y="12700"/>
                  </a:lnTo>
                  <a:lnTo>
                    <a:pt x="912596" y="25400"/>
                  </a:lnTo>
                  <a:lnTo>
                    <a:pt x="964412" y="25400"/>
                  </a:lnTo>
                  <a:lnTo>
                    <a:pt x="953109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95349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7500" rIns="0" bIns="0" rtlCol="0">
            <a:spAutoFit/>
          </a:bodyPr>
          <a:lstStyle/>
          <a:p>
            <a:pPr marL="1473835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NOMINATION-</a:t>
            </a:r>
            <a:r>
              <a:rPr sz="2800" b="0" dirty="0">
                <a:solidFill>
                  <a:srgbClr val="000000"/>
                </a:solidFill>
                <a:latin typeface="Georgia"/>
                <a:cs typeface="Georgia"/>
              </a:rPr>
              <a:t>ADAY</a:t>
            </a:r>
            <a:r>
              <a:rPr sz="2800" b="0" spc="9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Georgia"/>
                <a:cs typeface="Georgia"/>
              </a:rPr>
              <a:t>GÖSTERME</a:t>
            </a:r>
            <a:endParaRPr sz="2800">
              <a:latin typeface="Georgia"/>
              <a:cs typeface="Georg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09905" y="317500"/>
            <a:ext cx="1557020" cy="1714500"/>
            <a:chOff x="309905" y="317500"/>
            <a:chExt cx="1557020" cy="17145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520" y="619759"/>
              <a:ext cx="1165860" cy="63753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09905" y="317500"/>
              <a:ext cx="1557020" cy="1714500"/>
            </a:xfrm>
            <a:custGeom>
              <a:avLst/>
              <a:gdLst/>
              <a:ahLst/>
              <a:cxnLst/>
              <a:rect l="l" t="t" r="r" b="b"/>
              <a:pathLst>
                <a:path w="1557020" h="1714500">
                  <a:moveTo>
                    <a:pt x="2247" y="1511300"/>
                  </a:moveTo>
                  <a:lnTo>
                    <a:pt x="0" y="1612900"/>
                  </a:lnTo>
                  <a:lnTo>
                    <a:pt x="0" y="1714500"/>
                  </a:lnTo>
                  <a:lnTo>
                    <a:pt x="144195" y="1701800"/>
                  </a:lnTo>
                  <a:lnTo>
                    <a:pt x="279374" y="1701800"/>
                  </a:lnTo>
                  <a:lnTo>
                    <a:pt x="279374" y="1689100"/>
                  </a:lnTo>
                  <a:lnTo>
                    <a:pt x="579056" y="1689100"/>
                  </a:lnTo>
                  <a:lnTo>
                    <a:pt x="599338" y="1676400"/>
                  </a:lnTo>
                  <a:lnTo>
                    <a:pt x="38290" y="1676400"/>
                  </a:lnTo>
                  <a:lnTo>
                    <a:pt x="29286" y="1638300"/>
                  </a:lnTo>
                  <a:lnTo>
                    <a:pt x="24764" y="1587500"/>
                  </a:lnTo>
                  <a:lnTo>
                    <a:pt x="21776" y="1562100"/>
                  </a:lnTo>
                  <a:lnTo>
                    <a:pt x="6756" y="1562100"/>
                  </a:lnTo>
                  <a:lnTo>
                    <a:pt x="2247" y="1511300"/>
                  </a:lnTo>
                  <a:close/>
                </a:path>
                <a:path w="1557020" h="1714500">
                  <a:moveTo>
                    <a:pt x="305847" y="1692257"/>
                  </a:moveTo>
                  <a:lnTo>
                    <a:pt x="310934" y="1701800"/>
                  </a:lnTo>
                  <a:lnTo>
                    <a:pt x="317690" y="1701800"/>
                  </a:lnTo>
                  <a:lnTo>
                    <a:pt x="305847" y="1692257"/>
                  </a:lnTo>
                  <a:close/>
                </a:path>
                <a:path w="1557020" h="1714500">
                  <a:moveTo>
                    <a:pt x="351485" y="1689100"/>
                  </a:moveTo>
                  <a:lnTo>
                    <a:pt x="304164" y="1689100"/>
                  </a:lnTo>
                  <a:lnTo>
                    <a:pt x="317690" y="1701800"/>
                  </a:lnTo>
                  <a:lnTo>
                    <a:pt x="322198" y="1701800"/>
                  </a:lnTo>
                  <a:lnTo>
                    <a:pt x="351485" y="1689100"/>
                  </a:lnTo>
                  <a:close/>
                </a:path>
                <a:path w="1557020" h="1714500">
                  <a:moveTo>
                    <a:pt x="304164" y="1689100"/>
                  </a:moveTo>
                  <a:lnTo>
                    <a:pt x="301929" y="1689100"/>
                  </a:lnTo>
                  <a:lnTo>
                    <a:pt x="305847" y="1692257"/>
                  </a:lnTo>
                  <a:lnTo>
                    <a:pt x="304164" y="1689100"/>
                  </a:lnTo>
                  <a:close/>
                </a:path>
                <a:path w="1557020" h="1714500">
                  <a:moveTo>
                    <a:pt x="869734" y="1663700"/>
                  </a:moveTo>
                  <a:lnTo>
                    <a:pt x="67589" y="1663700"/>
                  </a:lnTo>
                  <a:lnTo>
                    <a:pt x="38290" y="1676400"/>
                  </a:lnTo>
                  <a:lnTo>
                    <a:pt x="779614" y="1676400"/>
                  </a:lnTo>
                  <a:lnTo>
                    <a:pt x="869734" y="1663700"/>
                  </a:lnTo>
                  <a:close/>
                </a:path>
                <a:path w="1557020" h="1714500">
                  <a:moveTo>
                    <a:pt x="770585" y="1625600"/>
                  </a:moveTo>
                  <a:lnTo>
                    <a:pt x="662444" y="1625600"/>
                  </a:lnTo>
                  <a:lnTo>
                    <a:pt x="612851" y="1638300"/>
                  </a:lnTo>
                  <a:lnTo>
                    <a:pt x="529501" y="1651000"/>
                  </a:lnTo>
                  <a:lnTo>
                    <a:pt x="272618" y="1651000"/>
                  </a:lnTo>
                  <a:lnTo>
                    <a:pt x="238823" y="1663700"/>
                  </a:lnTo>
                  <a:lnTo>
                    <a:pt x="962126" y="1663700"/>
                  </a:lnTo>
                  <a:lnTo>
                    <a:pt x="1142339" y="1638300"/>
                  </a:lnTo>
                  <a:lnTo>
                    <a:pt x="750316" y="1638300"/>
                  </a:lnTo>
                  <a:lnTo>
                    <a:pt x="770585" y="1625600"/>
                  </a:lnTo>
                  <a:close/>
                </a:path>
                <a:path w="1557020" h="1714500">
                  <a:moveTo>
                    <a:pt x="536257" y="1625600"/>
                  </a:moveTo>
                  <a:lnTo>
                    <a:pt x="504710" y="1638300"/>
                  </a:lnTo>
                  <a:lnTo>
                    <a:pt x="459663" y="1651000"/>
                  </a:lnTo>
                  <a:lnTo>
                    <a:pt x="529501" y="1651000"/>
                  </a:lnTo>
                  <a:lnTo>
                    <a:pt x="534009" y="1638300"/>
                  </a:lnTo>
                  <a:lnTo>
                    <a:pt x="536257" y="1638300"/>
                  </a:lnTo>
                  <a:lnTo>
                    <a:pt x="536257" y="1625600"/>
                  </a:lnTo>
                  <a:close/>
                </a:path>
                <a:path w="1557020" h="1714500">
                  <a:moveTo>
                    <a:pt x="849452" y="1625600"/>
                  </a:moveTo>
                  <a:lnTo>
                    <a:pt x="770585" y="1625600"/>
                  </a:lnTo>
                  <a:lnTo>
                    <a:pt x="790867" y="1638300"/>
                  </a:lnTo>
                  <a:lnTo>
                    <a:pt x="853973" y="1638300"/>
                  </a:lnTo>
                  <a:lnTo>
                    <a:pt x="849452" y="1625600"/>
                  </a:lnTo>
                  <a:close/>
                </a:path>
                <a:path w="1557020" h="1714500">
                  <a:moveTo>
                    <a:pt x="1487144" y="1612900"/>
                  </a:moveTo>
                  <a:lnTo>
                    <a:pt x="941844" y="1612900"/>
                  </a:lnTo>
                  <a:lnTo>
                    <a:pt x="921562" y="1625600"/>
                  </a:lnTo>
                  <a:lnTo>
                    <a:pt x="892263" y="1638300"/>
                  </a:lnTo>
                  <a:lnTo>
                    <a:pt x="1142339" y="1638300"/>
                  </a:lnTo>
                  <a:lnTo>
                    <a:pt x="1322679" y="1625600"/>
                  </a:lnTo>
                  <a:lnTo>
                    <a:pt x="1457807" y="1625600"/>
                  </a:lnTo>
                  <a:lnTo>
                    <a:pt x="1487144" y="1612900"/>
                  </a:lnTo>
                  <a:close/>
                </a:path>
                <a:path w="1557020" h="1714500">
                  <a:moveTo>
                    <a:pt x="700747" y="1612900"/>
                  </a:moveTo>
                  <a:lnTo>
                    <a:pt x="680478" y="1612900"/>
                  </a:lnTo>
                  <a:lnTo>
                    <a:pt x="678205" y="1625600"/>
                  </a:lnTo>
                  <a:lnTo>
                    <a:pt x="696239" y="1625600"/>
                  </a:lnTo>
                  <a:lnTo>
                    <a:pt x="700747" y="1612900"/>
                  </a:lnTo>
                  <a:close/>
                </a:path>
                <a:path w="1557020" h="1714500">
                  <a:moveTo>
                    <a:pt x="761580" y="1612900"/>
                  </a:moveTo>
                  <a:lnTo>
                    <a:pt x="714273" y="1612900"/>
                  </a:lnTo>
                  <a:lnTo>
                    <a:pt x="696239" y="1625600"/>
                  </a:lnTo>
                  <a:lnTo>
                    <a:pt x="790867" y="1625600"/>
                  </a:lnTo>
                  <a:lnTo>
                    <a:pt x="761580" y="1612900"/>
                  </a:lnTo>
                  <a:close/>
                </a:path>
                <a:path w="1557020" h="1714500">
                  <a:moveTo>
                    <a:pt x="903528" y="1612900"/>
                  </a:moveTo>
                  <a:lnTo>
                    <a:pt x="867486" y="1612900"/>
                  </a:lnTo>
                  <a:lnTo>
                    <a:pt x="862977" y="1625600"/>
                  </a:lnTo>
                  <a:lnTo>
                    <a:pt x="885494" y="1625600"/>
                  </a:lnTo>
                  <a:lnTo>
                    <a:pt x="903528" y="1612900"/>
                  </a:lnTo>
                  <a:close/>
                </a:path>
                <a:path w="1557020" h="1714500">
                  <a:moveTo>
                    <a:pt x="752563" y="1600200"/>
                  </a:moveTo>
                  <a:lnTo>
                    <a:pt x="732282" y="1600200"/>
                  </a:lnTo>
                  <a:lnTo>
                    <a:pt x="723277" y="1612900"/>
                  </a:lnTo>
                  <a:lnTo>
                    <a:pt x="743546" y="1612900"/>
                  </a:lnTo>
                  <a:lnTo>
                    <a:pt x="752563" y="1600200"/>
                  </a:lnTo>
                  <a:close/>
                </a:path>
                <a:path w="1557020" h="1714500">
                  <a:moveTo>
                    <a:pt x="1516354" y="1600200"/>
                  </a:moveTo>
                  <a:lnTo>
                    <a:pt x="876490" y="1600200"/>
                  </a:lnTo>
                  <a:lnTo>
                    <a:pt x="869734" y="1612900"/>
                  </a:lnTo>
                  <a:lnTo>
                    <a:pt x="1509623" y="1612900"/>
                  </a:lnTo>
                  <a:lnTo>
                    <a:pt x="1516354" y="1600200"/>
                  </a:lnTo>
                  <a:close/>
                </a:path>
                <a:path w="1557020" h="1714500">
                  <a:moveTo>
                    <a:pt x="1074775" y="1574800"/>
                  </a:moveTo>
                  <a:lnTo>
                    <a:pt x="955357" y="1600200"/>
                  </a:lnTo>
                  <a:lnTo>
                    <a:pt x="1523212" y="1600200"/>
                  </a:lnTo>
                  <a:lnTo>
                    <a:pt x="1527657" y="1587500"/>
                  </a:lnTo>
                  <a:lnTo>
                    <a:pt x="1059027" y="1587500"/>
                  </a:lnTo>
                  <a:lnTo>
                    <a:pt x="1074775" y="1574800"/>
                  </a:lnTo>
                  <a:close/>
                </a:path>
                <a:path w="1557020" h="1714500">
                  <a:moveTo>
                    <a:pt x="1539722" y="1524000"/>
                  </a:moveTo>
                  <a:lnTo>
                    <a:pt x="1484858" y="1524000"/>
                  </a:lnTo>
                  <a:lnTo>
                    <a:pt x="1487144" y="1536700"/>
                  </a:lnTo>
                  <a:lnTo>
                    <a:pt x="1484858" y="1536700"/>
                  </a:lnTo>
                  <a:lnTo>
                    <a:pt x="1480413" y="1549400"/>
                  </a:lnTo>
                  <a:lnTo>
                    <a:pt x="1435328" y="1549400"/>
                  </a:lnTo>
                  <a:lnTo>
                    <a:pt x="1403705" y="1562100"/>
                  </a:lnTo>
                  <a:lnTo>
                    <a:pt x="1338427" y="1562100"/>
                  </a:lnTo>
                  <a:lnTo>
                    <a:pt x="1309090" y="1574800"/>
                  </a:lnTo>
                  <a:lnTo>
                    <a:pt x="1221206" y="1574800"/>
                  </a:lnTo>
                  <a:lnTo>
                    <a:pt x="1169390" y="1587500"/>
                  </a:lnTo>
                  <a:lnTo>
                    <a:pt x="1532229" y="1587500"/>
                  </a:lnTo>
                  <a:lnTo>
                    <a:pt x="1535192" y="1562100"/>
                  </a:lnTo>
                  <a:lnTo>
                    <a:pt x="1347444" y="1562100"/>
                  </a:lnTo>
                  <a:lnTo>
                    <a:pt x="1354175" y="1549400"/>
                  </a:lnTo>
                  <a:lnTo>
                    <a:pt x="1536674" y="1549400"/>
                  </a:lnTo>
                  <a:lnTo>
                    <a:pt x="1539722" y="1524000"/>
                  </a:lnTo>
                  <a:close/>
                </a:path>
                <a:path w="1557020" h="1714500">
                  <a:moveTo>
                    <a:pt x="1284946" y="1566724"/>
                  </a:moveTo>
                  <a:lnTo>
                    <a:pt x="1266291" y="1574800"/>
                  </a:lnTo>
                  <a:lnTo>
                    <a:pt x="1282039" y="1574800"/>
                  </a:lnTo>
                  <a:lnTo>
                    <a:pt x="1284946" y="1566724"/>
                  </a:lnTo>
                  <a:close/>
                </a:path>
                <a:path w="1557020" h="1714500">
                  <a:moveTo>
                    <a:pt x="1295628" y="1562100"/>
                  </a:moveTo>
                  <a:lnTo>
                    <a:pt x="1286611" y="1562100"/>
                  </a:lnTo>
                  <a:lnTo>
                    <a:pt x="1284946" y="1566724"/>
                  </a:lnTo>
                  <a:lnTo>
                    <a:pt x="1295628" y="1562100"/>
                  </a:lnTo>
                  <a:close/>
                </a:path>
                <a:path w="1557020" h="1714500">
                  <a:moveTo>
                    <a:pt x="2247" y="1447800"/>
                  </a:moveTo>
                  <a:lnTo>
                    <a:pt x="4483" y="1485900"/>
                  </a:lnTo>
                  <a:lnTo>
                    <a:pt x="4483" y="1524000"/>
                  </a:lnTo>
                  <a:lnTo>
                    <a:pt x="9004" y="1524000"/>
                  </a:lnTo>
                  <a:lnTo>
                    <a:pt x="6756" y="1562100"/>
                  </a:lnTo>
                  <a:lnTo>
                    <a:pt x="21776" y="1562100"/>
                  </a:lnTo>
                  <a:lnTo>
                    <a:pt x="20281" y="1549400"/>
                  </a:lnTo>
                  <a:lnTo>
                    <a:pt x="18008" y="1498600"/>
                  </a:lnTo>
                  <a:lnTo>
                    <a:pt x="18008" y="1485900"/>
                  </a:lnTo>
                  <a:lnTo>
                    <a:pt x="9004" y="1485900"/>
                  </a:lnTo>
                  <a:lnTo>
                    <a:pt x="4483" y="1473200"/>
                  </a:lnTo>
                  <a:lnTo>
                    <a:pt x="2247" y="1447800"/>
                  </a:lnTo>
                  <a:close/>
                </a:path>
                <a:path w="1557020" h="1714500">
                  <a:moveTo>
                    <a:pt x="1469110" y="1536700"/>
                  </a:moveTo>
                  <a:lnTo>
                    <a:pt x="1471396" y="1549400"/>
                  </a:lnTo>
                  <a:lnTo>
                    <a:pt x="1475841" y="1549400"/>
                  </a:lnTo>
                  <a:lnTo>
                    <a:pt x="1469110" y="1536700"/>
                  </a:lnTo>
                  <a:close/>
                </a:path>
                <a:path w="1557020" h="1714500">
                  <a:moveTo>
                    <a:pt x="1514195" y="12700"/>
                  </a:moveTo>
                  <a:lnTo>
                    <a:pt x="1059027" y="12700"/>
                  </a:lnTo>
                  <a:lnTo>
                    <a:pt x="1036421" y="25400"/>
                  </a:lnTo>
                  <a:lnTo>
                    <a:pt x="871982" y="25400"/>
                  </a:lnTo>
                  <a:lnTo>
                    <a:pt x="833691" y="38100"/>
                  </a:lnTo>
                  <a:lnTo>
                    <a:pt x="1457807" y="38100"/>
                  </a:lnTo>
                  <a:lnTo>
                    <a:pt x="1471396" y="50800"/>
                  </a:lnTo>
                  <a:lnTo>
                    <a:pt x="1482572" y="50800"/>
                  </a:lnTo>
                  <a:lnTo>
                    <a:pt x="1491589" y="63500"/>
                  </a:lnTo>
                  <a:lnTo>
                    <a:pt x="1493875" y="63500"/>
                  </a:lnTo>
                  <a:lnTo>
                    <a:pt x="1496161" y="127000"/>
                  </a:lnTo>
                  <a:lnTo>
                    <a:pt x="1496047" y="241300"/>
                  </a:lnTo>
                  <a:lnTo>
                    <a:pt x="1493989" y="469900"/>
                  </a:lnTo>
                  <a:lnTo>
                    <a:pt x="1493875" y="622300"/>
                  </a:lnTo>
                  <a:lnTo>
                    <a:pt x="1496161" y="749300"/>
                  </a:lnTo>
                  <a:lnTo>
                    <a:pt x="1500606" y="850900"/>
                  </a:lnTo>
                  <a:lnTo>
                    <a:pt x="1502892" y="889000"/>
                  </a:lnTo>
                  <a:lnTo>
                    <a:pt x="1507464" y="914400"/>
                  </a:lnTo>
                  <a:lnTo>
                    <a:pt x="1507464" y="952500"/>
                  </a:lnTo>
                  <a:lnTo>
                    <a:pt x="1509623" y="990600"/>
                  </a:lnTo>
                  <a:lnTo>
                    <a:pt x="1509623" y="1016000"/>
                  </a:lnTo>
                  <a:lnTo>
                    <a:pt x="1507464" y="1054100"/>
                  </a:lnTo>
                  <a:lnTo>
                    <a:pt x="1500606" y="1168400"/>
                  </a:lnTo>
                  <a:lnTo>
                    <a:pt x="1493875" y="1282700"/>
                  </a:lnTo>
                  <a:lnTo>
                    <a:pt x="1491589" y="1333500"/>
                  </a:lnTo>
                  <a:lnTo>
                    <a:pt x="1493875" y="1371600"/>
                  </a:lnTo>
                  <a:lnTo>
                    <a:pt x="1493875" y="1460500"/>
                  </a:lnTo>
                  <a:lnTo>
                    <a:pt x="1489430" y="1473200"/>
                  </a:lnTo>
                  <a:lnTo>
                    <a:pt x="1487144" y="1498600"/>
                  </a:lnTo>
                  <a:lnTo>
                    <a:pt x="1480413" y="1524000"/>
                  </a:lnTo>
                  <a:lnTo>
                    <a:pt x="1471396" y="1536700"/>
                  </a:lnTo>
                  <a:lnTo>
                    <a:pt x="1478127" y="1536700"/>
                  </a:lnTo>
                  <a:lnTo>
                    <a:pt x="1484858" y="1524000"/>
                  </a:lnTo>
                  <a:lnTo>
                    <a:pt x="1539722" y="1524000"/>
                  </a:lnTo>
                  <a:lnTo>
                    <a:pt x="1541246" y="1511300"/>
                  </a:lnTo>
                  <a:lnTo>
                    <a:pt x="1541246" y="1460500"/>
                  </a:lnTo>
                  <a:lnTo>
                    <a:pt x="1543405" y="1371600"/>
                  </a:lnTo>
                  <a:lnTo>
                    <a:pt x="1543405" y="1308100"/>
                  </a:lnTo>
                  <a:lnTo>
                    <a:pt x="1550263" y="1130300"/>
                  </a:lnTo>
                  <a:lnTo>
                    <a:pt x="1552422" y="1003300"/>
                  </a:lnTo>
                  <a:lnTo>
                    <a:pt x="1554708" y="914400"/>
                  </a:lnTo>
                  <a:lnTo>
                    <a:pt x="1556994" y="914400"/>
                  </a:lnTo>
                  <a:lnTo>
                    <a:pt x="1556994" y="850900"/>
                  </a:lnTo>
                  <a:lnTo>
                    <a:pt x="1554708" y="850900"/>
                  </a:lnTo>
                  <a:lnTo>
                    <a:pt x="1550263" y="787400"/>
                  </a:lnTo>
                  <a:lnTo>
                    <a:pt x="1547977" y="711200"/>
                  </a:lnTo>
                  <a:lnTo>
                    <a:pt x="1545691" y="647700"/>
                  </a:lnTo>
                  <a:lnTo>
                    <a:pt x="1543405" y="571500"/>
                  </a:lnTo>
                  <a:lnTo>
                    <a:pt x="1547977" y="571500"/>
                  </a:lnTo>
                  <a:lnTo>
                    <a:pt x="1547977" y="520700"/>
                  </a:lnTo>
                  <a:lnTo>
                    <a:pt x="1545691" y="482600"/>
                  </a:lnTo>
                  <a:lnTo>
                    <a:pt x="1550200" y="482600"/>
                  </a:lnTo>
                  <a:lnTo>
                    <a:pt x="1552422" y="469900"/>
                  </a:lnTo>
                  <a:lnTo>
                    <a:pt x="1550263" y="431800"/>
                  </a:lnTo>
                  <a:lnTo>
                    <a:pt x="1549120" y="419100"/>
                  </a:lnTo>
                  <a:lnTo>
                    <a:pt x="1541246" y="419100"/>
                  </a:lnTo>
                  <a:lnTo>
                    <a:pt x="1536674" y="355600"/>
                  </a:lnTo>
                  <a:lnTo>
                    <a:pt x="1532229" y="317500"/>
                  </a:lnTo>
                  <a:lnTo>
                    <a:pt x="1529943" y="317500"/>
                  </a:lnTo>
                  <a:lnTo>
                    <a:pt x="1529943" y="304800"/>
                  </a:lnTo>
                  <a:lnTo>
                    <a:pt x="1534388" y="292100"/>
                  </a:lnTo>
                  <a:lnTo>
                    <a:pt x="1534388" y="266700"/>
                  </a:lnTo>
                  <a:lnTo>
                    <a:pt x="1529943" y="266700"/>
                  </a:lnTo>
                  <a:lnTo>
                    <a:pt x="1523212" y="241300"/>
                  </a:lnTo>
                  <a:lnTo>
                    <a:pt x="1518640" y="190500"/>
                  </a:lnTo>
                  <a:lnTo>
                    <a:pt x="1516354" y="152400"/>
                  </a:lnTo>
                  <a:lnTo>
                    <a:pt x="1516354" y="25400"/>
                  </a:lnTo>
                  <a:lnTo>
                    <a:pt x="1514195" y="12700"/>
                  </a:lnTo>
                  <a:close/>
                </a:path>
                <a:path w="1557020" h="1714500">
                  <a:moveTo>
                    <a:pt x="110388" y="63500"/>
                  </a:moveTo>
                  <a:lnTo>
                    <a:pt x="83350" y="203200"/>
                  </a:lnTo>
                  <a:lnTo>
                    <a:pt x="56324" y="355600"/>
                  </a:lnTo>
                  <a:lnTo>
                    <a:pt x="47320" y="419100"/>
                  </a:lnTo>
                  <a:lnTo>
                    <a:pt x="36042" y="546100"/>
                  </a:lnTo>
                  <a:lnTo>
                    <a:pt x="40551" y="596900"/>
                  </a:lnTo>
                  <a:lnTo>
                    <a:pt x="31521" y="622300"/>
                  </a:lnTo>
                  <a:lnTo>
                    <a:pt x="27038" y="647700"/>
                  </a:lnTo>
                  <a:lnTo>
                    <a:pt x="24764" y="685800"/>
                  </a:lnTo>
                  <a:lnTo>
                    <a:pt x="24764" y="863600"/>
                  </a:lnTo>
                  <a:lnTo>
                    <a:pt x="15760" y="1104900"/>
                  </a:lnTo>
                  <a:lnTo>
                    <a:pt x="11252" y="1244600"/>
                  </a:lnTo>
                  <a:lnTo>
                    <a:pt x="9004" y="1371600"/>
                  </a:lnTo>
                  <a:lnTo>
                    <a:pt x="11252" y="1422400"/>
                  </a:lnTo>
                  <a:lnTo>
                    <a:pt x="9004" y="1485900"/>
                  </a:lnTo>
                  <a:lnTo>
                    <a:pt x="18008" y="1485900"/>
                  </a:lnTo>
                  <a:lnTo>
                    <a:pt x="18008" y="1409700"/>
                  </a:lnTo>
                  <a:lnTo>
                    <a:pt x="31521" y="1206500"/>
                  </a:lnTo>
                  <a:lnTo>
                    <a:pt x="40551" y="1104900"/>
                  </a:lnTo>
                  <a:lnTo>
                    <a:pt x="58559" y="914400"/>
                  </a:lnTo>
                  <a:lnTo>
                    <a:pt x="63080" y="914400"/>
                  </a:lnTo>
                  <a:lnTo>
                    <a:pt x="60909" y="889000"/>
                  </a:lnTo>
                  <a:lnTo>
                    <a:pt x="62646" y="838200"/>
                  </a:lnTo>
                  <a:lnTo>
                    <a:pt x="58559" y="838200"/>
                  </a:lnTo>
                  <a:lnTo>
                    <a:pt x="58559" y="774700"/>
                  </a:lnTo>
                  <a:lnTo>
                    <a:pt x="69837" y="774700"/>
                  </a:lnTo>
                  <a:lnTo>
                    <a:pt x="72085" y="723900"/>
                  </a:lnTo>
                  <a:lnTo>
                    <a:pt x="72085" y="609600"/>
                  </a:lnTo>
                  <a:lnTo>
                    <a:pt x="76593" y="584200"/>
                  </a:lnTo>
                  <a:lnTo>
                    <a:pt x="78841" y="533400"/>
                  </a:lnTo>
                  <a:lnTo>
                    <a:pt x="78841" y="469900"/>
                  </a:lnTo>
                  <a:lnTo>
                    <a:pt x="76593" y="457200"/>
                  </a:lnTo>
                  <a:lnTo>
                    <a:pt x="81114" y="457200"/>
                  </a:lnTo>
                  <a:lnTo>
                    <a:pt x="85597" y="330200"/>
                  </a:lnTo>
                  <a:lnTo>
                    <a:pt x="90119" y="304800"/>
                  </a:lnTo>
                  <a:lnTo>
                    <a:pt x="92354" y="292100"/>
                  </a:lnTo>
                  <a:lnTo>
                    <a:pt x="87871" y="266700"/>
                  </a:lnTo>
                  <a:lnTo>
                    <a:pt x="92354" y="254000"/>
                  </a:lnTo>
                  <a:lnTo>
                    <a:pt x="96875" y="241300"/>
                  </a:lnTo>
                  <a:lnTo>
                    <a:pt x="103631" y="177800"/>
                  </a:lnTo>
                  <a:lnTo>
                    <a:pt x="110388" y="63500"/>
                  </a:lnTo>
                  <a:close/>
                </a:path>
                <a:path w="1557020" h="1714500">
                  <a:moveTo>
                    <a:pt x="63080" y="914400"/>
                  </a:moveTo>
                  <a:lnTo>
                    <a:pt x="58559" y="914400"/>
                  </a:lnTo>
                  <a:lnTo>
                    <a:pt x="60832" y="939800"/>
                  </a:lnTo>
                  <a:lnTo>
                    <a:pt x="63080" y="952500"/>
                  </a:lnTo>
                  <a:lnTo>
                    <a:pt x="63080" y="914400"/>
                  </a:lnTo>
                  <a:close/>
                </a:path>
                <a:path w="1557020" h="1714500">
                  <a:moveTo>
                    <a:pt x="1556994" y="914400"/>
                  </a:moveTo>
                  <a:lnTo>
                    <a:pt x="1554708" y="914400"/>
                  </a:lnTo>
                  <a:lnTo>
                    <a:pt x="1556994" y="927100"/>
                  </a:lnTo>
                  <a:lnTo>
                    <a:pt x="1556994" y="914400"/>
                  </a:lnTo>
                  <a:close/>
                </a:path>
                <a:path w="1557020" h="1714500">
                  <a:moveTo>
                    <a:pt x="1556994" y="825500"/>
                  </a:moveTo>
                  <a:lnTo>
                    <a:pt x="1554708" y="850900"/>
                  </a:lnTo>
                  <a:lnTo>
                    <a:pt x="1556994" y="850900"/>
                  </a:lnTo>
                  <a:lnTo>
                    <a:pt x="1556994" y="825500"/>
                  </a:lnTo>
                  <a:close/>
                </a:path>
                <a:path w="1557020" h="1714500">
                  <a:moveTo>
                    <a:pt x="63080" y="825500"/>
                  </a:moveTo>
                  <a:lnTo>
                    <a:pt x="58559" y="838200"/>
                  </a:lnTo>
                  <a:lnTo>
                    <a:pt x="62646" y="838200"/>
                  </a:lnTo>
                  <a:lnTo>
                    <a:pt x="63080" y="825500"/>
                  </a:lnTo>
                  <a:close/>
                </a:path>
                <a:path w="1557020" h="1714500">
                  <a:moveTo>
                    <a:pt x="65328" y="774700"/>
                  </a:moveTo>
                  <a:lnTo>
                    <a:pt x="58559" y="774700"/>
                  </a:lnTo>
                  <a:lnTo>
                    <a:pt x="63080" y="787400"/>
                  </a:lnTo>
                  <a:lnTo>
                    <a:pt x="65328" y="774700"/>
                  </a:lnTo>
                  <a:close/>
                </a:path>
                <a:path w="1557020" h="1714500">
                  <a:moveTo>
                    <a:pt x="1547977" y="571500"/>
                  </a:moveTo>
                  <a:lnTo>
                    <a:pt x="1543405" y="571500"/>
                  </a:lnTo>
                  <a:lnTo>
                    <a:pt x="1547977" y="609600"/>
                  </a:lnTo>
                  <a:lnTo>
                    <a:pt x="1547977" y="571500"/>
                  </a:lnTo>
                  <a:close/>
                </a:path>
                <a:path w="1557020" h="1714500">
                  <a:moveTo>
                    <a:pt x="1550200" y="482600"/>
                  </a:moveTo>
                  <a:lnTo>
                    <a:pt x="1545691" y="482600"/>
                  </a:lnTo>
                  <a:lnTo>
                    <a:pt x="1547977" y="495300"/>
                  </a:lnTo>
                  <a:lnTo>
                    <a:pt x="1550200" y="482600"/>
                  </a:lnTo>
                  <a:close/>
                </a:path>
                <a:path w="1557020" h="1714500">
                  <a:moveTo>
                    <a:pt x="1541246" y="406400"/>
                  </a:moveTo>
                  <a:lnTo>
                    <a:pt x="1541246" y="419100"/>
                  </a:lnTo>
                  <a:lnTo>
                    <a:pt x="1545691" y="419100"/>
                  </a:lnTo>
                  <a:lnTo>
                    <a:pt x="1541246" y="406400"/>
                  </a:lnTo>
                  <a:close/>
                </a:path>
                <a:path w="1557020" h="1714500">
                  <a:moveTo>
                    <a:pt x="1545691" y="368300"/>
                  </a:moveTo>
                  <a:lnTo>
                    <a:pt x="1543405" y="381000"/>
                  </a:lnTo>
                  <a:lnTo>
                    <a:pt x="1545691" y="419100"/>
                  </a:lnTo>
                  <a:lnTo>
                    <a:pt x="1549120" y="419100"/>
                  </a:lnTo>
                  <a:lnTo>
                    <a:pt x="1547977" y="406400"/>
                  </a:lnTo>
                  <a:lnTo>
                    <a:pt x="1545691" y="368300"/>
                  </a:lnTo>
                  <a:close/>
                </a:path>
                <a:path w="1557020" h="1714500">
                  <a:moveTo>
                    <a:pt x="1541246" y="254000"/>
                  </a:moveTo>
                  <a:lnTo>
                    <a:pt x="1538960" y="266700"/>
                  </a:lnTo>
                  <a:lnTo>
                    <a:pt x="1534388" y="266700"/>
                  </a:lnTo>
                  <a:lnTo>
                    <a:pt x="1538960" y="279400"/>
                  </a:lnTo>
                  <a:lnTo>
                    <a:pt x="1543405" y="317500"/>
                  </a:lnTo>
                  <a:lnTo>
                    <a:pt x="1547977" y="355600"/>
                  </a:lnTo>
                  <a:lnTo>
                    <a:pt x="1550263" y="393700"/>
                  </a:lnTo>
                  <a:lnTo>
                    <a:pt x="1550263" y="355600"/>
                  </a:lnTo>
                  <a:lnTo>
                    <a:pt x="1547977" y="317500"/>
                  </a:lnTo>
                  <a:lnTo>
                    <a:pt x="1541246" y="254000"/>
                  </a:lnTo>
                  <a:close/>
                </a:path>
                <a:path w="1557020" h="1714500">
                  <a:moveTo>
                    <a:pt x="1532229" y="203200"/>
                  </a:moveTo>
                  <a:lnTo>
                    <a:pt x="1529943" y="266700"/>
                  </a:lnTo>
                  <a:lnTo>
                    <a:pt x="1538960" y="266700"/>
                  </a:lnTo>
                  <a:lnTo>
                    <a:pt x="1538960" y="254000"/>
                  </a:lnTo>
                  <a:lnTo>
                    <a:pt x="1534388" y="241300"/>
                  </a:lnTo>
                  <a:lnTo>
                    <a:pt x="1532229" y="203200"/>
                  </a:lnTo>
                  <a:close/>
                </a:path>
                <a:path w="1557020" h="1714500">
                  <a:moveTo>
                    <a:pt x="610616" y="63500"/>
                  </a:moveTo>
                  <a:lnTo>
                    <a:pt x="563295" y="63500"/>
                  </a:lnTo>
                  <a:lnTo>
                    <a:pt x="563295" y="76200"/>
                  </a:lnTo>
                  <a:lnTo>
                    <a:pt x="610616" y="63500"/>
                  </a:lnTo>
                  <a:close/>
                </a:path>
                <a:path w="1557020" h="1714500">
                  <a:moveTo>
                    <a:pt x="547535" y="50800"/>
                  </a:moveTo>
                  <a:lnTo>
                    <a:pt x="534009" y="50800"/>
                  </a:lnTo>
                  <a:lnTo>
                    <a:pt x="524979" y="63500"/>
                  </a:lnTo>
                  <a:lnTo>
                    <a:pt x="550777" y="56893"/>
                  </a:lnTo>
                  <a:lnTo>
                    <a:pt x="547535" y="50800"/>
                  </a:lnTo>
                  <a:close/>
                </a:path>
                <a:path w="1557020" h="1714500">
                  <a:moveTo>
                    <a:pt x="574573" y="50800"/>
                  </a:moveTo>
                  <a:lnTo>
                    <a:pt x="550777" y="56893"/>
                  </a:lnTo>
                  <a:lnTo>
                    <a:pt x="554291" y="63500"/>
                  </a:lnTo>
                  <a:lnTo>
                    <a:pt x="574573" y="50800"/>
                  </a:lnTo>
                  <a:close/>
                </a:path>
                <a:path w="1557020" h="1714500">
                  <a:moveTo>
                    <a:pt x="702995" y="50800"/>
                  </a:moveTo>
                  <a:lnTo>
                    <a:pt x="624128" y="50800"/>
                  </a:lnTo>
                  <a:lnTo>
                    <a:pt x="594842" y="63500"/>
                  </a:lnTo>
                  <a:lnTo>
                    <a:pt x="657923" y="63500"/>
                  </a:lnTo>
                  <a:lnTo>
                    <a:pt x="702995" y="50800"/>
                  </a:lnTo>
                  <a:close/>
                </a:path>
                <a:path w="1557020" h="1714500">
                  <a:moveTo>
                    <a:pt x="885494" y="50800"/>
                  </a:moveTo>
                  <a:lnTo>
                    <a:pt x="732282" y="50800"/>
                  </a:lnTo>
                  <a:lnTo>
                    <a:pt x="741311" y="63500"/>
                  </a:lnTo>
                  <a:lnTo>
                    <a:pt x="829182" y="63500"/>
                  </a:lnTo>
                  <a:lnTo>
                    <a:pt x="885494" y="50800"/>
                  </a:lnTo>
                  <a:close/>
                </a:path>
                <a:path w="1557020" h="1714500">
                  <a:moveTo>
                    <a:pt x="682713" y="38100"/>
                  </a:moveTo>
                  <a:lnTo>
                    <a:pt x="660196" y="50800"/>
                  </a:lnTo>
                  <a:lnTo>
                    <a:pt x="662444" y="50800"/>
                  </a:lnTo>
                  <a:lnTo>
                    <a:pt x="682713" y="38100"/>
                  </a:lnTo>
                  <a:close/>
                </a:path>
                <a:path w="1557020" h="1714500">
                  <a:moveTo>
                    <a:pt x="930567" y="38100"/>
                  </a:moveTo>
                  <a:lnTo>
                    <a:pt x="730034" y="38100"/>
                  </a:lnTo>
                  <a:lnTo>
                    <a:pt x="696239" y="50800"/>
                  </a:lnTo>
                  <a:lnTo>
                    <a:pt x="928319" y="50800"/>
                  </a:lnTo>
                  <a:lnTo>
                    <a:pt x="930567" y="38100"/>
                  </a:lnTo>
                  <a:close/>
                </a:path>
                <a:path w="1557020" h="1714500">
                  <a:moveTo>
                    <a:pt x="962126" y="38100"/>
                  </a:moveTo>
                  <a:lnTo>
                    <a:pt x="955357" y="38100"/>
                  </a:lnTo>
                  <a:lnTo>
                    <a:pt x="950849" y="50800"/>
                  </a:lnTo>
                  <a:lnTo>
                    <a:pt x="962126" y="38100"/>
                  </a:lnTo>
                  <a:close/>
                </a:path>
                <a:path w="1557020" h="1714500">
                  <a:moveTo>
                    <a:pt x="1054455" y="38100"/>
                  </a:moveTo>
                  <a:lnTo>
                    <a:pt x="968857" y="38100"/>
                  </a:lnTo>
                  <a:lnTo>
                    <a:pt x="991463" y="50800"/>
                  </a:lnTo>
                  <a:lnTo>
                    <a:pt x="1054455" y="38100"/>
                  </a:lnTo>
                  <a:close/>
                </a:path>
                <a:path w="1557020" h="1714500">
                  <a:moveTo>
                    <a:pt x="1207744" y="38100"/>
                  </a:moveTo>
                  <a:lnTo>
                    <a:pt x="1117574" y="38100"/>
                  </a:lnTo>
                  <a:lnTo>
                    <a:pt x="1047724" y="50800"/>
                  </a:lnTo>
                  <a:lnTo>
                    <a:pt x="1128877" y="50800"/>
                  </a:lnTo>
                  <a:lnTo>
                    <a:pt x="1207744" y="38100"/>
                  </a:lnTo>
                  <a:close/>
                </a:path>
                <a:path w="1557020" h="1714500">
                  <a:moveTo>
                    <a:pt x="811149" y="25400"/>
                  </a:moveTo>
                  <a:lnTo>
                    <a:pt x="775106" y="25400"/>
                  </a:lnTo>
                  <a:lnTo>
                    <a:pt x="723277" y="38100"/>
                  </a:lnTo>
                  <a:lnTo>
                    <a:pt x="802144" y="38100"/>
                  </a:lnTo>
                  <a:lnTo>
                    <a:pt x="811149" y="25400"/>
                  </a:lnTo>
                  <a:close/>
                </a:path>
                <a:path w="1557020" h="1714500">
                  <a:moveTo>
                    <a:pt x="953122" y="12700"/>
                  </a:moveTo>
                  <a:lnTo>
                    <a:pt x="948601" y="12700"/>
                  </a:lnTo>
                  <a:lnTo>
                    <a:pt x="912533" y="25400"/>
                  </a:lnTo>
                  <a:lnTo>
                    <a:pt x="964412" y="25400"/>
                  </a:lnTo>
                  <a:lnTo>
                    <a:pt x="953122" y="12700"/>
                  </a:lnTo>
                  <a:close/>
                </a:path>
                <a:path w="1557020" h="1714500">
                  <a:moveTo>
                    <a:pt x="1475841" y="0"/>
                  </a:moveTo>
                  <a:lnTo>
                    <a:pt x="1401546" y="0"/>
                  </a:lnTo>
                  <a:lnTo>
                    <a:pt x="1356461" y="12700"/>
                  </a:lnTo>
                  <a:lnTo>
                    <a:pt x="1496161" y="12700"/>
                  </a:lnTo>
                  <a:lnTo>
                    <a:pt x="14758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723389" y="2199893"/>
            <a:ext cx="8934450" cy="2896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aday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gösterme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işleminden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mail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bağlantıya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geçer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bilgilendirmeleri yapabilir.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Bazı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bilgilendirmeleri</a:t>
            </a:r>
            <a:r>
              <a:rPr sz="2400" spc="-10" dirty="0">
                <a:latin typeface="Georgia"/>
                <a:cs typeface="Georgia"/>
              </a:rPr>
              <a:t> internet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sayfasından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duyurduğu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için,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mail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yoluyla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bilgilendirme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yapmaz.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6505" y="2377439"/>
            <a:ext cx="373354" cy="37337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825" y="4086859"/>
            <a:ext cx="373354" cy="37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77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8939" y="4913439"/>
            <a:ext cx="256959" cy="30505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014" y="2393505"/>
            <a:ext cx="256959" cy="30518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999" y="1828990"/>
            <a:ext cx="256959" cy="30518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6970" y="3854386"/>
            <a:ext cx="256959" cy="30518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6970" y="4391977"/>
            <a:ext cx="256959" cy="30518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240155" y="1568894"/>
            <a:ext cx="8995410" cy="3686266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(OLA-</a:t>
            </a:r>
            <a:r>
              <a:rPr sz="2400" dirty="0">
                <a:latin typeface="Georgia"/>
                <a:cs typeface="Georgia"/>
              </a:rPr>
              <a:t>Online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Agreement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50" dirty="0">
                <a:latin typeface="Georgia"/>
                <a:cs typeface="Georgia"/>
              </a:rPr>
              <a:t>)</a:t>
            </a:r>
            <a:r>
              <a:rPr lang="tr-TR" sz="2400" spc="-50" dirty="0">
                <a:latin typeface="Georgia"/>
                <a:cs typeface="Georgia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olacağınız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kurumun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belgeler;</a:t>
            </a:r>
            <a:endParaRPr sz="2400" dirty="0">
              <a:latin typeface="Georgia"/>
              <a:cs typeface="Georgia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Başvuru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formu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(online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olabilir),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Konaklama Formu,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Transkript,</a:t>
            </a:r>
            <a:r>
              <a:rPr sz="2000" i="1" spc="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dirty="0">
                <a:solidFill>
                  <a:srgbClr val="767070"/>
                </a:solidFill>
                <a:latin typeface="Georgia"/>
                <a:cs typeface="Georgia"/>
              </a:rPr>
              <a:t>Dil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spc="-10" dirty="0">
                <a:solidFill>
                  <a:srgbClr val="767070"/>
                </a:solidFill>
                <a:latin typeface="Georgia"/>
                <a:cs typeface="Georgia"/>
              </a:rPr>
              <a:t>Sertifikası (ofis tarafından verilir)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Fotoğraf,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Pasaport</a:t>
            </a:r>
            <a:r>
              <a:rPr sz="2000" i="1" spc="4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ya da kimlik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fotokopisi,</a:t>
            </a:r>
            <a:r>
              <a:rPr sz="2000" i="1" spc="-3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Sigorta</a:t>
            </a:r>
            <a:r>
              <a:rPr sz="2000" i="1" spc="3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vb.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lang="tr-TR" sz="2400" dirty="0">
                <a:solidFill>
                  <a:srgbClr val="FF0000"/>
                </a:solidFill>
                <a:latin typeface="Georgia"/>
                <a:cs typeface="Georgia"/>
              </a:rPr>
              <a:t>Ziraat Bankası </a:t>
            </a:r>
            <a:r>
              <a:rPr sz="2400" dirty="0">
                <a:solidFill>
                  <a:srgbClr val="FF0000"/>
                </a:solidFill>
                <a:latin typeface="Georgia"/>
                <a:cs typeface="Georgia"/>
              </a:rPr>
              <a:t>€</a:t>
            </a:r>
            <a:r>
              <a:rPr sz="2400" spc="-4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Georgia"/>
                <a:cs typeface="Georgia"/>
              </a:rPr>
              <a:t>Hesabı</a:t>
            </a:r>
            <a:endParaRPr sz="2400" dirty="0">
              <a:solidFill>
                <a:srgbClr val="FF0000"/>
              </a:solidFill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2400" dirty="0">
                <a:latin typeface="Georgia"/>
                <a:cs typeface="Georgia"/>
              </a:rPr>
              <a:t>Sigorta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(bir kopyası</a:t>
            </a:r>
            <a:r>
              <a:rPr sz="2000" i="1" spc="-20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ofise</a:t>
            </a:r>
            <a:r>
              <a:rPr sz="2000" i="1" spc="-2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teslim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sz="2000" i="1" spc="-10" dirty="0">
                <a:solidFill>
                  <a:srgbClr val="767070"/>
                </a:solidFill>
                <a:latin typeface="Georgia"/>
                <a:cs typeface="Georgia"/>
              </a:rPr>
              <a:t>edilecek</a:t>
            </a:r>
            <a:r>
              <a:rPr sz="2400" i="1" spc="-10" dirty="0">
                <a:solidFill>
                  <a:srgbClr val="767070"/>
                </a:solidFill>
                <a:latin typeface="Georgia"/>
                <a:cs typeface="Georgia"/>
              </a:rPr>
              <a:t>)</a:t>
            </a:r>
            <a:endParaRPr lang="tr-TR" sz="2400" spc="-10" dirty="0">
              <a:solidFill>
                <a:srgbClr val="767070"/>
              </a:solidFill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Sözleşmesi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(Ofis</a:t>
            </a:r>
            <a:r>
              <a:rPr sz="2000" i="1" spc="-5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dirty="0">
                <a:solidFill>
                  <a:srgbClr val="767070"/>
                </a:solidFill>
                <a:latin typeface="Georgia"/>
                <a:cs typeface="Georgia"/>
              </a:rPr>
              <a:t>tarafından</a:t>
            </a:r>
            <a:r>
              <a:rPr sz="2000" i="1" dirty="0">
                <a:solidFill>
                  <a:srgbClr val="767070"/>
                </a:solidFill>
                <a:latin typeface="Georgia"/>
                <a:cs typeface="Georgia"/>
              </a:rPr>
              <a:t> </a:t>
            </a:r>
            <a:r>
              <a:rPr lang="tr-TR" sz="2000" i="1" spc="-10" dirty="0">
                <a:solidFill>
                  <a:srgbClr val="767070"/>
                </a:solidFill>
                <a:latin typeface="Georgia"/>
                <a:cs typeface="Georgia"/>
              </a:rPr>
              <a:t>hazırlanır)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0269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Hareketlilikten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Önce</a:t>
            </a: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Yapılması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Gerekenler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225" y="391540"/>
            <a:ext cx="8837930" cy="487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Öğrenim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Anlaşması</a:t>
            </a:r>
            <a:r>
              <a:rPr lang="tr-TR" sz="3200" b="0" dirty="0">
                <a:solidFill>
                  <a:srgbClr val="000000"/>
                </a:solidFill>
                <a:latin typeface="Georgia"/>
                <a:cs typeface="Georgia"/>
              </a:rPr>
              <a:t> -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Learning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Agreement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0" y="1295401"/>
            <a:ext cx="9713594" cy="5139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100"/>
              </a:spcBef>
            </a:pPr>
            <a:r>
              <a:rPr sz="2400" dirty="0" err="1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anlaşması</a:t>
            </a:r>
            <a:r>
              <a:rPr sz="2400" dirty="0">
                <a:latin typeface="Georgia"/>
                <a:cs typeface="Georgia"/>
              </a:rPr>
              <a:t>;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üniversitede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alacağınız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burada </a:t>
            </a:r>
            <a:r>
              <a:rPr sz="2400" dirty="0">
                <a:latin typeface="Georgia"/>
                <a:cs typeface="Georgia"/>
              </a:rPr>
              <a:t>karşılığında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tanınırlığı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sağlanacak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birlikte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gösteren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belgedir.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sz="335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tr-TR" sz="2400" dirty="0">
                <a:latin typeface="Georgia"/>
                <a:cs typeface="Georgia"/>
              </a:rPr>
              <a:t>			LA veya OLA</a:t>
            </a:r>
          </a:p>
          <a:p>
            <a:pPr marL="342900" indent="-342900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Ø"/>
            </a:pPr>
            <a:r>
              <a:rPr lang="tr-TR" sz="2400" dirty="0">
                <a:latin typeface="Georgia"/>
                <a:cs typeface="Georgia"/>
              </a:rPr>
              <a:t>Öğrenim anlaşması – </a:t>
            </a:r>
            <a:r>
              <a:rPr lang="tr-TR" sz="2400" dirty="0" err="1">
                <a:latin typeface="Georgia"/>
                <a:cs typeface="Georgia"/>
              </a:rPr>
              <a:t>learning</a:t>
            </a:r>
            <a:r>
              <a:rPr lang="tr-TR" sz="2400" dirty="0">
                <a:latin typeface="Georgia"/>
                <a:cs typeface="Georgia"/>
              </a:rPr>
              <a:t> </a:t>
            </a:r>
            <a:r>
              <a:rPr lang="tr-TR" sz="2400" dirty="0" err="1">
                <a:latin typeface="Georgia"/>
                <a:cs typeface="Georgia"/>
              </a:rPr>
              <a:t>agreement</a:t>
            </a:r>
            <a:r>
              <a:rPr lang="tr-TR" sz="2400" dirty="0">
                <a:latin typeface="Georgia"/>
                <a:cs typeface="Georgia"/>
              </a:rPr>
              <a:t> (LA): 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tr-TR" sz="2400" dirty="0">
                <a:latin typeface="Georgia"/>
                <a:cs typeface="Georgia"/>
              </a:rPr>
              <a:t>	Kağıt formunda hazırlanır.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tr-TR" sz="2400" dirty="0">
              <a:latin typeface="Georgia"/>
              <a:cs typeface="Georgia"/>
            </a:endParaRPr>
          </a:p>
          <a:p>
            <a:pPr marL="342900" indent="-342900">
              <a:lnSpc>
                <a:spcPct val="100000"/>
              </a:lnSpc>
              <a:spcBef>
                <a:spcPts val="35"/>
              </a:spcBef>
              <a:buFont typeface="Wingdings" panose="05000000000000000000" pitchFamily="2" charset="2"/>
              <a:buChar char="Ø"/>
            </a:pPr>
            <a:r>
              <a:rPr lang="tr-TR" sz="2400" dirty="0">
                <a:latin typeface="Georgia"/>
                <a:cs typeface="Georgia"/>
              </a:rPr>
              <a:t>Çevrimiçi öğrenim anlaşması – online learning agreement (OLA): </a:t>
            </a:r>
            <a:r>
              <a:rPr sz="2400" dirty="0" err="1">
                <a:latin typeface="Georgia"/>
                <a:cs typeface="Georgia"/>
              </a:rPr>
              <a:t>Öğrenim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Anlaşmasının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dijital</a:t>
            </a:r>
            <a:r>
              <a:rPr sz="2400" dirty="0">
                <a:latin typeface="Georgia"/>
                <a:cs typeface="Georgia"/>
              </a:rPr>
              <a:t>,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kağıtsız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halidir</a:t>
            </a:r>
            <a:r>
              <a:rPr sz="2400" spc="-10" dirty="0">
                <a:latin typeface="Georgia"/>
                <a:cs typeface="Georgia"/>
              </a:rPr>
              <a:t>.</a:t>
            </a:r>
            <a:r>
              <a:rPr lang="tr-TR" sz="2400" spc="-50" dirty="0">
                <a:latin typeface="Georgia"/>
                <a:cs typeface="Georgia"/>
              </a:rPr>
              <a:t>(learning-agreement.eu)</a:t>
            </a:r>
          </a:p>
          <a:p>
            <a:pPr marL="12700">
              <a:lnSpc>
                <a:spcPct val="100000"/>
              </a:lnSpc>
            </a:pPr>
            <a:endParaRPr lang="tr-TR" sz="2400" spc="-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7885" y="431037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645" y="2367279"/>
            <a:ext cx="373354" cy="37337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1257" y="2049462"/>
            <a:ext cx="9686925" cy="2840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Gideceğiniz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kataloğunu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(course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catalogues</a:t>
            </a:r>
            <a:r>
              <a:rPr sz="2400">
                <a:latin typeface="Georgia"/>
                <a:cs typeface="Georgia"/>
              </a:rPr>
              <a:t>)</a:t>
            </a:r>
            <a:r>
              <a:rPr sz="2400" spc="-20">
                <a:latin typeface="Georgia"/>
                <a:cs typeface="Georgia"/>
              </a:rPr>
              <a:t> </a:t>
            </a:r>
            <a:r>
              <a:rPr sz="2400" spc="-10">
                <a:latin typeface="Georgia"/>
                <a:cs typeface="Georgia"/>
              </a:rPr>
              <a:t>bulunuz</a:t>
            </a:r>
            <a:r>
              <a:rPr lang="tr-TR" sz="2400" spc="-10">
                <a:latin typeface="Georgia"/>
                <a:cs typeface="Georgia"/>
              </a:rPr>
              <a:t>.</a:t>
            </a:r>
            <a:endParaRPr sz="2400" dirty="0">
              <a:latin typeface="Georgia"/>
              <a:cs typeface="Georgia"/>
            </a:endParaRPr>
          </a:p>
          <a:p>
            <a:pPr marL="12700" marR="467995">
              <a:lnSpc>
                <a:spcPct val="150100"/>
              </a:lnSpc>
              <a:spcBef>
                <a:spcPts val="1000"/>
              </a:spcBef>
            </a:pPr>
            <a:r>
              <a:rPr sz="2400" dirty="0">
                <a:latin typeface="Georgia"/>
                <a:cs typeface="Georgia"/>
              </a:rPr>
              <a:t>Bölüm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Koordinatörlerinizle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kataloglarından</a:t>
            </a:r>
            <a:r>
              <a:rPr sz="2400" spc="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uygun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olan </a:t>
            </a:r>
            <a:r>
              <a:rPr sz="2400" dirty="0">
                <a:latin typeface="Georgia"/>
                <a:cs typeface="Georgia"/>
              </a:rPr>
              <a:t>dersleri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seçiniz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anlaşmanıza </a:t>
            </a:r>
            <a:r>
              <a:rPr sz="2400" spc="-10" dirty="0">
                <a:latin typeface="Georgia"/>
                <a:cs typeface="Georgia"/>
              </a:rPr>
              <a:t>yazınız.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15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Derslerin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kodları,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isimleri,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kredileri</a:t>
            </a:r>
            <a:r>
              <a:rPr sz="2400" spc="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tablo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kredi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2400" dirty="0">
                <a:latin typeface="Georgia"/>
                <a:cs typeface="Georgia"/>
              </a:rPr>
              <a:t>toplamını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çok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dikkatli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özenli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85" y="2763520"/>
            <a:ext cx="373354" cy="3733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5345" y="3985259"/>
            <a:ext cx="373354" cy="3733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6925" y="2065020"/>
            <a:ext cx="373354" cy="37337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7820" rIns="0" bIns="0" rtlCol="0">
            <a:spAutoFit/>
          </a:bodyPr>
          <a:lstStyle/>
          <a:p>
            <a:pPr marL="203390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r>
              <a:rPr sz="3200" b="0" spc="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Hazırlamak</a:t>
            </a:r>
            <a:r>
              <a:rPr sz="3200"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için</a:t>
            </a:r>
            <a:endParaRPr sz="32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7390" y="515302"/>
            <a:ext cx="4159250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650"/>
              </a:lnSpc>
              <a:spcBef>
                <a:spcPts val="100"/>
              </a:spcBef>
            </a:pPr>
            <a:r>
              <a:rPr sz="3200"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  <a:endParaRPr sz="3200">
              <a:latin typeface="Georgia"/>
              <a:cs typeface="Georgia"/>
            </a:endParaRPr>
          </a:p>
          <a:p>
            <a:pPr algn="ctr">
              <a:lnSpc>
                <a:spcPts val="3650"/>
              </a:lnSpc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Yönetim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Kurulu</a:t>
            </a:r>
            <a:r>
              <a:rPr sz="3200" b="0" spc="-3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Kararı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51522" rIns="0" bIns="0" rtlCol="0">
            <a:spAutoFit/>
          </a:bodyPr>
          <a:lstStyle/>
          <a:p>
            <a:pPr marL="106680" marR="372110">
              <a:lnSpc>
                <a:spcPct val="150100"/>
              </a:lnSpc>
              <a:spcBef>
                <a:spcPts val="9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imzalar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hareketliliğe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önce,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Uluslararası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İlişkiler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Koordinatörlüğü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ilgili </a:t>
            </a:r>
            <a:r>
              <a:rPr b="0" dirty="0">
                <a:latin typeface="Georgia"/>
                <a:cs typeface="Georgia"/>
              </a:rPr>
              <a:t>fakülteye/yüksekokula/enstitüye Yönetim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Kurulu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Kararı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gönderilir.</a:t>
            </a:r>
          </a:p>
          <a:p>
            <a:pPr marL="106680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YKK,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anlaşmanızda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yazan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derslerden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başarılı olmanız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durumunda </a:t>
            </a:r>
            <a:r>
              <a:rPr b="0" dirty="0">
                <a:latin typeface="Georgia"/>
                <a:cs typeface="Georgia"/>
              </a:rPr>
              <a:t>döndüğünüzde</a:t>
            </a:r>
            <a:r>
              <a:rPr b="0" spc="-9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tanınırlığınızın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sağlanması</a:t>
            </a:r>
            <a:r>
              <a:rPr b="0" spc="-10" dirty="0">
                <a:latin typeface="Georgia"/>
                <a:cs typeface="Georgia"/>
              </a:rPr>
              <a:t> içindir.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940" y="2517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940" y="4358640"/>
            <a:ext cx="297180" cy="3352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8574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KABUL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MEKTUBU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628775"/>
            <a:ext cx="1030732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olunacak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Üniversitenin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istediği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evrakların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hazırlanıp</a:t>
            </a:r>
            <a:endParaRPr sz="2400" dirty="0">
              <a:latin typeface="Georgia"/>
              <a:cs typeface="Georgia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koordinatörlüğümüz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aracılığıyla</a:t>
            </a:r>
            <a:r>
              <a:rPr sz="2400" spc="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kuruma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gönderilmesinin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ardından,1-</a:t>
            </a:r>
            <a:r>
              <a:rPr sz="2400" spc="-50" dirty="0">
                <a:latin typeface="Georgia"/>
                <a:cs typeface="Georgia"/>
              </a:rPr>
              <a:t>2 </a:t>
            </a:r>
            <a:r>
              <a:rPr sz="2400" dirty="0">
                <a:latin typeface="Georgia"/>
                <a:cs typeface="Georgia"/>
              </a:rPr>
              <a:t>ay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içinde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beklenir.</a:t>
            </a:r>
            <a:endParaRPr sz="2400" dirty="0">
              <a:latin typeface="Georgia"/>
              <a:cs typeface="Georgia"/>
            </a:endParaRPr>
          </a:p>
          <a:p>
            <a:pPr marL="12700" marR="323850" algn="just">
              <a:lnSpc>
                <a:spcPct val="100000"/>
              </a:lnSpc>
              <a:spcBef>
                <a:spcPts val="1205"/>
              </a:spcBef>
            </a:pP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Kabul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Mektupları</a:t>
            </a:r>
            <a:r>
              <a:rPr sz="2400" i="1" spc="-1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gidilecek</a:t>
            </a:r>
            <a:r>
              <a:rPr sz="2400" i="1" spc="-2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üniversite</a:t>
            </a:r>
            <a:r>
              <a:rPr sz="2400" i="1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tarafından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öğrencilerin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e-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posta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adreslerine</a:t>
            </a:r>
            <a:r>
              <a:rPr sz="2400" i="1" spc="-4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ya</a:t>
            </a:r>
            <a:r>
              <a:rPr sz="2400" i="1" spc="-4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da</a:t>
            </a:r>
            <a:r>
              <a:rPr sz="2400" i="1" spc="-5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uluslararası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ilişkiler</a:t>
            </a:r>
            <a:r>
              <a:rPr sz="2400" i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5B9BD4"/>
                </a:solidFill>
                <a:latin typeface="Georgia"/>
                <a:cs typeface="Georgia"/>
              </a:rPr>
              <a:t>koordinatörlüğüne</a:t>
            </a:r>
            <a:r>
              <a:rPr sz="2400" i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5B9BD4"/>
                </a:solidFill>
                <a:latin typeface="Georgia"/>
                <a:cs typeface="Georgia"/>
              </a:rPr>
              <a:t>gönderilir.</a:t>
            </a:r>
            <a:endParaRPr sz="2400" dirty="0">
              <a:latin typeface="Georgia"/>
              <a:cs typeface="Georgia"/>
            </a:endParaRPr>
          </a:p>
          <a:p>
            <a:pPr marL="12700" marR="538480" algn="just">
              <a:lnSpc>
                <a:spcPct val="100000"/>
              </a:lnSpc>
              <a:spcBef>
                <a:spcPts val="1200"/>
              </a:spcBef>
              <a:tabLst>
                <a:tab pos="5302250" algn="l"/>
              </a:tabLst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mektubunun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gelmesini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takiben,</a:t>
            </a:r>
            <a:r>
              <a:rPr sz="2400" dirty="0">
                <a:latin typeface="Georgia"/>
                <a:cs typeface="Georgia"/>
              </a:rPr>
              <a:t>	koordinatörlüğümüz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tarafından </a:t>
            </a:r>
            <a:r>
              <a:rPr sz="2400" dirty="0">
                <a:latin typeface="Georgia"/>
                <a:cs typeface="Georgia"/>
              </a:rPr>
              <a:t>hazırlanan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Yazısı”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vize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vize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yapılır.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359" y="18770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0302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600" y="3850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3496945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PASAPORT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9815830" cy="3610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Vizeye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başvurmadan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işlemlerinizi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gerçekleştiriniz.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2100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altındaki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harç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ödemeden,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sadece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defter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bedeli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ödeyerek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kendileri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pasaportlarını</a:t>
            </a:r>
            <a:r>
              <a:rPr sz="2400" spc="-10" dirty="0">
                <a:latin typeface="Georgia"/>
                <a:cs typeface="Georgia"/>
              </a:rPr>
              <a:t> çıkarabilirler.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Georgia"/>
              <a:cs typeface="Georgia"/>
            </a:endParaRPr>
          </a:p>
          <a:p>
            <a:pPr marL="12700" marR="575945">
              <a:lnSpc>
                <a:spcPts val="258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25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yaş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üstündeki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öğrenciler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Koordinatörlüğümüzden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“Pasaport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Harç </a:t>
            </a:r>
            <a:r>
              <a:rPr sz="2400" dirty="0">
                <a:latin typeface="Georgia"/>
                <a:cs typeface="Georgia"/>
              </a:rPr>
              <a:t>Muafiyeti”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yazısı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istemeliler.</a:t>
            </a:r>
            <a:endParaRPr sz="2400">
              <a:latin typeface="Georgia"/>
              <a:cs typeface="Georgia"/>
            </a:endParaRPr>
          </a:p>
          <a:p>
            <a:pPr marL="12700" marR="443230">
              <a:lnSpc>
                <a:spcPct val="89900"/>
              </a:lnSpc>
              <a:spcBef>
                <a:spcPts val="2375"/>
              </a:spcBef>
            </a:pPr>
            <a:r>
              <a:rPr sz="2400" dirty="0">
                <a:latin typeface="Georgia"/>
                <a:cs typeface="Georgia"/>
              </a:rPr>
              <a:t>Pasaport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işlemleri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Nüfus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Müdürlüklerine,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diğer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evraklarla </a:t>
            </a:r>
            <a:r>
              <a:rPr sz="2400" dirty="0">
                <a:latin typeface="Georgia"/>
                <a:cs typeface="Georgia"/>
              </a:rPr>
              <a:t>birlikte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(kimlik,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biyometrik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fotoğraf,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öğrenci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belgesi,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vs.)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gitmeniz gerekmektedir.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8340" y="0"/>
            <a:ext cx="2613659" cy="12750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17780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63906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3573779"/>
            <a:ext cx="297180" cy="33274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729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4081145">
              <a:lnSpc>
                <a:spcPct val="100000"/>
              </a:lnSpc>
              <a:spcBef>
                <a:spcPts val="100"/>
              </a:spcBef>
            </a:pPr>
            <a:r>
              <a:rPr sz="3200" b="0" spc="-20" dirty="0">
                <a:solidFill>
                  <a:srgbClr val="000000"/>
                </a:solidFill>
                <a:latin typeface="Georgia"/>
                <a:cs typeface="Georgia"/>
              </a:rPr>
              <a:t>VİZE</a:t>
            </a:r>
            <a:endParaRPr sz="3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33025" cy="2738570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535"/>
              </a:spcBef>
            </a:pPr>
            <a:r>
              <a:rPr sz="2400" dirty="0">
                <a:latin typeface="Georgia"/>
                <a:cs typeface="Georgia"/>
              </a:rPr>
              <a:t>Vize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başvurusu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konsoloslukla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iletişime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geçilmeli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belgeler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440"/>
              </a:spcBef>
            </a:pPr>
            <a:r>
              <a:rPr sz="2400" spc="-10" dirty="0">
                <a:latin typeface="Georgia"/>
                <a:cs typeface="Georgia"/>
              </a:rPr>
              <a:t>öğrenilmelidir.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33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Not:</a:t>
            </a:r>
            <a:r>
              <a:rPr sz="2400" b="1" spc="-6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Hibe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Yazısı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ile</a:t>
            </a:r>
            <a:r>
              <a:rPr sz="2400" b="1" spc="-3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ilgili olarak,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konsolosluk</a:t>
            </a:r>
            <a:r>
              <a:rPr sz="2400" b="1" spc="-5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randevusuna</a:t>
            </a:r>
            <a:r>
              <a:rPr lang="tr-TR" sz="2400" spc="-10" dirty="0"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gitmeden</a:t>
            </a:r>
            <a:r>
              <a:rPr sz="2400" b="1" spc="-4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15 gün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önce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Koordinatörlükteki</a:t>
            </a:r>
            <a:r>
              <a:rPr sz="2400" b="1" spc="-2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sorumlu</a:t>
            </a:r>
            <a:r>
              <a:rPr sz="2400" b="1" spc="1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danışman bilgilendirilmelidir.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92359" y="109220"/>
            <a:ext cx="2142257" cy="11938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011679"/>
            <a:ext cx="29972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320" y="34391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0441" y="2194623"/>
            <a:ext cx="2031364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000" spc="-10" dirty="0">
                <a:latin typeface="Microsoft Sans Serif"/>
                <a:cs typeface="Microsoft Sans Serif"/>
              </a:rPr>
              <a:t>Erasmus Ofisi</a:t>
            </a:r>
            <a:endParaRPr sz="40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41340" y="2158365"/>
            <a:ext cx="46850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Koordinatörü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Prof. Dr. Oğuz GÜRSOY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1340" y="3255581"/>
            <a:ext cx="4695825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Öğr.</a:t>
            </a:r>
            <a:r>
              <a:rPr lang="tr-TR" sz="240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Gör.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Ayşen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ERKARA</a:t>
            </a:r>
            <a:r>
              <a:rPr sz="2400" spc="-10" dirty="0">
                <a:latin typeface="Georgia"/>
                <a:cs typeface="Georgia"/>
              </a:rPr>
              <a:t>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Öğr.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Gör.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Gülşah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SAĞLAM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 </a:t>
            </a:r>
            <a:endParaRPr lang="tr-TR" sz="2400" spc="-1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tr-TR" sz="2400" spc="-10" dirty="0">
                <a:latin typeface="Georgia"/>
                <a:cs typeface="Georgia"/>
              </a:rPr>
              <a:t>Öğr. Gör. Sezai ZEYBEKOĞLU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4139" y="1938020"/>
            <a:ext cx="4396740" cy="303022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6489" rIns="0" bIns="0" rtlCol="0">
            <a:spAutoFit/>
          </a:bodyPr>
          <a:lstStyle/>
          <a:p>
            <a:pPr marL="2717165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  <a:r>
              <a:rPr sz="32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3200" b="0" spc="-10" dirty="0">
                <a:solidFill>
                  <a:srgbClr val="000000"/>
                </a:solidFill>
                <a:latin typeface="Georgia"/>
                <a:cs typeface="Georgia"/>
              </a:rPr>
              <a:t>SÖZLEŞMESİ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1784095"/>
            <a:ext cx="10219690" cy="2689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95"/>
              </a:spcBef>
            </a:pPr>
            <a:r>
              <a:rPr sz="2400" dirty="0">
                <a:latin typeface="Georgia"/>
                <a:cs typeface="Georgia"/>
              </a:rPr>
              <a:t>Kabul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Mektuplarınızda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yazan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tarihler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alınarak,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tahmini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hesabı </a:t>
            </a:r>
            <a:r>
              <a:rPr sz="2400" dirty="0">
                <a:latin typeface="Georgia"/>
                <a:cs typeface="Georgia"/>
              </a:rPr>
              <a:t>yapılır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doğrultuda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hazırlanır.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(Vize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aldıktan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 </a:t>
            </a:r>
            <a:r>
              <a:rPr sz="2400" spc="-25" dirty="0">
                <a:latin typeface="Georgia"/>
                <a:cs typeface="Georgia"/>
              </a:rPr>
              <a:t>ya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kabul mektuplarınız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geldikten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ofis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hazırlayacak.)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  <a:spcBef>
                <a:spcPts val="1755"/>
              </a:spcBef>
            </a:pPr>
            <a:r>
              <a:rPr sz="2400" dirty="0">
                <a:latin typeface="Georgia"/>
                <a:cs typeface="Georgia"/>
              </a:rPr>
              <a:t>Hibe</a:t>
            </a:r>
            <a:r>
              <a:rPr sz="2400" spc="-7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sözleşmenizi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imzalamadan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hareketliliğe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başlayamazsınız.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9583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4099559"/>
            <a:ext cx="297180" cy="332739"/>
          </a:xfrm>
          <a:prstGeom prst="rect">
            <a:avLst/>
          </a:prstGeom>
        </p:spPr>
      </p:pic>
      <p:sp>
        <p:nvSpPr>
          <p:cNvPr id="6" name="object 17">
            <a:extLst>
              <a:ext uri="{FF2B5EF4-FFF2-40B4-BE49-F238E27FC236}">
                <a16:creationId xmlns:a16="http://schemas.microsoft.com/office/drawing/2014/main" id="{9AE825C0-02A3-4C07-9410-546088108251}"/>
              </a:ext>
            </a:extLst>
          </p:cNvPr>
          <p:cNvSpPr txBox="1"/>
          <p:nvPr/>
        </p:nvSpPr>
        <p:spPr>
          <a:xfrm>
            <a:off x="3108960" y="4572000"/>
            <a:ext cx="5712460" cy="216726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8905" algn="ctr">
              <a:lnSpc>
                <a:spcPct val="100000"/>
              </a:lnSpc>
              <a:spcBef>
                <a:spcPts val="1300"/>
              </a:spcBef>
            </a:pP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Hibe</a:t>
            </a:r>
            <a:endParaRPr sz="2400" dirty="0">
              <a:latin typeface="Georgia"/>
              <a:cs typeface="Georgia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200"/>
              </a:spcBef>
            </a:pP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Kabul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mektubunuzdaki</a:t>
            </a:r>
            <a:r>
              <a:rPr sz="2400" b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tarihlere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göre,</a:t>
            </a:r>
            <a:r>
              <a:rPr sz="2400" b="1" spc="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hibeniz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hesaplanır ve</a:t>
            </a:r>
            <a:r>
              <a:rPr sz="2400" b="1" spc="40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%80’i açmış</a:t>
            </a:r>
            <a:r>
              <a:rPr sz="2400" b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olduğunuz</a:t>
            </a:r>
            <a:r>
              <a:rPr sz="24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Vakıfbank </a:t>
            </a:r>
            <a:r>
              <a:rPr sz="2400" b="1" dirty="0">
                <a:solidFill>
                  <a:srgbClr val="C00000"/>
                </a:solidFill>
                <a:latin typeface="Georgia"/>
                <a:cs typeface="Georgia"/>
              </a:rPr>
              <a:t>Euro hesaplarınıza</a:t>
            </a:r>
            <a:r>
              <a:rPr sz="24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Georgia"/>
                <a:cs typeface="Georgia"/>
              </a:rPr>
              <a:t>yatırılır.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3975100">
              <a:lnSpc>
                <a:spcPct val="100000"/>
              </a:lnSpc>
              <a:spcBef>
                <a:spcPts val="100"/>
              </a:spcBef>
            </a:pP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HİBE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4455642"/>
          </a:xfrm>
          <a:prstGeom prst="rect">
            <a:avLst/>
          </a:prstGeom>
        </p:spPr>
        <p:txBody>
          <a:bodyPr vert="horz" wrap="square" lIns="0" tIns="300291" rIns="0" bIns="0" rtlCol="0">
            <a:spAutoFit/>
          </a:bodyPr>
          <a:lstStyle/>
          <a:p>
            <a:pPr marL="106680" marR="708660" algn="just">
              <a:lnSpc>
                <a:spcPts val="2580"/>
              </a:lnSpc>
              <a:spcBef>
                <a:spcPts val="434"/>
              </a:spcBef>
            </a:pPr>
            <a:r>
              <a:rPr b="0" dirty="0">
                <a:latin typeface="Georgia"/>
                <a:cs typeface="Georgia"/>
              </a:rPr>
              <a:t>Verilecek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harcamalarınız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(uçak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bileti,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kalacak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yer,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vs.) </a:t>
            </a:r>
            <a:r>
              <a:rPr b="0" dirty="0">
                <a:latin typeface="Georgia"/>
                <a:cs typeface="Georgia"/>
              </a:rPr>
              <a:t>ayrıca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yapılmayacaktır.</a:t>
            </a:r>
          </a:p>
          <a:p>
            <a:pPr marL="106680" marR="5080" algn="just">
              <a:lnSpc>
                <a:spcPts val="2600"/>
              </a:lnSpc>
              <a:spcBef>
                <a:spcPts val="1605"/>
              </a:spcBef>
            </a:pPr>
            <a:r>
              <a:rPr b="0" dirty="0">
                <a:latin typeface="Georgia"/>
                <a:cs typeface="Georgia"/>
              </a:rPr>
              <a:t>Hibeniz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döndükten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%20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olmak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üzere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iki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kerede ödenir.</a:t>
            </a:r>
          </a:p>
          <a:p>
            <a:pPr marL="106680" marR="361950" algn="just">
              <a:lnSpc>
                <a:spcPts val="2600"/>
              </a:lnSpc>
              <a:spcBef>
                <a:spcPts val="1585"/>
              </a:spcBef>
            </a:pPr>
            <a:r>
              <a:rPr b="0" dirty="0">
                <a:latin typeface="Georgia"/>
                <a:cs typeface="Georgia"/>
              </a:rPr>
              <a:t>Hibenizin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%80’i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gitmeden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önce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yapılması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gerekenler yapıldıktan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teslim </a:t>
            </a:r>
            <a:r>
              <a:rPr b="0" dirty="0">
                <a:latin typeface="Georgia"/>
                <a:cs typeface="Georgia"/>
              </a:rPr>
              <a:t>edilmesi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evraklar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tamamlandıktan </a:t>
            </a:r>
            <a:r>
              <a:rPr b="0" spc="-10" dirty="0">
                <a:latin typeface="Georgia"/>
                <a:cs typeface="Georgia"/>
              </a:rPr>
              <a:t>sonra,</a:t>
            </a:r>
          </a:p>
          <a:p>
            <a:pPr marL="106680" algn="just">
              <a:lnSpc>
                <a:spcPct val="100000"/>
              </a:lnSpc>
              <a:spcBef>
                <a:spcPts val="126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başlamadan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hafta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10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gün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içinde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  <a:p>
            <a:pPr marL="106680" algn="just">
              <a:lnSpc>
                <a:spcPts val="2740"/>
              </a:lnSpc>
              <a:spcBef>
                <a:spcPts val="1320"/>
              </a:spcBef>
            </a:pPr>
            <a:r>
              <a:rPr b="0" dirty="0">
                <a:latin typeface="Georgia"/>
                <a:cs typeface="Georgia"/>
              </a:rPr>
              <a:t>%20’si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ettiğiniz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sertifikasına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tekrar</a:t>
            </a:r>
          </a:p>
          <a:p>
            <a:pPr marL="106680" marR="1804035" algn="just">
              <a:lnSpc>
                <a:spcPts val="2580"/>
              </a:lnSpc>
              <a:spcBef>
                <a:spcPts val="200"/>
              </a:spcBef>
            </a:pPr>
            <a:r>
              <a:rPr b="0" dirty="0">
                <a:latin typeface="Georgia"/>
                <a:cs typeface="Georgia"/>
              </a:rPr>
              <a:t>hesaplanır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yapmanız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gereken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işlemleri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tamamladıktan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sonra </a:t>
            </a:r>
            <a:r>
              <a:rPr b="0" dirty="0">
                <a:latin typeface="Georgia"/>
                <a:cs typeface="Georgia"/>
              </a:rPr>
              <a:t>hesaplarınıza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aktarılır.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180" y="18567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180" y="280162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419" y="369315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2600" y="4442459"/>
            <a:ext cx="297180" cy="3352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500" y="49860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61203" y="425386"/>
            <a:ext cx="2074545" cy="112141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67640" marR="5080" indent="-155575">
              <a:lnSpc>
                <a:spcPts val="4220"/>
              </a:lnSpc>
              <a:spcBef>
                <a:spcPts val="325"/>
              </a:spcBef>
            </a:pP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HİBELER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(KA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131</a:t>
            </a:r>
            <a:r>
              <a:rPr sz="4000" b="0" spc="-2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endParaRPr sz="40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20140">
              <a:lnSpc>
                <a:spcPct val="100000"/>
              </a:lnSpc>
              <a:spcBef>
                <a:spcPts val="805"/>
              </a:spcBef>
            </a:pPr>
            <a:r>
              <a:rPr dirty="0"/>
              <a:t>1.</a:t>
            </a:r>
            <a:r>
              <a:rPr spc="-10" dirty="0"/>
              <a:t> </a:t>
            </a:r>
            <a:r>
              <a:rPr dirty="0"/>
              <a:t>Ve</a:t>
            </a:r>
            <a:r>
              <a:rPr spc="-15" dirty="0"/>
              <a:t> </a:t>
            </a:r>
            <a:r>
              <a:rPr dirty="0"/>
              <a:t>2.</a:t>
            </a:r>
            <a:r>
              <a:rPr spc="-10" dirty="0"/>
              <a:t> </a:t>
            </a:r>
            <a:r>
              <a:rPr dirty="0"/>
              <a:t>Grup</a:t>
            </a:r>
            <a:r>
              <a:rPr spc="-5" dirty="0"/>
              <a:t> </a:t>
            </a:r>
            <a:r>
              <a:rPr spc="-10" dirty="0"/>
              <a:t>Ülkeler</a:t>
            </a:r>
          </a:p>
          <a:p>
            <a:pPr marL="228600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(600)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 dirty="0"/>
          </a:p>
          <a:p>
            <a:pPr marL="12700">
              <a:lnSpc>
                <a:spcPts val="2730"/>
              </a:lnSpc>
            </a:pPr>
            <a:r>
              <a:rPr b="0" dirty="0">
                <a:latin typeface="Georgia"/>
                <a:cs typeface="Georgia"/>
              </a:rPr>
              <a:t>Almanya,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Avusturya,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Belçika,</a:t>
            </a:r>
          </a:p>
          <a:p>
            <a:pPr marL="12700">
              <a:lnSpc>
                <a:spcPts val="2590"/>
              </a:lnSpc>
            </a:pPr>
            <a:r>
              <a:rPr b="0" dirty="0">
                <a:latin typeface="Georgia"/>
                <a:cs typeface="Georgia"/>
              </a:rPr>
              <a:t>Danimarka,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Finlandiya,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Fransa,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Güney</a:t>
            </a:r>
          </a:p>
          <a:p>
            <a:pPr marL="12700">
              <a:lnSpc>
                <a:spcPts val="2590"/>
              </a:lnSpc>
            </a:pPr>
            <a:r>
              <a:rPr b="0" dirty="0">
                <a:latin typeface="Georgia"/>
                <a:cs typeface="Georgia"/>
              </a:rPr>
              <a:t>Kıbrıs,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Hollanda,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İrlanda,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İspanya,</a:t>
            </a:r>
          </a:p>
          <a:p>
            <a:pPr marL="12700" marR="128270">
              <a:lnSpc>
                <a:spcPct val="90300"/>
              </a:lnSpc>
              <a:spcBef>
                <a:spcPts val="130"/>
              </a:spcBef>
            </a:pPr>
            <a:r>
              <a:rPr b="0" dirty="0">
                <a:latin typeface="Georgia"/>
                <a:cs typeface="Georgia"/>
              </a:rPr>
              <a:t>İsveç,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İtalya, İzlanda, </a:t>
            </a:r>
            <a:r>
              <a:rPr b="0" spc="-10" dirty="0">
                <a:latin typeface="Georgia"/>
                <a:cs typeface="Georgia"/>
              </a:rPr>
              <a:t>Lihtenştayn, </a:t>
            </a:r>
            <a:r>
              <a:rPr b="0" dirty="0">
                <a:latin typeface="Georgia"/>
                <a:cs typeface="Georgia"/>
              </a:rPr>
              <a:t>Lüksemburg,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Malta, Norveç,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Portekiz, Yunanistan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990715" y="1588931"/>
            <a:ext cx="4301490" cy="3201517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148080">
              <a:lnSpc>
                <a:spcPct val="100000"/>
              </a:lnSpc>
              <a:spcBef>
                <a:spcPts val="805"/>
              </a:spcBef>
            </a:pPr>
            <a:r>
              <a:rPr b="0" dirty="0">
                <a:latin typeface="Georgia"/>
                <a:cs typeface="Georgia"/>
              </a:rPr>
              <a:t>3</a:t>
            </a:r>
            <a:r>
              <a:rPr dirty="0"/>
              <a:t>.</a:t>
            </a:r>
            <a:r>
              <a:rPr spc="-15" dirty="0"/>
              <a:t> </a:t>
            </a:r>
            <a:r>
              <a:rPr dirty="0"/>
              <a:t>Grup</a:t>
            </a:r>
            <a:r>
              <a:rPr spc="-10" dirty="0"/>
              <a:t> Ülkeler</a:t>
            </a:r>
          </a:p>
          <a:p>
            <a:pPr marL="1912620">
              <a:lnSpc>
                <a:spcPct val="100000"/>
              </a:lnSpc>
              <a:spcBef>
                <a:spcPts val="700"/>
              </a:spcBef>
            </a:pPr>
            <a:r>
              <a:rPr spc="-10" dirty="0"/>
              <a:t>(450)</a:t>
            </a:r>
          </a:p>
          <a:p>
            <a:pPr>
              <a:lnSpc>
                <a:spcPct val="100000"/>
              </a:lnSpc>
            </a:pPr>
            <a:endParaRPr sz="2700" dirty="0"/>
          </a:p>
          <a:p>
            <a:pPr marL="12700" marR="5080">
              <a:lnSpc>
                <a:spcPct val="90000"/>
              </a:lnSpc>
              <a:spcBef>
                <a:spcPts val="1545"/>
              </a:spcBef>
            </a:pPr>
            <a:r>
              <a:rPr b="0" dirty="0">
                <a:latin typeface="Georgia"/>
                <a:cs typeface="Georgia"/>
              </a:rPr>
              <a:t>Bulgaristan,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Çek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Cumhuriyeti, </a:t>
            </a:r>
            <a:r>
              <a:rPr b="0" dirty="0">
                <a:latin typeface="Georgia"/>
                <a:cs typeface="Georgia"/>
              </a:rPr>
              <a:t>Estonya,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Hırvatistan,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Kuzey </a:t>
            </a:r>
            <a:r>
              <a:rPr b="0" dirty="0">
                <a:latin typeface="Georgia"/>
                <a:cs typeface="Georgia"/>
              </a:rPr>
              <a:t>Makedonya,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Letonya,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Litvanya, </a:t>
            </a:r>
            <a:r>
              <a:rPr b="0" dirty="0">
                <a:latin typeface="Georgia"/>
                <a:cs typeface="Georgia"/>
              </a:rPr>
              <a:t>Macaristan,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Polonya,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Romanya, </a:t>
            </a:r>
            <a:r>
              <a:rPr b="0" dirty="0">
                <a:latin typeface="Georgia"/>
                <a:cs typeface="Georgia"/>
              </a:rPr>
              <a:t>Sırbistan,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Slovakya,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spc="-10" dirty="0" err="1">
                <a:latin typeface="Georgia"/>
                <a:cs typeface="Georgia"/>
              </a:rPr>
              <a:t>Slovenya</a:t>
            </a:r>
            <a:endParaRPr b="0" spc="-10" dirty="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06577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61759" y="3065779"/>
            <a:ext cx="29971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07740" y="360679"/>
            <a:ext cx="922019" cy="899159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2140" y="335279"/>
            <a:ext cx="1673860" cy="1473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055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2.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6839" y="2840098"/>
            <a:ext cx="925512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29180" marR="5080" indent="-231711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Sırasında</a:t>
            </a:r>
            <a:r>
              <a:rPr sz="3200" b="1" spc="-1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(During</a:t>
            </a:r>
            <a:r>
              <a:rPr sz="3200" b="1" spc="-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5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5400" y="1748048"/>
            <a:ext cx="8947150" cy="20133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Üniversiteye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ilk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gittiğinizde,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Uluslararası İlişkiler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da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Erasmus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Ofisine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bilgi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lang="tr-TR" sz="2400" spc="-10" dirty="0">
                <a:latin typeface="Georgia"/>
                <a:cs typeface="Georgia"/>
              </a:rPr>
              <a:t>veriniz</a:t>
            </a:r>
            <a:r>
              <a:rPr sz="2400" spc="-10" dirty="0">
                <a:latin typeface="Georgia"/>
                <a:cs typeface="Georgia"/>
              </a:rPr>
              <a:t>.</a:t>
            </a:r>
            <a:endParaRPr lang="tr-TR" sz="2400" spc="-1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</a:pPr>
            <a:endParaRPr sz="2400" dirty="0">
              <a:latin typeface="Georgia"/>
              <a:cs typeface="Georgia"/>
            </a:endParaRPr>
          </a:p>
          <a:p>
            <a:pPr marL="86360" algn="just">
              <a:lnSpc>
                <a:spcPts val="2740"/>
              </a:lnSpc>
              <a:spcBef>
                <a:spcPts val="2120"/>
              </a:spcBef>
            </a:pPr>
            <a:r>
              <a:rPr lang="tr-TR" sz="2400" dirty="0">
                <a:latin typeface="Georgia"/>
                <a:cs typeface="Georgia"/>
              </a:rPr>
              <a:t>Ofis;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dersleriniz,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yurdunuz,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elemanları,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saatleri,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oturum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izni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gibi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konularda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sizi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yönlendirecektir.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0300" y="345440"/>
            <a:ext cx="1061719" cy="93217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" y="1805939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1" y="3096261"/>
            <a:ext cx="297179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2809" y="452691"/>
            <a:ext cx="5331460" cy="1068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100"/>
              </a:lnSpc>
              <a:spcBef>
                <a:spcPts val="100"/>
              </a:spcBef>
            </a:pP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OLA</a:t>
            </a:r>
          </a:p>
          <a:p>
            <a:pPr algn="ctr">
              <a:lnSpc>
                <a:spcPts val="4100"/>
              </a:lnSpc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DURING</a:t>
            </a:r>
            <a:r>
              <a:rPr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THE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MOBILITY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49373"/>
            <a:ext cx="10185400" cy="329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8315" algn="just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Georgia"/>
                <a:cs typeface="Georgia"/>
              </a:rPr>
              <a:t>Derslerde,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değişiklik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yapmanız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gerekiyorsa,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“Learning</a:t>
            </a:r>
            <a:r>
              <a:rPr sz="2600" spc="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Agreement- </a:t>
            </a:r>
            <a:r>
              <a:rPr sz="2600" dirty="0">
                <a:latin typeface="Georgia"/>
                <a:cs typeface="Georgia"/>
              </a:rPr>
              <a:t>During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the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Mobility”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kısmı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doldurulmalıdır.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50"/>
              </a:spcBef>
            </a:pPr>
            <a:endParaRPr sz="295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için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bölüm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koordinatörünüz</a:t>
            </a:r>
            <a:r>
              <a:rPr sz="2600" spc="-6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</a:t>
            </a:r>
            <a:r>
              <a:rPr sz="2600" spc="-2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iletişime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geçmelisiniz.</a:t>
            </a:r>
            <a:endParaRPr sz="26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2350" dirty="0">
              <a:latin typeface="Georgia"/>
              <a:cs typeface="Georgia"/>
            </a:endParaRPr>
          </a:p>
          <a:p>
            <a:pPr marL="12700" marR="392430" algn="just">
              <a:lnSpc>
                <a:spcPct val="110000"/>
              </a:lnSpc>
            </a:pPr>
            <a:r>
              <a:rPr sz="2600" dirty="0">
                <a:latin typeface="Georgia"/>
                <a:cs typeface="Georgia"/>
              </a:rPr>
              <a:t>Ders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değişikliğinin,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hareketlilik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başladıktan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sonra</a:t>
            </a:r>
            <a:r>
              <a:rPr sz="2600" spc="-1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en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geç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4-6</a:t>
            </a:r>
            <a:r>
              <a:rPr sz="2600" spc="-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hafta </a:t>
            </a:r>
            <a:r>
              <a:rPr sz="2600" dirty="0">
                <a:latin typeface="Georgia"/>
                <a:cs typeface="Georgia"/>
              </a:rPr>
              <a:t>içinde,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imzalar</a:t>
            </a:r>
            <a:r>
              <a:rPr sz="2600" spc="-3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tamamlanmış</a:t>
            </a:r>
            <a:r>
              <a:rPr sz="2600" spc="-5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halde</a:t>
            </a:r>
            <a:r>
              <a:rPr sz="2600" spc="-3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Uluslararası</a:t>
            </a:r>
            <a:r>
              <a:rPr sz="2600" spc="10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İlişkiler </a:t>
            </a:r>
            <a:r>
              <a:rPr sz="2600" dirty="0">
                <a:latin typeface="Georgia"/>
                <a:cs typeface="Georgia"/>
              </a:rPr>
              <a:t>Koordinatörlüğünde</a:t>
            </a:r>
            <a:r>
              <a:rPr sz="2600" spc="-6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sorumlu</a:t>
            </a:r>
            <a:r>
              <a:rPr sz="2600" spc="-5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danışmana</a:t>
            </a:r>
            <a:r>
              <a:rPr sz="2600" spc="-80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gönderilmesi</a:t>
            </a:r>
            <a:r>
              <a:rPr sz="2600" spc="-45" dirty="0">
                <a:latin typeface="Georgia"/>
                <a:cs typeface="Georgia"/>
              </a:rPr>
              <a:t> </a:t>
            </a:r>
            <a:r>
              <a:rPr sz="2600" spc="-10" dirty="0">
                <a:latin typeface="Georgia"/>
                <a:cs typeface="Georgia"/>
              </a:rPr>
              <a:t>zorunludur.</a:t>
            </a:r>
            <a:endParaRPr sz="26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3200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1648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00050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1659" y="355600"/>
            <a:ext cx="1879599" cy="1612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4866" rIns="0" bIns="0" rtlCol="0">
            <a:spAutoFit/>
          </a:bodyPr>
          <a:lstStyle/>
          <a:p>
            <a:pPr marL="1939925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3.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5700" y="2840098"/>
            <a:ext cx="9721215" cy="1158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8600" marR="5080" indent="-2756535">
              <a:lnSpc>
                <a:spcPct val="116100"/>
              </a:lnSpc>
              <a:spcBef>
                <a:spcPts val="95"/>
              </a:spcBef>
            </a:pPr>
            <a:r>
              <a:rPr sz="3200" b="1" dirty="0">
                <a:latin typeface="Georgia"/>
                <a:cs typeface="Georgia"/>
              </a:rPr>
              <a:t>Hareketlilik</a:t>
            </a:r>
            <a:r>
              <a:rPr sz="3200" b="1" spc="-5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Sonrasında</a:t>
            </a:r>
            <a:r>
              <a:rPr sz="3200" b="1" spc="1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Yapılması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Gerekenler </a:t>
            </a:r>
            <a:r>
              <a:rPr sz="3200" b="1" dirty="0">
                <a:latin typeface="Georgia"/>
                <a:cs typeface="Georgia"/>
              </a:rPr>
              <a:t>(After</a:t>
            </a:r>
            <a:r>
              <a:rPr sz="3200" b="1" spc="-40" dirty="0">
                <a:latin typeface="Georgia"/>
                <a:cs typeface="Georgia"/>
              </a:rPr>
              <a:t> </a:t>
            </a:r>
            <a:r>
              <a:rPr sz="3200" b="1" dirty="0">
                <a:latin typeface="Georgia"/>
                <a:cs typeface="Georgia"/>
              </a:rPr>
              <a:t>The</a:t>
            </a:r>
            <a:r>
              <a:rPr sz="3200" b="1" spc="-20" dirty="0">
                <a:latin typeface="Georgia"/>
                <a:cs typeface="Georgia"/>
              </a:rPr>
              <a:t> </a:t>
            </a:r>
            <a:r>
              <a:rPr sz="3200" b="1" spc="-10" dirty="0">
                <a:latin typeface="Georgia"/>
                <a:cs typeface="Georgia"/>
              </a:rPr>
              <a:t>Mobility)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8075" y="656907"/>
            <a:ext cx="9971405" cy="106807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429635" marR="5080" indent="-3416935">
              <a:lnSpc>
                <a:spcPts val="3879"/>
              </a:lnSpc>
              <a:spcBef>
                <a:spcPts val="5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TESLİM</a:t>
            </a:r>
            <a:r>
              <a:rPr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EDİLECEK</a:t>
            </a:r>
            <a:r>
              <a:rPr b="0" spc="-5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</a:t>
            </a:r>
            <a:r>
              <a:rPr b="0" spc="-7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VE</a:t>
            </a:r>
            <a:r>
              <a:rPr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YAPILMASI GEREKENLER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3277" y="1904854"/>
            <a:ext cx="10052685" cy="3015569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9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spc="-10" dirty="0">
                <a:latin typeface="Georgia"/>
                <a:cs typeface="Georgia"/>
              </a:rPr>
              <a:t>Transkript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0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Katılım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Sertifikası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Learning</a:t>
            </a:r>
            <a:r>
              <a:rPr sz="2400" spc="-10" dirty="0">
                <a:latin typeface="Georgia"/>
                <a:cs typeface="Georgia"/>
              </a:rPr>
              <a:t> Agreement-</a:t>
            </a:r>
            <a:r>
              <a:rPr sz="2400" dirty="0">
                <a:latin typeface="Georgia"/>
                <a:cs typeface="Georgia"/>
              </a:rPr>
              <a:t>After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the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Mobility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kısmı,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imzalı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hali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ct val="100000"/>
              </a:lnSpc>
              <a:spcBef>
                <a:spcPts val="1325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AB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Anketi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(online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doldurulmaktadır)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30"/>
              </a:lnSpc>
              <a:spcBef>
                <a:spcPts val="1320"/>
              </a:spcBef>
              <a:tabLst>
                <a:tab pos="48704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Özel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ilişkin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açıklayıcı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ve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kanıtlayıcı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belgeler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(mücbir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sebeple</a:t>
            </a:r>
            <a:endParaRPr sz="2400" dirty="0">
              <a:latin typeface="Georgia"/>
              <a:cs typeface="Georgia"/>
            </a:endParaRPr>
          </a:p>
          <a:p>
            <a:pPr marL="487045" algn="just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dönülmesi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vb.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durumların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gerekçelerini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gösteren)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09004" y="6515100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30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6637" y="1380553"/>
            <a:ext cx="10401300" cy="2898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  <a:tabLst>
                <a:tab pos="1860550" algn="l"/>
              </a:tabLst>
            </a:pP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Transkript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ya</a:t>
            </a:r>
            <a:r>
              <a:rPr sz="24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da</a:t>
            </a:r>
            <a:r>
              <a:rPr sz="24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After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the</a:t>
            </a:r>
            <a:r>
              <a:rPr sz="2400" b="1" spc="-5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Mobility</a:t>
            </a:r>
            <a:r>
              <a:rPr sz="2400" b="1" spc="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üniversite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  <a:tabLst>
                <a:tab pos="3051175" algn="l"/>
              </a:tabLst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Katılım</a:t>
            </a:r>
            <a:r>
              <a:rPr sz="2400" b="1" spc="-20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Sertifikası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	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8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üniversite</a:t>
            </a:r>
            <a:r>
              <a:rPr sz="2400" spc="-8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tarafından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verilmektedir.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Karşı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olduğunuz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süreleri</a:t>
            </a:r>
            <a:r>
              <a:rPr sz="2400" spc="-10" dirty="0">
                <a:latin typeface="Georgia"/>
                <a:cs typeface="Georgia"/>
              </a:rPr>
              <a:t> gösterir.</a:t>
            </a:r>
            <a:endParaRPr sz="2400" dirty="0">
              <a:latin typeface="Georgia"/>
              <a:cs typeface="Georgia"/>
            </a:endParaRPr>
          </a:p>
          <a:p>
            <a:pPr marL="95885" algn="ctr">
              <a:lnSpc>
                <a:spcPct val="100000"/>
              </a:lnSpc>
              <a:spcBef>
                <a:spcPts val="1320"/>
              </a:spcBef>
            </a:pP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%20’lik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Ödeme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bu</a:t>
            </a:r>
            <a:r>
              <a:rPr sz="24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evraktaki</a:t>
            </a:r>
            <a:r>
              <a:rPr sz="2400" b="1" spc="-2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tarihlere</a:t>
            </a:r>
            <a:r>
              <a:rPr sz="2400" b="1" spc="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FF0000"/>
                </a:solidFill>
                <a:latin typeface="Georgia"/>
                <a:cs typeface="Georgia"/>
              </a:rPr>
              <a:t>göre</a:t>
            </a:r>
            <a:r>
              <a:rPr sz="2400" b="1" spc="-10" dirty="0">
                <a:solidFill>
                  <a:srgbClr val="FF0000"/>
                </a:solidFill>
                <a:latin typeface="Georgia"/>
                <a:cs typeface="Georgia"/>
              </a:rPr>
              <a:t> yapılır.</a:t>
            </a:r>
            <a:endParaRPr sz="2400" b="1" dirty="0">
              <a:solidFill>
                <a:srgbClr val="FF0000"/>
              </a:solidFill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1516380"/>
            <a:ext cx="297180" cy="3327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840" y="2410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9113" y="2850832"/>
            <a:ext cx="1401622" cy="1014221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57" y="1209421"/>
            <a:ext cx="1025271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/>
              <a:t>AB</a:t>
            </a:r>
            <a:r>
              <a:rPr sz="2400" spc="-15" dirty="0"/>
              <a:t> </a:t>
            </a:r>
            <a:r>
              <a:rPr sz="2400" dirty="0"/>
              <a:t>Anketi</a:t>
            </a:r>
            <a:r>
              <a:rPr sz="2400" spc="-45" dirty="0"/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(EU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7E7E7E"/>
                </a:solidFill>
                <a:latin typeface="Georgia"/>
                <a:cs typeface="Georgia"/>
              </a:rPr>
              <a:t>Survey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)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Faaliyetinizin</a:t>
            </a:r>
            <a:r>
              <a:rPr sz="2400" b="0" spc="-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bitmesini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takiben,</a:t>
            </a:r>
            <a:r>
              <a:rPr sz="2400" b="0" spc="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e-posta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adresinize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gönderilen,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hareketlilik</a:t>
            </a:r>
            <a:r>
              <a:rPr sz="2400" b="0" spc="-2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ilgili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değerlendirme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soruları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içeren</a:t>
            </a:r>
            <a:r>
              <a:rPr sz="2400"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Georgia"/>
                <a:cs typeface="Georgia"/>
              </a:rPr>
              <a:t>bir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ankettir.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57" y="2305025"/>
            <a:ext cx="10147300" cy="468718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624840">
              <a:lnSpc>
                <a:spcPct val="100000"/>
              </a:lnSpc>
              <a:spcBef>
                <a:spcPts val="1255"/>
              </a:spcBef>
            </a:pP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Kalan</a:t>
            </a:r>
            <a:r>
              <a:rPr sz="2000" b="1" spc="-3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%20’lik</a:t>
            </a:r>
            <a:r>
              <a:rPr sz="2000" b="1" spc="-2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hibenin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ödenmesi</a:t>
            </a:r>
            <a:r>
              <a:rPr sz="2000" b="1" spc="-2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için</a:t>
            </a:r>
            <a:r>
              <a:rPr sz="2000" b="1" spc="-15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anketin</a:t>
            </a:r>
            <a:r>
              <a:rPr sz="2000" b="1" spc="-3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dirty="0">
                <a:solidFill>
                  <a:srgbClr val="7E7E7E"/>
                </a:solidFill>
                <a:latin typeface="Georgia"/>
                <a:cs typeface="Georgia"/>
              </a:rPr>
              <a:t>tamamlanması</a:t>
            </a:r>
            <a:r>
              <a:rPr sz="2000" b="1" spc="-50" dirty="0">
                <a:solidFill>
                  <a:srgbClr val="7E7E7E"/>
                </a:solidFill>
                <a:latin typeface="Georgia"/>
                <a:cs typeface="Georgia"/>
              </a:rPr>
              <a:t> </a:t>
            </a:r>
            <a:r>
              <a:rPr sz="2000" b="1" spc="-10" dirty="0">
                <a:solidFill>
                  <a:srgbClr val="7E7E7E"/>
                </a:solidFill>
                <a:latin typeface="Georgia"/>
                <a:cs typeface="Georgia"/>
              </a:rPr>
              <a:t>zorunludur</a:t>
            </a:r>
            <a:r>
              <a:rPr sz="2000" spc="-10" dirty="0">
                <a:solidFill>
                  <a:srgbClr val="7E7E7E"/>
                </a:solidFill>
                <a:latin typeface="Georgia"/>
                <a:cs typeface="Georgia"/>
              </a:rPr>
              <a:t>.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30301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700" y="1306829"/>
            <a:ext cx="10946130" cy="482536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</a:t>
            </a:r>
            <a:r>
              <a:rPr sz="2200" b="1" spc="-3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Ofisi:</a:t>
            </a:r>
            <a:r>
              <a:rPr sz="2200" b="1" spc="-3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Erasmus+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faaliyetlerinin</a:t>
            </a:r>
            <a:r>
              <a:rPr sz="2200" spc="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gerçekleştiren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birim,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Uluslararası </a:t>
            </a:r>
            <a:r>
              <a:rPr sz="2200" dirty="0">
                <a:latin typeface="Georgia"/>
                <a:cs typeface="Georgia"/>
              </a:rPr>
              <a:t>İlişkiler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Koordinatörlüğü</a:t>
            </a:r>
            <a:endParaRPr sz="2200" dirty="0">
              <a:latin typeface="Georgia"/>
              <a:cs typeface="Georgia"/>
            </a:endParaRPr>
          </a:p>
          <a:p>
            <a:pPr marL="12700" marR="3206750">
              <a:lnSpc>
                <a:spcPts val="3379"/>
              </a:lnSpc>
              <a:spcBef>
                <a:spcPts val="20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Ev</a:t>
            </a:r>
            <a:r>
              <a:rPr sz="2200" b="1" spc="-3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Sahibi/Gönderen</a:t>
            </a:r>
            <a:r>
              <a:rPr sz="2200" b="1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FFC000"/>
                </a:solidFill>
                <a:latin typeface="Georgia"/>
                <a:cs typeface="Georgia"/>
              </a:rPr>
              <a:t>:</a:t>
            </a:r>
            <a:r>
              <a:rPr sz="2200" spc="-20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Home/Sending</a:t>
            </a:r>
            <a:r>
              <a:rPr sz="2200" spc="-1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Institution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Misafir</a:t>
            </a:r>
            <a:r>
              <a:rPr sz="2200" b="1" spc="-4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Olunacak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Kurum</a:t>
            </a:r>
            <a:r>
              <a:rPr sz="2200" dirty="0">
                <a:solidFill>
                  <a:srgbClr val="EC7C30"/>
                </a:solidFill>
                <a:latin typeface="Georgia"/>
                <a:cs typeface="Georgia"/>
              </a:rPr>
              <a:t>:</a:t>
            </a:r>
            <a:r>
              <a:rPr sz="2200" spc="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Host/Receiving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Institutuion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Program</a:t>
            </a:r>
            <a:r>
              <a:rPr sz="2200" b="1" spc="-2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Ülkeleri</a:t>
            </a:r>
            <a:r>
              <a:rPr sz="2200" dirty="0">
                <a:solidFill>
                  <a:srgbClr val="5B9BD4"/>
                </a:solidFill>
                <a:latin typeface="Georgia"/>
                <a:cs typeface="Georgia"/>
              </a:rPr>
              <a:t>:</a:t>
            </a:r>
            <a:r>
              <a:rPr sz="2200" spc="-6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Hareketlilik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gerçekleştirilebilecek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ülkeler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Giden</a:t>
            </a:r>
            <a:r>
              <a:rPr sz="2200" b="1" spc="-3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Öğrenci: </a:t>
            </a:r>
            <a:r>
              <a:rPr sz="2200" dirty="0">
                <a:latin typeface="Georgia"/>
                <a:cs typeface="Georgia"/>
              </a:rPr>
              <a:t>Outgoing</a:t>
            </a:r>
            <a:r>
              <a:rPr sz="2200" spc="1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Gelen</a:t>
            </a:r>
            <a:r>
              <a:rPr sz="2200" b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C00000"/>
                </a:solidFill>
                <a:latin typeface="Georgia"/>
                <a:cs typeface="Georgia"/>
              </a:rPr>
              <a:t>Öğrenci:</a:t>
            </a:r>
            <a:r>
              <a:rPr sz="2200" b="1" spc="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Incoming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student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Bölüm</a:t>
            </a:r>
            <a:r>
              <a:rPr sz="2200" b="1" spc="-15" dirty="0">
                <a:solidFill>
                  <a:srgbClr val="FFC00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FFC000"/>
                </a:solidFill>
                <a:latin typeface="Georgia"/>
                <a:cs typeface="Georgia"/>
              </a:rPr>
              <a:t>Koordinatörü: </a:t>
            </a:r>
            <a:r>
              <a:rPr sz="2200" dirty="0">
                <a:latin typeface="Georgia"/>
                <a:cs typeface="Georgia"/>
              </a:rPr>
              <a:t>Departmental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Erasmus+</a:t>
            </a:r>
            <a:r>
              <a:rPr sz="2200" b="1" spc="10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Kurum</a:t>
            </a:r>
            <a:r>
              <a:rPr sz="2200" b="1" spc="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5B9BD4"/>
                </a:solidFill>
                <a:latin typeface="Georgia"/>
                <a:cs typeface="Georgia"/>
              </a:rPr>
              <a:t>Koordinatörü:</a:t>
            </a:r>
            <a:r>
              <a:rPr sz="2200" b="1" spc="-75" dirty="0">
                <a:solidFill>
                  <a:srgbClr val="5B9BD4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Institutional</a:t>
            </a:r>
            <a:r>
              <a:rPr sz="2200" spc="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Coordinator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  <a:spcBef>
                <a:spcPts val="740"/>
              </a:spcBef>
            </a:pPr>
            <a:r>
              <a:rPr sz="2200" b="1" dirty="0">
                <a:solidFill>
                  <a:srgbClr val="6FAC46"/>
                </a:solidFill>
                <a:latin typeface="Georgia"/>
                <a:cs typeface="Georgia"/>
              </a:rPr>
              <a:t>ECTS/AKTS:</a:t>
            </a:r>
            <a:r>
              <a:rPr sz="2200" b="1" spc="-4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European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Credit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and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Accumulation System/Avrupa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Kredi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ts val="2500"/>
              </a:lnSpc>
            </a:pPr>
            <a:r>
              <a:rPr sz="2200" dirty="0">
                <a:latin typeface="Georgia"/>
                <a:cs typeface="Georgia"/>
              </a:rPr>
              <a:t>Transfer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ve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Birikim</a:t>
            </a:r>
            <a:r>
              <a:rPr sz="2200" spc="-10" dirty="0">
                <a:latin typeface="Georgia"/>
                <a:cs typeface="Georgia"/>
              </a:rPr>
              <a:t> Sistemi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Ders</a:t>
            </a:r>
            <a:r>
              <a:rPr sz="2200" b="1" spc="-20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3A44F5"/>
                </a:solidFill>
                <a:latin typeface="Georgia"/>
                <a:cs typeface="Georgia"/>
              </a:rPr>
              <a:t>Kataloğu:</a:t>
            </a:r>
            <a:r>
              <a:rPr sz="2200" b="1" spc="-5" dirty="0">
                <a:solidFill>
                  <a:srgbClr val="3A44F5"/>
                </a:solidFill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Course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Catalogue</a:t>
            </a:r>
            <a:endParaRPr sz="2200" dirty="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1941" y="257428"/>
            <a:ext cx="68713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SIK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KULLANILAN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KAVRAMLAR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9829" y="1887791"/>
            <a:ext cx="9036050" cy="16725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1380" marR="5080" indent="-869315">
              <a:lnSpc>
                <a:spcPct val="150100"/>
              </a:lnSpc>
              <a:spcBef>
                <a:spcPts val="95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Belgelerinizi</a:t>
            </a:r>
            <a:r>
              <a:rPr b="0" spc="-11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döndükten</a:t>
            </a:r>
            <a:r>
              <a:rPr b="0" spc="-1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sonra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1</a:t>
            </a:r>
            <a:r>
              <a:rPr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ay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içerisinde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Koordinatörlüğümüze</a:t>
            </a:r>
            <a:r>
              <a:rPr b="0" spc="-9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teslim</a:t>
            </a:r>
            <a:r>
              <a:rPr b="0" spc="-7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ediniz.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865" rIns="0" bIns="0" rtlCol="0">
            <a:spAutoFit/>
          </a:bodyPr>
          <a:lstStyle/>
          <a:p>
            <a:pPr marL="215074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AKADEMİK</a:t>
            </a:r>
            <a:r>
              <a:rPr b="0" spc="-40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TANINMA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813940"/>
            <a:ext cx="10168255" cy="359521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 algn="just">
              <a:lnSpc>
                <a:spcPts val="2580"/>
              </a:lnSpc>
              <a:spcBef>
                <a:spcPts val="434"/>
              </a:spcBef>
            </a:pP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Anlaşmasında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belirtilen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derslerden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olunması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durumunda,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Transkript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belgesinin</a:t>
            </a:r>
            <a:r>
              <a:rPr lang="tr-TR" sz="2400" spc="-10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Koordinatörlüğümüze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teslim</a:t>
            </a:r>
            <a:r>
              <a:rPr sz="2400" spc="-65" dirty="0">
                <a:latin typeface="Georgia"/>
                <a:cs typeface="Georgia"/>
              </a:rPr>
              <a:t> </a:t>
            </a:r>
            <a:r>
              <a:rPr sz="2400" dirty="0" err="1">
                <a:latin typeface="Georgia"/>
                <a:cs typeface="Georgia"/>
              </a:rPr>
              <a:t>edilmesini</a:t>
            </a:r>
            <a:r>
              <a:rPr sz="2400" spc="-90" dirty="0">
                <a:latin typeface="Georgia"/>
                <a:cs typeface="Georgia"/>
              </a:rPr>
              <a:t> </a:t>
            </a:r>
            <a:r>
              <a:rPr sz="2400" spc="-10" dirty="0" err="1">
                <a:latin typeface="Georgia"/>
                <a:cs typeface="Georgia"/>
              </a:rPr>
              <a:t>takiben</a:t>
            </a:r>
            <a:r>
              <a:rPr lang="tr-TR" sz="2400" spc="-10" dirty="0">
                <a:latin typeface="Georgia"/>
                <a:cs typeface="Georgia"/>
              </a:rPr>
              <a:t>;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Uluslararası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İlişkiler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Koordinatörlüğü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transkriptinizi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ilgili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fakülteye/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yüksekokula/enstitüye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Yönetim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kurulu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kararı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gönderir.</a:t>
            </a:r>
            <a:endParaRPr sz="2400" dirty="0">
              <a:latin typeface="Georgia"/>
              <a:cs typeface="Georgia"/>
            </a:endParaRP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375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  <a:spcBef>
                <a:spcPts val="5"/>
              </a:spcBef>
            </a:pPr>
            <a:r>
              <a:rPr sz="2400" dirty="0">
                <a:latin typeface="Georgia"/>
                <a:cs typeface="Georgia"/>
              </a:rPr>
              <a:t>Takip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edilen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programda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başarılı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kredilere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tam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akademik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tanınma</a:t>
            </a:r>
            <a:endParaRPr sz="2400" dirty="0">
              <a:latin typeface="Georgia"/>
              <a:cs typeface="Georgia"/>
            </a:endParaRPr>
          </a:p>
          <a:p>
            <a:pPr marL="12700" algn="just">
              <a:lnSpc>
                <a:spcPts val="2740"/>
              </a:lnSpc>
            </a:pPr>
            <a:r>
              <a:rPr sz="2400" dirty="0">
                <a:latin typeface="Georgia"/>
                <a:cs typeface="Georgia"/>
              </a:rPr>
              <a:t>sağlanır;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başarısız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krediler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tekrar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8262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17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68122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25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532826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690880" algn="just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Erasmus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Türkiye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Ulusal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Ajansı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tarafından </a:t>
            </a:r>
            <a:r>
              <a:rPr b="0" dirty="0">
                <a:latin typeface="Georgia"/>
                <a:cs typeface="Georgia"/>
              </a:rPr>
              <a:t>Üniversitemize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4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Proje dönemi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tahsis edilecek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bütçe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henüz </a:t>
            </a:r>
            <a:r>
              <a:rPr b="0" dirty="0">
                <a:latin typeface="Georgia"/>
                <a:cs typeface="Georgia"/>
              </a:rPr>
              <a:t>belirlenmemiş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olup,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Türkiye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Ulusal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Ajansı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hibe </a:t>
            </a:r>
            <a:r>
              <a:rPr b="0" dirty="0">
                <a:latin typeface="Georgia"/>
                <a:cs typeface="Georgia"/>
              </a:rPr>
              <a:t>sonuçları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açıklanana kadar,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tüm</a:t>
            </a:r>
            <a:r>
              <a:rPr u="sng" spc="-2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başvuru</a:t>
            </a:r>
            <a:r>
              <a:rPr u="sng" spc="-3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sahipleri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20" dirty="0">
                <a:uFill>
                  <a:solidFill>
                    <a:srgbClr val="000000"/>
                  </a:solidFill>
                </a:uFill>
              </a:rPr>
              <a:t>aday</a:t>
            </a:r>
          </a:p>
          <a:p>
            <a:pPr marL="106680" algn="just">
              <a:lnSpc>
                <a:spcPct val="100000"/>
              </a:lnSpc>
            </a:pPr>
            <a:r>
              <a:rPr u="sng" spc="-10" dirty="0">
                <a:uFill>
                  <a:solidFill>
                    <a:srgbClr val="000000"/>
                  </a:solidFill>
                </a:uFill>
              </a:rPr>
              <a:t>statüsündedir.</a:t>
            </a:r>
          </a:p>
          <a:p>
            <a:pPr marL="106680" marR="5080" indent="78740" algn="just">
              <a:lnSpc>
                <a:spcPct val="100000"/>
              </a:lnSpc>
              <a:spcBef>
                <a:spcPts val="2205"/>
              </a:spcBef>
            </a:pPr>
            <a:r>
              <a:rPr b="0" dirty="0">
                <a:latin typeface="Georgia"/>
                <a:cs typeface="Georgia"/>
              </a:rPr>
              <a:t>Koordinatörlüğümüz,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Üniversitemize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tahsis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edilecek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miktarının</a:t>
            </a:r>
            <a:r>
              <a:rPr b="0" spc="-25" dirty="0">
                <a:latin typeface="Georgia"/>
                <a:cs typeface="Georgia"/>
              </a:rPr>
              <a:t> tüm </a:t>
            </a:r>
            <a:r>
              <a:rPr b="0" dirty="0">
                <a:latin typeface="Georgia"/>
                <a:cs typeface="Georgia"/>
              </a:rPr>
              <a:t>seçilecek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yetmemesi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daha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az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sayıda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öğrencinin </a:t>
            </a:r>
            <a:r>
              <a:rPr b="0" dirty="0">
                <a:latin typeface="Georgia"/>
                <a:cs typeface="Georgia"/>
              </a:rPr>
              <a:t>faaliyete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hibeli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olarak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katılmalarına karar</a:t>
            </a:r>
            <a:r>
              <a:rPr b="0" spc="-10" dirty="0">
                <a:latin typeface="Georgia"/>
                <a:cs typeface="Georgia"/>
              </a:rPr>
              <a:t> verebilir.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19913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400050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44855" y="2095825"/>
            <a:ext cx="10440670" cy="1773370"/>
          </a:xfrm>
          <a:prstGeom prst="rect">
            <a:avLst/>
          </a:prstGeom>
        </p:spPr>
        <p:txBody>
          <a:bodyPr vert="horz" wrap="square" lIns="0" tIns="293179" rIns="0" bIns="0" rtlCol="0">
            <a:spAutoFit/>
          </a:bodyPr>
          <a:lstStyle/>
          <a:p>
            <a:pPr marL="106680" marR="417195" indent="73660" algn="just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Burdur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Mehmet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Akif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Ersoy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Üniversitesi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seçim </a:t>
            </a:r>
            <a:r>
              <a:rPr b="0" dirty="0">
                <a:latin typeface="Georgia"/>
                <a:cs typeface="Georgia"/>
              </a:rPr>
              <a:t>sonucunda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Erasmus+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Programı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çerçevesinde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yurt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görme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hakkı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kazanmanız,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lang="tr-TR" b="0" spc="-5" dirty="0">
                <a:latin typeface="Georgia"/>
                <a:cs typeface="Georgia"/>
              </a:rPr>
              <a:t>sadece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tarafından</a:t>
            </a:r>
            <a:r>
              <a:rPr b="0" spc="-10" dirty="0">
                <a:latin typeface="Georgia"/>
                <a:cs typeface="Georgia"/>
              </a:rPr>
              <a:t> kabul </a:t>
            </a:r>
            <a:r>
              <a:rPr b="0" dirty="0">
                <a:latin typeface="Georgia"/>
                <a:cs typeface="Georgia"/>
              </a:rPr>
              <a:t>edilmeniz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mümkündür.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75" y="2402146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1975605"/>
          </a:xfrm>
          <a:prstGeom prst="rect">
            <a:avLst/>
          </a:prstGeom>
        </p:spPr>
        <p:txBody>
          <a:bodyPr vert="horz" wrap="square" lIns="0" tIns="478219" rIns="0" bIns="0" rtlCol="0">
            <a:spAutoFit/>
          </a:bodyPr>
          <a:lstStyle/>
          <a:p>
            <a:pPr marL="26162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4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dönemi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seçilen</a:t>
            </a:r>
            <a:r>
              <a:rPr lang="tr-TR" b="0" dirty="0">
                <a:latin typeface="Georgia"/>
                <a:cs typeface="Georgia"/>
              </a:rPr>
              <a:t>;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dönemi</a:t>
            </a:r>
          </a:p>
          <a:p>
            <a:pPr marL="106680">
              <a:lnSpc>
                <a:spcPct val="100000"/>
              </a:lnSpc>
              <a:spcBef>
                <a:spcPts val="1625"/>
              </a:spcBef>
            </a:pPr>
            <a:r>
              <a:rPr b="0" dirty="0">
                <a:latin typeface="Georgia"/>
                <a:cs typeface="Georgia"/>
              </a:rPr>
              <a:t>içerisinde</a:t>
            </a:r>
            <a:r>
              <a:rPr b="0" spc="-7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faaliyetlerini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gerçekleştirmeyen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“kazanılmış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hak”</a:t>
            </a:r>
          </a:p>
          <a:p>
            <a:pPr marL="106680">
              <a:lnSpc>
                <a:spcPct val="100000"/>
              </a:lnSpc>
              <a:spcBef>
                <a:spcPts val="1440"/>
              </a:spcBef>
            </a:pPr>
            <a:r>
              <a:rPr b="0" dirty="0">
                <a:latin typeface="Georgia"/>
                <a:cs typeface="Georgia"/>
              </a:rPr>
              <a:t>gerekçesiyle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sonraki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sözleşmesinin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kapsamına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alınamazlar.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18604" rIns="0" bIns="0" rtlCol="0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Georgia"/>
                <a:cs typeface="Georgia"/>
              </a:rPr>
              <a:t>Öğrenim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Hareketliliği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2</a:t>
            </a:r>
            <a:r>
              <a:rPr spc="-4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aydan</a:t>
            </a:r>
            <a:r>
              <a:rPr spc="-1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kısa</a:t>
            </a:r>
            <a:r>
              <a:rPr spc="-45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olamaz</a:t>
            </a:r>
            <a:r>
              <a:rPr b="0" dirty="0">
                <a:latin typeface="Georgia"/>
                <a:cs typeface="Georgia"/>
              </a:rPr>
              <a:t>.</a:t>
            </a:r>
            <a:r>
              <a:rPr b="0" spc="-10" dirty="0">
                <a:latin typeface="Georgia"/>
                <a:cs typeface="Georgia"/>
              </a:rPr>
              <a:t> Asgari</a:t>
            </a:r>
          </a:p>
          <a:p>
            <a:pPr marL="106680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azaltılamaz.</a:t>
            </a:r>
          </a:p>
          <a:p>
            <a:pPr marL="106680" marR="5080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2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aydan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kısa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hareketlilikler</a:t>
            </a:r>
            <a:r>
              <a:rPr b="0" spc="30" dirty="0">
                <a:latin typeface="Georgia"/>
                <a:cs typeface="Georgia"/>
              </a:rPr>
              <a:t> </a:t>
            </a:r>
            <a:r>
              <a:rPr dirty="0">
                <a:solidFill>
                  <a:srgbClr val="C00000"/>
                </a:solidFill>
              </a:rPr>
              <a:t>geçersiz</a:t>
            </a:r>
            <a:r>
              <a:rPr spc="-2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sayılır</a:t>
            </a:r>
            <a:r>
              <a:rPr b="0" dirty="0">
                <a:latin typeface="Georgia"/>
                <a:cs typeface="Georgia"/>
              </a:rPr>
              <a:t>, ödenen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hibenin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geri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390900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2855845"/>
          </a:xfrm>
          <a:prstGeom prst="rect">
            <a:avLst/>
          </a:prstGeom>
        </p:spPr>
        <p:txBody>
          <a:bodyPr vert="horz" wrap="square" lIns="0" tIns="2577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900"/>
              </a:spcBef>
            </a:pPr>
            <a:r>
              <a:rPr b="0" dirty="0">
                <a:latin typeface="Georgia"/>
                <a:cs typeface="Georgia"/>
              </a:rPr>
              <a:t>Aşağıdaki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durumlarda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kesintisi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yapılır:</a:t>
            </a:r>
          </a:p>
          <a:p>
            <a:pPr marL="238125" marR="255904">
              <a:lnSpc>
                <a:spcPct val="90000"/>
              </a:lnSpc>
              <a:spcBef>
                <a:spcPts val="2210"/>
              </a:spcBef>
            </a:pPr>
            <a:r>
              <a:rPr dirty="0"/>
              <a:t>Başarısızlık</a:t>
            </a:r>
            <a:r>
              <a:rPr spc="-50" dirty="0"/>
              <a:t> </a:t>
            </a:r>
            <a:r>
              <a:rPr dirty="0"/>
              <a:t>Durumunda:</a:t>
            </a:r>
            <a:r>
              <a:rPr lang="tr-TR" dirty="0"/>
              <a:t> </a:t>
            </a:r>
            <a:r>
              <a:rPr lang="tr-TR" b="0" dirty="0"/>
              <a:t>Öğrencinin hibesinden başarısızlığı oranında kesinti yapılır. En az %5.</a:t>
            </a:r>
          </a:p>
          <a:p>
            <a:pPr marL="238125" marR="5080">
              <a:lnSpc>
                <a:spcPct val="89900"/>
              </a:lnSpc>
              <a:spcBef>
                <a:spcPts val="2210"/>
              </a:spcBef>
            </a:pPr>
            <a:r>
              <a:rPr dirty="0"/>
              <a:t>Katılımcı</a:t>
            </a:r>
            <a:r>
              <a:rPr spc="-25" dirty="0"/>
              <a:t> </a:t>
            </a:r>
            <a:r>
              <a:rPr dirty="0"/>
              <a:t>Anketini</a:t>
            </a:r>
            <a:r>
              <a:rPr spc="-40" dirty="0"/>
              <a:t> </a:t>
            </a:r>
            <a:r>
              <a:rPr dirty="0"/>
              <a:t>Doldurmama:</a:t>
            </a:r>
            <a:r>
              <a:rPr spc="5" dirty="0"/>
              <a:t> </a:t>
            </a:r>
            <a:r>
              <a:rPr b="0" dirty="0">
                <a:latin typeface="Georgia"/>
                <a:cs typeface="Georgia"/>
              </a:rPr>
              <a:t>Teknik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haricinde,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katılımcı </a:t>
            </a:r>
            <a:r>
              <a:rPr b="0" dirty="0">
                <a:latin typeface="Georgia"/>
                <a:cs typeface="Georgia"/>
              </a:rPr>
              <a:t>anketini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doldurmayan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</a:t>
            </a:r>
            <a:r>
              <a:rPr lang="tr-TR" b="0" dirty="0">
                <a:latin typeface="Georgia"/>
                <a:cs typeface="Georgia"/>
              </a:rPr>
              <a:t>in </a:t>
            </a:r>
            <a:r>
              <a:rPr b="0" dirty="0">
                <a:latin typeface="Georgia"/>
                <a:cs typeface="Georgia"/>
              </a:rPr>
              <a:t>toplam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nihai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lang="tr-TR" b="0" dirty="0">
                <a:latin typeface="Georgia"/>
                <a:cs typeface="Georgia"/>
              </a:rPr>
              <a:t>sinin </a:t>
            </a:r>
            <a:r>
              <a:rPr b="0" dirty="0">
                <a:latin typeface="Georgia"/>
                <a:cs typeface="Georgia"/>
              </a:rPr>
              <a:t>%20’si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tutarında </a:t>
            </a:r>
            <a:r>
              <a:rPr b="0" dirty="0">
                <a:latin typeface="Georgia"/>
                <a:cs typeface="Georgia"/>
              </a:rPr>
              <a:t>kesinti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yapılır.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Planlanan</a:t>
            </a:r>
            <a:r>
              <a:rPr spc="-45" dirty="0"/>
              <a:t> </a:t>
            </a:r>
            <a:r>
              <a:rPr dirty="0"/>
              <a:t>Faaliyet</a:t>
            </a:r>
            <a:r>
              <a:rPr spc="-25" dirty="0"/>
              <a:t> </a:t>
            </a:r>
            <a:r>
              <a:rPr dirty="0"/>
              <a:t>Dönemi</a:t>
            </a:r>
            <a:r>
              <a:rPr spc="-35" dirty="0"/>
              <a:t> </a:t>
            </a:r>
            <a:r>
              <a:rPr dirty="0"/>
              <a:t>Tamamlanmadan</a:t>
            </a:r>
            <a:r>
              <a:rPr spc="-35" dirty="0"/>
              <a:t> </a:t>
            </a:r>
            <a:r>
              <a:rPr spc="-10" dirty="0"/>
              <a:t>Dönülmesi</a:t>
            </a:r>
          </a:p>
          <a:p>
            <a:pPr marL="238125" marR="5080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tamamlanmış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ancak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faaliyet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süresinden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erken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ise, </a:t>
            </a:r>
            <a:r>
              <a:rPr b="0" dirty="0">
                <a:latin typeface="Georgia"/>
                <a:cs typeface="Georgia"/>
              </a:rPr>
              <a:t>yurt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verilir,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karşılığı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hesaplanan </a:t>
            </a:r>
            <a:r>
              <a:rPr b="0" dirty="0">
                <a:latin typeface="Georgia"/>
                <a:cs typeface="Georgia"/>
              </a:rPr>
              <a:t>hibede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yapılmış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fazla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miktarın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 marR="784860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Asgari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dönülmüş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ise,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20" dirty="0">
                <a:latin typeface="Georgia"/>
                <a:cs typeface="Georgia"/>
              </a:rPr>
              <a:t>hibe </a:t>
            </a:r>
            <a:r>
              <a:rPr b="0" dirty="0">
                <a:latin typeface="Georgia"/>
                <a:cs typeface="Georgia"/>
              </a:rPr>
              <a:t>ödenmez,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yapılan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ödemenin</a:t>
            </a:r>
            <a:r>
              <a:rPr b="0" spc="-6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iadesi </a:t>
            </a:r>
            <a:r>
              <a:rPr b="0" spc="-10" dirty="0">
                <a:latin typeface="Georgia"/>
                <a:cs typeface="Georgia"/>
              </a:rPr>
              <a:t>istenir.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Mücbir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sebeplerden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dolayı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asgari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süreler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tamamlanmadan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geri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dönülürse,</a:t>
            </a:r>
          </a:p>
          <a:p>
            <a:pPr marL="238125">
              <a:lnSpc>
                <a:spcPct val="100000"/>
              </a:lnSpc>
              <a:spcBef>
                <a:spcPts val="5"/>
              </a:spcBef>
            </a:pPr>
            <a:r>
              <a:rPr b="0" dirty="0">
                <a:latin typeface="Georgia"/>
                <a:cs typeface="Georgia"/>
              </a:rPr>
              <a:t>yurt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dışında</a:t>
            </a:r>
            <a:r>
              <a:rPr b="0" spc="-5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kalınan</a:t>
            </a:r>
            <a:r>
              <a:rPr b="0" spc="-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için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659" y="4051300"/>
            <a:ext cx="297179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800" y="2606039"/>
            <a:ext cx="297180" cy="332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1819" y="5138420"/>
            <a:ext cx="299720" cy="33274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Ödenen</a:t>
            </a:r>
            <a:r>
              <a:rPr spc="-45" dirty="0"/>
              <a:t> </a:t>
            </a:r>
            <a:r>
              <a:rPr dirty="0"/>
              <a:t>Hibenin</a:t>
            </a:r>
            <a:r>
              <a:rPr spc="-15" dirty="0"/>
              <a:t> </a:t>
            </a:r>
            <a:r>
              <a:rPr dirty="0"/>
              <a:t>Tamamının</a:t>
            </a:r>
            <a:r>
              <a:rPr spc="-10" dirty="0"/>
              <a:t> İadesi:</a:t>
            </a:r>
          </a:p>
          <a:p>
            <a:pPr marL="238125" marR="5080">
              <a:lnSpc>
                <a:spcPct val="150100"/>
              </a:lnSpc>
              <a:spcBef>
                <a:spcPts val="1000"/>
              </a:spcBef>
            </a:pPr>
            <a:r>
              <a:rPr b="0" dirty="0">
                <a:latin typeface="Georgia"/>
                <a:cs typeface="Georgia"/>
              </a:rPr>
              <a:t>Hareketliliğe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katılımı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kanıtlayan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belgelerin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(katılım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sertifikası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veya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bunun </a:t>
            </a:r>
            <a:r>
              <a:rPr b="0" dirty="0">
                <a:latin typeface="Georgia"/>
                <a:cs typeface="Georgia"/>
              </a:rPr>
              <a:t>yerine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geçebilecek</a:t>
            </a:r>
            <a:r>
              <a:rPr b="0" spc="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dönüş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sonrası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transkript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(ToR))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teslim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edilmemesi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hareketlilik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geçersiz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sayılır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öğrenciye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ödenmez; </a:t>
            </a:r>
            <a:r>
              <a:rPr b="0" dirty="0">
                <a:latin typeface="Georgia"/>
                <a:cs typeface="Georgia"/>
              </a:rPr>
              <a:t>başlangıçta</a:t>
            </a:r>
            <a:r>
              <a:rPr b="0" spc="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ödenen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tahsil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edilir.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745739"/>
            <a:ext cx="297180" cy="33527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23277" y="1568894"/>
            <a:ext cx="10440670" cy="3833036"/>
          </a:xfrm>
          <a:prstGeom prst="rect">
            <a:avLst/>
          </a:prstGeom>
        </p:spPr>
        <p:txBody>
          <a:bodyPr vert="horz" wrap="square" lIns="0" tIns="410146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/>
              <a:t>Faaliyet</a:t>
            </a:r>
            <a:r>
              <a:rPr spc="-15" dirty="0"/>
              <a:t> </a:t>
            </a:r>
            <a:r>
              <a:rPr dirty="0"/>
              <a:t>Süresinin</a:t>
            </a:r>
            <a:r>
              <a:rPr spc="-20" dirty="0"/>
              <a:t> </a:t>
            </a:r>
            <a:r>
              <a:rPr spc="-10" dirty="0"/>
              <a:t>Uzatılması</a:t>
            </a:r>
          </a:p>
          <a:p>
            <a:pPr marL="238125">
              <a:lnSpc>
                <a:spcPct val="100000"/>
              </a:lnSpc>
              <a:spcBef>
                <a:spcPts val="1720"/>
              </a:spcBef>
            </a:pPr>
            <a:r>
              <a:rPr b="0" dirty="0">
                <a:latin typeface="Georgia"/>
                <a:cs typeface="Georgia"/>
              </a:rPr>
              <a:t>Faaliyet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süresinin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uzatılmasını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isteyen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öğrenciler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05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Kasım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202</a:t>
            </a:r>
            <a:r>
              <a:rPr lang="tr-TR" b="0" dirty="0">
                <a:latin typeface="Georgia"/>
                <a:cs typeface="Georgia"/>
              </a:rPr>
              <a:t>3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tarihine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kadar</a:t>
            </a:r>
            <a:r>
              <a:rPr b="0" spc="-1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bir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dilekçe</a:t>
            </a:r>
            <a:r>
              <a:rPr b="0" spc="-1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ile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ofisimize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başvururlar.</a:t>
            </a:r>
          </a:p>
          <a:p>
            <a:pPr marL="238125" marR="694055">
              <a:lnSpc>
                <a:spcPct val="100000"/>
              </a:lnSpc>
              <a:spcBef>
                <a:spcPts val="2405"/>
              </a:spcBef>
            </a:pPr>
            <a:r>
              <a:rPr b="0" dirty="0">
                <a:latin typeface="Georgia"/>
                <a:cs typeface="Georgia"/>
              </a:rPr>
              <a:t>Koordinatörlüğümüzün,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bölümlerinin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ve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karşı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kurumun</a:t>
            </a:r>
            <a:r>
              <a:rPr b="0" spc="-55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onaylaması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8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öğrencinin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talebi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kabul</a:t>
            </a:r>
            <a:r>
              <a:rPr b="0" spc="-10" dirty="0">
                <a:latin typeface="Georgia"/>
                <a:cs typeface="Georgia"/>
              </a:rPr>
              <a:t> edilir.</a:t>
            </a:r>
          </a:p>
          <a:p>
            <a:pPr marL="238125">
              <a:lnSpc>
                <a:spcPct val="100000"/>
              </a:lnSpc>
              <a:spcBef>
                <a:spcPts val="2400"/>
              </a:spcBef>
            </a:pPr>
            <a:r>
              <a:rPr b="0" dirty="0">
                <a:latin typeface="Georgia"/>
                <a:cs typeface="Georgia"/>
              </a:rPr>
              <a:t>Proje</a:t>
            </a:r>
            <a:r>
              <a:rPr b="0" spc="-4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Bütçesinin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olması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durumunda</a:t>
            </a:r>
            <a:r>
              <a:rPr b="0" spc="-6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hibeli</a:t>
            </a:r>
            <a:r>
              <a:rPr b="0" spc="-2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uzatma,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yetersiz</a:t>
            </a:r>
            <a:r>
              <a:rPr b="0" spc="-3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olması</a:t>
            </a:r>
          </a:p>
          <a:p>
            <a:pPr marL="238125">
              <a:lnSpc>
                <a:spcPct val="100000"/>
              </a:lnSpc>
            </a:pPr>
            <a:r>
              <a:rPr b="0" dirty="0">
                <a:latin typeface="Georgia"/>
                <a:cs typeface="Georgia"/>
              </a:rPr>
              <a:t>durumunda</a:t>
            </a:r>
            <a:r>
              <a:rPr b="0" spc="-7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da</a:t>
            </a:r>
            <a:r>
              <a:rPr b="0" spc="-35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hibesiz</a:t>
            </a:r>
            <a:r>
              <a:rPr b="0" spc="-40" dirty="0">
                <a:latin typeface="Georgia"/>
                <a:cs typeface="Georgia"/>
              </a:rPr>
              <a:t> </a:t>
            </a:r>
            <a:r>
              <a:rPr b="0" dirty="0">
                <a:latin typeface="Georgia"/>
                <a:cs typeface="Georgia"/>
              </a:rPr>
              <a:t>uzatma</a:t>
            </a:r>
            <a:r>
              <a:rPr b="0" spc="-20" dirty="0">
                <a:latin typeface="Georgia"/>
                <a:cs typeface="Georgia"/>
              </a:rPr>
              <a:t> </a:t>
            </a:r>
            <a:r>
              <a:rPr b="0" spc="-10" dirty="0">
                <a:latin typeface="Georgia"/>
                <a:cs typeface="Georgia"/>
              </a:rPr>
              <a:t>gerçekleştirilebilir.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644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7059" y="3667759"/>
            <a:ext cx="297179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" y="4739640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4675" y="2363406"/>
            <a:ext cx="1252207" cy="124269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111250" y="1937130"/>
            <a:ext cx="10056495" cy="1821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Erasmus+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Programı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kapsamında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öğrenim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görmek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üzere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seçildiğiniz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andan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30"/>
              </a:lnSpc>
            </a:pPr>
            <a:r>
              <a:rPr sz="2400" dirty="0">
                <a:latin typeface="Georgia"/>
                <a:cs typeface="Georgia"/>
              </a:rPr>
              <a:t>itibaren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duyurular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için;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400">
              <a:latin typeface="Georgia"/>
              <a:cs typeface="Georgia"/>
            </a:endParaRPr>
          </a:p>
          <a:p>
            <a:pPr marL="270510" algn="ctr">
              <a:lnSpc>
                <a:spcPct val="100000"/>
              </a:lnSpc>
              <a:spcBef>
                <a:spcPts val="5"/>
              </a:spcBef>
            </a:pPr>
            <a:r>
              <a:rPr sz="24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Georgia"/>
                <a:cs typeface="Georgia"/>
                <a:hlinkClick r:id="rId3"/>
              </a:rPr>
              <a:t>https://iro.mehmetakif.edu.tr/</a:t>
            </a:r>
            <a:r>
              <a:rPr sz="2400" spc="-50" dirty="0">
                <a:solidFill>
                  <a:srgbClr val="0462C1"/>
                </a:solidFill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adresini</a:t>
            </a:r>
            <a:r>
              <a:rPr sz="2400" spc="-105" dirty="0">
                <a:latin typeface="Georgia"/>
                <a:cs typeface="Georgia"/>
              </a:rPr>
              <a:t> </a:t>
            </a:r>
            <a:r>
              <a:rPr sz="2400" spc="-25" dirty="0">
                <a:latin typeface="Georgia"/>
                <a:cs typeface="Georgia"/>
              </a:rPr>
              <a:t>ve,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7245" y="4729733"/>
            <a:ext cx="533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Mail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adreslerinizi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kontrol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ediniz.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7220" y="3456940"/>
            <a:ext cx="1078716" cy="3581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14879" y="4925059"/>
            <a:ext cx="764540" cy="41401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78400" y="436880"/>
            <a:ext cx="1125219" cy="11048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756140" y="3053079"/>
            <a:ext cx="1475739" cy="1854199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20925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C00000"/>
                </a:solidFill>
                <a:latin typeface="Georgia"/>
                <a:cs typeface="Georgia"/>
              </a:rPr>
              <a:t>ÖNEMLİ</a:t>
            </a:r>
            <a:r>
              <a:rPr b="0" spc="-4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b="0" spc="-10" dirty="0">
                <a:solidFill>
                  <a:srgbClr val="C00000"/>
                </a:solidFill>
                <a:latin typeface="Georgia"/>
                <a:cs typeface="Georgia"/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2074798"/>
            <a:ext cx="10234930" cy="1885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Öğrencinin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aralıksız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olarak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7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(yedi)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takvim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gününden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(hafta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sonu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dâhil)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fazla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süre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ile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misafir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olunan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kurumdan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ayrıldığı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tespit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edilmişse,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söz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konusu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ayrı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kalınan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toplam gün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sayısı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için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hibe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ödemesi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yapılmaz.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750">
              <a:latin typeface="Georgia"/>
              <a:cs typeface="Georgia"/>
            </a:endParaRPr>
          </a:p>
          <a:p>
            <a:pPr marL="86360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Daha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yapılmışsa,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ödemenin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iadesi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talep </a:t>
            </a:r>
            <a:r>
              <a:rPr sz="2400" spc="-10" dirty="0">
                <a:latin typeface="Georgia"/>
                <a:cs typeface="Georgia"/>
              </a:rPr>
              <a:t>edilir.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11327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35026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C00000"/>
                </a:solidFill>
              </a:rPr>
              <a:t>ÖNEMLİ</a:t>
            </a:r>
            <a:r>
              <a:rPr spc="-5" dirty="0">
                <a:solidFill>
                  <a:srgbClr val="C00000"/>
                </a:solidFill>
              </a:rPr>
              <a:t> </a:t>
            </a:r>
            <a:r>
              <a:rPr spc="-10" dirty="0">
                <a:solidFill>
                  <a:srgbClr val="C00000"/>
                </a:solidFill>
              </a:rPr>
              <a:t>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958721"/>
            <a:ext cx="9853295" cy="34547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Georgia"/>
                <a:cs typeface="Georgia"/>
              </a:rPr>
              <a:t>Dönem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başında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öğrencisi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olduğunuz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ilgili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bölüme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ait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kaydınızı</a:t>
            </a:r>
            <a:r>
              <a:rPr sz="2200" spc="5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yenilemelisiniz.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Gideceğiniz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Üniversiteye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herhangi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kayıt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ya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da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harç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ücreti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öde</a:t>
            </a:r>
            <a:r>
              <a:rPr lang="tr-TR" sz="2200" spc="-10" dirty="0" err="1">
                <a:latin typeface="Georgia"/>
                <a:cs typeface="Georgia"/>
              </a:rPr>
              <a:t>nmez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Ancak,</a:t>
            </a:r>
            <a:r>
              <a:rPr sz="2200" spc="-4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diğer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1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tabi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olanaklar</a:t>
            </a:r>
            <a:r>
              <a:rPr sz="2200" spc="1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(fotokopi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vs.)</a:t>
            </a:r>
            <a:r>
              <a:rPr sz="2200" spc="-6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sizin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için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25" dirty="0">
                <a:latin typeface="Georgia"/>
                <a:cs typeface="Georgia"/>
              </a:rPr>
              <a:t>de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200" dirty="0">
                <a:latin typeface="Georgia"/>
                <a:cs typeface="Georgia"/>
              </a:rPr>
              <a:t>ücrete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spc="-20" dirty="0" err="1">
                <a:latin typeface="Georgia"/>
                <a:cs typeface="Georgia"/>
              </a:rPr>
              <a:t>tabi</a:t>
            </a:r>
            <a:r>
              <a:rPr lang="tr-TR" sz="2200" spc="-20" dirty="0" err="1">
                <a:latin typeface="Georgia"/>
                <a:cs typeface="Georgia"/>
              </a:rPr>
              <a:t>dir</a:t>
            </a:r>
            <a:r>
              <a:rPr sz="2200" spc="-2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dirty="0">
                <a:latin typeface="Georgia"/>
                <a:cs typeface="Georgia"/>
              </a:rPr>
              <a:t>Aldığınız</a:t>
            </a:r>
            <a:r>
              <a:rPr sz="2200" spc="-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bir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bursunuz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varsa,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 err="1">
                <a:latin typeface="Georgia"/>
                <a:cs typeface="Georgia"/>
              </a:rPr>
              <a:t>bursunuz</a:t>
            </a:r>
            <a:r>
              <a:rPr sz="2200" spc="-20" dirty="0">
                <a:latin typeface="Georgia"/>
                <a:cs typeface="Georgia"/>
              </a:rPr>
              <a:t> </a:t>
            </a:r>
            <a:r>
              <a:rPr sz="2200" spc="-10" dirty="0" err="1">
                <a:latin typeface="Georgia"/>
                <a:cs typeface="Georgia"/>
              </a:rPr>
              <a:t>kesilm</a:t>
            </a:r>
            <a:r>
              <a:rPr lang="tr-TR" sz="2200" spc="-10" dirty="0">
                <a:latin typeface="Georgia"/>
                <a:cs typeface="Georgia"/>
              </a:rPr>
              <a:t>ez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2200" dirty="0">
                <a:latin typeface="Georgia"/>
                <a:cs typeface="Georgia"/>
              </a:rPr>
              <a:t>Kredi</a:t>
            </a:r>
            <a:r>
              <a:rPr sz="2200" spc="-5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Yurtlarda</a:t>
            </a:r>
            <a:r>
              <a:rPr sz="2200" spc="-30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kalan</a:t>
            </a:r>
            <a:r>
              <a:rPr sz="2200" spc="-3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öğrenciler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KYK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müdürlüğüne</a:t>
            </a:r>
            <a:r>
              <a:rPr sz="2200" spc="-45" dirty="0">
                <a:latin typeface="Georgia"/>
                <a:cs typeface="Georgia"/>
              </a:rPr>
              <a:t> </a:t>
            </a:r>
            <a:r>
              <a:rPr sz="2200" dirty="0">
                <a:latin typeface="Georgia"/>
                <a:cs typeface="Georgia"/>
              </a:rPr>
              <a:t>bilgi</a:t>
            </a:r>
            <a:r>
              <a:rPr sz="2200" spc="-25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vermeli</a:t>
            </a:r>
            <a:r>
              <a:rPr lang="tr-TR" sz="2200" spc="-10" dirty="0" err="1">
                <a:latin typeface="Georgia"/>
                <a:cs typeface="Georgia"/>
              </a:rPr>
              <a:t>dir</a:t>
            </a:r>
            <a:r>
              <a:rPr sz="2200" spc="-10" dirty="0">
                <a:latin typeface="Georgia"/>
                <a:cs typeface="Georgia"/>
              </a:rPr>
              <a:t>.</a:t>
            </a:r>
            <a:endParaRPr sz="2200" dirty="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042160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1019" y="2694939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33147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" y="4394200"/>
            <a:ext cx="297180" cy="33273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0" y="5013959"/>
            <a:ext cx="297180" cy="332739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8165" rIns="0" bIns="0" rtlCol="0">
            <a:spAutoFit/>
          </a:bodyPr>
          <a:lstStyle/>
          <a:p>
            <a:pPr marL="2056764">
              <a:lnSpc>
                <a:spcPct val="100000"/>
              </a:lnSpc>
              <a:spcBef>
                <a:spcPts val="100"/>
              </a:spcBef>
            </a:pPr>
            <a:r>
              <a:rPr dirty="0"/>
              <a:t>ÖNEMLİ</a:t>
            </a:r>
            <a:r>
              <a:rPr spc="-10" dirty="0"/>
              <a:t> HUSUSLAR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57" y="1794117"/>
            <a:ext cx="10010775" cy="3689350"/>
          </a:xfrm>
          <a:prstGeom prst="rect">
            <a:avLst/>
          </a:prstGeom>
        </p:spPr>
        <p:txBody>
          <a:bodyPr vert="horz" wrap="square" lIns="0" tIns="184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55"/>
              </a:spcBef>
            </a:pP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Yeşil</a:t>
            </a:r>
            <a:r>
              <a:rPr sz="2400" b="1" spc="-15" dirty="0">
                <a:solidFill>
                  <a:srgbClr val="6FAC46"/>
                </a:solidFill>
                <a:latin typeface="Georgia"/>
                <a:cs typeface="Georgia"/>
              </a:rPr>
              <a:t> </a:t>
            </a:r>
            <a:r>
              <a:rPr sz="2400" b="1" dirty="0">
                <a:solidFill>
                  <a:srgbClr val="6FAC46"/>
                </a:solidFill>
                <a:latin typeface="Georgia"/>
                <a:cs typeface="Georgia"/>
              </a:rPr>
              <a:t>Seyahat</a:t>
            </a:r>
            <a:r>
              <a:rPr sz="2400" b="1" spc="-10" dirty="0">
                <a:solidFill>
                  <a:srgbClr val="6FAC46"/>
                </a:solidFill>
                <a:latin typeface="Georgia"/>
                <a:cs typeface="Georgia"/>
              </a:rPr>
              <a:t> Desteği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ts val="2740"/>
              </a:lnSpc>
              <a:spcBef>
                <a:spcPts val="1360"/>
              </a:spcBef>
            </a:pPr>
            <a:r>
              <a:rPr sz="2400" dirty="0">
                <a:latin typeface="Calibri"/>
                <a:cs typeface="Calibri"/>
              </a:rPr>
              <a:t>Öğrencilere,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tercih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etmeleri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durumunda,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seferlik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50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Avro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590"/>
              </a:lnSpc>
            </a:pPr>
            <a:r>
              <a:rPr sz="2400" dirty="0">
                <a:latin typeface="Calibri"/>
                <a:cs typeface="Calibri"/>
              </a:rPr>
              <a:t>tutarında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ilave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hibe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günleri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için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güne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kadar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bireysel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destek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hibesi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730"/>
              </a:lnSpc>
            </a:pPr>
            <a:r>
              <a:rPr sz="2400" spc="-10" dirty="0">
                <a:latin typeface="Calibri"/>
                <a:cs typeface="Calibri"/>
              </a:rPr>
              <a:t>verilebilecektir.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25"/>
              </a:spcBef>
            </a:pPr>
            <a:r>
              <a:rPr sz="2400" dirty="0">
                <a:latin typeface="Calibri"/>
                <a:cs typeface="Calibri"/>
              </a:rPr>
              <a:t>Uçak,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kapsamına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girmemektedir.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950">
              <a:latin typeface="Calibri"/>
              <a:cs typeface="Calibri"/>
            </a:endParaRPr>
          </a:p>
          <a:p>
            <a:pPr marL="12700" marR="204470">
              <a:lnSpc>
                <a:spcPct val="90300"/>
              </a:lnSpc>
            </a:pPr>
            <a:r>
              <a:rPr sz="2400" dirty="0">
                <a:latin typeface="Calibri"/>
                <a:cs typeface="Calibri"/>
              </a:rPr>
              <a:t>Misafir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olunacak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kuruma,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uçak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harici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bir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vasıta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ile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yolculuk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gerçekleştirilmesi </a:t>
            </a:r>
            <a:r>
              <a:rPr sz="2400" dirty="0">
                <a:latin typeface="Calibri"/>
                <a:cs typeface="Calibri"/>
              </a:rPr>
              <a:t>durumunda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seyahatin nasıl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gerçekleştirildiğinin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belgelenmesi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durumunda </a:t>
            </a:r>
            <a:r>
              <a:rPr sz="2400" dirty="0">
                <a:latin typeface="Calibri"/>
                <a:cs typeface="Calibri"/>
              </a:rPr>
              <a:t>yeşil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seyahat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desteğine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hak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kazanılacaktır.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2644139"/>
            <a:ext cx="297180" cy="332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679" y="139700"/>
            <a:ext cx="1981200" cy="167703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3835400"/>
            <a:ext cx="297180" cy="33273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" y="4508500"/>
            <a:ext cx="297180" cy="33273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3595" y="5532901"/>
            <a:ext cx="1068469" cy="9190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128932" y="9536"/>
            <a:ext cx="1636934" cy="1573507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4579" y="5868631"/>
            <a:ext cx="609600" cy="66167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465954" y="6149340"/>
            <a:ext cx="37388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EC7C30"/>
                </a:solidFill>
                <a:latin typeface="Georgia"/>
                <a:cs typeface="Georgia"/>
                <a:hlinkClick r:id="rId3"/>
              </a:rPr>
              <a:t>iro@mehmetakif.edu.tr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048" y="1180944"/>
            <a:ext cx="3516629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Öğr.</a:t>
            </a:r>
            <a:r>
              <a:rPr sz="2000" spc="-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Ayşen</a:t>
            </a:r>
            <a:r>
              <a:rPr sz="2000" spc="15" dirty="0">
                <a:latin typeface="Georgia"/>
                <a:cs typeface="Georgia"/>
              </a:rPr>
              <a:t> </a:t>
            </a:r>
            <a:r>
              <a:rPr lang="tr-TR" sz="2000" spc="-10" dirty="0">
                <a:latin typeface="Georgia"/>
                <a:cs typeface="Georgia"/>
              </a:rPr>
              <a:t>ERKARA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spc="-10" dirty="0">
                <a:latin typeface="Georgia"/>
                <a:cs typeface="Georgia"/>
                <a:hlinkClick r:id="rId4"/>
              </a:rPr>
              <a:t>aerkara@mehmetakif.edu.tr</a:t>
            </a:r>
            <a:r>
              <a:rPr lang="tr-TR" sz="2000" spc="-10" dirty="0">
                <a:latin typeface="Georgia"/>
                <a:cs typeface="Georgia"/>
              </a:rPr>
              <a:t> 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1503" y="1795844"/>
            <a:ext cx="16332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1212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4819" y="1114185"/>
            <a:ext cx="3810976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</a:rPr>
              <a:t>   </a:t>
            </a:r>
            <a:r>
              <a:rPr sz="2000" dirty="0">
                <a:latin typeface="Georgia"/>
                <a:cs typeface="Georgia"/>
              </a:rPr>
              <a:t>Öğr.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lang="tr-TR" sz="2000" dirty="0">
                <a:latin typeface="Georgia"/>
                <a:cs typeface="Georgia"/>
              </a:rPr>
              <a:t>Sezai ZEYBEKOĞLU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  <a:hlinkClick r:id="rId5"/>
              </a:rPr>
              <a:t>szeybekoglu@mehmetakif.edu.tr</a:t>
            </a:r>
            <a:r>
              <a:rPr lang="tr-TR" sz="200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</a:t>
            </a:r>
            <a:r>
              <a:rPr lang="tr-TR" sz="2000" spc="-20" dirty="0">
                <a:latin typeface="Georgia"/>
                <a:cs typeface="Georgia"/>
              </a:rPr>
              <a:t>4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13092" y="267715"/>
            <a:ext cx="10760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ULUSLARARASI</a:t>
            </a:r>
            <a:r>
              <a:rPr b="0" spc="-4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b="0" dirty="0">
                <a:solidFill>
                  <a:srgbClr val="000000"/>
                </a:solidFill>
                <a:latin typeface="Georgia"/>
                <a:cs typeface="Georgia"/>
              </a:rPr>
              <a:t>İLİŞKİLER</a:t>
            </a:r>
            <a:r>
              <a:rPr b="0" spc="-10" dirty="0">
                <a:solidFill>
                  <a:srgbClr val="000000"/>
                </a:solidFill>
                <a:latin typeface="Georgia"/>
                <a:cs typeface="Georgia"/>
              </a:rPr>
              <a:t> KOORDİNATÖRLÜĞÜ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96206" y="5838825"/>
            <a:ext cx="31273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Rektörlük</a:t>
            </a:r>
            <a:r>
              <a:rPr sz="2200" b="1" spc="-3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Binası</a:t>
            </a:r>
            <a:r>
              <a:rPr sz="2200" b="1" spc="-1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B-</a:t>
            </a:r>
            <a:endParaRPr sz="22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Blok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dirty="0">
                <a:solidFill>
                  <a:srgbClr val="EC7C30"/>
                </a:solidFill>
                <a:latin typeface="Georgia"/>
                <a:cs typeface="Georgia"/>
              </a:rPr>
              <a:t>Zemin</a:t>
            </a:r>
            <a:r>
              <a:rPr sz="2200" b="1" spc="-20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2200" b="1" spc="-25" dirty="0">
                <a:solidFill>
                  <a:srgbClr val="EC7C30"/>
                </a:solidFill>
                <a:latin typeface="Georgia"/>
                <a:cs typeface="Georgia"/>
              </a:rPr>
              <a:t>Kat</a:t>
            </a:r>
            <a:endParaRPr sz="2200" dirty="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7200" y="4840346"/>
            <a:ext cx="648971" cy="77466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4032567" y="968637"/>
            <a:ext cx="3921760" cy="1107996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12700"/>
            <a:r>
              <a:rPr sz="2000" dirty="0">
                <a:latin typeface="Georgia"/>
                <a:cs typeface="Georgia"/>
              </a:rPr>
              <a:t>Öğr.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Gör.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Gülşah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SAĞLAM</a:t>
            </a:r>
            <a:r>
              <a:rPr sz="2000" spc="-5" dirty="0">
                <a:latin typeface="Georgia"/>
                <a:cs typeface="Georgia"/>
              </a:rPr>
              <a:t> </a:t>
            </a:r>
            <a:endParaRPr lang="tr-TR" sz="2000" spc="-10" dirty="0">
              <a:latin typeface="Georgia"/>
              <a:cs typeface="Georgia"/>
            </a:endParaRPr>
          </a:p>
          <a:p>
            <a:pPr marL="12700"/>
            <a:r>
              <a:rPr lang="tr-TR" sz="2000" spc="-10" dirty="0">
                <a:latin typeface="Georgia"/>
                <a:cs typeface="Georgia"/>
                <a:hlinkClick r:id="rId7"/>
              </a:rPr>
              <a:t>gulsahsaglam@mehmetakif.edu.tr</a:t>
            </a:r>
            <a:endParaRPr lang="tr-TR" sz="2000" spc="-10" dirty="0">
              <a:latin typeface="Georgia"/>
              <a:cs typeface="Georgia"/>
            </a:endParaRPr>
          </a:p>
          <a:p>
            <a:pPr marL="12700" algn="ctr"/>
            <a:r>
              <a:rPr sz="2000" dirty="0">
                <a:latin typeface="Georgia"/>
                <a:cs typeface="Georgia"/>
              </a:rPr>
              <a:t>0248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213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1213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0080" y="2915792"/>
            <a:ext cx="2349500" cy="1605568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Eğitim Fakültesi</a:t>
            </a:r>
          </a:p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Fen-Edebiyat Fakültesi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49902" y="2590800"/>
            <a:ext cx="3689097" cy="40837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tr-TR" sz="2400" dirty="0">
                <a:latin typeface="Georgia"/>
                <a:cs typeface="Georgia"/>
              </a:rPr>
              <a:t>Veteriner Fakültesi</a:t>
            </a: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tr-TR" sz="2400" dirty="0">
                <a:latin typeface="Georgia"/>
                <a:cs typeface="Georgia"/>
              </a:rPr>
              <a:t>Bucak Bilgisayar ve Bilişim Fakültesi</a:t>
            </a: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Sağlık Bilimleri Fakültesi</a:t>
            </a: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Diş Hekimliği Fakültesi</a:t>
            </a: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Gölhisar Uygulamalı Bilimler YO</a:t>
            </a:r>
            <a:r>
              <a:rPr lang="tr-TR" sz="1400" spc="-10" dirty="0">
                <a:latin typeface="Georgia"/>
                <a:cs typeface="Georgia"/>
              </a:rPr>
              <a:t>.</a:t>
            </a: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endParaRPr lang="tr-TR" sz="1400" spc="-10" dirty="0">
              <a:latin typeface="Georgia"/>
              <a:cs typeface="Georgia"/>
            </a:endParaRPr>
          </a:p>
          <a:p>
            <a:pPr marL="298450" marR="5080" indent="-285750">
              <a:lnSpc>
                <a:spcPct val="123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endParaRPr lang="tr-TR" sz="1400" dirty="0">
              <a:latin typeface="Georgia"/>
              <a:cs typeface="Georgia"/>
            </a:endParaRPr>
          </a:p>
          <a:p>
            <a:pPr marL="12700" marR="5080">
              <a:lnSpc>
                <a:spcPct val="123900"/>
              </a:lnSpc>
              <a:spcBef>
                <a:spcPts val="95"/>
              </a:spcBef>
            </a:pPr>
            <a:r>
              <a:rPr lang="tr-TR" sz="1400" spc="-10" dirty="0">
                <a:latin typeface="Georgia"/>
                <a:cs typeface="Georgia"/>
              </a:rPr>
              <a:t> </a:t>
            </a:r>
            <a:endParaRPr sz="1400" dirty="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99321" y="2485871"/>
            <a:ext cx="4096474" cy="461151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Mimarlık-Mühendislik Fakültesi</a:t>
            </a:r>
          </a:p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Enstitüler</a:t>
            </a:r>
          </a:p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Bucak ZTYO</a:t>
            </a: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Bucak Sağlık YO</a:t>
            </a: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Sanat ve Tasarım Fakültesi</a:t>
            </a: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Spor Bilimleri Fakültesi</a:t>
            </a: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tr-TR" sz="2400" spc="-10" dirty="0">
                <a:latin typeface="Georgia"/>
                <a:cs typeface="Georgia"/>
              </a:rPr>
              <a:t>Türk Müziği Devlet Konservatuvarı</a:t>
            </a:r>
            <a:endParaRPr lang="tr-TR" sz="2400" dirty="0">
              <a:latin typeface="Georgia"/>
              <a:cs typeface="Georgia"/>
            </a:endParaRP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endParaRPr lang="tr-TR" sz="1400" spc="-10" dirty="0">
              <a:latin typeface="Georgia"/>
              <a:cs typeface="Georgia"/>
            </a:endParaRPr>
          </a:p>
          <a:p>
            <a:pPr marL="298450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endParaRPr lang="tr-TR" sz="1400" spc="-10" dirty="0">
              <a:latin typeface="Georgia"/>
              <a:cs typeface="Georgia"/>
            </a:endParaRPr>
          </a:p>
          <a:p>
            <a:pPr marL="298450" indent="-285750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q"/>
            </a:pPr>
            <a:endParaRPr lang="tr-TR" sz="1400" spc="-10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576" y="1559940"/>
            <a:ext cx="523430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ÖĞRENİM</a:t>
            </a:r>
            <a:r>
              <a:rPr sz="2800" u="sng" spc="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sng" spc="-1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rPr>
              <a:t>HAREKETLİLİĞİ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2645410" y="2753105"/>
            <a:ext cx="6551930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>
              <a:lnSpc>
                <a:spcPct val="100000"/>
              </a:lnSpc>
              <a:spcBef>
                <a:spcPts val="100"/>
              </a:spcBef>
              <a:tabLst>
                <a:tab pos="42100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Öncesinde</a:t>
            </a:r>
            <a:r>
              <a:rPr sz="2400" spc="-5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Georgia"/>
              <a:cs typeface="Georgia"/>
            </a:endParaRPr>
          </a:p>
          <a:p>
            <a:pPr marL="139700">
              <a:lnSpc>
                <a:spcPct val="100000"/>
              </a:lnSpc>
              <a:tabLst>
                <a:tab pos="494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Sırasında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tabLst>
                <a:tab pos="367665" algn="l"/>
              </a:tabLst>
            </a:pPr>
            <a:r>
              <a:rPr sz="2000" spc="-50" dirty="0">
                <a:latin typeface="Segoe UI Symbol"/>
                <a:cs typeface="Segoe UI Symbol"/>
              </a:rPr>
              <a:t>✘</a:t>
            </a:r>
            <a:r>
              <a:rPr sz="2000" dirty="0">
                <a:latin typeface="Segoe UI Symbol"/>
                <a:cs typeface="Segoe UI Symbol"/>
              </a:rPr>
              <a:t>	</a:t>
            </a:r>
            <a:r>
              <a:rPr sz="2400" dirty="0">
                <a:latin typeface="Georgia"/>
                <a:cs typeface="Georgia"/>
              </a:rPr>
              <a:t>Hareketlilik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Sonrasında</a:t>
            </a:r>
            <a:r>
              <a:rPr sz="2400" spc="-4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Yapılması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Gerekenler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75859" y="330200"/>
            <a:ext cx="1054099" cy="99313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2379" y="833119"/>
            <a:ext cx="1333499" cy="12039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433133" rIns="0" bIns="0" rtlCol="0">
            <a:spAutoFit/>
          </a:bodyPr>
          <a:lstStyle/>
          <a:p>
            <a:pPr marL="2440940">
              <a:lnSpc>
                <a:spcPct val="100000"/>
              </a:lnSpc>
              <a:spcBef>
                <a:spcPts val="100"/>
              </a:spcBef>
            </a:pPr>
            <a:r>
              <a:rPr sz="5400" spc="-25" dirty="0">
                <a:solidFill>
                  <a:srgbClr val="000000"/>
                </a:solidFill>
                <a:latin typeface="Bradley Hand ITC"/>
                <a:cs typeface="Bradley Hand ITC"/>
              </a:rPr>
              <a:t>1.</a:t>
            </a:r>
            <a:endParaRPr sz="5400">
              <a:latin typeface="Bradley Hand ITC"/>
              <a:cs typeface="Bradley Hand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1339" y="2840086"/>
            <a:ext cx="8366125" cy="1264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62480" marR="5080" indent="-2050414">
              <a:lnSpc>
                <a:spcPct val="112999"/>
              </a:lnSpc>
              <a:spcBef>
                <a:spcPts val="95"/>
              </a:spcBef>
            </a:pPr>
            <a:r>
              <a:rPr sz="3600" dirty="0">
                <a:latin typeface="Georgia"/>
                <a:cs typeface="Georgia"/>
              </a:rPr>
              <a:t>Hareketlilik</a:t>
            </a:r>
            <a:r>
              <a:rPr sz="3600" spc="-9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Öncesi</a:t>
            </a:r>
            <a:r>
              <a:rPr sz="3600" spc="-3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Yapılması</a:t>
            </a:r>
            <a:r>
              <a:rPr sz="3600" spc="-20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Gerekenler </a:t>
            </a:r>
            <a:r>
              <a:rPr sz="3600" dirty="0">
                <a:latin typeface="Georgia"/>
                <a:cs typeface="Georgia"/>
              </a:rPr>
              <a:t>(Before</a:t>
            </a:r>
            <a:r>
              <a:rPr sz="3600" spc="-60" dirty="0">
                <a:latin typeface="Georgia"/>
                <a:cs typeface="Georgia"/>
              </a:rPr>
              <a:t> </a:t>
            </a:r>
            <a:r>
              <a:rPr sz="3600" dirty="0">
                <a:latin typeface="Georgia"/>
                <a:cs typeface="Georgia"/>
              </a:rPr>
              <a:t>the</a:t>
            </a:r>
            <a:r>
              <a:rPr sz="3600" spc="-5" dirty="0">
                <a:latin typeface="Georgia"/>
                <a:cs typeface="Georgia"/>
              </a:rPr>
              <a:t> </a:t>
            </a:r>
            <a:r>
              <a:rPr sz="3600" spc="-10" dirty="0">
                <a:latin typeface="Georgia"/>
                <a:cs typeface="Georgia"/>
              </a:rPr>
              <a:t>Mobility)</a:t>
            </a:r>
            <a:endParaRPr sz="36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41EBB8-552C-4E1B-935B-E1BF4208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225" y="391540"/>
            <a:ext cx="8837930" cy="553998"/>
          </a:xfrm>
        </p:spPr>
        <p:txBody>
          <a:bodyPr/>
          <a:lstStyle/>
          <a:p>
            <a:r>
              <a:rPr lang="tr-TR" b="0" dirty="0">
                <a:solidFill>
                  <a:srgbClr val="000000"/>
                </a:solidFill>
              </a:rPr>
              <a:t>Hareketlilikten</a:t>
            </a:r>
            <a:r>
              <a:rPr lang="tr-TR" b="0" spc="-25" dirty="0">
                <a:solidFill>
                  <a:srgbClr val="000000"/>
                </a:solidFill>
              </a:rPr>
              <a:t> </a:t>
            </a:r>
            <a:r>
              <a:rPr lang="tr-TR" b="0" dirty="0">
                <a:solidFill>
                  <a:srgbClr val="000000"/>
                </a:solidFill>
              </a:rPr>
              <a:t>Önce</a:t>
            </a:r>
            <a:r>
              <a:rPr lang="tr-TR" b="0" spc="-25" dirty="0">
                <a:solidFill>
                  <a:srgbClr val="000000"/>
                </a:solidFill>
              </a:rPr>
              <a:t> </a:t>
            </a:r>
            <a:r>
              <a:rPr lang="tr-TR" b="0" dirty="0">
                <a:solidFill>
                  <a:srgbClr val="000000"/>
                </a:solidFill>
              </a:rPr>
              <a:t>Yapılması</a:t>
            </a:r>
            <a:r>
              <a:rPr lang="tr-TR" b="0" spc="-20" dirty="0">
                <a:solidFill>
                  <a:srgbClr val="000000"/>
                </a:solidFill>
              </a:rPr>
              <a:t> </a:t>
            </a:r>
            <a:r>
              <a:rPr lang="tr-TR" b="0" spc="-10" dirty="0">
                <a:solidFill>
                  <a:srgbClr val="000000"/>
                </a:solidFill>
              </a:rPr>
              <a:t>Gerekenler</a:t>
            </a:r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33FEB8-B6C9-43BF-9531-AFAC5C287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277" y="1568894"/>
            <a:ext cx="10440670" cy="2215991"/>
          </a:xfrm>
        </p:spPr>
        <p:txBody>
          <a:bodyPr/>
          <a:lstStyle/>
          <a:p>
            <a:r>
              <a:rPr lang="tr-TR" b="0" dirty="0"/>
              <a:t>24 Nisan 2024 tarihine kadar;</a:t>
            </a:r>
          </a:p>
          <a:p>
            <a:pPr marL="457200" indent="-457200">
              <a:buAutoNum type="arabicParenR"/>
            </a:pPr>
            <a:r>
              <a:rPr lang="tr-TR" b="0" dirty="0"/>
              <a:t>Gitmek istediğiniz üniversiteyi, </a:t>
            </a:r>
          </a:p>
          <a:p>
            <a:pPr marL="457200" indent="-457200">
              <a:buAutoNum type="arabicParenR"/>
            </a:pPr>
            <a:r>
              <a:rPr lang="tr-TR" b="0" dirty="0"/>
              <a:t>Hangi dönemde gitmek istediğinizi ve</a:t>
            </a:r>
          </a:p>
          <a:p>
            <a:pPr marL="457200" indent="-457200">
              <a:buAutoNum type="arabicParenR"/>
            </a:pPr>
            <a:r>
              <a:rPr lang="tr-TR" b="0" dirty="0"/>
              <a:t>Gitmek istediğiniz üniversitenin talep ettiği belgeleri (sadece güz dönemi gidecekler için)</a:t>
            </a:r>
          </a:p>
          <a:p>
            <a:r>
              <a:rPr lang="tr-TR" b="0" dirty="0"/>
              <a:t>ofise mail yoluyla gönderin.</a:t>
            </a:r>
          </a:p>
        </p:txBody>
      </p:sp>
    </p:spTree>
    <p:extLst>
      <p:ext uri="{BB962C8B-B14F-4D97-AF65-F5344CB8AC3E}">
        <p14:creationId xmlns:p14="http://schemas.microsoft.com/office/powerpoint/2010/main" val="362052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0820" y="350520"/>
            <a:ext cx="800099" cy="81533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66189" y="1517650"/>
            <a:ext cx="2052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Georgia"/>
                <a:cs typeface="Georgia"/>
              </a:rPr>
              <a:t>Başvuru</a:t>
            </a:r>
            <a:r>
              <a:rPr sz="2400" b="0" spc="-3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Georgia"/>
                <a:cs typeface="Georgia"/>
              </a:rPr>
              <a:t>Süreci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5544" y="4302125"/>
            <a:ext cx="19862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AKTS</a:t>
            </a:r>
            <a:r>
              <a:rPr sz="2400" spc="-20" dirty="0">
                <a:latin typeface="Georgia"/>
                <a:cs typeface="Georgia"/>
              </a:rPr>
              <a:t> Bilgi </a:t>
            </a:r>
            <a:r>
              <a:rPr sz="2400" dirty="0">
                <a:latin typeface="Georgia"/>
                <a:cs typeface="Georgia"/>
              </a:rPr>
              <a:t>paketleri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(ders kataloğu)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5690" y="1514094"/>
            <a:ext cx="2548255" cy="2121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8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Gerekli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Evraklar</a:t>
            </a:r>
            <a:endParaRPr sz="2400">
              <a:latin typeface="Georgia"/>
              <a:cs typeface="Georgia"/>
            </a:endParaRPr>
          </a:p>
          <a:p>
            <a:pPr marL="12700" marR="205104">
              <a:lnSpc>
                <a:spcPct val="90200"/>
              </a:lnSpc>
              <a:spcBef>
                <a:spcPts val="110"/>
              </a:spcBef>
            </a:pPr>
            <a:r>
              <a:rPr sz="1800" dirty="0">
                <a:latin typeface="Georgia"/>
                <a:cs typeface="Georgia"/>
              </a:rPr>
              <a:t>(başvuru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formu/online </a:t>
            </a:r>
            <a:r>
              <a:rPr sz="1800" dirty="0">
                <a:latin typeface="Georgia"/>
                <a:cs typeface="Georgia"/>
              </a:rPr>
              <a:t>başvuru,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konaklama </a:t>
            </a:r>
            <a:r>
              <a:rPr sz="1800" dirty="0">
                <a:latin typeface="Georgia"/>
                <a:cs typeface="Georgia"/>
              </a:rPr>
              <a:t>formu,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transkript,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spc="-25" dirty="0">
                <a:latin typeface="Georgia"/>
                <a:cs typeface="Georgia"/>
              </a:rPr>
              <a:t>dil </a:t>
            </a:r>
            <a:r>
              <a:rPr sz="1800" dirty="0">
                <a:latin typeface="Georgia"/>
                <a:cs typeface="Georgia"/>
              </a:rPr>
              <a:t>sertifikası,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fotoğraf,</a:t>
            </a:r>
            <a:endParaRPr sz="1800">
              <a:latin typeface="Georgia"/>
              <a:cs typeface="Georgia"/>
            </a:endParaRPr>
          </a:p>
          <a:p>
            <a:pPr marL="12700" marR="5080">
              <a:lnSpc>
                <a:spcPts val="1939"/>
              </a:lnSpc>
              <a:spcBef>
                <a:spcPts val="30"/>
              </a:spcBef>
            </a:pPr>
            <a:r>
              <a:rPr sz="1800" dirty="0">
                <a:latin typeface="Georgia"/>
                <a:cs typeface="Georgia"/>
              </a:rPr>
              <a:t>pasaport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fotokopisi,</a:t>
            </a:r>
            <a:r>
              <a:rPr sz="1800" spc="-20" dirty="0">
                <a:latin typeface="Georgia"/>
                <a:cs typeface="Georgia"/>
              </a:rPr>
              <a:t> kaza </a:t>
            </a:r>
            <a:r>
              <a:rPr sz="1800" dirty="0">
                <a:latin typeface="Georgia"/>
                <a:cs typeface="Georgia"/>
              </a:rPr>
              <a:t>ve mesuliyet</a:t>
            </a:r>
            <a:r>
              <a:rPr sz="1800" spc="-10" dirty="0">
                <a:latin typeface="Georgia"/>
                <a:cs typeface="Georgia"/>
              </a:rPr>
              <a:t> sigortası, </a:t>
            </a:r>
            <a:r>
              <a:rPr sz="1800" dirty="0">
                <a:latin typeface="Georgia"/>
                <a:cs typeface="Georgia"/>
              </a:rPr>
              <a:t>portfolyo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spc="-20" dirty="0">
                <a:latin typeface="Georgia"/>
                <a:cs typeface="Georgia"/>
              </a:rPr>
              <a:t>vb.)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85690" y="4302125"/>
            <a:ext cx="2341880" cy="10496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85"/>
              </a:spcBef>
            </a:pPr>
            <a:r>
              <a:rPr sz="2400" dirty="0">
                <a:latin typeface="Georgia"/>
                <a:cs typeface="Georgia"/>
              </a:rPr>
              <a:t>“Online”</a:t>
            </a:r>
            <a:r>
              <a:rPr sz="2400" spc="-10" dirty="0">
                <a:latin typeface="Georgia"/>
                <a:cs typeface="Georgia"/>
              </a:rPr>
              <a:t> başvuru </a:t>
            </a:r>
            <a:r>
              <a:rPr sz="2400" dirty="0">
                <a:latin typeface="Georgia"/>
                <a:cs typeface="Georgia"/>
              </a:rPr>
              <a:t>yoluyla mı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20" dirty="0">
                <a:latin typeface="Georgia"/>
                <a:cs typeface="Georgia"/>
              </a:rPr>
              <a:t>kabul </a:t>
            </a:r>
            <a:r>
              <a:rPr sz="2400" spc="-10" dirty="0">
                <a:latin typeface="Georgia"/>
                <a:cs typeface="Georgia"/>
              </a:rPr>
              <a:t>ettiği?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66809" y="1565021"/>
            <a:ext cx="2704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Georgia"/>
                <a:cs typeface="Georgia"/>
              </a:rPr>
              <a:t>Son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Başvuru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Tarihi,</a:t>
            </a:r>
            <a:endParaRPr sz="240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8500" y="1577339"/>
            <a:ext cx="373379" cy="37591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26559" y="4424679"/>
            <a:ext cx="373379" cy="37338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1685" y="4424679"/>
            <a:ext cx="373354" cy="37338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4565" y="1577339"/>
            <a:ext cx="373354" cy="37591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11979" y="1617980"/>
            <a:ext cx="373379" cy="37591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2027935" y="5912167"/>
            <a:ext cx="9015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Hakkında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bilgi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edinmek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öğrencinin</a:t>
            </a:r>
            <a:r>
              <a:rPr sz="2400" b="1" i="1" spc="-2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sorumluluğundadır.</a:t>
            </a:r>
            <a:endParaRPr sz="24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5092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7867" y="1762003"/>
            <a:ext cx="2194560" cy="82931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dirty="0">
                <a:latin typeface="Georgia"/>
                <a:cs typeface="Georgia"/>
              </a:rPr>
              <a:t>(Application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3559" y="2971800"/>
            <a:ext cx="2303779" cy="120142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433189" y="1858962"/>
            <a:ext cx="251904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66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Yurt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Başvuru</a:t>
            </a:r>
            <a:r>
              <a:rPr sz="2000" spc="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Formu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ts val="2280"/>
              </a:lnSpc>
            </a:pPr>
            <a:r>
              <a:rPr sz="2000" dirty="0">
                <a:latin typeface="Georgia"/>
                <a:cs typeface="Georgia"/>
              </a:rPr>
              <a:t>(Accomodation </a:t>
            </a:r>
            <a:r>
              <a:rPr sz="2000" spc="-10" dirty="0">
                <a:latin typeface="Georgia"/>
                <a:cs typeface="Georgia"/>
              </a:rPr>
              <a:t>Form)</a:t>
            </a:r>
            <a:endParaRPr sz="2000" dirty="0">
              <a:latin typeface="Georgia"/>
              <a:cs typeface="Georg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3189" y="4141216"/>
            <a:ext cx="2905125" cy="197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Georgia"/>
                <a:cs typeface="Georgia"/>
              </a:rPr>
              <a:t>Karşı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Üniversitenin</a:t>
            </a:r>
            <a:endParaRPr sz="2000" dirty="0">
              <a:latin typeface="Georgia"/>
              <a:cs typeface="Georgia"/>
            </a:endParaRPr>
          </a:p>
          <a:p>
            <a:pPr marL="12700">
              <a:lnSpc>
                <a:spcPts val="2160"/>
              </a:lnSpc>
            </a:pPr>
            <a:r>
              <a:rPr sz="2000" dirty="0">
                <a:latin typeface="Georgia"/>
                <a:cs typeface="Georgia"/>
              </a:rPr>
              <a:t>istediği</a:t>
            </a:r>
            <a:r>
              <a:rPr sz="2000" spc="-4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diğer</a:t>
            </a:r>
            <a:r>
              <a:rPr sz="2000" spc="-10" dirty="0">
                <a:latin typeface="Georgia"/>
                <a:cs typeface="Georgia"/>
              </a:rPr>
              <a:t> belgeler</a:t>
            </a:r>
            <a:endParaRPr sz="2000" dirty="0">
              <a:latin typeface="Georgia"/>
              <a:cs typeface="Georgia"/>
            </a:endParaRPr>
          </a:p>
          <a:p>
            <a:pPr marL="12700" marR="5080">
              <a:lnSpc>
                <a:spcPts val="2160"/>
              </a:lnSpc>
              <a:spcBef>
                <a:spcPts val="150"/>
              </a:spcBef>
            </a:pPr>
            <a:r>
              <a:rPr sz="2000" dirty="0">
                <a:latin typeface="Georgia"/>
                <a:cs typeface="Georgia"/>
              </a:rPr>
              <a:t>(transkript,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dil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sertifikası, </a:t>
            </a:r>
            <a:r>
              <a:rPr sz="2000" dirty="0">
                <a:latin typeface="Georgia"/>
                <a:cs typeface="Georgia"/>
              </a:rPr>
              <a:t>fotoğraf,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pasaport </a:t>
            </a:r>
            <a:r>
              <a:rPr sz="1800" dirty="0">
                <a:latin typeface="Georgia"/>
                <a:cs typeface="Georgia"/>
              </a:rPr>
              <a:t>fotokopisi</a:t>
            </a:r>
            <a:r>
              <a:rPr sz="2000" dirty="0">
                <a:latin typeface="Georgia"/>
                <a:cs typeface="Georgia"/>
              </a:rPr>
              <a:t>,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kaza </a:t>
            </a:r>
            <a:r>
              <a:rPr sz="2000" spc="-25" dirty="0">
                <a:latin typeface="Georgia"/>
                <a:cs typeface="Georgia"/>
              </a:rPr>
              <a:t>ve</a:t>
            </a:r>
            <a:endParaRPr sz="2000" dirty="0">
              <a:latin typeface="Georgia"/>
              <a:cs typeface="Georgia"/>
            </a:endParaRPr>
          </a:p>
          <a:p>
            <a:pPr marL="12700" marR="785495">
              <a:lnSpc>
                <a:spcPts val="216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mesuliyet</a:t>
            </a:r>
            <a:r>
              <a:rPr sz="2000" spc="-20" dirty="0">
                <a:latin typeface="Georgia"/>
                <a:cs typeface="Georgia"/>
              </a:rPr>
              <a:t> </a:t>
            </a:r>
            <a:r>
              <a:rPr sz="2000" spc="-10" dirty="0">
                <a:latin typeface="Georgia"/>
                <a:cs typeface="Georgia"/>
              </a:rPr>
              <a:t>sigortası </a:t>
            </a:r>
            <a:r>
              <a:rPr sz="2000" dirty="0">
                <a:latin typeface="Georgia"/>
                <a:cs typeface="Georgia"/>
              </a:rPr>
              <a:t>portfolyo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20" dirty="0">
                <a:latin typeface="Georgia"/>
                <a:cs typeface="Georgia"/>
              </a:rPr>
              <a:t>vb.)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8520" y="2593339"/>
            <a:ext cx="1844039" cy="131318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578468" y="1858962"/>
            <a:ext cx="218122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2000" dirty="0">
                <a:latin typeface="Georgia"/>
                <a:cs typeface="Georgia"/>
              </a:rPr>
              <a:t>Ziraat Bankası € </a:t>
            </a:r>
            <a:r>
              <a:rPr sz="2000" spc="-10" dirty="0">
                <a:latin typeface="Georgia"/>
                <a:cs typeface="Georgia"/>
              </a:rPr>
              <a:t>hesabı</a:t>
            </a:r>
            <a:endParaRPr sz="2000" dirty="0">
              <a:latin typeface="Georgia"/>
              <a:cs typeface="Georgi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1880" y="2626360"/>
            <a:ext cx="2006600" cy="131318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93077" y="290829"/>
            <a:ext cx="10972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OLA dışında</a:t>
            </a:r>
            <a:r>
              <a:rPr sz="2400" i="1" spc="-7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hazırlamanız</a:t>
            </a:r>
            <a:r>
              <a:rPr sz="2400" i="1" spc="-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gereken,</a:t>
            </a:r>
            <a:r>
              <a:rPr sz="2400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karşı</a:t>
            </a:r>
            <a:r>
              <a:rPr sz="2400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kurumun</a:t>
            </a:r>
            <a:r>
              <a:rPr sz="2400" i="1" spc="1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dirty="0">
                <a:solidFill>
                  <a:srgbClr val="C00000"/>
                </a:solidFill>
                <a:latin typeface="Georgia"/>
                <a:cs typeface="Georgia"/>
              </a:rPr>
              <a:t>istediği</a:t>
            </a:r>
            <a:r>
              <a:rPr sz="2400" i="1" spc="-4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i="1" spc="-10" dirty="0">
                <a:solidFill>
                  <a:srgbClr val="C00000"/>
                </a:solidFill>
                <a:latin typeface="Georgia"/>
                <a:cs typeface="Georgia"/>
              </a:rPr>
              <a:t>evrakları</a:t>
            </a:r>
            <a:endParaRPr sz="2400" dirty="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9375" y="839152"/>
            <a:ext cx="92659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ve</a:t>
            </a:r>
            <a:r>
              <a:rPr sz="2400" b="1" i="1" spc="-3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hesap</a:t>
            </a:r>
            <a:r>
              <a:rPr sz="2400" b="1" i="1" spc="-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numaranızı</a:t>
            </a:r>
            <a:r>
              <a:rPr sz="2400" b="1" i="1" spc="-2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Erasmus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Ofisine</a:t>
            </a:r>
            <a:r>
              <a:rPr sz="2400" b="1" i="1" spc="-50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Georgia"/>
                <a:cs typeface="Georgia"/>
              </a:rPr>
              <a:t>teslim</a:t>
            </a:r>
            <a:r>
              <a:rPr sz="2400" b="1" i="1" spc="-35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400" b="1" i="1" spc="-10" dirty="0">
                <a:solidFill>
                  <a:srgbClr val="C00000"/>
                </a:solidFill>
                <a:latin typeface="Georgia"/>
                <a:cs typeface="Georgia"/>
              </a:rPr>
              <a:t>ediyorsunuz.</a:t>
            </a:r>
            <a:endParaRPr sz="2400" dirty="0">
              <a:latin typeface="Georgia"/>
              <a:cs typeface="Georgi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0359" y="1925320"/>
            <a:ext cx="299720" cy="33273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75100" y="4671059"/>
            <a:ext cx="299720" cy="33528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150859" y="1940560"/>
            <a:ext cx="299720" cy="33273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15740" y="1925320"/>
            <a:ext cx="297179" cy="3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545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5748</TotalTime>
  <Words>1995</Words>
  <Application>Microsoft Office PowerPoint</Application>
  <PresentationFormat>Geniş ekran</PresentationFormat>
  <Paragraphs>275</Paragraphs>
  <Slides>43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50" baseType="lpstr">
      <vt:lpstr>Bradley Hand ITC</vt:lpstr>
      <vt:lpstr>Calibri</vt:lpstr>
      <vt:lpstr>Georgia</vt:lpstr>
      <vt:lpstr>Microsoft Sans Serif</vt:lpstr>
      <vt:lpstr>Segoe UI Symbol</vt:lpstr>
      <vt:lpstr>Wingdings</vt:lpstr>
      <vt:lpstr>Office Theme</vt:lpstr>
      <vt:lpstr>Burdur Mehmet Akif Ersoy Üniversitesi </vt:lpstr>
      <vt:lpstr>PowerPoint Sunusu</vt:lpstr>
      <vt:lpstr>SIK KULLANILAN KAVRAMLAR</vt:lpstr>
      <vt:lpstr>PowerPoint Sunusu</vt:lpstr>
      <vt:lpstr>ÖĞRENİM HAREKETLİLİĞİ</vt:lpstr>
      <vt:lpstr>1.</vt:lpstr>
      <vt:lpstr>Hareketlilikten Önce Yapılması Gerekenler</vt:lpstr>
      <vt:lpstr>Başvuru Süreci</vt:lpstr>
      <vt:lpstr>OLA dışında hazırlamanız gereken, karşı kurumun istediği evrakları</vt:lpstr>
      <vt:lpstr>PowerPoint Sunusu</vt:lpstr>
      <vt:lpstr>NOMINATION-ADAY GÖSTERME</vt:lpstr>
      <vt:lpstr>NOMINATION-ADAY GÖSTERME</vt:lpstr>
      <vt:lpstr>Hareketlilikten Önce Yapılması Gerekenler</vt:lpstr>
      <vt:lpstr>Öğrenim Anlaşması -Learning Agreement</vt:lpstr>
      <vt:lpstr>OLA Hazırlamak için</vt:lpstr>
      <vt:lpstr>OLA Yönetim Kurulu Kararı</vt:lpstr>
      <vt:lpstr>KABUL MEKTUBU</vt:lpstr>
      <vt:lpstr>PASAPORT</vt:lpstr>
      <vt:lpstr>VİZE</vt:lpstr>
      <vt:lpstr>HİBE SÖZLEŞMESİ</vt:lpstr>
      <vt:lpstr>HİBE</vt:lpstr>
      <vt:lpstr>HİBELER (KA 131)</vt:lpstr>
      <vt:lpstr>2.</vt:lpstr>
      <vt:lpstr>PowerPoint Sunusu</vt:lpstr>
      <vt:lpstr>OLA DURING THE MOBILITY</vt:lpstr>
      <vt:lpstr>3.</vt:lpstr>
      <vt:lpstr>TESLİM EDİLECEK BELGELER VE YAPILMASI GEREKENLER</vt:lpstr>
      <vt:lpstr>PowerPoint Sunusu</vt:lpstr>
      <vt:lpstr>AB Anketi (EU Survey) Faaliyetinizin bitmesini takiben, e-posta adresinize gönderilen, hareketlilik süreci ile ilgili değerlendirme soruları içeren bir ankettir.</vt:lpstr>
      <vt:lpstr>Belgelerinizi döndükten sonra 1 ay içerisinde Koordinatörlüğümüze teslim ediniz.</vt:lpstr>
      <vt:lpstr>AKADEMİK TANINMA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ÖNEMLİ HUSUSLAR</vt:lpstr>
      <vt:lpstr>ULUSLARARASI İLİŞKİLER KOORDİNATÖRLÜĞÜ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iro-makü</cp:lastModifiedBy>
  <cp:revision>27</cp:revision>
  <cp:lastPrinted>2024-04-01T11:54:25Z</cp:lastPrinted>
  <dcterms:created xsi:type="dcterms:W3CDTF">2023-05-24T08:15:55Z</dcterms:created>
  <dcterms:modified xsi:type="dcterms:W3CDTF">2024-04-05T06:03:02Z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2023-05-24T00:00:00Z</vt:filetime>
  </property>
  <property fmtid="{D5CDD505-2E9C-101B-9397-08002B2CF9AE}" pid="5" name="Producer">
    <vt:lpwstr>Microsoft® PowerPoint® 2016</vt:lpwstr>
  </property>
</Properties>
</file>