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69" r:id="rId5"/>
    <p:sldId id="270" r:id="rId6"/>
    <p:sldId id="271" r:id="rId7"/>
    <p:sldId id="272" r:id="rId8"/>
    <p:sldId id="273" r:id="rId9"/>
    <p:sldId id="275" r:id="rId10"/>
    <p:sldId id="274" r:id="rId11"/>
    <p:sldId id="266"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linAltunkuyu"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p:cViewPr varScale="1">
        <p:scale>
          <a:sx n="107" d="100"/>
          <a:sy n="107" d="100"/>
        </p:scale>
        <p:origin x="1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6612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8859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972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8750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402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4236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3863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936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48561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928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5573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1355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543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9201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438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13.12.2018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5607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9F75050-0E15-4C5B-92B0-66D068882F1F}" type="datetimeFigureOut">
              <a:rPr lang="tr-TR" smtClean="0"/>
              <a:pPr/>
              <a:t>13.12.2018</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5780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547664" y="4509120"/>
            <a:ext cx="6995203" cy="1126283"/>
          </a:xfrm>
        </p:spPr>
        <p:txBody>
          <a:bodyPr/>
          <a:lstStyle/>
          <a:p>
            <a:r>
              <a:rPr lang="tr-TR" sz="2400" b="1" dirty="0"/>
              <a:t>Akademik Teşvik Dosyası Hazırlama Esasları</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7- Yazar İsminin Belirtilmesi </a:t>
            </a:r>
          </a:p>
        </p:txBody>
      </p:sp>
      <p:sp>
        <p:nvSpPr>
          <p:cNvPr id="3" name="İçerik Yer Tutucusu 2"/>
          <p:cNvSpPr>
            <a:spLocks noGrp="1"/>
          </p:cNvSpPr>
          <p:nvPr>
            <p:ph idx="1"/>
          </p:nvPr>
        </p:nvSpPr>
        <p:spPr>
          <a:xfrm>
            <a:off x="1942415" y="1196752"/>
            <a:ext cx="6591985" cy="4714470"/>
          </a:xfrm>
        </p:spPr>
        <p:txBody>
          <a:bodyPr/>
          <a:lstStyle/>
          <a:p>
            <a:r>
              <a:rPr lang="tr-TR" dirty="0"/>
              <a:t>Eserlerde ve Kaynakça bölümlerinde geçen ilgili öğretim elemanının adı fosforlu kalemle belirtilecektir. </a:t>
            </a:r>
          </a:p>
          <a:p>
            <a:pPr lvl="1"/>
            <a:r>
              <a:rPr lang="tr-TR" dirty="0"/>
              <a:t>Kaynakça gösterimi,</a:t>
            </a:r>
          </a:p>
          <a:p>
            <a:endParaRPr lang="tr-TR" dirty="0"/>
          </a:p>
        </p:txBody>
      </p:sp>
      <p:pic>
        <p:nvPicPr>
          <p:cNvPr id="4" name="Picture 2"/>
          <p:cNvPicPr>
            <a:picLocks noChangeAspect="1" noChangeArrowheads="1"/>
          </p:cNvPicPr>
          <p:nvPr/>
        </p:nvPicPr>
        <p:blipFill>
          <a:blip r:embed="rId2"/>
          <a:srcRect/>
          <a:stretch>
            <a:fillRect/>
          </a:stretch>
        </p:blipFill>
        <p:spPr bwMode="auto">
          <a:xfrm>
            <a:off x="1835696" y="2451416"/>
            <a:ext cx="6552728" cy="4032448"/>
          </a:xfrm>
          <a:prstGeom prst="rect">
            <a:avLst/>
          </a:prstGeom>
          <a:noFill/>
          <a:ln w="9525">
            <a:solidFill>
              <a:schemeClr val="accent1">
                <a:lumMod val="40000"/>
                <a:lumOff val="60000"/>
              </a:schemeClr>
            </a:solidFill>
            <a:miter lim="800000"/>
            <a:headEnd/>
            <a:tailEnd/>
          </a:ln>
          <a:effectLst/>
        </p:spPr>
      </p:pic>
    </p:spTree>
    <p:extLst>
      <p:ext uri="{BB962C8B-B14F-4D97-AF65-F5344CB8AC3E}">
        <p14:creationId xmlns:p14="http://schemas.microsoft.com/office/powerpoint/2010/main" val="81940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1691680" y="620688"/>
            <a:ext cx="6210320" cy="5973910"/>
          </a:xfrm>
        </p:spPr>
        <p:txBody>
          <a:bodyPr/>
          <a:lstStyle/>
          <a:p>
            <a:pPr lvl="1"/>
            <a:r>
              <a:rPr lang="tr-TR" dirty="0"/>
              <a:t>Makale gösterimi,</a:t>
            </a:r>
          </a:p>
          <a:p>
            <a:pPr lvl="1"/>
            <a:endParaRPr lang="tr-TR" dirty="0"/>
          </a:p>
          <a:p>
            <a:pPr lvl="1"/>
            <a:endParaRPr lang="tr-TR" dirty="0"/>
          </a:p>
          <a:p>
            <a:pPr lvl="1"/>
            <a:endParaRPr lang="tr-TR" dirty="0"/>
          </a:p>
        </p:txBody>
      </p:sp>
      <p:pic>
        <p:nvPicPr>
          <p:cNvPr id="7" name="Picture 2"/>
          <p:cNvPicPr>
            <a:picLocks noChangeAspect="1" noChangeArrowheads="1"/>
          </p:cNvPicPr>
          <p:nvPr/>
        </p:nvPicPr>
        <p:blipFill>
          <a:blip r:embed="rId2"/>
          <a:srcRect/>
          <a:stretch>
            <a:fillRect/>
          </a:stretch>
        </p:blipFill>
        <p:spPr bwMode="auto">
          <a:xfrm>
            <a:off x="2483768" y="1412776"/>
            <a:ext cx="5814299" cy="5061176"/>
          </a:xfrm>
          <a:prstGeom prst="rect">
            <a:avLst/>
          </a:prstGeom>
          <a:noFill/>
          <a:ln w="9525">
            <a:solidFill>
              <a:schemeClr val="accent2"/>
            </a:solidFill>
            <a:miter lim="800000"/>
            <a:headEnd/>
            <a:tailEnd/>
          </a:ln>
          <a:effectLst/>
        </p:spPr>
      </p:pic>
      <p:sp>
        <p:nvSpPr>
          <p:cNvPr id="8" name="7 Sağ Ok"/>
          <p:cNvSpPr/>
          <p:nvPr/>
        </p:nvSpPr>
        <p:spPr>
          <a:xfrm>
            <a:off x="3131840" y="4797152"/>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Teşvik Kriterleri </a:t>
            </a:r>
          </a:p>
        </p:txBody>
      </p:sp>
      <p:sp>
        <p:nvSpPr>
          <p:cNvPr id="3" name="İçerik Yer Tutucusu 2"/>
          <p:cNvSpPr>
            <a:spLocks noGrp="1"/>
          </p:cNvSpPr>
          <p:nvPr>
            <p:ph idx="1"/>
          </p:nvPr>
        </p:nvSpPr>
        <p:spPr/>
        <p:txBody>
          <a:bodyPr>
            <a:normAutofit/>
          </a:bodyPr>
          <a:lstStyle/>
          <a:p>
            <a:pPr marL="0" indent="0" algn="just">
              <a:lnSpc>
                <a:spcPct val="200000"/>
              </a:lnSpc>
              <a:buNone/>
            </a:pPr>
            <a:r>
              <a:rPr lang="tr-TR" sz="2400" dirty="0"/>
              <a:t>Bu bölümde, </a:t>
            </a:r>
            <a:r>
              <a:rPr lang="tr-TR" sz="2400" dirty="0" err="1"/>
              <a:t>Yöksis</a:t>
            </a:r>
            <a:r>
              <a:rPr lang="tr-TR" sz="2400" dirty="0"/>
              <a:t> çıktısındaki Faaliyet Türü sırasına göre, eserlerde aranan değerlendirme kriterleri maddeler halinde sıralanmıştır. </a:t>
            </a:r>
          </a:p>
        </p:txBody>
      </p:sp>
    </p:spTree>
    <p:extLst>
      <p:ext uri="{BB962C8B-B14F-4D97-AF65-F5344CB8AC3E}">
        <p14:creationId xmlns:p14="http://schemas.microsoft.com/office/powerpoint/2010/main" val="115777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1- Proje Faaliyetlerinin Değerlendirilmesi </a:t>
            </a:r>
          </a:p>
        </p:txBody>
      </p:sp>
      <p:sp>
        <p:nvSpPr>
          <p:cNvPr id="3" name="İçerik Yer Tutucusu 2"/>
          <p:cNvSpPr>
            <a:spLocks noGrp="1"/>
          </p:cNvSpPr>
          <p:nvPr>
            <p:ph idx="1"/>
          </p:nvPr>
        </p:nvSpPr>
        <p:spPr>
          <a:xfrm>
            <a:off x="1942415" y="1268760"/>
            <a:ext cx="6591985" cy="5040560"/>
          </a:xfrm>
        </p:spPr>
        <p:txBody>
          <a:bodyPr>
            <a:normAutofit/>
          </a:bodyPr>
          <a:lstStyle/>
          <a:p>
            <a:pPr lvl="0" algn="just"/>
            <a:r>
              <a:rPr lang="tr-TR" dirty="0"/>
              <a:t>Sadece bilim, teknoloji ve sanata katkı sağlayıcı nitelikte yurtiçinde veya yurtdışında başarı ile sonuçlandırılmış ve sonuç raporu onaylanmış projeler değerlendirmeye alınır.</a:t>
            </a:r>
          </a:p>
          <a:p>
            <a:pPr lvl="0" algn="just"/>
            <a:endParaRPr lang="tr-TR" dirty="0"/>
          </a:p>
          <a:p>
            <a:pPr lvl="0" algn="just"/>
            <a:r>
              <a:rPr lang="tr-TR" dirty="0"/>
              <a:t>Döner sermaye üzerinden yapılan dış kaynaklı (yurtiçi veya yurtdışı) projelerin bu kapsamda değerlendirilebilmesi için projenin Ar-Ge niteliğinin olması ve toplam proje süresinin dokuz aydan az olmaması koşulu aranır. </a:t>
            </a:r>
          </a:p>
          <a:p>
            <a:pPr lvl="0" algn="just"/>
            <a:endParaRPr lang="tr-TR" dirty="0"/>
          </a:p>
          <a:p>
            <a:pPr lvl="0" algn="just"/>
            <a:r>
              <a:rPr lang="tr-TR" dirty="0"/>
              <a:t>Türkiye Bilimsel ve Teknolojik Araştırma Kurumunun sadece akademik destekleri bu kapsamda değerlendirmeye alınır, ancak sanayi, kamu, girişimcilik, bilimsel etkinlik ve bilim ve toplum destekleri değerlendirmeye alınmaz.</a:t>
            </a:r>
          </a:p>
          <a:p>
            <a:endParaRPr lang="tr-TR" dirty="0"/>
          </a:p>
        </p:txBody>
      </p:sp>
    </p:spTree>
    <p:extLst>
      <p:ext uri="{BB962C8B-B14F-4D97-AF65-F5344CB8AC3E}">
        <p14:creationId xmlns:p14="http://schemas.microsoft.com/office/powerpoint/2010/main" val="354790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42415" y="548680"/>
            <a:ext cx="6591985" cy="5362542"/>
          </a:xfrm>
        </p:spPr>
        <p:txBody>
          <a:bodyPr/>
          <a:lstStyle/>
          <a:p>
            <a:pPr algn="just"/>
            <a:r>
              <a:rPr lang="tr-TR" dirty="0"/>
              <a:t>Araştırma altyapısı oluşturulması, girişimcilik, araştırmacıların ve öğrencilerin araştırma kültürünün desteklenmesine yönelik projeler, yükseköğretim kurumları tarafından desteklenen bilimsel araştırma projeleri, yerel kalkınma, topluma hizmet, mesleki eğitim, sosyal sorumluluk ve benzeri amaçlar için fon sağlayan Türkiye İş Kurumu, Küçük ve Orta Ölçekli İşletmeleri Geliştirme ve Destekleme İdaresi Başkanlığı, kalkınma ajansları ve benzeri kurumların destekleri, döner sermaye üzerinden yapılan bilirkişilikler ve danışmanlıklar, Avrupa Birliği Katılım Öncesi Mali Yardım projeleri değerlendirmeye alınmaz. </a:t>
            </a:r>
          </a:p>
          <a:p>
            <a:pPr algn="just"/>
            <a:endParaRPr lang="tr-TR" dirty="0"/>
          </a:p>
          <a:p>
            <a:pPr algn="just"/>
            <a:r>
              <a:rPr lang="tr-TR" dirty="0"/>
              <a:t>Yürütülmüş bir proje için farklı kurum veya kuruluşlarca tamamlayıcı veya destekleyici mahiyette bütçe desteği sağlanmasına yönelik olup temelde aynı projenin parçası veya uzantısı olan çalışmalar için mükerrer puanlama yapılmaz. </a:t>
            </a:r>
          </a:p>
          <a:p>
            <a:endParaRPr lang="tr-TR" dirty="0"/>
          </a:p>
        </p:txBody>
      </p:sp>
    </p:spTree>
    <p:extLst>
      <p:ext uri="{BB962C8B-B14F-4D97-AF65-F5344CB8AC3E}">
        <p14:creationId xmlns:p14="http://schemas.microsoft.com/office/powerpoint/2010/main" val="355508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fontScale="90000"/>
          </a:bodyPr>
          <a:lstStyle/>
          <a:p>
            <a:r>
              <a:rPr lang="tr-TR" sz="2400" b="1" dirty="0"/>
              <a:t>2- Araştırma Faaliyetlerinin Değerlendirilmesi </a:t>
            </a:r>
          </a:p>
        </p:txBody>
      </p:sp>
      <p:sp>
        <p:nvSpPr>
          <p:cNvPr id="3" name="İçerik Yer Tutucusu 2"/>
          <p:cNvSpPr>
            <a:spLocks noGrp="1"/>
          </p:cNvSpPr>
          <p:nvPr>
            <p:ph idx="1"/>
          </p:nvPr>
        </p:nvSpPr>
        <p:spPr>
          <a:xfrm>
            <a:off x="1942415" y="1124744"/>
            <a:ext cx="6591985" cy="4786478"/>
          </a:xfrm>
        </p:spPr>
        <p:txBody>
          <a:bodyPr/>
          <a:lstStyle/>
          <a:p>
            <a:pPr lvl="0" algn="just"/>
            <a:r>
              <a:rPr lang="tr-TR" dirty="0"/>
              <a:t>Sadece bilim, teknoloji ve sanata katkı sağlayıcı nitelikte, yükseköğretim kurumu yönetim kurulunun izni ile kurum dışında görevlendirme ile yurtiçinde veya yurtdışında başarı ile yürütülmüş ve sonuç raporu ilgili kurumların yetkili mercilerince başarılı bulunarak sonuçlandırılmış araştırmalar değerlendirmeye alınır. Yükseköğretim kurumu yönetim kurulunun izninin başvuruya eklenmesi gerekir. </a:t>
            </a:r>
          </a:p>
          <a:p>
            <a:pPr lvl="0" algn="just"/>
            <a:endParaRPr lang="tr-TR" dirty="0"/>
          </a:p>
          <a:p>
            <a:pPr lvl="0" algn="just"/>
            <a:r>
              <a:rPr lang="tr-TR" dirty="0"/>
              <a:t>Araştırmalar ay üzerinden değerlendirilir. </a:t>
            </a:r>
          </a:p>
          <a:p>
            <a:pPr lvl="0" algn="just"/>
            <a:endParaRPr lang="tr-TR" dirty="0"/>
          </a:p>
          <a:p>
            <a:pPr lvl="0" algn="just"/>
            <a:r>
              <a:rPr lang="tr-TR" dirty="0"/>
              <a:t>Eylem planı, fizibilite raporu ve envanter çalışması ile iki aydan az süren araştırmalar değerlendirmeye alınmaz. </a:t>
            </a:r>
          </a:p>
          <a:p>
            <a:endParaRPr lang="tr-TR" dirty="0"/>
          </a:p>
        </p:txBody>
      </p:sp>
    </p:spTree>
    <p:extLst>
      <p:ext uri="{BB962C8B-B14F-4D97-AF65-F5344CB8AC3E}">
        <p14:creationId xmlns:p14="http://schemas.microsoft.com/office/powerpoint/2010/main" val="66970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3- Yayın Faaliyetlerinin Değerlendirilmesi </a:t>
            </a:r>
          </a:p>
        </p:txBody>
      </p:sp>
      <p:sp>
        <p:nvSpPr>
          <p:cNvPr id="3" name="İçerik Yer Tutucusu 2"/>
          <p:cNvSpPr>
            <a:spLocks noGrp="1"/>
          </p:cNvSpPr>
          <p:nvPr>
            <p:ph idx="1"/>
          </p:nvPr>
        </p:nvSpPr>
        <p:spPr>
          <a:xfrm>
            <a:off x="1763689" y="1196752"/>
            <a:ext cx="6770712" cy="5184576"/>
          </a:xfrm>
        </p:spPr>
        <p:txBody>
          <a:bodyPr>
            <a:normAutofit/>
          </a:bodyPr>
          <a:lstStyle/>
          <a:p>
            <a:r>
              <a:rPr lang="tr-TR" b="1" dirty="0"/>
              <a:t>Kitapların Değerlendirilmesinde;</a:t>
            </a:r>
            <a:endParaRPr lang="tr-TR" dirty="0"/>
          </a:p>
          <a:p>
            <a:pPr lvl="1" algn="just"/>
            <a:r>
              <a:rPr lang="tr-TR" dirty="0"/>
              <a:t>Kitapların </a:t>
            </a:r>
            <a:r>
              <a:rPr lang="tr-TR" dirty="0" smtClean="0"/>
              <a:t>ISBN numaralarının </a:t>
            </a:r>
            <a:r>
              <a:rPr lang="tr-TR" dirty="0"/>
              <a:t>olması esastır.</a:t>
            </a:r>
          </a:p>
          <a:p>
            <a:pPr lvl="1" algn="just"/>
            <a:r>
              <a:rPr lang="tr-TR" dirty="0"/>
              <a:t>Kitap yazarlığı, kitap içinde bölüm yazarlığı ve kitap editörlüğü yayıneviyle yapılan sözleşme, yayınevinden ya da editörden gelen davet mektubu gibi evraklarla belgelenmelidir. </a:t>
            </a:r>
          </a:p>
          <a:p>
            <a:pPr lvl="1" algn="just"/>
            <a:r>
              <a:rPr lang="tr-TR" dirty="0"/>
              <a:t>Kongre, sempozyum, konferans veya benzeri bilimsel etkinlik kitapçıkları ve içeriğinde yayınlanmış bildiriler, yayın kategorisinde değerlendirmeye alınmaz.</a:t>
            </a:r>
          </a:p>
          <a:p>
            <a:pPr lvl="1" algn="just"/>
            <a:r>
              <a:rPr lang="tr-TR" dirty="0"/>
              <a:t>Sergiler kapsamında hazırlanan küratörlük kitapları ve sınavlar için hazırlanmış soru kitapları değerlendirme dışıdır.</a:t>
            </a:r>
          </a:p>
          <a:p>
            <a:pPr lvl="1" algn="just"/>
            <a:r>
              <a:rPr lang="tr-TR" dirty="0"/>
              <a:t>Kitaplar ile ilgili değerlendirmelerde kitabın yayınlanma yılı esastır. Bu kapsamda daha önce değerlendirilen bir kitap veya kitap bölümünün yeni baskısı değerlendirmeye alınmaz. </a:t>
            </a:r>
          </a:p>
        </p:txBody>
      </p:sp>
    </p:spTree>
    <p:extLst>
      <p:ext uri="{BB962C8B-B14F-4D97-AF65-F5344CB8AC3E}">
        <p14:creationId xmlns:p14="http://schemas.microsoft.com/office/powerpoint/2010/main" val="234338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673" y="620688"/>
            <a:ext cx="6914728" cy="5760640"/>
          </a:xfrm>
        </p:spPr>
        <p:txBody>
          <a:bodyPr>
            <a:normAutofit/>
          </a:bodyPr>
          <a:lstStyle/>
          <a:p>
            <a:pPr algn="just"/>
            <a:r>
              <a:rPr lang="tr-TR" b="1" dirty="0"/>
              <a:t>Dergilerde yayınlanan makalelerin değerlendirilmesinde;</a:t>
            </a:r>
            <a:endParaRPr lang="tr-TR" dirty="0"/>
          </a:p>
          <a:p>
            <a:pPr lvl="1" algn="just"/>
            <a:r>
              <a:rPr lang="tr-TR" dirty="0"/>
              <a:t>Dergilerin  </a:t>
            </a:r>
            <a:r>
              <a:rPr lang="tr-TR" dirty="0" smtClean="0"/>
              <a:t>ISS</a:t>
            </a:r>
            <a:r>
              <a:rPr lang="tr-TR" dirty="0" smtClean="0">
                <a:solidFill>
                  <a:schemeClr val="tx1"/>
                </a:solidFill>
              </a:rPr>
              <a:t>N</a:t>
            </a:r>
            <a:r>
              <a:rPr lang="tr-TR" dirty="0" smtClean="0">
                <a:solidFill>
                  <a:srgbClr val="FF0000"/>
                </a:solidFill>
              </a:rPr>
              <a:t> </a:t>
            </a:r>
            <a:r>
              <a:rPr lang="tr-TR" dirty="0" smtClean="0"/>
              <a:t>numaralarının </a:t>
            </a:r>
            <a:r>
              <a:rPr lang="tr-TR" dirty="0"/>
              <a:t>olması esastır.</a:t>
            </a:r>
          </a:p>
          <a:p>
            <a:pPr lvl="1" algn="just"/>
            <a:r>
              <a:rPr lang="tr-TR" dirty="0"/>
              <a:t>İlgili derginin basılmış olması veya elektronik ortamda yayınlanması (Cilt, sayfa ve yıl bilgileri ile künyesi açık bir şekilde sunulmalıdır.) esastır. </a:t>
            </a:r>
          </a:p>
          <a:p>
            <a:pPr lvl="1" algn="just"/>
            <a:r>
              <a:rPr lang="tr-TR" dirty="0"/>
              <a:t>Diğer uluslararası hakemli dergilerin değerlendirme kapsamında olabilmesi için en az beş yıldır yılda en az bir sayı ile yayınlanıyor olması, derginin editör veya yayın kurulunun uluslararası olması, bilimsel değerlendirme süreci ve bu sürecin nasıl işlediğinin derginin internet sayfasında yer alması ve derginin internet sayfası üzerinden yayınlanmış makalelerin künyelerine ulaşılabilmesi gerekir.</a:t>
            </a:r>
          </a:p>
          <a:p>
            <a:pPr lvl="1" algn="just"/>
            <a:r>
              <a:rPr lang="tr-TR" dirty="0"/>
              <a:t>Dergilerde editörlük ve editör kurulu üyeliklerinin değerlendirilmesinde, sadece bir editörlük veya editör kurulu üyeliği dikkate alınır. </a:t>
            </a:r>
          </a:p>
          <a:p>
            <a:pPr lvl="1" algn="just"/>
            <a:r>
              <a:rPr lang="tr-TR" dirty="0"/>
              <a:t>Ulusal ve uluslararası boyutta performansa dayalı ses ve/veya görüntü kayıtlarının değerlendirilmesinde yayımlanmış olma koşulu aranır. </a:t>
            </a:r>
          </a:p>
          <a:p>
            <a:endParaRPr lang="tr-TR" dirty="0"/>
          </a:p>
        </p:txBody>
      </p:sp>
    </p:spTree>
    <p:extLst>
      <p:ext uri="{BB962C8B-B14F-4D97-AF65-F5344CB8AC3E}">
        <p14:creationId xmlns:p14="http://schemas.microsoft.com/office/powerpoint/2010/main" val="100722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4- Tasarım Faaliyetlerinin Değerlendirilmesi </a:t>
            </a:r>
          </a:p>
        </p:txBody>
      </p:sp>
      <p:sp>
        <p:nvSpPr>
          <p:cNvPr id="3" name="İçerik Yer Tutucusu 2"/>
          <p:cNvSpPr>
            <a:spLocks noGrp="1"/>
          </p:cNvSpPr>
          <p:nvPr>
            <p:ph idx="1"/>
          </p:nvPr>
        </p:nvSpPr>
        <p:spPr>
          <a:xfrm>
            <a:off x="1942415" y="1340768"/>
            <a:ext cx="6591985" cy="4570454"/>
          </a:xfrm>
        </p:spPr>
        <p:txBody>
          <a:bodyPr/>
          <a:lstStyle/>
          <a:p>
            <a:pPr algn="just"/>
            <a:r>
              <a:rPr lang="tr-TR" dirty="0"/>
              <a:t>Sadece bilim, teknoloji ve sanata katkı sağlayıcı nitelikte, başvuru sahibinin kendi alanı ile ilgili olan ve kamu kurumları veya özel hukuk tüzel kişileriyle yapılan sözleşme uyarınca uygulanmış veya ticarileştirilmiş tasarımlar dikkate alınır. </a:t>
            </a:r>
          </a:p>
          <a:p>
            <a:endParaRPr lang="tr-TR" dirty="0"/>
          </a:p>
        </p:txBody>
      </p:sp>
    </p:spTree>
    <p:extLst>
      <p:ext uri="{BB962C8B-B14F-4D97-AF65-F5344CB8AC3E}">
        <p14:creationId xmlns:p14="http://schemas.microsoft.com/office/powerpoint/2010/main" val="208478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5- Sergi Faaliyetlerinin Değerlendirilmesi </a:t>
            </a:r>
          </a:p>
        </p:txBody>
      </p:sp>
      <p:sp>
        <p:nvSpPr>
          <p:cNvPr id="3" name="İçerik Yer Tutucusu 2"/>
          <p:cNvSpPr>
            <a:spLocks noGrp="1"/>
          </p:cNvSpPr>
          <p:nvPr>
            <p:ph idx="1"/>
          </p:nvPr>
        </p:nvSpPr>
        <p:spPr>
          <a:xfrm>
            <a:off x="1942415" y="1412776"/>
            <a:ext cx="6591985" cy="4752528"/>
          </a:xfrm>
        </p:spPr>
        <p:txBody>
          <a:bodyPr/>
          <a:lstStyle/>
          <a:p>
            <a:pPr lvl="0" algn="just"/>
            <a:r>
              <a:rPr lang="tr-TR" dirty="0"/>
              <a:t>Sanata katkı sağlayıcı nitelikte olanlar dikkate alınır. Serginin uluslararası olarak değerlendirilmesi için serginin uluslararası olduğunun bölüm, anabilim dalı veya </a:t>
            </a:r>
            <a:r>
              <a:rPr lang="tr-TR" dirty="0" err="1"/>
              <a:t>anasanat</a:t>
            </a:r>
            <a:r>
              <a:rPr lang="tr-TR" dirty="0"/>
              <a:t> dalı kurullarınca onaylanmış olması gerekir. </a:t>
            </a:r>
          </a:p>
          <a:p>
            <a:pPr lvl="0" algn="just"/>
            <a:endParaRPr lang="tr-TR" dirty="0"/>
          </a:p>
          <a:p>
            <a:pPr lvl="0" algn="just"/>
            <a:r>
              <a:rPr lang="tr-TR" dirty="0"/>
              <a:t>Tekrarlayan faaliyetler için en çok iki etkinlik dikkate alınır ve ikinci tekrar etkinliğe öncekinin puanının yarısı verilir. </a:t>
            </a:r>
          </a:p>
          <a:p>
            <a:pPr lvl="0" algn="just"/>
            <a:endParaRPr lang="tr-TR" dirty="0"/>
          </a:p>
          <a:p>
            <a:pPr lvl="0" algn="just"/>
            <a:r>
              <a:rPr lang="tr-TR" dirty="0"/>
              <a:t>Sergi kapsamındaki etkinliklerin değerlendirilmesinde, eğitim-öğretim faaliyetleri ve öğrenci kulüp faaliyetleri kapsamındaki sergiler dikkate alınmaz. </a:t>
            </a:r>
          </a:p>
          <a:p>
            <a:endParaRPr lang="tr-TR" dirty="0"/>
          </a:p>
        </p:txBody>
      </p:sp>
    </p:spTree>
    <p:extLst>
      <p:ext uri="{BB962C8B-B14F-4D97-AF65-F5344CB8AC3E}">
        <p14:creationId xmlns:p14="http://schemas.microsoft.com/office/powerpoint/2010/main" val="110880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Giriş </a:t>
            </a:r>
          </a:p>
        </p:txBody>
      </p:sp>
      <p:sp>
        <p:nvSpPr>
          <p:cNvPr id="3" name="İçerik Yer Tutucusu 2"/>
          <p:cNvSpPr>
            <a:spLocks noGrp="1"/>
          </p:cNvSpPr>
          <p:nvPr>
            <p:ph idx="1"/>
          </p:nvPr>
        </p:nvSpPr>
        <p:spPr>
          <a:xfrm>
            <a:off x="1619672" y="1340768"/>
            <a:ext cx="7128791" cy="4824536"/>
          </a:xfrm>
        </p:spPr>
        <p:txBody>
          <a:bodyPr>
            <a:normAutofit lnSpcReduction="10000"/>
          </a:bodyPr>
          <a:lstStyle/>
          <a:p>
            <a:pPr algn="just">
              <a:lnSpc>
                <a:spcPct val="150000"/>
              </a:lnSpc>
            </a:pPr>
            <a:r>
              <a:rPr lang="tr-TR" dirty="0"/>
              <a:t>Bu sunu, siz değerli akademisyenlerin akademik teşvik dosyalarının, daha özenli ve hatasız incelenmesi için hazırlanmıştır. </a:t>
            </a:r>
          </a:p>
          <a:p>
            <a:pPr algn="just">
              <a:lnSpc>
                <a:spcPct val="150000"/>
              </a:lnSpc>
            </a:pPr>
            <a:r>
              <a:rPr lang="tr-TR" dirty="0"/>
              <a:t>Öğretim elemanlarımızın teşvik hak ediş ödemelerinde problem yaşanmaması için, slaytlarda belirtilen formatlara uyulması önem arz etmektedir.</a:t>
            </a:r>
          </a:p>
          <a:p>
            <a:pPr algn="just">
              <a:lnSpc>
                <a:spcPct val="150000"/>
              </a:lnSpc>
            </a:pPr>
            <a:endParaRPr lang="tr-TR" dirty="0"/>
          </a:p>
          <a:p>
            <a:pPr algn="just">
              <a:lnSpc>
                <a:spcPct val="150000"/>
              </a:lnSpc>
            </a:pPr>
            <a:r>
              <a:rPr lang="tr-TR" dirty="0"/>
              <a:t>Dosyalar hazırlanırken format dışı 	hazırlanan dosyaların, birimlerimizde oluşturulan komisyonlar tarafından ilgililerine tekrar düzenlemeleri için iade edileceği ve bunun zaman kaybına neden olacağı göz önüne alınmalıdır.</a:t>
            </a:r>
          </a:p>
          <a:p>
            <a:endParaRPr lang="tr-TR" dirty="0"/>
          </a:p>
        </p:txBody>
      </p:sp>
    </p:spTree>
    <p:extLst>
      <p:ext uri="{BB962C8B-B14F-4D97-AF65-F5344CB8AC3E}">
        <p14:creationId xmlns:p14="http://schemas.microsoft.com/office/powerpoint/2010/main" val="90002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6- Patentlerin Değerlendirilmesi </a:t>
            </a:r>
          </a:p>
        </p:txBody>
      </p:sp>
      <p:sp>
        <p:nvSpPr>
          <p:cNvPr id="3" name="İçerik Yer Tutucusu 2"/>
          <p:cNvSpPr>
            <a:spLocks noGrp="1"/>
          </p:cNvSpPr>
          <p:nvPr>
            <p:ph idx="1"/>
          </p:nvPr>
        </p:nvSpPr>
        <p:spPr>
          <a:xfrm>
            <a:off x="1942415" y="1628800"/>
            <a:ext cx="6591985" cy="4282422"/>
          </a:xfrm>
        </p:spPr>
        <p:txBody>
          <a:bodyPr/>
          <a:lstStyle/>
          <a:p>
            <a:r>
              <a:rPr lang="tr-TR" b="1" dirty="0"/>
              <a:t>Ulusal incelemesiz patentler değerlendirme kapsamı dışındadır</a:t>
            </a:r>
            <a:r>
              <a:rPr lang="tr-TR" dirty="0"/>
              <a:t>!</a:t>
            </a:r>
          </a:p>
          <a:p>
            <a:endParaRPr lang="tr-TR" dirty="0"/>
          </a:p>
        </p:txBody>
      </p:sp>
    </p:spTree>
    <p:extLst>
      <p:ext uri="{BB962C8B-B14F-4D97-AF65-F5344CB8AC3E}">
        <p14:creationId xmlns:p14="http://schemas.microsoft.com/office/powerpoint/2010/main" val="367442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7- Atıfların Değerlendirilmesi </a:t>
            </a:r>
          </a:p>
        </p:txBody>
      </p:sp>
      <p:sp>
        <p:nvSpPr>
          <p:cNvPr id="3" name="İçerik Yer Tutucusu 2"/>
          <p:cNvSpPr>
            <a:spLocks noGrp="1"/>
          </p:cNvSpPr>
          <p:nvPr>
            <p:ph idx="1"/>
          </p:nvPr>
        </p:nvSpPr>
        <p:spPr>
          <a:xfrm>
            <a:off x="1619673" y="1340768"/>
            <a:ext cx="6914728" cy="4896544"/>
          </a:xfrm>
        </p:spPr>
        <p:txBody>
          <a:bodyPr>
            <a:normAutofit fontScale="92500"/>
          </a:bodyPr>
          <a:lstStyle/>
          <a:p>
            <a:pPr lvl="0" algn="just"/>
            <a:r>
              <a:rPr lang="tr-TR" dirty="0"/>
              <a:t>Sadece bu Yönetmelik kapsamında değerlendirilen yayınlarda veya eserlerde ve bu Yönetmelik kapsamında değerlendirilen yayınlara veya eserlere yapılan atıflar dikkate alınır, diğerleri kapsam dışıdır. </a:t>
            </a:r>
          </a:p>
          <a:p>
            <a:pPr lvl="0" algn="just"/>
            <a:r>
              <a:rPr lang="tr-TR" dirty="0"/>
              <a:t>Başvuru sahibinin kendi yayınlarına veya eserlerine yaptığı atıflar kapsam dışıdır. </a:t>
            </a:r>
          </a:p>
          <a:p>
            <a:pPr lvl="0" algn="just"/>
            <a:r>
              <a:rPr lang="tr-TR" dirty="0"/>
              <a:t>Başvuru sahibinin, sadece Devlet yükseköğretim kurumlarında üretilen yayınlarına veya eserlerine yapılan atıflar geçerlidir, diğerleri kapsam dışıdır. </a:t>
            </a:r>
          </a:p>
          <a:p>
            <a:pPr lvl="0" algn="just"/>
            <a:r>
              <a:rPr lang="tr-TR" dirty="0"/>
              <a:t>Atıfların değerlendirilmesinde kişi sayısı dikkate alınmaz, her bir başvuru sahibi için ayrı puanlama yapılır. </a:t>
            </a:r>
          </a:p>
          <a:p>
            <a:pPr lvl="0" algn="just"/>
            <a:r>
              <a:rPr lang="tr-TR" dirty="0"/>
              <a:t>Aynı yayın veya esere bir kitabın ya da makalenin farklı bölümlerinde veya kısımlarında yapılan atıflar yalnızca bir atıf olarak değerlendirilir. </a:t>
            </a:r>
          </a:p>
          <a:p>
            <a:pPr lvl="0" algn="just"/>
            <a:r>
              <a:rPr lang="tr-TR" dirty="0"/>
              <a:t>Ancak bölüm yazarları farklı olan kitaplarda farklı bölümlerde yapılan her bir atıf için ayrı puan değerlendirmesi yapılır. </a:t>
            </a:r>
          </a:p>
          <a:p>
            <a:endParaRPr lang="tr-TR" dirty="0"/>
          </a:p>
        </p:txBody>
      </p:sp>
    </p:spTree>
    <p:extLst>
      <p:ext uri="{BB962C8B-B14F-4D97-AF65-F5344CB8AC3E}">
        <p14:creationId xmlns:p14="http://schemas.microsoft.com/office/powerpoint/2010/main" val="359676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644650"/>
          </a:xfrm>
        </p:spPr>
        <p:txBody>
          <a:bodyPr>
            <a:normAutofit/>
          </a:bodyPr>
          <a:lstStyle/>
          <a:p>
            <a:pPr algn="just"/>
            <a:r>
              <a:rPr lang="tr-TR" sz="2400" b="1" dirty="0"/>
              <a:t>8- Tebliğlerin Değerlendirilmesi </a:t>
            </a:r>
          </a:p>
        </p:txBody>
      </p:sp>
      <p:sp>
        <p:nvSpPr>
          <p:cNvPr id="3" name="İçerik Yer Tutucusu 2"/>
          <p:cNvSpPr>
            <a:spLocks noGrp="1"/>
          </p:cNvSpPr>
          <p:nvPr>
            <p:ph idx="1"/>
          </p:nvPr>
        </p:nvSpPr>
        <p:spPr>
          <a:xfrm>
            <a:off x="1942415" y="1268760"/>
            <a:ext cx="6591985" cy="4642462"/>
          </a:xfrm>
        </p:spPr>
        <p:txBody>
          <a:bodyPr/>
          <a:lstStyle/>
          <a:p>
            <a:pPr lvl="0" algn="just"/>
            <a:r>
              <a:rPr lang="tr-TR" dirty="0"/>
              <a:t>Tebliğlerin sunulduğu etkinliğin uluslararası olarak nitelendirilebilmesi için en az beş farklı ülkeden konuşmacının katılım sağlaması esastır. </a:t>
            </a:r>
          </a:p>
          <a:p>
            <a:pPr lvl="0" algn="just"/>
            <a:endParaRPr lang="tr-TR" dirty="0"/>
          </a:p>
          <a:p>
            <a:pPr lvl="0" algn="just"/>
            <a:r>
              <a:rPr lang="tr-TR" dirty="0"/>
              <a:t>Tebliğlerin değerlendirilmesinde tebliğin ilgili etkinlikte sunulmuş ve bunun belgelendirilmiş olması (etkinlik programı ve etkinliğe katılım sağlandığını gösterir belge) esastır. </a:t>
            </a:r>
          </a:p>
          <a:p>
            <a:pPr lvl="0" algn="just"/>
            <a:endParaRPr lang="tr-TR" dirty="0"/>
          </a:p>
          <a:p>
            <a:pPr lvl="0" algn="just"/>
            <a:r>
              <a:rPr lang="tr-TR" dirty="0"/>
              <a:t>Ayrıca, değerlendirme için tebliğin elektronik veya basılı olarak etkinlik tebliğ kitapçığında yer alması ve yayınlanmış tam metninin sunulması gerekir. </a:t>
            </a:r>
          </a:p>
          <a:p>
            <a:endParaRPr lang="tr-TR" dirty="0"/>
          </a:p>
        </p:txBody>
      </p:sp>
    </p:spTree>
    <p:extLst>
      <p:ext uri="{BB962C8B-B14F-4D97-AF65-F5344CB8AC3E}">
        <p14:creationId xmlns:p14="http://schemas.microsoft.com/office/powerpoint/2010/main" val="22087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9- Ödüllerin Değerlendirilmesi </a:t>
            </a:r>
          </a:p>
        </p:txBody>
      </p:sp>
      <p:sp>
        <p:nvSpPr>
          <p:cNvPr id="3" name="İçerik Yer Tutucusu 2"/>
          <p:cNvSpPr>
            <a:spLocks noGrp="1"/>
          </p:cNvSpPr>
          <p:nvPr>
            <p:ph idx="1"/>
          </p:nvPr>
        </p:nvSpPr>
        <p:spPr>
          <a:xfrm>
            <a:off x="1942415" y="1196752"/>
            <a:ext cx="6591985" cy="4714470"/>
          </a:xfrm>
        </p:spPr>
        <p:txBody>
          <a:bodyPr/>
          <a:lstStyle/>
          <a:p>
            <a:pPr lvl="0" algn="just"/>
            <a:r>
              <a:rPr lang="tr-TR" dirty="0"/>
              <a:t>Ödülün başvuru sahibinin alanı ile ilgili yapmış olduğu çalışmalar için verilmiş olması esastır. </a:t>
            </a:r>
          </a:p>
          <a:p>
            <a:pPr lvl="0" algn="just"/>
            <a:endParaRPr lang="tr-TR" dirty="0"/>
          </a:p>
          <a:p>
            <a:pPr lvl="0" algn="just"/>
            <a:r>
              <a:rPr lang="tr-TR" dirty="0"/>
              <a:t>Tebliğler için verilen ödüller, dergi hakemlikleri için yayınevleri veya dergiler tarafından verilen ödüller ve başvuru sahibinin üniversitesinden aldığı ödüller değerlendirmeye alınmaz. </a:t>
            </a:r>
          </a:p>
          <a:p>
            <a:endParaRPr lang="tr-TR" dirty="0"/>
          </a:p>
        </p:txBody>
      </p:sp>
    </p:spTree>
    <p:extLst>
      <p:ext uri="{BB962C8B-B14F-4D97-AF65-F5344CB8AC3E}">
        <p14:creationId xmlns:p14="http://schemas.microsoft.com/office/powerpoint/2010/main" val="257600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72642"/>
          </a:xfrm>
        </p:spPr>
        <p:txBody>
          <a:bodyPr>
            <a:normAutofit/>
          </a:bodyPr>
          <a:lstStyle/>
          <a:p>
            <a:r>
              <a:rPr lang="tr-TR" sz="2400" b="1" dirty="0"/>
              <a:t>10- Ayrıca;  </a:t>
            </a:r>
          </a:p>
        </p:txBody>
      </p:sp>
      <p:sp>
        <p:nvSpPr>
          <p:cNvPr id="3" name="İçerik Yer Tutucusu 2"/>
          <p:cNvSpPr>
            <a:spLocks noGrp="1"/>
          </p:cNvSpPr>
          <p:nvPr>
            <p:ph idx="1"/>
          </p:nvPr>
        </p:nvSpPr>
        <p:spPr>
          <a:xfrm>
            <a:off x="1691681" y="1340768"/>
            <a:ext cx="6842720" cy="4968552"/>
          </a:xfrm>
        </p:spPr>
        <p:txBody>
          <a:bodyPr>
            <a:normAutofit/>
          </a:bodyPr>
          <a:lstStyle/>
          <a:p>
            <a:pPr lvl="0" algn="just"/>
            <a:r>
              <a:rPr lang="tr-TR" dirty="0"/>
              <a:t>Ödüllerin değerlendirilmesinde ödülün alındığı; </a:t>
            </a:r>
          </a:p>
          <a:p>
            <a:pPr lvl="0" algn="just"/>
            <a:endParaRPr lang="tr-TR" dirty="0"/>
          </a:p>
          <a:p>
            <a:pPr lvl="0" algn="just"/>
            <a:r>
              <a:rPr lang="tr-TR" dirty="0"/>
              <a:t>Projelerin ve araştırmaların değerlendirilmesinde projelerin ve araştırmaların sonuçlandığı; </a:t>
            </a:r>
          </a:p>
          <a:p>
            <a:pPr lvl="0" algn="just"/>
            <a:endParaRPr lang="tr-TR" dirty="0"/>
          </a:p>
          <a:p>
            <a:pPr lvl="0" algn="just"/>
            <a:r>
              <a:rPr lang="tr-TR" dirty="0"/>
              <a:t>Tasarımların değerlendirilmesinde tasarımın sonuçlandığı; </a:t>
            </a:r>
          </a:p>
          <a:p>
            <a:pPr lvl="0" algn="just"/>
            <a:endParaRPr lang="tr-TR" dirty="0"/>
          </a:p>
          <a:p>
            <a:pPr lvl="0" algn="just"/>
            <a:r>
              <a:rPr lang="tr-TR" dirty="0"/>
              <a:t>Patentlerin değerlendirilmesinde patentin tescil edildiği,</a:t>
            </a:r>
          </a:p>
          <a:p>
            <a:pPr lvl="0" algn="just"/>
            <a:endParaRPr lang="tr-TR" dirty="0"/>
          </a:p>
          <a:p>
            <a:pPr lvl="0" algn="just"/>
            <a:r>
              <a:rPr lang="tr-TR" dirty="0"/>
              <a:t>Sergilerin değerlendirilmesinde serginin açıldığı tarih esas alınır.</a:t>
            </a:r>
          </a:p>
          <a:p>
            <a:endParaRPr lang="tr-TR" dirty="0"/>
          </a:p>
        </p:txBody>
      </p:sp>
    </p:spTree>
    <p:extLst>
      <p:ext uri="{BB962C8B-B14F-4D97-AF65-F5344CB8AC3E}">
        <p14:creationId xmlns:p14="http://schemas.microsoft.com/office/powerpoint/2010/main" val="1835807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11- Not; </a:t>
            </a:r>
          </a:p>
        </p:txBody>
      </p:sp>
      <p:sp>
        <p:nvSpPr>
          <p:cNvPr id="3" name="İçerik Yer Tutucusu 2"/>
          <p:cNvSpPr>
            <a:spLocks noGrp="1"/>
          </p:cNvSpPr>
          <p:nvPr>
            <p:ph idx="1"/>
          </p:nvPr>
        </p:nvSpPr>
        <p:spPr>
          <a:xfrm>
            <a:off x="1691681" y="1556792"/>
            <a:ext cx="6842720" cy="4354430"/>
          </a:xfrm>
        </p:spPr>
        <p:txBody>
          <a:bodyPr/>
          <a:lstStyle/>
          <a:p>
            <a:pPr algn="just"/>
            <a:r>
              <a:rPr lang="tr-TR" b="1" dirty="0"/>
              <a:t>Akademik teşvik ödeneğinin ödenebilmesi için akademik teşvik puanının en az otuz olması gerekir.</a:t>
            </a:r>
          </a:p>
          <a:p>
            <a:endParaRPr lang="tr-TR" dirty="0"/>
          </a:p>
        </p:txBody>
      </p:sp>
    </p:spTree>
    <p:extLst>
      <p:ext uri="{BB962C8B-B14F-4D97-AF65-F5344CB8AC3E}">
        <p14:creationId xmlns:p14="http://schemas.microsoft.com/office/powerpoint/2010/main" val="424780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1004690"/>
          </a:xfrm>
        </p:spPr>
        <p:txBody>
          <a:bodyPr>
            <a:normAutofit/>
          </a:bodyPr>
          <a:lstStyle/>
          <a:p>
            <a:r>
              <a:rPr lang="tr-TR" sz="2400" b="1" dirty="0"/>
              <a:t>1- </a:t>
            </a:r>
            <a:r>
              <a:rPr lang="tr-TR" sz="2400" b="1" dirty="0" err="1"/>
              <a:t>Yöksis’ten</a:t>
            </a:r>
            <a:r>
              <a:rPr lang="tr-TR" sz="2400" b="1" dirty="0"/>
              <a:t> Alınacak Başvuru Beyan Formu </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628800"/>
            <a:ext cx="5904656" cy="4824536"/>
          </a:xfrm>
        </p:spPr>
      </p:pic>
    </p:spTree>
    <p:extLst>
      <p:ext uri="{BB962C8B-B14F-4D97-AF65-F5344CB8AC3E}">
        <p14:creationId xmlns:p14="http://schemas.microsoft.com/office/powerpoint/2010/main" val="156646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860674"/>
          </a:xfrm>
        </p:spPr>
        <p:txBody>
          <a:bodyPr>
            <a:normAutofit fontScale="90000"/>
          </a:bodyPr>
          <a:lstStyle/>
          <a:p>
            <a:r>
              <a:rPr lang="tr-TR" sz="2700" b="1" dirty="0"/>
              <a:t>2- Üniversitemiz Sitesinden Alınacak Olan, Akademik Teşvik Başvuru Beyan Formu </a:t>
            </a:r>
            <a:r>
              <a:rPr lang="tr-TR" dirty="0"/>
              <a:t/>
            </a:r>
            <a:br>
              <a:rPr lang="tr-TR" dirty="0"/>
            </a:br>
            <a:r>
              <a:rPr lang="tr-TR" dirty="0"/>
              <a:t> </a:t>
            </a:r>
          </a:p>
        </p:txBody>
      </p:sp>
      <p:pic>
        <p:nvPicPr>
          <p:cNvPr id="4" name="Picture 2"/>
          <p:cNvPicPr>
            <a:picLocks noGrp="1" noChangeAspect="1" noChangeArrowheads="1"/>
          </p:cNvPicPr>
          <p:nvPr>
            <p:ph idx="1"/>
          </p:nvPr>
        </p:nvPicPr>
        <p:blipFill rotWithShape="1">
          <a:blip r:embed="rId2"/>
          <a:srcRect l="22336" t="21894" r="20982" b="8332"/>
          <a:stretch/>
        </p:blipFill>
        <p:spPr bwMode="auto">
          <a:xfrm>
            <a:off x="2123728" y="1628800"/>
            <a:ext cx="6048672" cy="4752528"/>
          </a:xfrm>
          <a:prstGeom prst="rect">
            <a:avLst/>
          </a:prstGeom>
          <a:noFill/>
          <a:ln w="9525">
            <a:solidFill>
              <a:schemeClr val="accent2"/>
            </a:solidFill>
            <a:miter lim="800000"/>
            <a:headEnd/>
            <a:tailEnd/>
          </a:ln>
          <a:effectLst/>
        </p:spPr>
      </p:pic>
    </p:spTree>
    <p:extLst>
      <p:ext uri="{BB962C8B-B14F-4D97-AF65-F5344CB8AC3E}">
        <p14:creationId xmlns:p14="http://schemas.microsoft.com/office/powerpoint/2010/main" val="16529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56803"/>
          </a:xfrm>
        </p:spPr>
        <p:txBody>
          <a:bodyPr>
            <a:normAutofit/>
          </a:bodyPr>
          <a:lstStyle/>
          <a:p>
            <a:r>
              <a:rPr lang="tr-TR" sz="2400" b="1" dirty="0"/>
              <a:t>3- Klasör ’ün Hazırlanışı</a:t>
            </a:r>
          </a:p>
        </p:txBody>
      </p:sp>
      <p:pic>
        <p:nvPicPr>
          <p:cNvPr id="4" name="Picture 3"/>
          <p:cNvPicPr>
            <a:picLocks noGrp="1" noChangeAspect="1" noChangeArrowheads="1"/>
          </p:cNvPicPr>
          <p:nvPr>
            <p:ph idx="1"/>
          </p:nvPr>
        </p:nvPicPr>
        <p:blipFill>
          <a:blip r:embed="rId2"/>
          <a:srcRect/>
          <a:stretch>
            <a:fillRect/>
          </a:stretch>
        </p:blipFill>
        <p:spPr bwMode="auto">
          <a:xfrm>
            <a:off x="1115616" y="1802904"/>
            <a:ext cx="3933825" cy="4457700"/>
          </a:xfrm>
          <a:prstGeom prst="rect">
            <a:avLst/>
          </a:prstGeom>
          <a:noFill/>
          <a:ln w="9525">
            <a:noFill/>
            <a:miter lim="800000"/>
            <a:headEnd/>
            <a:tailEnd/>
          </a:ln>
          <a:effectLst/>
        </p:spPr>
      </p:pic>
      <p:sp>
        <p:nvSpPr>
          <p:cNvPr id="5" name="7 Yuvarlatılmış Dikdörtgen"/>
          <p:cNvSpPr/>
          <p:nvPr/>
        </p:nvSpPr>
        <p:spPr>
          <a:xfrm>
            <a:off x="4162641" y="2132856"/>
            <a:ext cx="4357718" cy="25717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Klasörün yan sırtında başvuru sahibini tanımlayıcı bilgiler yer alacak. Örn;</a:t>
            </a:r>
          </a:p>
          <a:p>
            <a:endParaRPr lang="tr-TR" dirty="0"/>
          </a:p>
          <a:p>
            <a:r>
              <a:rPr lang="tr-TR" dirty="0"/>
              <a:t>	</a:t>
            </a:r>
            <a:r>
              <a:rPr lang="tr-TR" b="1" dirty="0"/>
              <a:t>EĞİTİM FAKÜLTESİ </a:t>
            </a:r>
          </a:p>
          <a:p>
            <a:r>
              <a:rPr lang="tr-TR" dirty="0"/>
              <a:t>Güz. San. </a:t>
            </a:r>
            <a:r>
              <a:rPr lang="tr-TR" dirty="0" err="1"/>
              <a:t>Eğt</a:t>
            </a:r>
            <a:r>
              <a:rPr lang="tr-TR" dirty="0"/>
              <a:t>. Böl. Öğr. Üyesi Prof. Dr. Ad SOYAD</a:t>
            </a:r>
          </a:p>
        </p:txBody>
      </p:sp>
      <p:sp>
        <p:nvSpPr>
          <p:cNvPr id="8" name="10 Sağ Ok"/>
          <p:cNvSpPr/>
          <p:nvPr/>
        </p:nvSpPr>
        <p:spPr>
          <a:xfrm flipH="1">
            <a:off x="2129168" y="3038301"/>
            <a:ext cx="2033473" cy="71438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2937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788666"/>
          </a:xfrm>
        </p:spPr>
        <p:txBody>
          <a:bodyPr>
            <a:normAutofit fontScale="90000"/>
          </a:bodyPr>
          <a:lstStyle/>
          <a:p>
            <a:r>
              <a:rPr lang="tr-TR" sz="2700" b="1" dirty="0"/>
              <a:t>4-Dosya Klasörüne Yerleştirilecek Dosyalar ve Formatları</a:t>
            </a:r>
            <a:r>
              <a:rPr lang="tr-TR" dirty="0"/>
              <a:t/>
            </a:r>
            <a:br>
              <a:rPr lang="tr-TR" dirty="0"/>
            </a:br>
            <a:endParaRPr lang="tr-T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115616" y="1988840"/>
            <a:ext cx="3666089" cy="4443367"/>
          </a:xfrm>
          <a:prstGeom prst="rect">
            <a:avLst/>
          </a:prstGeom>
          <a:noFill/>
          <a:ln w="9525">
            <a:noFill/>
            <a:miter lim="800000"/>
            <a:headEnd/>
            <a:tailEnd/>
          </a:ln>
          <a:effectLst/>
        </p:spPr>
      </p:pic>
      <p:sp>
        <p:nvSpPr>
          <p:cNvPr id="5" name="7 Yuvarlatılmış Dikdörtgen"/>
          <p:cNvSpPr/>
          <p:nvPr/>
        </p:nvSpPr>
        <p:spPr>
          <a:xfrm>
            <a:off x="5364088" y="1700808"/>
            <a:ext cx="3365517" cy="4000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dirty="0"/>
              <a:t>Her faaliyet türü için (yayın, tebliğ, proje, vb.) </a:t>
            </a:r>
            <a:r>
              <a:rPr lang="tr-TR" dirty="0" err="1"/>
              <a:t>yöksis</a:t>
            </a:r>
            <a:r>
              <a:rPr lang="tr-TR" dirty="0"/>
              <a:t> çıktısı beyan formundaki faaliyet türü sırasına göre </a:t>
            </a:r>
            <a:r>
              <a:rPr lang="tr-TR" b="1" dirty="0"/>
              <a:t>Şeffaf Plastik kapaklı A4 Telli Dosya </a:t>
            </a:r>
            <a:r>
              <a:rPr lang="tr-TR" dirty="0"/>
              <a:t>hazırlanacak ve bu sıraya göre klasöre yerleştirilecektir.</a:t>
            </a:r>
          </a:p>
        </p:txBody>
      </p:sp>
      <p:sp>
        <p:nvSpPr>
          <p:cNvPr id="6" name="8 Sağ Ok"/>
          <p:cNvSpPr/>
          <p:nvPr/>
        </p:nvSpPr>
        <p:spPr>
          <a:xfrm flipH="1">
            <a:off x="3491880" y="3201006"/>
            <a:ext cx="187220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2505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5- Eserlerin Yerleştirilmesi</a:t>
            </a:r>
            <a:br>
              <a:rPr lang="tr-TR" sz="2400" b="1" dirty="0"/>
            </a:br>
            <a:endParaRPr lang="tr-TR" sz="2400" b="1" dirty="0"/>
          </a:p>
        </p:txBody>
      </p:sp>
      <p:sp>
        <p:nvSpPr>
          <p:cNvPr id="3" name="İçerik Yer Tutucusu 2"/>
          <p:cNvSpPr>
            <a:spLocks noGrp="1"/>
          </p:cNvSpPr>
          <p:nvPr>
            <p:ph idx="1"/>
          </p:nvPr>
        </p:nvSpPr>
        <p:spPr>
          <a:xfrm>
            <a:off x="1547665" y="1628800"/>
            <a:ext cx="6986736" cy="4282422"/>
          </a:xfrm>
        </p:spPr>
        <p:txBody>
          <a:bodyPr/>
          <a:lstStyle/>
          <a:p>
            <a:pPr algn="just">
              <a:lnSpc>
                <a:spcPct val="150000"/>
              </a:lnSpc>
            </a:pPr>
            <a:r>
              <a:rPr lang="tr-TR" dirty="0"/>
              <a:t>Eserler yerleştirilirken her bir yayın türü(</a:t>
            </a:r>
            <a:r>
              <a:rPr lang="tr-TR" dirty="0" err="1"/>
              <a:t>örn</a:t>
            </a:r>
            <a:r>
              <a:rPr lang="tr-TR" dirty="0"/>
              <a:t>; Makale, Tebliğ) için hazırlanmış olan Şeffaf plastik kapaklı A4 telli dosya içerisine yerleştirilecek poşet dosyalar,   her bir eser için bir poşet dosya olacak şekilde yerleştirilmelidir. </a:t>
            </a:r>
          </a:p>
          <a:p>
            <a:pPr>
              <a:lnSpc>
                <a:spcPct val="150000"/>
              </a:lnSpc>
            </a:pPr>
            <a:r>
              <a:rPr lang="tr-TR" dirty="0"/>
              <a:t>(Örn;1. poşet dosya=1.makale, 2. poşet dosya=2.makale)</a:t>
            </a:r>
          </a:p>
          <a:p>
            <a:endParaRPr lang="tr-TR" dirty="0"/>
          </a:p>
        </p:txBody>
      </p:sp>
    </p:spTree>
    <p:extLst>
      <p:ext uri="{BB962C8B-B14F-4D97-AF65-F5344CB8AC3E}">
        <p14:creationId xmlns:p14="http://schemas.microsoft.com/office/powerpoint/2010/main" val="63355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500634"/>
          </a:xfrm>
        </p:spPr>
        <p:txBody>
          <a:bodyPr>
            <a:normAutofit/>
          </a:bodyPr>
          <a:lstStyle/>
          <a:p>
            <a:r>
              <a:rPr lang="tr-TR" sz="2400" b="1" dirty="0"/>
              <a:t>6- Eser No’ un Belirtilmesi </a:t>
            </a:r>
          </a:p>
        </p:txBody>
      </p:sp>
      <p:sp>
        <p:nvSpPr>
          <p:cNvPr id="3" name="İçerik Yer Tutucusu 2"/>
          <p:cNvSpPr>
            <a:spLocks noGrp="1"/>
          </p:cNvSpPr>
          <p:nvPr>
            <p:ph idx="1"/>
          </p:nvPr>
        </p:nvSpPr>
        <p:spPr>
          <a:xfrm>
            <a:off x="1942415" y="1196752"/>
            <a:ext cx="6591985" cy="4714470"/>
          </a:xfrm>
        </p:spPr>
        <p:txBody>
          <a:bodyPr/>
          <a:lstStyle/>
          <a:p>
            <a:pPr algn="just"/>
            <a:r>
              <a:rPr lang="tr-TR" dirty="0"/>
              <a:t>Her bir eser için sırasına göre  hazırlanan poşet dosyanın sağ üst köşesine </a:t>
            </a:r>
            <a:r>
              <a:rPr lang="tr-TR" dirty="0" err="1"/>
              <a:t>yöksis</a:t>
            </a:r>
            <a:r>
              <a:rPr lang="tr-TR" dirty="0"/>
              <a:t> başvuru dosyasında verilen eser numarası(aşağıda) eklenecektir.</a:t>
            </a:r>
          </a:p>
          <a:p>
            <a:pPr lvl="1"/>
            <a:r>
              <a:rPr lang="tr-TR" dirty="0" err="1"/>
              <a:t>Yöksis’teki</a:t>
            </a:r>
            <a:r>
              <a:rPr lang="tr-TR" dirty="0"/>
              <a:t> Eser No Bölümü:</a:t>
            </a:r>
          </a:p>
          <a:p>
            <a:endParaRPr lang="tr-TR" dirty="0"/>
          </a:p>
          <a:p>
            <a:endParaRPr lang="tr-TR" dirty="0"/>
          </a:p>
        </p:txBody>
      </p:sp>
      <p:pic>
        <p:nvPicPr>
          <p:cNvPr id="4" name="Picture 2"/>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1554890" y="2492896"/>
            <a:ext cx="6953250" cy="4048125"/>
          </a:xfrm>
          <a:prstGeom prst="rect">
            <a:avLst/>
          </a:prstGeom>
          <a:noFill/>
          <a:ln w="9525">
            <a:solidFill>
              <a:schemeClr val="accent2"/>
            </a:solidFill>
            <a:miter lim="800000"/>
            <a:headEnd/>
            <a:tailEnd/>
          </a:ln>
          <a:effectLst/>
        </p:spPr>
      </p:pic>
    </p:spTree>
    <p:extLst>
      <p:ext uri="{BB962C8B-B14F-4D97-AF65-F5344CB8AC3E}">
        <p14:creationId xmlns:p14="http://schemas.microsoft.com/office/powerpoint/2010/main" val="44701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42415" y="692696"/>
            <a:ext cx="6591985" cy="5218526"/>
          </a:xfrm>
        </p:spPr>
        <p:txBody>
          <a:bodyPr>
            <a:normAutofit/>
          </a:bodyPr>
          <a:lstStyle/>
          <a:p>
            <a:pPr lvl="2"/>
            <a:r>
              <a:rPr lang="tr-TR" sz="1600" dirty="0"/>
              <a:t>Eser No’sunun yayına eklenmiş hali:</a:t>
            </a:r>
          </a:p>
        </p:txBody>
      </p:sp>
      <p:pic>
        <p:nvPicPr>
          <p:cNvPr id="4" name="Picture 4"/>
          <p:cNvPicPr>
            <a:picLocks noChangeAspect="1" noChangeArrowheads="1"/>
          </p:cNvPicPr>
          <p:nvPr/>
        </p:nvPicPr>
        <p:blipFill>
          <a:blip r:embed="rId2"/>
          <a:srcRect/>
          <a:stretch>
            <a:fillRect/>
          </a:stretch>
        </p:blipFill>
        <p:spPr bwMode="auto">
          <a:xfrm>
            <a:off x="2483768" y="1412776"/>
            <a:ext cx="5195907" cy="5084779"/>
          </a:xfrm>
          <a:prstGeom prst="rect">
            <a:avLst/>
          </a:prstGeom>
          <a:noFill/>
          <a:ln w="9525">
            <a:noFill/>
            <a:miter lim="800000"/>
            <a:headEnd/>
            <a:tailEnd/>
          </a:ln>
          <a:effectLst/>
        </p:spPr>
      </p:pic>
    </p:spTree>
    <p:extLst>
      <p:ext uri="{BB962C8B-B14F-4D97-AF65-F5344CB8AC3E}">
        <p14:creationId xmlns:p14="http://schemas.microsoft.com/office/powerpoint/2010/main" val="3535941051"/>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256</TotalTime>
  <Words>1128</Words>
  <Application>Microsoft Office PowerPoint</Application>
  <PresentationFormat>Ekran Gösterisi (4:3)</PresentationFormat>
  <Paragraphs>96</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Century Gothic</vt:lpstr>
      <vt:lpstr>Wingdings 3</vt:lpstr>
      <vt:lpstr>Duman</vt:lpstr>
      <vt:lpstr>PowerPoint Sunusu</vt:lpstr>
      <vt:lpstr>Giriş </vt:lpstr>
      <vt:lpstr>1- Yöksis’ten Alınacak Başvuru Beyan Formu </vt:lpstr>
      <vt:lpstr>2- Üniversitemiz Sitesinden Alınacak Olan, Akademik Teşvik Başvuru Beyan Formu   </vt:lpstr>
      <vt:lpstr>3- Klasör ’ün Hazırlanışı</vt:lpstr>
      <vt:lpstr>4-Dosya Klasörüne Yerleştirilecek Dosyalar ve Formatları </vt:lpstr>
      <vt:lpstr>5- Eserlerin Yerleştirilmesi </vt:lpstr>
      <vt:lpstr>6- Eser No’ un Belirtilmesi </vt:lpstr>
      <vt:lpstr>PowerPoint Sunusu</vt:lpstr>
      <vt:lpstr>7- Yazar İsminin Belirtilmesi </vt:lpstr>
      <vt:lpstr>PowerPoint Sunusu</vt:lpstr>
      <vt:lpstr>Akademik Teşvik Kriterleri </vt:lpstr>
      <vt:lpstr>1- Proje Faaliyetlerinin Değerlendirilmesi </vt:lpstr>
      <vt:lpstr>PowerPoint Sunusu</vt:lpstr>
      <vt:lpstr>2- Araştırma Faaliyetlerinin Değerlendirilmesi </vt:lpstr>
      <vt:lpstr>3- Yayın Faaliyetlerinin Değerlendirilmesi </vt:lpstr>
      <vt:lpstr>PowerPoint Sunusu</vt:lpstr>
      <vt:lpstr>4- Tasarım Faaliyetlerinin Değerlendirilmesi </vt:lpstr>
      <vt:lpstr>5- Sergi Faaliyetlerinin Değerlendirilmesi </vt:lpstr>
      <vt:lpstr>6- Patentlerin Değerlendirilmesi </vt:lpstr>
      <vt:lpstr>7- Atıfların Değerlendirilmesi </vt:lpstr>
      <vt:lpstr>8- Tebliğlerin Değerlendirilmesi </vt:lpstr>
      <vt:lpstr>9- Ödüllerin Değerlendirilmesi </vt:lpstr>
      <vt:lpstr>10- Ayrıca;  </vt:lpstr>
      <vt:lpstr>11- Not;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teşvik dosyasi hazirlama  esaslari</dc:title>
  <dc:creator>SelinAltunkuyu</dc:creator>
  <cp:lastModifiedBy>Windows Kullanıcısı</cp:lastModifiedBy>
  <cp:revision>82</cp:revision>
  <dcterms:created xsi:type="dcterms:W3CDTF">2018-11-07T17:50:17Z</dcterms:created>
  <dcterms:modified xsi:type="dcterms:W3CDTF">2018-12-13T06:09:21Z</dcterms:modified>
</cp:coreProperties>
</file>