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84" r:id="rId2"/>
  </p:sldMasterIdLst>
  <p:sldIdLst>
    <p:sldId id="256" r:id="rId3"/>
    <p:sldId id="267" r:id="rId4"/>
    <p:sldId id="305" r:id="rId5"/>
    <p:sldId id="291" r:id="rId6"/>
    <p:sldId id="270" r:id="rId7"/>
    <p:sldId id="302" r:id="rId8"/>
    <p:sldId id="269" r:id="rId9"/>
    <p:sldId id="268" r:id="rId10"/>
    <p:sldId id="273" r:id="rId11"/>
    <p:sldId id="271" r:id="rId12"/>
    <p:sldId id="293" r:id="rId13"/>
    <p:sldId id="296" r:id="rId14"/>
    <p:sldId id="298" r:id="rId15"/>
    <p:sldId id="297" r:id="rId16"/>
    <p:sldId id="299" r:id="rId17"/>
    <p:sldId id="300" r:id="rId18"/>
    <p:sldId id="301" r:id="rId19"/>
    <p:sldId id="304" r:id="rId20"/>
    <p:sldId id="292" r:id="rId21"/>
    <p:sldId id="303" r:id="rId2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linAltunkuyu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588"/>
  </p:normalViewPr>
  <p:slideViewPr>
    <p:cSldViewPr>
      <p:cViewPr varScale="1">
        <p:scale>
          <a:sx n="83" d="100"/>
          <a:sy n="83" d="100"/>
        </p:scale>
        <p:origin x="126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5AEB96-8F20-40E3-A526-C30B61A857F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F695EDC-506F-4D67-8944-D51E65E23BD9}">
      <dgm:prSet/>
      <dgm:spPr/>
      <dgm:t>
        <a:bodyPr/>
        <a:lstStyle/>
        <a:p>
          <a:pPr algn="just"/>
          <a:r>
            <a:rPr lang="tr-TR" dirty="0"/>
            <a:t>Bu sunu, siz değerli akademisyenlerin akademik teşvik dosyalarının, daha özenli ve hatasız incelenmesi için hazırlanmıştır. </a:t>
          </a:r>
          <a:endParaRPr lang="en-US" dirty="0"/>
        </a:p>
      </dgm:t>
    </dgm:pt>
    <dgm:pt modelId="{053A57EE-5149-4E3B-8BD5-FFAFD0C63D04}" type="parTrans" cxnId="{4C960B9F-E6EC-4D9D-BEC0-9CC6F922DDD1}">
      <dgm:prSet/>
      <dgm:spPr/>
      <dgm:t>
        <a:bodyPr/>
        <a:lstStyle/>
        <a:p>
          <a:endParaRPr lang="en-US"/>
        </a:p>
      </dgm:t>
    </dgm:pt>
    <dgm:pt modelId="{F6A1C49F-C702-404A-9EB9-E309B9E4E0E9}" type="sibTrans" cxnId="{4C960B9F-E6EC-4D9D-BEC0-9CC6F922DDD1}">
      <dgm:prSet/>
      <dgm:spPr/>
      <dgm:t>
        <a:bodyPr/>
        <a:lstStyle/>
        <a:p>
          <a:endParaRPr lang="en-US"/>
        </a:p>
      </dgm:t>
    </dgm:pt>
    <dgm:pt modelId="{A0C16A99-C0B9-4912-8C96-4E14CA14DB4C}">
      <dgm:prSet/>
      <dgm:spPr/>
      <dgm:t>
        <a:bodyPr/>
        <a:lstStyle/>
        <a:p>
          <a:pPr algn="just"/>
          <a:r>
            <a:rPr lang="tr-TR" dirty="0"/>
            <a:t>Öğretim elemanlarımızın teşvik hak ediş ödemelerinde problem yaşanmaması için, slaytlarda belirtilen formatlara uyulması önem arz etmektedir.</a:t>
          </a:r>
          <a:endParaRPr lang="en-US" dirty="0"/>
        </a:p>
      </dgm:t>
    </dgm:pt>
    <dgm:pt modelId="{F421E452-451E-493B-8A92-D46A5DA31C9A}" type="parTrans" cxnId="{2624AF09-13C7-4386-A119-C71BFDED2FB2}">
      <dgm:prSet/>
      <dgm:spPr/>
      <dgm:t>
        <a:bodyPr/>
        <a:lstStyle/>
        <a:p>
          <a:endParaRPr lang="en-US"/>
        </a:p>
      </dgm:t>
    </dgm:pt>
    <dgm:pt modelId="{52C6628A-A94E-4D0D-AFE3-16B03037B4EE}" type="sibTrans" cxnId="{2624AF09-13C7-4386-A119-C71BFDED2FB2}">
      <dgm:prSet/>
      <dgm:spPr/>
      <dgm:t>
        <a:bodyPr/>
        <a:lstStyle/>
        <a:p>
          <a:endParaRPr lang="en-US"/>
        </a:p>
      </dgm:t>
    </dgm:pt>
    <dgm:pt modelId="{3B25B8E0-E173-4E0D-A934-30FA746BEFA1}" type="pres">
      <dgm:prSet presAssocID="{F45AEB96-8F20-40E3-A526-C30B61A857F1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5799A48-D8CE-40FA-8BCD-DD217E96BDDB}" type="pres">
      <dgm:prSet presAssocID="{FF695EDC-506F-4D67-8944-D51E65E23BD9}" presName="compNode" presStyleCnt="0"/>
      <dgm:spPr/>
    </dgm:pt>
    <dgm:pt modelId="{30E223F8-A3D8-4F19-9468-63CAFFD5B4BA}" type="pres">
      <dgm:prSet presAssocID="{FF695EDC-506F-4D67-8944-D51E65E23BD9}" presName="bgRect" presStyleLbl="bgShp" presStyleIdx="0" presStyleCnt="2"/>
      <dgm:spPr/>
    </dgm:pt>
    <dgm:pt modelId="{BA3C917B-48A4-44D2-B901-202CD76CE395}" type="pres">
      <dgm:prSet presAssocID="{FF695EDC-506F-4D67-8944-D51E65E23BD9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tr-TR"/>
        </a:p>
      </dgm:t>
      <dgm:extLst>
        <a:ext uri="{E40237B7-FDA0-4F09-8148-C483321AD2D9}">
          <dgm14:cNvPr xmlns:dgm14="http://schemas.microsoft.com/office/drawing/2010/diagram" id="0" name="" descr="Şerit"/>
        </a:ext>
      </dgm:extLst>
    </dgm:pt>
    <dgm:pt modelId="{97B25F64-CA90-4E7E-BA83-0F6EBAE0AAD3}" type="pres">
      <dgm:prSet presAssocID="{FF695EDC-506F-4D67-8944-D51E65E23BD9}" presName="spaceRect" presStyleCnt="0"/>
      <dgm:spPr/>
    </dgm:pt>
    <dgm:pt modelId="{7C32C5C8-66DA-4FA0-B48B-F7E5FA8A3304}" type="pres">
      <dgm:prSet presAssocID="{FF695EDC-506F-4D67-8944-D51E65E23BD9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AF175A96-FF42-4035-8653-7DB25360338A}" type="pres">
      <dgm:prSet presAssocID="{F6A1C49F-C702-404A-9EB9-E309B9E4E0E9}" presName="sibTrans" presStyleCnt="0"/>
      <dgm:spPr/>
    </dgm:pt>
    <dgm:pt modelId="{FAC8CA1F-099E-44B7-89F6-2C4331F01AD9}" type="pres">
      <dgm:prSet presAssocID="{A0C16A99-C0B9-4912-8C96-4E14CA14DB4C}" presName="compNode" presStyleCnt="0"/>
      <dgm:spPr/>
    </dgm:pt>
    <dgm:pt modelId="{4BD84E8A-C48B-43A8-A61A-3CBC5D9BBD43}" type="pres">
      <dgm:prSet presAssocID="{A0C16A99-C0B9-4912-8C96-4E14CA14DB4C}" presName="bgRect" presStyleLbl="bgShp" presStyleIdx="1" presStyleCnt="2"/>
      <dgm:spPr/>
    </dgm:pt>
    <dgm:pt modelId="{65B5B6D4-020C-4D01-A022-9F5734284D77}" type="pres">
      <dgm:prSet presAssocID="{A0C16A99-C0B9-4912-8C96-4E14CA14DB4C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tr-TR"/>
        </a:p>
      </dgm:t>
      <dgm:extLst>
        <a:ext uri="{E40237B7-FDA0-4F09-8148-C483321AD2D9}">
          <dgm14:cNvPr xmlns:dgm14="http://schemas.microsoft.com/office/drawing/2010/diagram" id="0" name="" descr="Sınıf"/>
        </a:ext>
      </dgm:extLst>
    </dgm:pt>
    <dgm:pt modelId="{64DCC439-1E75-4FEB-B08D-AF3F21ABB55C}" type="pres">
      <dgm:prSet presAssocID="{A0C16A99-C0B9-4912-8C96-4E14CA14DB4C}" presName="spaceRect" presStyleCnt="0"/>
      <dgm:spPr/>
    </dgm:pt>
    <dgm:pt modelId="{89B8BD71-382F-465E-B62B-78A43F141A4E}" type="pres">
      <dgm:prSet presAssocID="{A0C16A99-C0B9-4912-8C96-4E14CA14DB4C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4C960B9F-E6EC-4D9D-BEC0-9CC6F922DDD1}" srcId="{F45AEB96-8F20-40E3-A526-C30B61A857F1}" destId="{FF695EDC-506F-4D67-8944-D51E65E23BD9}" srcOrd="0" destOrd="0" parTransId="{053A57EE-5149-4E3B-8BD5-FFAFD0C63D04}" sibTransId="{F6A1C49F-C702-404A-9EB9-E309B9E4E0E9}"/>
    <dgm:cxn modelId="{EAFB5B99-44AF-44D3-964B-08FF07D9EB32}" type="presOf" srcId="{FF695EDC-506F-4D67-8944-D51E65E23BD9}" destId="{7C32C5C8-66DA-4FA0-B48B-F7E5FA8A3304}" srcOrd="0" destOrd="0" presId="urn:microsoft.com/office/officeart/2018/2/layout/IconVerticalSolidList"/>
    <dgm:cxn modelId="{2624AF09-13C7-4386-A119-C71BFDED2FB2}" srcId="{F45AEB96-8F20-40E3-A526-C30B61A857F1}" destId="{A0C16A99-C0B9-4912-8C96-4E14CA14DB4C}" srcOrd="1" destOrd="0" parTransId="{F421E452-451E-493B-8A92-D46A5DA31C9A}" sibTransId="{52C6628A-A94E-4D0D-AFE3-16B03037B4EE}"/>
    <dgm:cxn modelId="{ADBB6B2F-60B3-425E-8DAA-77B24AF29510}" type="presOf" srcId="{A0C16A99-C0B9-4912-8C96-4E14CA14DB4C}" destId="{89B8BD71-382F-465E-B62B-78A43F141A4E}" srcOrd="0" destOrd="0" presId="urn:microsoft.com/office/officeart/2018/2/layout/IconVerticalSolidList"/>
    <dgm:cxn modelId="{86A96662-339B-450F-98E3-40E015628134}" type="presOf" srcId="{F45AEB96-8F20-40E3-A526-C30B61A857F1}" destId="{3B25B8E0-E173-4E0D-A934-30FA746BEFA1}" srcOrd="0" destOrd="0" presId="urn:microsoft.com/office/officeart/2018/2/layout/IconVerticalSolidList"/>
    <dgm:cxn modelId="{5361D564-C9FD-40C4-982C-9392E16EAD0D}" type="presParOf" srcId="{3B25B8E0-E173-4E0D-A934-30FA746BEFA1}" destId="{F5799A48-D8CE-40FA-8BCD-DD217E96BDDB}" srcOrd="0" destOrd="0" presId="urn:microsoft.com/office/officeart/2018/2/layout/IconVerticalSolidList"/>
    <dgm:cxn modelId="{65AF5148-3A12-43A4-B29C-73E58D7644BA}" type="presParOf" srcId="{F5799A48-D8CE-40FA-8BCD-DD217E96BDDB}" destId="{30E223F8-A3D8-4F19-9468-63CAFFD5B4BA}" srcOrd="0" destOrd="0" presId="urn:microsoft.com/office/officeart/2018/2/layout/IconVerticalSolidList"/>
    <dgm:cxn modelId="{FD027961-433B-4B6E-BF7D-CC08F16B7D1D}" type="presParOf" srcId="{F5799A48-D8CE-40FA-8BCD-DD217E96BDDB}" destId="{BA3C917B-48A4-44D2-B901-202CD76CE395}" srcOrd="1" destOrd="0" presId="urn:microsoft.com/office/officeart/2018/2/layout/IconVerticalSolidList"/>
    <dgm:cxn modelId="{33D4DA35-ACD8-477D-9401-7DBA334F04DD}" type="presParOf" srcId="{F5799A48-D8CE-40FA-8BCD-DD217E96BDDB}" destId="{97B25F64-CA90-4E7E-BA83-0F6EBAE0AAD3}" srcOrd="2" destOrd="0" presId="urn:microsoft.com/office/officeart/2018/2/layout/IconVerticalSolidList"/>
    <dgm:cxn modelId="{6E566CA2-6880-41FD-AFB0-394288409DBF}" type="presParOf" srcId="{F5799A48-D8CE-40FA-8BCD-DD217E96BDDB}" destId="{7C32C5C8-66DA-4FA0-B48B-F7E5FA8A3304}" srcOrd="3" destOrd="0" presId="urn:microsoft.com/office/officeart/2018/2/layout/IconVerticalSolidList"/>
    <dgm:cxn modelId="{C0A3D5CD-5351-4660-B326-0043C67BD54E}" type="presParOf" srcId="{3B25B8E0-E173-4E0D-A934-30FA746BEFA1}" destId="{AF175A96-FF42-4035-8653-7DB25360338A}" srcOrd="1" destOrd="0" presId="urn:microsoft.com/office/officeart/2018/2/layout/IconVerticalSolidList"/>
    <dgm:cxn modelId="{BE4AF16E-D760-49A0-8210-C807FABF9519}" type="presParOf" srcId="{3B25B8E0-E173-4E0D-A934-30FA746BEFA1}" destId="{FAC8CA1F-099E-44B7-89F6-2C4331F01AD9}" srcOrd="2" destOrd="0" presId="urn:microsoft.com/office/officeart/2018/2/layout/IconVerticalSolidList"/>
    <dgm:cxn modelId="{285C86A7-CD0F-4C60-87A5-1EE165904C27}" type="presParOf" srcId="{FAC8CA1F-099E-44B7-89F6-2C4331F01AD9}" destId="{4BD84E8A-C48B-43A8-A61A-3CBC5D9BBD43}" srcOrd="0" destOrd="0" presId="urn:microsoft.com/office/officeart/2018/2/layout/IconVerticalSolidList"/>
    <dgm:cxn modelId="{AF9A6195-24C3-46BE-82C0-B259F55F11DD}" type="presParOf" srcId="{FAC8CA1F-099E-44B7-89F6-2C4331F01AD9}" destId="{65B5B6D4-020C-4D01-A022-9F5734284D77}" srcOrd="1" destOrd="0" presId="urn:microsoft.com/office/officeart/2018/2/layout/IconVerticalSolidList"/>
    <dgm:cxn modelId="{545FC8B9-0532-42EA-B27B-773903129F94}" type="presParOf" srcId="{FAC8CA1F-099E-44B7-89F6-2C4331F01AD9}" destId="{64DCC439-1E75-4FEB-B08D-AF3F21ABB55C}" srcOrd="2" destOrd="0" presId="urn:microsoft.com/office/officeart/2018/2/layout/IconVerticalSolidList"/>
    <dgm:cxn modelId="{51D36298-54F4-4AF1-904C-0D64DE36ECB4}" type="presParOf" srcId="{FAC8CA1F-099E-44B7-89F6-2C4331F01AD9}" destId="{89B8BD71-382F-465E-B62B-78A43F141A4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56FFFC-E7D8-42CC-A0AB-BF64F28A281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9DD38C-5F9B-47C0-A5FA-10A3785A4D3F}">
      <dgm:prSet/>
      <dgm:spPr/>
      <dgm:t>
        <a:bodyPr/>
        <a:lstStyle/>
        <a:p>
          <a:r>
            <a:rPr lang="tr-TR"/>
            <a:t>Proje</a:t>
          </a:r>
          <a:endParaRPr lang="en-US"/>
        </a:p>
      </dgm:t>
    </dgm:pt>
    <dgm:pt modelId="{81A28962-D631-4C9E-B6CB-BACACAD9E970}" type="parTrans" cxnId="{8E8B625F-80DE-49D9-8FA6-B006BD4933FC}">
      <dgm:prSet/>
      <dgm:spPr/>
      <dgm:t>
        <a:bodyPr/>
        <a:lstStyle/>
        <a:p>
          <a:endParaRPr lang="en-US"/>
        </a:p>
      </dgm:t>
    </dgm:pt>
    <dgm:pt modelId="{BAB6251E-40C0-47B3-8E1F-9ED0BBF949D2}" type="sibTrans" cxnId="{8E8B625F-80DE-49D9-8FA6-B006BD4933FC}">
      <dgm:prSet/>
      <dgm:spPr/>
      <dgm:t>
        <a:bodyPr/>
        <a:lstStyle/>
        <a:p>
          <a:endParaRPr lang="en-US"/>
        </a:p>
      </dgm:t>
    </dgm:pt>
    <dgm:pt modelId="{A06C03D3-8B04-4968-8854-83B16E29F819}">
      <dgm:prSet/>
      <dgm:spPr/>
      <dgm:t>
        <a:bodyPr/>
        <a:lstStyle/>
        <a:p>
          <a:r>
            <a:rPr lang="tr-TR"/>
            <a:t>Araştırma</a:t>
          </a:r>
          <a:endParaRPr lang="en-US"/>
        </a:p>
      </dgm:t>
    </dgm:pt>
    <dgm:pt modelId="{BDC2F393-1429-4220-818A-57DED7382769}" type="parTrans" cxnId="{9469E4A3-32CE-4C6C-9A27-DF0E5F3A6650}">
      <dgm:prSet/>
      <dgm:spPr/>
      <dgm:t>
        <a:bodyPr/>
        <a:lstStyle/>
        <a:p>
          <a:endParaRPr lang="en-US"/>
        </a:p>
      </dgm:t>
    </dgm:pt>
    <dgm:pt modelId="{98214FBD-2601-4795-9E1A-0ADCB74539F5}" type="sibTrans" cxnId="{9469E4A3-32CE-4C6C-9A27-DF0E5F3A6650}">
      <dgm:prSet/>
      <dgm:spPr/>
      <dgm:t>
        <a:bodyPr/>
        <a:lstStyle/>
        <a:p>
          <a:endParaRPr lang="en-US"/>
        </a:p>
      </dgm:t>
    </dgm:pt>
    <dgm:pt modelId="{6AC691CB-8F15-4436-8E03-B73441CFF3EC}">
      <dgm:prSet/>
      <dgm:spPr/>
      <dgm:t>
        <a:bodyPr/>
        <a:lstStyle/>
        <a:p>
          <a:r>
            <a:rPr lang="tr-TR" dirty="0"/>
            <a:t>Yayın</a:t>
          </a:r>
          <a:endParaRPr lang="en-US" dirty="0"/>
        </a:p>
      </dgm:t>
    </dgm:pt>
    <dgm:pt modelId="{53BF1D3D-D546-468B-9EB3-2D4DDB22C8B0}" type="parTrans" cxnId="{3992FB0B-95AD-475A-A398-EE50F2A37803}">
      <dgm:prSet/>
      <dgm:spPr/>
      <dgm:t>
        <a:bodyPr/>
        <a:lstStyle/>
        <a:p>
          <a:endParaRPr lang="en-US"/>
        </a:p>
      </dgm:t>
    </dgm:pt>
    <dgm:pt modelId="{9D268773-CC89-4E05-B896-605345948975}" type="sibTrans" cxnId="{3992FB0B-95AD-475A-A398-EE50F2A37803}">
      <dgm:prSet/>
      <dgm:spPr/>
      <dgm:t>
        <a:bodyPr/>
        <a:lstStyle/>
        <a:p>
          <a:endParaRPr lang="en-US"/>
        </a:p>
      </dgm:t>
    </dgm:pt>
    <dgm:pt modelId="{0AB9EA48-CA1C-4E89-951C-3CB588CB2E09}">
      <dgm:prSet/>
      <dgm:spPr/>
      <dgm:t>
        <a:bodyPr/>
        <a:lstStyle/>
        <a:p>
          <a:r>
            <a:rPr lang="tr-TR"/>
            <a:t>Tasarım</a:t>
          </a:r>
          <a:endParaRPr lang="en-US"/>
        </a:p>
      </dgm:t>
    </dgm:pt>
    <dgm:pt modelId="{26C75A71-718A-408F-A87C-EE8476BB8D18}" type="parTrans" cxnId="{2DBAC76A-A7E1-43F4-A4F0-D1AD936E0240}">
      <dgm:prSet/>
      <dgm:spPr/>
      <dgm:t>
        <a:bodyPr/>
        <a:lstStyle/>
        <a:p>
          <a:endParaRPr lang="en-US"/>
        </a:p>
      </dgm:t>
    </dgm:pt>
    <dgm:pt modelId="{F42A5A43-4631-45E2-B883-DEE8B75F6A2E}" type="sibTrans" cxnId="{2DBAC76A-A7E1-43F4-A4F0-D1AD936E0240}">
      <dgm:prSet/>
      <dgm:spPr/>
      <dgm:t>
        <a:bodyPr/>
        <a:lstStyle/>
        <a:p>
          <a:endParaRPr lang="en-US"/>
        </a:p>
      </dgm:t>
    </dgm:pt>
    <dgm:pt modelId="{F52CCE86-C013-480A-8C7C-D050C9AA7053}">
      <dgm:prSet/>
      <dgm:spPr/>
      <dgm:t>
        <a:bodyPr/>
        <a:lstStyle/>
        <a:p>
          <a:r>
            <a:rPr lang="tr-TR"/>
            <a:t>Sergi</a:t>
          </a:r>
          <a:endParaRPr lang="en-US"/>
        </a:p>
      </dgm:t>
    </dgm:pt>
    <dgm:pt modelId="{2FA4BD67-F493-46A9-9462-B143A0E073C3}" type="parTrans" cxnId="{7AB8B11B-3822-4A1E-AF2E-50913E0DE97B}">
      <dgm:prSet/>
      <dgm:spPr/>
      <dgm:t>
        <a:bodyPr/>
        <a:lstStyle/>
        <a:p>
          <a:endParaRPr lang="en-US"/>
        </a:p>
      </dgm:t>
    </dgm:pt>
    <dgm:pt modelId="{70C6C980-F02F-4821-B486-DDD293569F7D}" type="sibTrans" cxnId="{7AB8B11B-3822-4A1E-AF2E-50913E0DE97B}">
      <dgm:prSet/>
      <dgm:spPr/>
      <dgm:t>
        <a:bodyPr/>
        <a:lstStyle/>
        <a:p>
          <a:endParaRPr lang="en-US"/>
        </a:p>
      </dgm:t>
    </dgm:pt>
    <dgm:pt modelId="{64C0AF1D-03AE-4BC3-A720-306C23A942FB}">
      <dgm:prSet/>
      <dgm:spPr/>
      <dgm:t>
        <a:bodyPr/>
        <a:lstStyle/>
        <a:p>
          <a:r>
            <a:rPr lang="tr-TR"/>
            <a:t>Patent</a:t>
          </a:r>
          <a:endParaRPr lang="en-US"/>
        </a:p>
      </dgm:t>
    </dgm:pt>
    <dgm:pt modelId="{505B260B-D221-4B72-8E77-2621002F35E9}" type="parTrans" cxnId="{46F03B57-22C0-4177-993C-3BD53B9B2A21}">
      <dgm:prSet/>
      <dgm:spPr/>
      <dgm:t>
        <a:bodyPr/>
        <a:lstStyle/>
        <a:p>
          <a:endParaRPr lang="en-US"/>
        </a:p>
      </dgm:t>
    </dgm:pt>
    <dgm:pt modelId="{113B91ED-5423-41C2-9BEF-8384094FC3BC}" type="sibTrans" cxnId="{46F03B57-22C0-4177-993C-3BD53B9B2A21}">
      <dgm:prSet/>
      <dgm:spPr/>
      <dgm:t>
        <a:bodyPr/>
        <a:lstStyle/>
        <a:p>
          <a:endParaRPr lang="en-US"/>
        </a:p>
      </dgm:t>
    </dgm:pt>
    <dgm:pt modelId="{0B4B999A-A7FD-464E-BA81-22326E64914E}">
      <dgm:prSet/>
      <dgm:spPr/>
      <dgm:t>
        <a:bodyPr/>
        <a:lstStyle/>
        <a:p>
          <a:r>
            <a:rPr lang="tr-TR"/>
            <a:t>Atıf</a:t>
          </a:r>
          <a:endParaRPr lang="en-US"/>
        </a:p>
      </dgm:t>
    </dgm:pt>
    <dgm:pt modelId="{0284328E-034D-4A42-BFB2-700CE43988F6}" type="parTrans" cxnId="{17ED1253-D7CB-4046-BC0E-9B7EDA680FFB}">
      <dgm:prSet/>
      <dgm:spPr/>
      <dgm:t>
        <a:bodyPr/>
        <a:lstStyle/>
        <a:p>
          <a:endParaRPr lang="en-US"/>
        </a:p>
      </dgm:t>
    </dgm:pt>
    <dgm:pt modelId="{7A3FAD27-582D-46EE-B2D8-D6C3E02096D9}" type="sibTrans" cxnId="{17ED1253-D7CB-4046-BC0E-9B7EDA680FFB}">
      <dgm:prSet/>
      <dgm:spPr/>
      <dgm:t>
        <a:bodyPr/>
        <a:lstStyle/>
        <a:p>
          <a:endParaRPr lang="en-US"/>
        </a:p>
      </dgm:t>
    </dgm:pt>
    <dgm:pt modelId="{211CAD74-D97D-425F-B94A-344142D42112}">
      <dgm:prSet/>
      <dgm:spPr/>
      <dgm:t>
        <a:bodyPr/>
        <a:lstStyle/>
        <a:p>
          <a:r>
            <a:rPr lang="tr-TR"/>
            <a:t>Tebliğ</a:t>
          </a:r>
          <a:endParaRPr lang="en-US"/>
        </a:p>
      </dgm:t>
    </dgm:pt>
    <dgm:pt modelId="{C35E6ED4-47FF-42EC-BB70-CA917BAFC160}" type="parTrans" cxnId="{4E5B08A9-CC95-4874-920A-05ED2BCA0C5D}">
      <dgm:prSet/>
      <dgm:spPr/>
      <dgm:t>
        <a:bodyPr/>
        <a:lstStyle/>
        <a:p>
          <a:endParaRPr lang="en-US"/>
        </a:p>
      </dgm:t>
    </dgm:pt>
    <dgm:pt modelId="{5B73C83A-C887-4D75-9BF1-0F34863E9CFF}" type="sibTrans" cxnId="{4E5B08A9-CC95-4874-920A-05ED2BCA0C5D}">
      <dgm:prSet/>
      <dgm:spPr/>
      <dgm:t>
        <a:bodyPr/>
        <a:lstStyle/>
        <a:p>
          <a:endParaRPr lang="en-US"/>
        </a:p>
      </dgm:t>
    </dgm:pt>
    <dgm:pt modelId="{AF887112-0196-4E40-A857-101253B48F20}">
      <dgm:prSet/>
      <dgm:spPr/>
      <dgm:t>
        <a:bodyPr/>
        <a:lstStyle/>
        <a:p>
          <a:r>
            <a:rPr lang="tr-TR"/>
            <a:t>Ödül</a:t>
          </a:r>
          <a:endParaRPr lang="en-US"/>
        </a:p>
      </dgm:t>
    </dgm:pt>
    <dgm:pt modelId="{EEF9544C-DCD5-4DC7-8B65-FCD9990F078C}" type="parTrans" cxnId="{9B2571EC-1D08-4D98-8A0C-F675A191B203}">
      <dgm:prSet/>
      <dgm:spPr/>
      <dgm:t>
        <a:bodyPr/>
        <a:lstStyle/>
        <a:p>
          <a:endParaRPr lang="en-US"/>
        </a:p>
      </dgm:t>
    </dgm:pt>
    <dgm:pt modelId="{74A56E63-849C-4AF2-A20B-861DFEE39C86}" type="sibTrans" cxnId="{9B2571EC-1D08-4D98-8A0C-F675A191B203}">
      <dgm:prSet/>
      <dgm:spPr/>
      <dgm:t>
        <a:bodyPr/>
        <a:lstStyle/>
        <a:p>
          <a:endParaRPr lang="en-US"/>
        </a:p>
      </dgm:t>
    </dgm:pt>
    <dgm:pt modelId="{F2624643-9836-0840-AD7E-083CD2AA6D69}" type="pres">
      <dgm:prSet presAssocID="{5E56FFFC-E7D8-42CC-A0AB-BF64F28A281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792B73D-B3FA-3249-B262-CCF92B2A5AA1}" type="pres">
      <dgm:prSet presAssocID="{A99DD38C-5F9B-47C0-A5FA-10A3785A4D3F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B4EEC71-1728-344A-BB01-862D35E85AA1}" type="pres">
      <dgm:prSet presAssocID="{BAB6251E-40C0-47B3-8E1F-9ED0BBF949D2}" presName="sibTrans" presStyleCnt="0"/>
      <dgm:spPr/>
    </dgm:pt>
    <dgm:pt modelId="{105A2771-4091-5D4D-AE21-D1A493CCCD60}" type="pres">
      <dgm:prSet presAssocID="{A06C03D3-8B04-4968-8854-83B16E29F819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F446356-7F38-D840-9805-959129BD3542}" type="pres">
      <dgm:prSet presAssocID="{98214FBD-2601-4795-9E1A-0ADCB74539F5}" presName="sibTrans" presStyleCnt="0"/>
      <dgm:spPr/>
    </dgm:pt>
    <dgm:pt modelId="{9F1F682A-8E7B-5F45-805F-C88EC7A0CE75}" type="pres">
      <dgm:prSet presAssocID="{6AC691CB-8F15-4436-8E03-B73441CFF3EC}" presName="node" presStyleLbl="node1" presStyleIdx="2" presStyleCnt="9" custLinFactNeighborX="-3198" custLinFactNeighborY="-238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93BAF70-D539-7741-A239-9EAC6821C47A}" type="pres">
      <dgm:prSet presAssocID="{9D268773-CC89-4E05-B896-605345948975}" presName="sibTrans" presStyleCnt="0"/>
      <dgm:spPr/>
    </dgm:pt>
    <dgm:pt modelId="{3B3572BC-10B0-DA49-A988-0389A82EA088}" type="pres">
      <dgm:prSet presAssocID="{0AB9EA48-CA1C-4E89-951C-3CB588CB2E09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C3FF426-7043-F64C-91F9-A35843EB2297}" type="pres">
      <dgm:prSet presAssocID="{F42A5A43-4631-45E2-B883-DEE8B75F6A2E}" presName="sibTrans" presStyleCnt="0"/>
      <dgm:spPr/>
    </dgm:pt>
    <dgm:pt modelId="{47680DA4-0AA1-DF41-97ED-D1A248E4BF8C}" type="pres">
      <dgm:prSet presAssocID="{F52CCE86-C013-480A-8C7C-D050C9AA705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31542FA-2B47-BA41-9BBA-7E2670E0A891}" type="pres">
      <dgm:prSet presAssocID="{70C6C980-F02F-4821-B486-DDD293569F7D}" presName="sibTrans" presStyleCnt="0"/>
      <dgm:spPr/>
    </dgm:pt>
    <dgm:pt modelId="{53E007B5-C849-9D46-BED8-8A8E4992D5D3}" type="pres">
      <dgm:prSet presAssocID="{64C0AF1D-03AE-4BC3-A720-306C23A942FB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29150D6-9E53-1140-BC6F-3CA96F7CAA2F}" type="pres">
      <dgm:prSet presAssocID="{113B91ED-5423-41C2-9BEF-8384094FC3BC}" presName="sibTrans" presStyleCnt="0"/>
      <dgm:spPr/>
    </dgm:pt>
    <dgm:pt modelId="{686C953F-A5EA-6142-990B-65247F387BDF}" type="pres">
      <dgm:prSet presAssocID="{0B4B999A-A7FD-464E-BA81-22326E64914E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2B8E755-B69A-5049-8C85-E091313FEFEE}" type="pres">
      <dgm:prSet presAssocID="{7A3FAD27-582D-46EE-B2D8-D6C3E02096D9}" presName="sibTrans" presStyleCnt="0"/>
      <dgm:spPr/>
    </dgm:pt>
    <dgm:pt modelId="{0AE011F4-E8FF-EE4A-9161-FE64E8E97E0A}" type="pres">
      <dgm:prSet presAssocID="{211CAD74-D97D-425F-B94A-344142D42112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328F0D5-1E50-7E41-AA2A-1FF4FFB0AC09}" type="pres">
      <dgm:prSet presAssocID="{5B73C83A-C887-4D75-9BF1-0F34863E9CFF}" presName="sibTrans" presStyleCnt="0"/>
      <dgm:spPr/>
    </dgm:pt>
    <dgm:pt modelId="{8E4077A0-E1C2-E342-A100-31B492707FFD}" type="pres">
      <dgm:prSet presAssocID="{AF887112-0196-4E40-A857-101253B48F20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F3A8FD6-9619-C94F-81C5-23A019B08F2F}" type="presOf" srcId="{64C0AF1D-03AE-4BC3-A720-306C23A942FB}" destId="{53E007B5-C849-9D46-BED8-8A8E4992D5D3}" srcOrd="0" destOrd="0" presId="urn:microsoft.com/office/officeart/2005/8/layout/default"/>
    <dgm:cxn modelId="{2CE196E1-77C5-CC42-A059-F8C656EB5FA7}" type="presOf" srcId="{A06C03D3-8B04-4968-8854-83B16E29F819}" destId="{105A2771-4091-5D4D-AE21-D1A493CCCD60}" srcOrd="0" destOrd="0" presId="urn:microsoft.com/office/officeart/2005/8/layout/default"/>
    <dgm:cxn modelId="{6DA931A8-A2F2-8F4D-80A5-44282BDB5D61}" type="presOf" srcId="{6AC691CB-8F15-4436-8E03-B73441CFF3EC}" destId="{9F1F682A-8E7B-5F45-805F-C88EC7A0CE75}" srcOrd="0" destOrd="0" presId="urn:microsoft.com/office/officeart/2005/8/layout/default"/>
    <dgm:cxn modelId="{D8079975-A2B3-F642-B0DD-3EFFD5559165}" type="presOf" srcId="{0B4B999A-A7FD-464E-BA81-22326E64914E}" destId="{686C953F-A5EA-6142-990B-65247F387BDF}" srcOrd="0" destOrd="0" presId="urn:microsoft.com/office/officeart/2005/8/layout/default"/>
    <dgm:cxn modelId="{2DBAC76A-A7E1-43F4-A4F0-D1AD936E0240}" srcId="{5E56FFFC-E7D8-42CC-A0AB-BF64F28A281E}" destId="{0AB9EA48-CA1C-4E89-951C-3CB588CB2E09}" srcOrd="3" destOrd="0" parTransId="{26C75A71-718A-408F-A87C-EE8476BB8D18}" sibTransId="{F42A5A43-4631-45E2-B883-DEE8B75F6A2E}"/>
    <dgm:cxn modelId="{8E8B625F-80DE-49D9-8FA6-B006BD4933FC}" srcId="{5E56FFFC-E7D8-42CC-A0AB-BF64F28A281E}" destId="{A99DD38C-5F9B-47C0-A5FA-10A3785A4D3F}" srcOrd="0" destOrd="0" parTransId="{81A28962-D631-4C9E-B6CB-BACACAD9E970}" sibTransId="{BAB6251E-40C0-47B3-8E1F-9ED0BBF949D2}"/>
    <dgm:cxn modelId="{B2D9A1F5-8479-4047-8392-2D901960877C}" type="presOf" srcId="{211CAD74-D97D-425F-B94A-344142D42112}" destId="{0AE011F4-E8FF-EE4A-9161-FE64E8E97E0A}" srcOrd="0" destOrd="0" presId="urn:microsoft.com/office/officeart/2005/8/layout/default"/>
    <dgm:cxn modelId="{FD1F0B57-C99D-AF43-952B-F9AE052E27A1}" type="presOf" srcId="{A99DD38C-5F9B-47C0-A5FA-10A3785A4D3F}" destId="{2792B73D-B3FA-3249-B262-CCF92B2A5AA1}" srcOrd="0" destOrd="0" presId="urn:microsoft.com/office/officeart/2005/8/layout/default"/>
    <dgm:cxn modelId="{19AC0CEF-4EE7-AA46-8EBE-AA7AEEDE642E}" type="presOf" srcId="{AF887112-0196-4E40-A857-101253B48F20}" destId="{8E4077A0-E1C2-E342-A100-31B492707FFD}" srcOrd="0" destOrd="0" presId="urn:microsoft.com/office/officeart/2005/8/layout/default"/>
    <dgm:cxn modelId="{9469E4A3-32CE-4C6C-9A27-DF0E5F3A6650}" srcId="{5E56FFFC-E7D8-42CC-A0AB-BF64F28A281E}" destId="{A06C03D3-8B04-4968-8854-83B16E29F819}" srcOrd="1" destOrd="0" parTransId="{BDC2F393-1429-4220-818A-57DED7382769}" sibTransId="{98214FBD-2601-4795-9E1A-0ADCB74539F5}"/>
    <dgm:cxn modelId="{4E5B08A9-CC95-4874-920A-05ED2BCA0C5D}" srcId="{5E56FFFC-E7D8-42CC-A0AB-BF64F28A281E}" destId="{211CAD74-D97D-425F-B94A-344142D42112}" srcOrd="7" destOrd="0" parTransId="{C35E6ED4-47FF-42EC-BB70-CA917BAFC160}" sibTransId="{5B73C83A-C887-4D75-9BF1-0F34863E9CFF}"/>
    <dgm:cxn modelId="{3992FB0B-95AD-475A-A398-EE50F2A37803}" srcId="{5E56FFFC-E7D8-42CC-A0AB-BF64F28A281E}" destId="{6AC691CB-8F15-4436-8E03-B73441CFF3EC}" srcOrd="2" destOrd="0" parTransId="{53BF1D3D-D546-468B-9EB3-2D4DDB22C8B0}" sibTransId="{9D268773-CC89-4E05-B896-605345948975}"/>
    <dgm:cxn modelId="{46F03B57-22C0-4177-993C-3BD53B9B2A21}" srcId="{5E56FFFC-E7D8-42CC-A0AB-BF64F28A281E}" destId="{64C0AF1D-03AE-4BC3-A720-306C23A942FB}" srcOrd="5" destOrd="0" parTransId="{505B260B-D221-4B72-8E77-2621002F35E9}" sibTransId="{113B91ED-5423-41C2-9BEF-8384094FC3BC}"/>
    <dgm:cxn modelId="{FF82F83F-1ED0-7B4D-BAF8-DE0E9574ED55}" type="presOf" srcId="{0AB9EA48-CA1C-4E89-951C-3CB588CB2E09}" destId="{3B3572BC-10B0-DA49-A988-0389A82EA088}" srcOrd="0" destOrd="0" presId="urn:microsoft.com/office/officeart/2005/8/layout/default"/>
    <dgm:cxn modelId="{9CF244B8-D709-F344-8BAD-CA2F4218043C}" type="presOf" srcId="{F52CCE86-C013-480A-8C7C-D050C9AA7053}" destId="{47680DA4-0AA1-DF41-97ED-D1A248E4BF8C}" srcOrd="0" destOrd="0" presId="urn:microsoft.com/office/officeart/2005/8/layout/default"/>
    <dgm:cxn modelId="{5A01BDB3-20F4-8F41-A585-30C00D8B1086}" type="presOf" srcId="{5E56FFFC-E7D8-42CC-A0AB-BF64F28A281E}" destId="{F2624643-9836-0840-AD7E-083CD2AA6D69}" srcOrd="0" destOrd="0" presId="urn:microsoft.com/office/officeart/2005/8/layout/default"/>
    <dgm:cxn modelId="{7AB8B11B-3822-4A1E-AF2E-50913E0DE97B}" srcId="{5E56FFFC-E7D8-42CC-A0AB-BF64F28A281E}" destId="{F52CCE86-C013-480A-8C7C-D050C9AA7053}" srcOrd="4" destOrd="0" parTransId="{2FA4BD67-F493-46A9-9462-B143A0E073C3}" sibTransId="{70C6C980-F02F-4821-B486-DDD293569F7D}"/>
    <dgm:cxn modelId="{9B2571EC-1D08-4D98-8A0C-F675A191B203}" srcId="{5E56FFFC-E7D8-42CC-A0AB-BF64F28A281E}" destId="{AF887112-0196-4E40-A857-101253B48F20}" srcOrd="8" destOrd="0" parTransId="{EEF9544C-DCD5-4DC7-8B65-FCD9990F078C}" sibTransId="{74A56E63-849C-4AF2-A20B-861DFEE39C86}"/>
    <dgm:cxn modelId="{17ED1253-D7CB-4046-BC0E-9B7EDA680FFB}" srcId="{5E56FFFC-E7D8-42CC-A0AB-BF64F28A281E}" destId="{0B4B999A-A7FD-464E-BA81-22326E64914E}" srcOrd="6" destOrd="0" parTransId="{0284328E-034D-4A42-BFB2-700CE43988F6}" sibTransId="{7A3FAD27-582D-46EE-B2D8-D6C3E02096D9}"/>
    <dgm:cxn modelId="{97CA7433-AC9A-2C43-BC1D-C00857E470D6}" type="presParOf" srcId="{F2624643-9836-0840-AD7E-083CD2AA6D69}" destId="{2792B73D-B3FA-3249-B262-CCF92B2A5AA1}" srcOrd="0" destOrd="0" presId="urn:microsoft.com/office/officeart/2005/8/layout/default"/>
    <dgm:cxn modelId="{03960C2E-ABEE-B041-BF7E-2AF4682803D5}" type="presParOf" srcId="{F2624643-9836-0840-AD7E-083CD2AA6D69}" destId="{5B4EEC71-1728-344A-BB01-862D35E85AA1}" srcOrd="1" destOrd="0" presId="urn:microsoft.com/office/officeart/2005/8/layout/default"/>
    <dgm:cxn modelId="{CE69EC78-B694-E445-80A5-5D572372B8D5}" type="presParOf" srcId="{F2624643-9836-0840-AD7E-083CD2AA6D69}" destId="{105A2771-4091-5D4D-AE21-D1A493CCCD60}" srcOrd="2" destOrd="0" presId="urn:microsoft.com/office/officeart/2005/8/layout/default"/>
    <dgm:cxn modelId="{6D879B4D-27B3-C84F-884B-AB09341D3EB5}" type="presParOf" srcId="{F2624643-9836-0840-AD7E-083CD2AA6D69}" destId="{AF446356-7F38-D840-9805-959129BD3542}" srcOrd="3" destOrd="0" presId="urn:microsoft.com/office/officeart/2005/8/layout/default"/>
    <dgm:cxn modelId="{D648005F-1D64-284D-A310-F5F5762084EA}" type="presParOf" srcId="{F2624643-9836-0840-AD7E-083CD2AA6D69}" destId="{9F1F682A-8E7B-5F45-805F-C88EC7A0CE75}" srcOrd="4" destOrd="0" presId="urn:microsoft.com/office/officeart/2005/8/layout/default"/>
    <dgm:cxn modelId="{B3AEB7E6-97EA-7241-BF90-BFE259197CD7}" type="presParOf" srcId="{F2624643-9836-0840-AD7E-083CD2AA6D69}" destId="{993BAF70-D539-7741-A239-9EAC6821C47A}" srcOrd="5" destOrd="0" presId="urn:microsoft.com/office/officeart/2005/8/layout/default"/>
    <dgm:cxn modelId="{A142FB55-B86C-614C-BB0C-6579E37E9B24}" type="presParOf" srcId="{F2624643-9836-0840-AD7E-083CD2AA6D69}" destId="{3B3572BC-10B0-DA49-A988-0389A82EA088}" srcOrd="6" destOrd="0" presId="urn:microsoft.com/office/officeart/2005/8/layout/default"/>
    <dgm:cxn modelId="{092AEF38-F225-5D45-9900-A3EDC90110E1}" type="presParOf" srcId="{F2624643-9836-0840-AD7E-083CD2AA6D69}" destId="{7C3FF426-7043-F64C-91F9-A35843EB2297}" srcOrd="7" destOrd="0" presId="urn:microsoft.com/office/officeart/2005/8/layout/default"/>
    <dgm:cxn modelId="{7899538A-DE16-7C4A-9453-2857160884FD}" type="presParOf" srcId="{F2624643-9836-0840-AD7E-083CD2AA6D69}" destId="{47680DA4-0AA1-DF41-97ED-D1A248E4BF8C}" srcOrd="8" destOrd="0" presId="urn:microsoft.com/office/officeart/2005/8/layout/default"/>
    <dgm:cxn modelId="{3525F8DC-FAAC-0346-923E-CDE990792576}" type="presParOf" srcId="{F2624643-9836-0840-AD7E-083CD2AA6D69}" destId="{431542FA-2B47-BA41-9BBA-7E2670E0A891}" srcOrd="9" destOrd="0" presId="urn:microsoft.com/office/officeart/2005/8/layout/default"/>
    <dgm:cxn modelId="{3F4322D7-1920-6D4E-B90E-2F8D138112BD}" type="presParOf" srcId="{F2624643-9836-0840-AD7E-083CD2AA6D69}" destId="{53E007B5-C849-9D46-BED8-8A8E4992D5D3}" srcOrd="10" destOrd="0" presId="urn:microsoft.com/office/officeart/2005/8/layout/default"/>
    <dgm:cxn modelId="{9F8FCA58-4B02-ED4D-A7A6-FFA914DF55B1}" type="presParOf" srcId="{F2624643-9836-0840-AD7E-083CD2AA6D69}" destId="{D29150D6-9E53-1140-BC6F-3CA96F7CAA2F}" srcOrd="11" destOrd="0" presId="urn:microsoft.com/office/officeart/2005/8/layout/default"/>
    <dgm:cxn modelId="{D12B6948-51B4-8346-8630-5C233E95FEF0}" type="presParOf" srcId="{F2624643-9836-0840-AD7E-083CD2AA6D69}" destId="{686C953F-A5EA-6142-990B-65247F387BDF}" srcOrd="12" destOrd="0" presId="urn:microsoft.com/office/officeart/2005/8/layout/default"/>
    <dgm:cxn modelId="{70B07CBC-DB29-894D-B887-FB73A55166FA}" type="presParOf" srcId="{F2624643-9836-0840-AD7E-083CD2AA6D69}" destId="{52B8E755-B69A-5049-8C85-E091313FEFEE}" srcOrd="13" destOrd="0" presId="urn:microsoft.com/office/officeart/2005/8/layout/default"/>
    <dgm:cxn modelId="{A1584688-746A-7D4B-9C23-9FA4E564293D}" type="presParOf" srcId="{F2624643-9836-0840-AD7E-083CD2AA6D69}" destId="{0AE011F4-E8FF-EE4A-9161-FE64E8E97E0A}" srcOrd="14" destOrd="0" presId="urn:microsoft.com/office/officeart/2005/8/layout/default"/>
    <dgm:cxn modelId="{7720B52F-1BB8-7A4E-A31C-B4773D6EFE48}" type="presParOf" srcId="{F2624643-9836-0840-AD7E-083CD2AA6D69}" destId="{1328F0D5-1E50-7E41-AA2A-1FF4FFB0AC09}" srcOrd="15" destOrd="0" presId="urn:microsoft.com/office/officeart/2005/8/layout/default"/>
    <dgm:cxn modelId="{DDBEB382-19D7-7245-A4D7-D3FDBE777EAA}" type="presParOf" srcId="{F2624643-9836-0840-AD7E-083CD2AA6D69}" destId="{8E4077A0-E1C2-E342-A100-31B492707FFD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223F8-A3D8-4F19-9468-63CAFFD5B4BA}">
      <dsp:nvSpPr>
        <dsp:cNvPr id="0" name=""/>
        <dsp:cNvSpPr/>
      </dsp:nvSpPr>
      <dsp:spPr>
        <a:xfrm>
          <a:off x="0" y="956035"/>
          <a:ext cx="4970506" cy="176498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3C917B-48A4-44D2-B901-202CD76CE395}">
      <dsp:nvSpPr>
        <dsp:cNvPr id="0" name=""/>
        <dsp:cNvSpPr/>
      </dsp:nvSpPr>
      <dsp:spPr>
        <a:xfrm>
          <a:off x="533909" y="1353157"/>
          <a:ext cx="970743" cy="97074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32C5C8-66DA-4FA0-B48B-F7E5FA8A3304}">
      <dsp:nvSpPr>
        <dsp:cNvPr id="0" name=""/>
        <dsp:cNvSpPr/>
      </dsp:nvSpPr>
      <dsp:spPr>
        <a:xfrm>
          <a:off x="2038561" y="956035"/>
          <a:ext cx="2931944" cy="1764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795" tIns="186795" rIns="186795" bIns="186795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/>
            <a:t>Bu sunu, siz değerli akademisyenlerin akademik teşvik dosyalarının, daha özenli ve hatasız incelenmesi için hazırlanmıştır. </a:t>
          </a:r>
          <a:endParaRPr lang="en-US" sz="1800" kern="1200" dirty="0"/>
        </a:p>
      </dsp:txBody>
      <dsp:txXfrm>
        <a:off x="2038561" y="956035"/>
        <a:ext cx="2931944" cy="1764988"/>
      </dsp:txXfrm>
    </dsp:sp>
    <dsp:sp modelId="{4BD84E8A-C48B-43A8-A61A-3CBC5D9BBD43}">
      <dsp:nvSpPr>
        <dsp:cNvPr id="0" name=""/>
        <dsp:cNvSpPr/>
      </dsp:nvSpPr>
      <dsp:spPr>
        <a:xfrm>
          <a:off x="0" y="3162271"/>
          <a:ext cx="4970506" cy="17649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B5B6D4-020C-4D01-A022-9F5734284D77}">
      <dsp:nvSpPr>
        <dsp:cNvPr id="0" name=""/>
        <dsp:cNvSpPr/>
      </dsp:nvSpPr>
      <dsp:spPr>
        <a:xfrm>
          <a:off x="533909" y="3559393"/>
          <a:ext cx="970743" cy="97074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8BD71-382F-465E-B62B-78A43F141A4E}">
      <dsp:nvSpPr>
        <dsp:cNvPr id="0" name=""/>
        <dsp:cNvSpPr/>
      </dsp:nvSpPr>
      <dsp:spPr>
        <a:xfrm>
          <a:off x="2038561" y="3162271"/>
          <a:ext cx="2931944" cy="1764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795" tIns="186795" rIns="186795" bIns="186795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/>
            <a:t>Öğretim elemanlarımızın teşvik hak ediş ödemelerinde problem yaşanmaması için, slaytlarda belirtilen formatlara uyulması önem arz etmektedir.</a:t>
          </a:r>
          <a:endParaRPr lang="en-US" sz="1800" kern="1200" dirty="0"/>
        </a:p>
      </dsp:txBody>
      <dsp:txXfrm>
        <a:off x="2038561" y="3162271"/>
        <a:ext cx="2931944" cy="17649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92B73D-B3FA-3249-B262-CCF92B2A5AA1}">
      <dsp:nvSpPr>
        <dsp:cNvPr id="0" name=""/>
        <dsp:cNvSpPr/>
      </dsp:nvSpPr>
      <dsp:spPr>
        <a:xfrm>
          <a:off x="607784" y="71"/>
          <a:ext cx="1251154" cy="7506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/>
            <a:t>Proje</a:t>
          </a:r>
          <a:endParaRPr lang="en-US" sz="1900" kern="1200"/>
        </a:p>
      </dsp:txBody>
      <dsp:txXfrm>
        <a:off x="607784" y="71"/>
        <a:ext cx="1251154" cy="750692"/>
      </dsp:txXfrm>
    </dsp:sp>
    <dsp:sp modelId="{105A2771-4091-5D4D-AE21-D1A493CCCD60}">
      <dsp:nvSpPr>
        <dsp:cNvPr id="0" name=""/>
        <dsp:cNvSpPr/>
      </dsp:nvSpPr>
      <dsp:spPr>
        <a:xfrm>
          <a:off x="1984054" y="71"/>
          <a:ext cx="1251154" cy="7506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/>
            <a:t>Araştırma</a:t>
          </a:r>
          <a:endParaRPr lang="en-US" sz="1900" kern="1200"/>
        </a:p>
      </dsp:txBody>
      <dsp:txXfrm>
        <a:off x="1984054" y="71"/>
        <a:ext cx="1251154" cy="750692"/>
      </dsp:txXfrm>
    </dsp:sp>
    <dsp:sp modelId="{9F1F682A-8E7B-5F45-805F-C88EC7A0CE75}">
      <dsp:nvSpPr>
        <dsp:cNvPr id="0" name=""/>
        <dsp:cNvSpPr/>
      </dsp:nvSpPr>
      <dsp:spPr>
        <a:xfrm>
          <a:off x="3320312" y="0"/>
          <a:ext cx="1251154" cy="7506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/>
            <a:t>Yayın</a:t>
          </a:r>
          <a:endParaRPr lang="en-US" sz="1900" kern="1200" dirty="0"/>
        </a:p>
      </dsp:txBody>
      <dsp:txXfrm>
        <a:off x="3320312" y="0"/>
        <a:ext cx="1251154" cy="750692"/>
      </dsp:txXfrm>
    </dsp:sp>
    <dsp:sp modelId="{3B3572BC-10B0-DA49-A988-0389A82EA088}">
      <dsp:nvSpPr>
        <dsp:cNvPr id="0" name=""/>
        <dsp:cNvSpPr/>
      </dsp:nvSpPr>
      <dsp:spPr>
        <a:xfrm>
          <a:off x="4736594" y="71"/>
          <a:ext cx="1251154" cy="7506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/>
            <a:t>Tasarım</a:t>
          </a:r>
          <a:endParaRPr lang="en-US" sz="1900" kern="1200"/>
        </a:p>
      </dsp:txBody>
      <dsp:txXfrm>
        <a:off x="4736594" y="71"/>
        <a:ext cx="1251154" cy="750692"/>
      </dsp:txXfrm>
    </dsp:sp>
    <dsp:sp modelId="{47680DA4-0AA1-DF41-97ED-D1A248E4BF8C}">
      <dsp:nvSpPr>
        <dsp:cNvPr id="0" name=""/>
        <dsp:cNvSpPr/>
      </dsp:nvSpPr>
      <dsp:spPr>
        <a:xfrm>
          <a:off x="607784" y="875880"/>
          <a:ext cx="1251154" cy="7506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/>
            <a:t>Sergi</a:t>
          </a:r>
          <a:endParaRPr lang="en-US" sz="1900" kern="1200"/>
        </a:p>
      </dsp:txBody>
      <dsp:txXfrm>
        <a:off x="607784" y="875880"/>
        <a:ext cx="1251154" cy="750692"/>
      </dsp:txXfrm>
    </dsp:sp>
    <dsp:sp modelId="{53E007B5-C849-9D46-BED8-8A8E4992D5D3}">
      <dsp:nvSpPr>
        <dsp:cNvPr id="0" name=""/>
        <dsp:cNvSpPr/>
      </dsp:nvSpPr>
      <dsp:spPr>
        <a:xfrm>
          <a:off x="1984054" y="875880"/>
          <a:ext cx="1251154" cy="7506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/>
            <a:t>Patent</a:t>
          </a:r>
          <a:endParaRPr lang="en-US" sz="1900" kern="1200"/>
        </a:p>
      </dsp:txBody>
      <dsp:txXfrm>
        <a:off x="1984054" y="875880"/>
        <a:ext cx="1251154" cy="750692"/>
      </dsp:txXfrm>
    </dsp:sp>
    <dsp:sp modelId="{686C953F-A5EA-6142-990B-65247F387BDF}">
      <dsp:nvSpPr>
        <dsp:cNvPr id="0" name=""/>
        <dsp:cNvSpPr/>
      </dsp:nvSpPr>
      <dsp:spPr>
        <a:xfrm>
          <a:off x="3360324" y="875880"/>
          <a:ext cx="1251154" cy="7506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/>
            <a:t>Atıf</a:t>
          </a:r>
          <a:endParaRPr lang="en-US" sz="1900" kern="1200"/>
        </a:p>
      </dsp:txBody>
      <dsp:txXfrm>
        <a:off x="3360324" y="875880"/>
        <a:ext cx="1251154" cy="750692"/>
      </dsp:txXfrm>
    </dsp:sp>
    <dsp:sp modelId="{0AE011F4-E8FF-EE4A-9161-FE64E8E97E0A}">
      <dsp:nvSpPr>
        <dsp:cNvPr id="0" name=""/>
        <dsp:cNvSpPr/>
      </dsp:nvSpPr>
      <dsp:spPr>
        <a:xfrm>
          <a:off x="4736594" y="875880"/>
          <a:ext cx="1251154" cy="7506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/>
            <a:t>Tebliğ</a:t>
          </a:r>
          <a:endParaRPr lang="en-US" sz="1900" kern="1200"/>
        </a:p>
      </dsp:txBody>
      <dsp:txXfrm>
        <a:off x="4736594" y="875880"/>
        <a:ext cx="1251154" cy="750692"/>
      </dsp:txXfrm>
    </dsp:sp>
    <dsp:sp modelId="{8E4077A0-E1C2-E342-A100-31B492707FFD}">
      <dsp:nvSpPr>
        <dsp:cNvPr id="0" name=""/>
        <dsp:cNvSpPr/>
      </dsp:nvSpPr>
      <dsp:spPr>
        <a:xfrm>
          <a:off x="2672189" y="1751688"/>
          <a:ext cx="1251154" cy="7506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/>
            <a:t>Ödül</a:t>
          </a:r>
          <a:endParaRPr lang="en-US" sz="1900" kern="1200"/>
        </a:p>
      </dsp:txBody>
      <dsp:txXfrm>
        <a:off x="2672189" y="1751688"/>
        <a:ext cx="1251154" cy="7506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4T12:59:20.4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34,'51'0,"0"0,43 0,-43 0,-1 0,42 7,-41-3,-1 1,36 10,-22-7,2 0,-5 1,1-1,18 1,2 0,-6 0,0-1,-2-2,0-2,-4 1,-3-2,-16-3,-2 0,11 0,-2 0,19 0,-27 0,1 0,32 0,-10 0,-11 0,-15 0,5 0,-13 0,6 0,0 0,-6 0,13 0,-12 0,20 0,-12-6,22 4,-6-4,0 6,-2 0,-8 0,0 0,-1 0,-6 0,-2 0,-7 0,-1 0,-6 0,5 0,-4 0,5 0,1-5,-7 3,5-9,-11 5,5-7,-7 2,0-1,-1-4,-4 8,-3-6,-4 13,4-9,-3 4,8 0,-8-4,4 9,-6-4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533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7740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324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238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6614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072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437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081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288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99861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939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3352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61704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5958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8241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7002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87440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4002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88683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5618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483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370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8925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46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55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830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00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0582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547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9.12.2020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6689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1368">
          <p15:clr>
            <a:srgbClr val="F26B43"/>
          </p15:clr>
        </p15:guide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971600" y="2708920"/>
            <a:ext cx="7488832" cy="1800200"/>
          </a:xfrm>
        </p:spPr>
        <p:txBody>
          <a:bodyPr>
            <a:normAutofit/>
          </a:bodyPr>
          <a:lstStyle/>
          <a:p>
            <a:r>
              <a:rPr lang="tr-TR" sz="2400" b="1" dirty="0"/>
              <a:t>AKADEMİK TEŞVİK DOSYASI </a:t>
            </a:r>
          </a:p>
          <a:p>
            <a:endParaRPr lang="tr-TR" sz="2400" b="1" dirty="0"/>
          </a:p>
          <a:p>
            <a:r>
              <a:rPr lang="tr-TR" sz="2400" b="1" dirty="0"/>
              <a:t>HAZIRLAMA ESASLARI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1601" y="624110"/>
            <a:ext cx="7562800" cy="576632"/>
          </a:xfrm>
        </p:spPr>
        <p:txBody>
          <a:bodyPr>
            <a:normAutofit fontScale="90000"/>
          </a:bodyPr>
          <a:lstStyle/>
          <a:p>
            <a:r>
              <a:rPr lang="tr-TR" sz="2700" b="1" dirty="0"/>
              <a:t/>
            </a:r>
            <a:br>
              <a:rPr lang="tr-TR" sz="2700" b="1" dirty="0"/>
            </a:br>
            <a:r>
              <a:rPr lang="tr-TR" sz="2700" b="1" dirty="0"/>
              <a:t/>
            </a:r>
            <a:br>
              <a:rPr lang="tr-TR" sz="2700" b="1" dirty="0"/>
            </a:br>
            <a:r>
              <a:rPr lang="tr-TR" sz="2700" b="1" dirty="0"/>
              <a:t>Klasöre Yerleştirilecek Dosyalar ve Formatları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6913" y="1628800"/>
            <a:ext cx="3172898" cy="444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7 Yuvarlatılmış Dikdörtgen"/>
          <p:cNvSpPr/>
          <p:nvPr/>
        </p:nvSpPr>
        <p:spPr>
          <a:xfrm>
            <a:off x="4259811" y="1628800"/>
            <a:ext cx="4290468" cy="40005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dirty="0">
                <a:solidFill>
                  <a:schemeClr val="tx1"/>
                </a:solidFill>
              </a:rPr>
              <a:t>YÖKSİS Beyan Formundaki her faaliyet türüne ilişkin belgeler </a:t>
            </a:r>
          </a:p>
          <a:p>
            <a:pPr algn="ctr">
              <a:lnSpc>
                <a:spcPct val="150000"/>
              </a:lnSpc>
            </a:pPr>
            <a:r>
              <a:rPr lang="tr-TR" dirty="0">
                <a:solidFill>
                  <a:schemeClr val="tx1"/>
                </a:solidFill>
              </a:rPr>
              <a:t>(yayın, tebliğ, proje, vb.) </a:t>
            </a:r>
          </a:p>
          <a:p>
            <a:pPr algn="ctr">
              <a:lnSpc>
                <a:spcPct val="150000"/>
              </a:lnSpc>
            </a:pPr>
            <a:r>
              <a:rPr lang="tr-TR" b="1" dirty="0">
                <a:solidFill>
                  <a:srgbClr val="FF0000"/>
                </a:solidFill>
              </a:rPr>
              <a:t>arkalı önlü çıktı alınarak </a:t>
            </a:r>
          </a:p>
          <a:p>
            <a:pPr algn="ctr">
              <a:lnSpc>
                <a:spcPct val="150000"/>
              </a:lnSpc>
            </a:pPr>
            <a:r>
              <a:rPr lang="tr-TR" dirty="0">
                <a:solidFill>
                  <a:schemeClr val="tx1"/>
                </a:solidFill>
              </a:rPr>
              <a:t>ve </a:t>
            </a:r>
          </a:p>
          <a:p>
            <a:pPr algn="ctr">
              <a:lnSpc>
                <a:spcPct val="150000"/>
              </a:lnSpc>
            </a:pPr>
            <a:r>
              <a:rPr lang="tr-TR" b="1" dirty="0">
                <a:solidFill>
                  <a:srgbClr val="FF0000"/>
                </a:solidFill>
              </a:rPr>
              <a:t>poşet dosyaya koyulmadan</a:t>
            </a:r>
          </a:p>
          <a:p>
            <a:pPr algn="ctr">
              <a:lnSpc>
                <a:spcPct val="150000"/>
              </a:lnSpc>
            </a:pPr>
            <a:r>
              <a:rPr lang="tr-TR" dirty="0">
                <a:solidFill>
                  <a:schemeClr val="tx1"/>
                </a:solidFill>
              </a:rPr>
              <a:t>Şeffaf Plastik Kapaklı Telli Dosya içerisine yerleştirilecektir.</a:t>
            </a:r>
          </a:p>
        </p:txBody>
      </p:sp>
      <p:sp>
        <p:nvSpPr>
          <p:cNvPr id="6" name="8 Sağ Ok"/>
          <p:cNvSpPr/>
          <p:nvPr/>
        </p:nvSpPr>
        <p:spPr>
          <a:xfrm flipH="1">
            <a:off x="3491880" y="3201006"/>
            <a:ext cx="936104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5053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384B33-2BA4-5448-A517-E2C7E2054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32656"/>
            <a:ext cx="7243606" cy="1800200"/>
          </a:xfrm>
        </p:spPr>
        <p:txBody>
          <a:bodyPr>
            <a:normAutofit/>
          </a:bodyPr>
          <a:lstStyle/>
          <a:p>
            <a:r>
              <a:rPr lang="tr-TR" sz="3200" dirty="0"/>
              <a:t>Faaliyet türüne göre ilgili şeffaf plastik kapaklı dosyaların hazırlanması </a:t>
            </a:r>
          </a:p>
        </p:txBody>
      </p:sp>
      <p:graphicFrame>
        <p:nvGraphicFramePr>
          <p:cNvPr id="7" name="Metin Yer Tutucusu 2">
            <a:extLst>
              <a:ext uri="{FF2B5EF4-FFF2-40B4-BE49-F238E27FC236}">
                <a16:creationId xmlns:a16="http://schemas.microsoft.com/office/drawing/2014/main" id="{34EFAC55-B24F-40AD-9B29-1E0290FDA6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7902514"/>
              </p:ext>
            </p:extLst>
          </p:nvPr>
        </p:nvGraphicFramePr>
        <p:xfrm>
          <a:off x="1274233" y="2348880"/>
          <a:ext cx="6595534" cy="2502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ikdörtgen 5">
            <a:extLst>
              <a:ext uri="{FF2B5EF4-FFF2-40B4-BE49-F238E27FC236}">
                <a16:creationId xmlns:a16="http://schemas.microsoft.com/office/drawing/2014/main" id="{8BAAFDCC-FE97-944C-878D-7F7D57F512F0}"/>
              </a:ext>
            </a:extLst>
          </p:cNvPr>
          <p:cNvSpPr/>
          <p:nvPr/>
        </p:nvSpPr>
        <p:spPr>
          <a:xfrm>
            <a:off x="251520" y="4941168"/>
            <a:ext cx="8295521" cy="1164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70000"/>
              </a:lnSpc>
            </a:pPr>
            <a:r>
              <a:rPr lang="tr-TR" sz="2200" i="1" dirty="0">
                <a:solidFill>
                  <a:schemeClr val="tx2"/>
                </a:solidFill>
              </a:rPr>
              <a:t>Faaliyet dosyaları hazırlanırken her tür için ilgili yönetmelikteki ölçütler dikkate alınmalıdır. </a:t>
            </a:r>
          </a:p>
        </p:txBody>
      </p:sp>
    </p:spTree>
    <p:extLst>
      <p:ext uri="{BB962C8B-B14F-4D97-AF65-F5344CB8AC3E}">
        <p14:creationId xmlns:p14="http://schemas.microsoft.com/office/powerpoint/2010/main" val="1751179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B827E3B-3B89-3A4C-B584-B191FEA0A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1760" y="620688"/>
            <a:ext cx="6270922" cy="936104"/>
          </a:xfrm>
        </p:spPr>
        <p:txBody>
          <a:bodyPr/>
          <a:lstStyle/>
          <a:p>
            <a:r>
              <a:rPr lang="tr-TR" sz="3000" dirty="0"/>
              <a:t>Dikkat edilmesi gereken hususlar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14B50D39-653C-2646-AD1A-EB95C40D24BA}"/>
              </a:ext>
            </a:extLst>
          </p:cNvPr>
          <p:cNvSpPr/>
          <p:nvPr/>
        </p:nvSpPr>
        <p:spPr>
          <a:xfrm>
            <a:off x="971600" y="1700808"/>
            <a:ext cx="7213252" cy="2805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tr-TR" sz="2000" dirty="0">
                <a:solidFill>
                  <a:prstClr val="black"/>
                </a:solidFill>
              </a:rPr>
              <a:t>Projenin sonuçlandırılması ve sonuç raporunun onaylanması,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tr-TR" sz="2000" dirty="0">
                <a:solidFill>
                  <a:prstClr val="black"/>
                </a:solidFill>
              </a:rPr>
              <a:t>Araştırma süresi ve sonuç raporunun yetkili mercilerce onaylanması,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tr-TR" sz="2000" dirty="0"/>
              <a:t>Kitap veya kitap bölümlerinin üniversitemiz senatosu tarafından onaylanan ulusal – uluslararası yayınevlerince basılmış olması,</a:t>
            </a:r>
          </a:p>
        </p:txBody>
      </p:sp>
      <p:sp>
        <p:nvSpPr>
          <p:cNvPr id="5" name="Aşağı Ok 4">
            <a:extLst>
              <a:ext uri="{FF2B5EF4-FFF2-40B4-BE49-F238E27FC236}">
                <a16:creationId xmlns:a16="http://schemas.microsoft.com/office/drawing/2014/main" id="{17EB3598-7F50-564D-8444-D0E7D20ED176}"/>
              </a:ext>
            </a:extLst>
          </p:cNvPr>
          <p:cNvSpPr/>
          <p:nvPr/>
        </p:nvSpPr>
        <p:spPr>
          <a:xfrm>
            <a:off x="4211960" y="5517232"/>
            <a:ext cx="50405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8901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5C64EB79-EBA5-1144-B5EB-0CEBD6A7442A}"/>
              </a:ext>
            </a:extLst>
          </p:cNvPr>
          <p:cNvSpPr/>
          <p:nvPr/>
        </p:nvSpPr>
        <p:spPr>
          <a:xfrm>
            <a:off x="1043608" y="2132856"/>
            <a:ext cx="6912768" cy="2805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 startAt="4"/>
            </a:pPr>
            <a:r>
              <a:rPr lang="tr-TR" sz="2000" dirty="0"/>
              <a:t>Makale vb. yayınların sadece kapak, yazar isminin bulunduğu ilk sayfa, indeks ve yayın kurullarının olduğu sayfaların her bir eser için ayrı ayrı zımbalanarak dosyaya yerleştirilmesi,</a:t>
            </a:r>
          </a:p>
          <a:p>
            <a:pPr marL="342900" indent="-342900" algn="just">
              <a:lnSpc>
                <a:spcPct val="150000"/>
              </a:lnSpc>
              <a:buAutoNum type="arabicPeriod" startAt="4"/>
            </a:pPr>
            <a:r>
              <a:rPr lang="tr-TR" sz="2000" dirty="0"/>
              <a:t>Eserlerde başvuru sahibi ve beyan formunda belirtilen indeks isminin fosforlu kalemle çizilmesi,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387B74E2-25A9-074E-9C50-BBBD28CCE5F2}"/>
              </a:ext>
            </a:extLst>
          </p:cNvPr>
          <p:cNvSpPr/>
          <p:nvPr/>
        </p:nvSpPr>
        <p:spPr>
          <a:xfrm>
            <a:off x="3059832" y="620688"/>
            <a:ext cx="47623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000" cap="all" dirty="0">
                <a:solidFill>
                  <a:srgbClr val="4E3B30"/>
                </a:solidFill>
                <a:ea typeface="+mj-ea"/>
                <a:cs typeface="+mj-cs"/>
              </a:rPr>
              <a:t>Dikkat edilmesi gereken</a:t>
            </a:r>
          </a:p>
          <a:p>
            <a:pPr algn="ctr"/>
            <a:r>
              <a:rPr lang="tr-TR" sz="3000" cap="all" dirty="0">
                <a:solidFill>
                  <a:srgbClr val="4E3B30"/>
                </a:solidFill>
                <a:ea typeface="+mj-ea"/>
                <a:cs typeface="+mj-cs"/>
              </a:rPr>
              <a:t> hususlar</a:t>
            </a:r>
            <a:endParaRPr lang="tr-TR" dirty="0"/>
          </a:p>
        </p:txBody>
      </p:sp>
      <p:sp>
        <p:nvSpPr>
          <p:cNvPr id="6" name="Aşağı Ok 5">
            <a:extLst>
              <a:ext uri="{FF2B5EF4-FFF2-40B4-BE49-F238E27FC236}">
                <a16:creationId xmlns:a16="http://schemas.microsoft.com/office/drawing/2014/main" id="{EC990F81-4713-EA4F-99DD-2B43211FEDFA}"/>
              </a:ext>
            </a:extLst>
          </p:cNvPr>
          <p:cNvSpPr/>
          <p:nvPr/>
        </p:nvSpPr>
        <p:spPr>
          <a:xfrm>
            <a:off x="4211960" y="5517232"/>
            <a:ext cx="50405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0172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4643" y="744469"/>
            <a:ext cx="8005589" cy="5349671"/>
            <a:chOff x="752858" y="744469"/>
            <a:chExt cx="10674117" cy="534967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1B0FF08-FAB0-4795-BE24-16D1BECF79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1A23C900-CC4E-8B47-BEFA-1B0EF7BF6E38}"/>
              </a:ext>
            </a:extLst>
          </p:cNvPr>
          <p:cNvSpPr txBox="1"/>
          <p:nvPr/>
        </p:nvSpPr>
        <p:spPr>
          <a:xfrm>
            <a:off x="1943231" y="-215931"/>
            <a:ext cx="5398871" cy="1053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ÖRNEK</a:t>
            </a:r>
          </a:p>
        </p:txBody>
      </p:sp>
      <p:pic>
        <p:nvPicPr>
          <p:cNvPr id="7" name="Resim 6" descr="metin içeren bir resim&#10;&#10;Açıklama otomatik olarak oluşturuldu">
            <a:extLst>
              <a:ext uri="{FF2B5EF4-FFF2-40B4-BE49-F238E27FC236}">
                <a16:creationId xmlns:a16="http://schemas.microsoft.com/office/drawing/2014/main" id="{4F4AE215-9641-3C47-B8D9-7BDFF6551F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r="6279" b="4"/>
          <a:stretch/>
        </p:blipFill>
        <p:spPr>
          <a:xfrm>
            <a:off x="393926" y="824735"/>
            <a:ext cx="2354698" cy="2028202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343972" y="451044"/>
            <a:ext cx="1731437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D2E989-F20A-4242-949E-E62FA395E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6624" r="14039" b="-3"/>
          <a:stretch/>
        </p:blipFill>
        <p:spPr bwMode="auto">
          <a:xfrm>
            <a:off x="3265046" y="1250265"/>
            <a:ext cx="2965403" cy="3156240"/>
          </a:xfrm>
          <a:prstGeom prst="rect">
            <a:avLst/>
          </a:prstGeom>
          <a:noFill/>
        </p:spPr>
      </p:pic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709F4769-D649-E24D-A6AB-498014FBBF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9" r="2" b="2227"/>
          <a:stretch/>
        </p:blipFill>
        <p:spPr>
          <a:xfrm>
            <a:off x="6706602" y="1768938"/>
            <a:ext cx="1922468" cy="3728347"/>
          </a:xfrm>
          <a:prstGeom prst="rect">
            <a:avLst/>
          </a:prstGeom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6357624" y="2532798"/>
            <a:ext cx="1893804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id="{920A40F7-F2B1-784B-A93B-A881084F8A28}"/>
              </a:ext>
            </a:extLst>
          </p:cNvPr>
          <p:cNvSpPr/>
          <p:nvPr/>
        </p:nvSpPr>
        <p:spPr>
          <a:xfrm>
            <a:off x="3265046" y="1131869"/>
            <a:ext cx="2965403" cy="5432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Makale</a:t>
            </a:r>
          </a:p>
        </p:txBody>
      </p:sp>
      <p:sp>
        <p:nvSpPr>
          <p:cNvPr id="16" name="Aşağı Ok 15">
            <a:extLst>
              <a:ext uri="{FF2B5EF4-FFF2-40B4-BE49-F238E27FC236}">
                <a16:creationId xmlns:a16="http://schemas.microsoft.com/office/drawing/2014/main" id="{23111480-D430-FC4D-9DE4-7C1173FBD60B}"/>
              </a:ext>
            </a:extLst>
          </p:cNvPr>
          <p:cNvSpPr/>
          <p:nvPr/>
        </p:nvSpPr>
        <p:spPr>
          <a:xfrm>
            <a:off x="4211960" y="5517232"/>
            <a:ext cx="50405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9743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47D35079-B5F1-2E4B-B96A-43B19BAADB8E}"/>
              </a:ext>
            </a:extLst>
          </p:cNvPr>
          <p:cNvSpPr/>
          <p:nvPr/>
        </p:nvSpPr>
        <p:spPr>
          <a:xfrm>
            <a:off x="3059832" y="620688"/>
            <a:ext cx="47623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000" cap="all" dirty="0">
                <a:solidFill>
                  <a:srgbClr val="4E3B30"/>
                </a:solidFill>
                <a:ea typeface="+mj-ea"/>
                <a:cs typeface="+mj-cs"/>
              </a:rPr>
              <a:t>Dikkat edilmesi gereken</a:t>
            </a:r>
          </a:p>
          <a:p>
            <a:pPr algn="ctr"/>
            <a:r>
              <a:rPr lang="tr-TR" sz="3000" cap="all" dirty="0">
                <a:solidFill>
                  <a:srgbClr val="4E3B30"/>
                </a:solidFill>
                <a:ea typeface="+mj-ea"/>
                <a:cs typeface="+mj-cs"/>
              </a:rPr>
              <a:t> hususlar</a:t>
            </a:r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8E83410F-CF40-8841-9433-EB58875E82EE}"/>
              </a:ext>
            </a:extLst>
          </p:cNvPr>
          <p:cNvSpPr/>
          <p:nvPr/>
        </p:nvSpPr>
        <p:spPr>
          <a:xfrm>
            <a:off x="1115616" y="1654080"/>
            <a:ext cx="6912768" cy="2805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 startAt="4"/>
            </a:pPr>
            <a:r>
              <a:rPr lang="tr-TR" sz="2000" dirty="0"/>
              <a:t>Atıf faaliyet türüne ait belgeler dosyalanırken ilgili yayının kapak / ilk sayfası, başvuru sahibinin isminin olduğu kaynakça, indeks ve yayın kurullarının olduğu sayfaların her bir eser için ayrı ayrı zımbalanarak dosyaya yerleştirilmesi,</a:t>
            </a:r>
          </a:p>
          <a:p>
            <a:pPr marL="342900" indent="-342900" algn="just">
              <a:lnSpc>
                <a:spcPct val="150000"/>
              </a:lnSpc>
              <a:buAutoNum type="arabicPeriod" startAt="4"/>
            </a:pPr>
            <a:r>
              <a:rPr lang="tr-TR" sz="2000" dirty="0"/>
              <a:t>Kaynakçada atıf yapılan başvuru sahibinin ismi ve beyan formunda belirtilen indeksin  fosforlu kalemle çizilmesi,</a:t>
            </a:r>
          </a:p>
        </p:txBody>
      </p:sp>
      <p:sp>
        <p:nvSpPr>
          <p:cNvPr id="6" name="Aşağı Ok 5">
            <a:extLst>
              <a:ext uri="{FF2B5EF4-FFF2-40B4-BE49-F238E27FC236}">
                <a16:creationId xmlns:a16="http://schemas.microsoft.com/office/drawing/2014/main" id="{12E5B921-466B-1646-85DD-8F7F5DD03B7A}"/>
              </a:ext>
            </a:extLst>
          </p:cNvPr>
          <p:cNvSpPr/>
          <p:nvPr/>
        </p:nvSpPr>
        <p:spPr>
          <a:xfrm>
            <a:off x="4211960" y="5517232"/>
            <a:ext cx="50405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9753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88911C-0EC7-40A9-9BCB-CA8A66E462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023EA8-527A-4FA2-A71D-626F912756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4643" y="744469"/>
            <a:ext cx="8005589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60C46CD6-ADBB-41BC-8969-7C707D4332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6C38415-998B-45FB-A12C-BD0B184CB8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8D89F71-9459-4318-ACAE-874616C3AD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0346" y="968188"/>
            <a:ext cx="7645535" cy="4894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5EED78D-DEAE-8045-8A2F-8C853A484A73}"/>
              </a:ext>
            </a:extLst>
          </p:cNvPr>
          <p:cNvSpPr txBox="1"/>
          <p:nvPr/>
        </p:nvSpPr>
        <p:spPr>
          <a:xfrm>
            <a:off x="1793018" y="-71054"/>
            <a:ext cx="5398871" cy="1053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ÖRNEK</a:t>
            </a:r>
          </a:p>
        </p:txBody>
      </p:sp>
      <p:pic>
        <p:nvPicPr>
          <p:cNvPr id="6" name="Resim 5" descr="metin içeren bir resim&#10;&#10;Açıklama otomatik olarak oluşturuldu">
            <a:extLst>
              <a:ext uri="{FF2B5EF4-FFF2-40B4-BE49-F238E27FC236}">
                <a16:creationId xmlns:a16="http://schemas.microsoft.com/office/drawing/2014/main" id="{71E25B9B-1AAB-EF44-8958-188A3479B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4" y="1556792"/>
            <a:ext cx="7467600" cy="32129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Mürekkep 12">
                <a:extLst>
                  <a:ext uri="{FF2B5EF4-FFF2-40B4-BE49-F238E27FC236}">
                    <a16:creationId xmlns:a16="http://schemas.microsoft.com/office/drawing/2014/main" id="{299D5D8D-41A3-3146-A63B-873250E2883B}"/>
                  </a:ext>
                </a:extLst>
              </p14:cNvPr>
              <p14:cNvContentPartPr/>
              <p14:nvPr/>
            </p14:nvContentPartPr>
            <p14:xfrm>
              <a:off x="904507" y="4344223"/>
              <a:ext cx="1292760" cy="54720"/>
            </p14:xfrm>
          </p:contentPart>
        </mc:Choice>
        <mc:Fallback xmlns="">
          <p:pic>
            <p:nvPicPr>
              <p:cNvPr id="13" name="Mürekkep 12">
                <a:extLst>
                  <a:ext uri="{FF2B5EF4-FFF2-40B4-BE49-F238E27FC236}">
                    <a16:creationId xmlns:a16="http://schemas.microsoft.com/office/drawing/2014/main" id="{299D5D8D-41A3-3146-A63B-873250E288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0507" y="4236223"/>
                <a:ext cx="1400400" cy="27036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Aşağı Ok 14">
            <a:extLst>
              <a:ext uri="{FF2B5EF4-FFF2-40B4-BE49-F238E27FC236}">
                <a16:creationId xmlns:a16="http://schemas.microsoft.com/office/drawing/2014/main" id="{BAB3242F-9817-3D4B-B013-316DBD065198}"/>
              </a:ext>
            </a:extLst>
          </p:cNvPr>
          <p:cNvSpPr/>
          <p:nvPr/>
        </p:nvSpPr>
        <p:spPr>
          <a:xfrm>
            <a:off x="4211960" y="5862420"/>
            <a:ext cx="504056" cy="5909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3632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47D35079-B5F1-2E4B-B96A-43B19BAADB8E}"/>
              </a:ext>
            </a:extLst>
          </p:cNvPr>
          <p:cNvSpPr/>
          <p:nvPr/>
        </p:nvSpPr>
        <p:spPr>
          <a:xfrm>
            <a:off x="3059832" y="620688"/>
            <a:ext cx="47623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000" cap="all" dirty="0">
                <a:solidFill>
                  <a:srgbClr val="4E3B30"/>
                </a:solidFill>
                <a:ea typeface="+mj-ea"/>
                <a:cs typeface="+mj-cs"/>
              </a:rPr>
              <a:t>Dikkat edilmesi gereken</a:t>
            </a:r>
          </a:p>
          <a:p>
            <a:pPr algn="ctr"/>
            <a:r>
              <a:rPr lang="tr-TR" sz="3000" cap="all" dirty="0">
                <a:solidFill>
                  <a:srgbClr val="4E3B30"/>
                </a:solidFill>
                <a:ea typeface="+mj-ea"/>
                <a:cs typeface="+mj-cs"/>
              </a:rPr>
              <a:t> hususlar</a:t>
            </a:r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8E83410F-CF40-8841-9433-EB58875E82EE}"/>
              </a:ext>
            </a:extLst>
          </p:cNvPr>
          <p:cNvSpPr/>
          <p:nvPr/>
        </p:nvSpPr>
        <p:spPr>
          <a:xfrm>
            <a:off x="1115616" y="1988840"/>
            <a:ext cx="6912768" cy="2794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 startAt="6"/>
            </a:pPr>
            <a:r>
              <a:rPr lang="tr-TR" sz="2400" dirty="0"/>
              <a:t>Yayın ve Atıf faaliyet türüne ait eserlerdeki indekslerin belirtilmesine özen gösterilmesi, özellikle her alan için farklılık gösteren alan indekslerinin belirtilmesinde dikkatli olunması</a:t>
            </a:r>
            <a:r>
              <a:rPr lang="tr-TR" sz="2400" dirty="0" smtClean="0"/>
              <a:t>,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640652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115616" y="1484784"/>
            <a:ext cx="68407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 startAt="7"/>
            </a:pPr>
            <a:r>
              <a:rPr lang="tr-TR" sz="2400" dirty="0" smtClean="0"/>
              <a:t>Dosyada </a:t>
            </a:r>
            <a:r>
              <a:rPr lang="tr-TR" sz="2400" dirty="0"/>
              <a:t>belirtilen Yayın ve Atıf faaliyet türünün belirtildiği indekslerin doğruluğundaki ve olası </a:t>
            </a:r>
            <a:r>
              <a:rPr lang="tr-TR" sz="2400" dirty="0" err="1"/>
              <a:t>sayıştay</a:t>
            </a:r>
            <a:r>
              <a:rPr lang="tr-TR" sz="2400" dirty="0"/>
              <a:t> incelemelerinde oluşabilecek tüm sorumluğun </a:t>
            </a:r>
            <a:r>
              <a:rPr lang="tr-TR" sz="2400" b="1" dirty="0">
                <a:solidFill>
                  <a:srgbClr val="FF0000"/>
                </a:solidFill>
              </a:rPr>
              <a:t>başvuru sahibi ve ilgili birim komisyonuna</a:t>
            </a:r>
            <a:r>
              <a:rPr lang="tr-TR" sz="2400" dirty="0"/>
              <a:t> ait olduğunun unutulmaması,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64585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şağı Ok Belirtme Çizgisi 3">
            <a:extLst>
              <a:ext uri="{FF2B5EF4-FFF2-40B4-BE49-F238E27FC236}">
                <a16:creationId xmlns:a16="http://schemas.microsoft.com/office/drawing/2014/main" id="{8320BF51-0CB0-5743-BD48-9E17405E7F11}"/>
              </a:ext>
            </a:extLst>
          </p:cNvPr>
          <p:cNvSpPr/>
          <p:nvPr/>
        </p:nvSpPr>
        <p:spPr>
          <a:xfrm>
            <a:off x="2742196" y="548680"/>
            <a:ext cx="3794720" cy="1080120"/>
          </a:xfrm>
          <a:prstGeom prst="downArrowCallout">
            <a:avLst>
              <a:gd name="adj1" fmla="val 17061"/>
              <a:gd name="adj2" fmla="val 16025"/>
              <a:gd name="adj3" fmla="val 43168"/>
              <a:gd name="adj4" fmla="val 3657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/>
              <a:t>ÖRNEK VİDEOYU İZLEYİNİZ</a:t>
            </a:r>
          </a:p>
        </p:txBody>
      </p:sp>
      <p:pic>
        <p:nvPicPr>
          <p:cNvPr id="2" name="WhatsApp Video 2020-12-04 at 17.40.19.mp4" descr="WhatsApp Video 2020-12-04 at 17.40.19.mp4">
            <a:hlinkClick r:id="" action="ppaction://media"/>
            <a:extLst>
              <a:ext uri="{FF2B5EF4-FFF2-40B4-BE49-F238E27FC236}">
                <a16:creationId xmlns:a16="http://schemas.microsoft.com/office/drawing/2014/main" id="{A686C400-BF4F-ED4A-9ACD-39D7C4C708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844824"/>
            <a:ext cx="6615832" cy="363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1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BE4420-3B5F-4549-8B4A-77855B8215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5876F6-95D4-48CB-8E3E-4401A96E25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4603" y="496088"/>
            <a:ext cx="2867411" cy="588329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B84719-90BB-4D0C-92D8-61DC5512B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009" y="609600"/>
            <a:ext cx="2664004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91699" y="1055077"/>
            <a:ext cx="1899682" cy="4794578"/>
          </a:xfrm>
        </p:spPr>
        <p:txBody>
          <a:bodyPr>
            <a:normAutofit/>
          </a:bodyPr>
          <a:lstStyle/>
          <a:p>
            <a:r>
              <a:rPr lang="tr-TR" b="1">
                <a:solidFill>
                  <a:srgbClr val="262626"/>
                </a:solidFill>
              </a:rPr>
              <a:t>Giriş </a:t>
            </a: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B407EC4-5D16-4845-9840-4E28622B65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9039" y="-2"/>
            <a:ext cx="5654961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E7328595-9F2A-4C76-ADE5-23FEAFAD66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7210998"/>
              </p:ext>
            </p:extLst>
          </p:nvPr>
        </p:nvGraphicFramePr>
        <p:xfrm>
          <a:off x="3567704" y="496088"/>
          <a:ext cx="4970506" cy="5883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0025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BABCA7-C1E0-41BA-A822-5F61251AA6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/>
            <a:stretch/>
          </a:blipFill>
          <a:ln w="15875" cap="flat" cmpd="sng" algn="ctr">
            <a:solidFill>
              <a:srgbClr val="B15E2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5D6EB5-6FDB-477A-98F5-7409CD5375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618" cy="6872226"/>
            <a:chOff x="0" y="0"/>
            <a:chExt cx="12188825" cy="68722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B75167-5757-4E5F-869B-5A350BF43A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338DAE-FFCB-472B-A9EE-77E42FDBD3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B2E0A0-4D94-4C05-97C1-32B5D88A2E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1E75C9-3350-4F0B-993E-89D3DBD76C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63D6A0B8-2576-874E-ACDE-657E1D4CC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9298" y="1871131"/>
            <a:ext cx="5111752" cy="151553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4000" b="1" dirty="0"/>
              <a:t>HASSASİYETİNİZ İÇİN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04284B9-80FD-2E42-9560-818BF8649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9298" y="3657597"/>
            <a:ext cx="5111752" cy="1320802"/>
          </a:xfrm>
        </p:spPr>
        <p:txBody>
          <a:bodyPr>
            <a:normAutofit/>
          </a:bodyPr>
          <a:lstStyle/>
          <a:p>
            <a:r>
              <a:rPr lang="tr-TR" sz="4000" b="1" dirty="0"/>
              <a:t>TEŞEKKÜRLER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9FB2CC-C7A1-4A53-A088-636FB487FE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19299" y="3522131"/>
            <a:ext cx="511175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23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115616" y="1484784"/>
            <a:ext cx="68407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Dosyada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belirtilen </a:t>
            </a:r>
            <a:r>
              <a:rPr lang="tr-TR" sz="2400" dirty="0" smtClean="0">
                <a:solidFill>
                  <a:prstClr val="black"/>
                </a:solidFill>
              </a:rPr>
              <a:t>tüm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faaliyet türlerindeki bilgilerin doğruluğundaki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ve olası </a:t>
            </a:r>
            <a:r>
              <a:rPr lang="tr-TR" sz="2400" b="1" dirty="0" smtClean="0">
                <a:solidFill>
                  <a:prstClr val="black"/>
                </a:solidFill>
              </a:rPr>
              <a:t>SAYIŞTAY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incelemelerinde oluşabilecek tüm sorumluğun </a:t>
            </a:r>
            <a:r>
              <a:rPr lang="tr-TR" sz="2400" dirty="0" smtClean="0">
                <a:solidFill>
                  <a:prstClr val="black"/>
                </a:solidFill>
              </a:rPr>
              <a:t>öncelikle </a:t>
            </a: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başvuru 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sahibi ve ilgili birim komisyonuna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ait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olduğu unutulmamalıdır.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06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0EB4D55-BE3C-9344-827F-64C774F6B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2943378"/>
            <a:ext cx="4908625" cy="18573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>
              <a:solidFill>
                <a:srgbClr val="262626"/>
              </a:solidFill>
            </a:endParaRPr>
          </a:p>
          <a:p>
            <a:pPr marL="0" indent="0" algn="ctr">
              <a:buNone/>
            </a:pPr>
            <a:r>
              <a:rPr lang="tr-TR" sz="3200" b="1" dirty="0">
                <a:solidFill>
                  <a:srgbClr val="FF0000"/>
                </a:solidFill>
              </a:rPr>
              <a:t>İADE EDİLECEKTİR</a:t>
            </a:r>
          </a:p>
        </p:txBody>
      </p:sp>
      <p:pic>
        <p:nvPicPr>
          <p:cNvPr id="7" name="Graphic 6" descr="Kapat">
            <a:extLst>
              <a:ext uri="{FF2B5EF4-FFF2-40B4-BE49-F238E27FC236}">
                <a16:creationId xmlns:a16="http://schemas.microsoft.com/office/drawing/2014/main" id="{B1EDB583-3F70-43B0-B1C4-C32406C47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33628" y="2708920"/>
            <a:ext cx="2054796" cy="2054796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F624F600-A4D0-124E-8817-83E7E0E5D886}"/>
              </a:ext>
            </a:extLst>
          </p:cNvPr>
          <p:cNvSpPr/>
          <p:nvPr/>
        </p:nvSpPr>
        <p:spPr>
          <a:xfrm>
            <a:off x="1115616" y="836712"/>
            <a:ext cx="710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solidFill>
                  <a:srgbClr val="262626"/>
                </a:solidFill>
              </a:rPr>
              <a:t>Bu sunuda belirtilen format dışında hazırlanan dosyalar, birimlerimizde oluşturulan komisyonlar tarafından ilgili başvuru sahiplerine tekrar düzenlenmek üzere iade edilecektir.</a:t>
            </a:r>
          </a:p>
        </p:txBody>
      </p:sp>
    </p:spTree>
    <p:extLst>
      <p:ext uri="{BB962C8B-B14F-4D97-AF65-F5344CB8AC3E}">
        <p14:creationId xmlns:p14="http://schemas.microsoft.com/office/powerpoint/2010/main" val="1741323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5E66D3F-14EA-4BCD-819B-EEF581746B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9D3EDE-CC3B-4573-A04B-26F32F1B2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802" y="0"/>
            <a:ext cx="9172471" cy="6856214"/>
            <a:chOff x="-15736" y="0"/>
            <a:chExt cx="12229962" cy="68562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00D0D4B-CC81-434D-B595-71AA691923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8047919-8C66-4EF3-9979-FB7112EB66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00195C4-7BCF-469C-A003-AC2F0D2F91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EE82425-33CD-4CF1-9623-91BECE687F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0809" y="982132"/>
            <a:ext cx="3601638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 dirty="0">
                <a:solidFill>
                  <a:srgbClr val="262626"/>
                </a:solidFill>
              </a:rPr>
              <a:t>KLASÖRÜN HAZIRLANIŞI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5289D1-D3B7-4C53-823E-280A79C02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482" y="1092200"/>
            <a:ext cx="338775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 bwMode="auto">
          <a:xfrm>
            <a:off x="1059512" y="1692232"/>
            <a:ext cx="2907601" cy="3294732"/>
          </a:xfrm>
          <a:prstGeom prst="rect">
            <a:avLst/>
          </a:prstGeom>
          <a:noFill/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56CE10-0EE3-4503-ACF3-1D53A6FDBB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0809" y="2400639"/>
            <a:ext cx="36016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7 Yuvarlatılmış Dikdörtgen"/>
          <p:cNvSpPr/>
          <p:nvPr/>
        </p:nvSpPr>
        <p:spPr>
          <a:xfrm>
            <a:off x="4570809" y="2556932"/>
            <a:ext cx="3601638" cy="331893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dirty="0">
                <a:solidFill>
                  <a:srgbClr val="262626"/>
                </a:solidFill>
              </a:rPr>
              <a:t>Klasörün yan sırtında başvuru sahibini </a:t>
            </a:r>
            <a:r>
              <a:rPr lang="tr-TR" noProof="1">
                <a:solidFill>
                  <a:srgbClr val="262626"/>
                </a:solidFill>
              </a:rPr>
              <a:t>tanımlayıcı bilgiler yer almalı.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dirty="0">
                <a:solidFill>
                  <a:srgbClr val="262626"/>
                </a:solidFill>
              </a:rPr>
              <a:t>Örnek;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b="1" dirty="0">
                <a:solidFill>
                  <a:srgbClr val="262626"/>
                </a:solidFill>
              </a:rPr>
              <a:t>EĞİTİM FAKÜLTESİ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tr-TR" dirty="0">
                <a:solidFill>
                  <a:srgbClr val="262626"/>
                </a:solidFill>
              </a:rPr>
              <a:t>Güzel Sanatlar Eğitimi Bölümü </a:t>
            </a:r>
            <a:r>
              <a:rPr lang="en-US" dirty="0">
                <a:solidFill>
                  <a:srgbClr val="262626"/>
                </a:solidFill>
              </a:rPr>
              <a:t>Ünvan, Ad SOYAD</a:t>
            </a:r>
          </a:p>
        </p:txBody>
      </p:sp>
      <p:sp>
        <p:nvSpPr>
          <p:cNvPr id="8" name="10 Sağ Ok"/>
          <p:cNvSpPr/>
          <p:nvPr/>
        </p:nvSpPr>
        <p:spPr>
          <a:xfrm flipH="1">
            <a:off x="2129168" y="3038301"/>
            <a:ext cx="2033473" cy="71438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9375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şağı Ok Belirtme Çizgisi 3">
            <a:extLst>
              <a:ext uri="{FF2B5EF4-FFF2-40B4-BE49-F238E27FC236}">
                <a16:creationId xmlns:a16="http://schemas.microsoft.com/office/drawing/2014/main" id="{8320BF51-0CB0-5743-BD48-9E17405E7F11}"/>
              </a:ext>
            </a:extLst>
          </p:cNvPr>
          <p:cNvSpPr/>
          <p:nvPr/>
        </p:nvSpPr>
        <p:spPr>
          <a:xfrm>
            <a:off x="2915816" y="116632"/>
            <a:ext cx="3794720" cy="1111210"/>
          </a:xfrm>
          <a:prstGeom prst="downArrowCallout">
            <a:avLst>
              <a:gd name="adj1" fmla="val 21336"/>
              <a:gd name="adj2" fmla="val 23475"/>
              <a:gd name="adj3" fmla="val 43168"/>
              <a:gd name="adj4" fmla="val 3657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/>
              <a:t>ÖRNEK VİDEOYU İZLEYİNİZ</a:t>
            </a:r>
          </a:p>
        </p:txBody>
      </p:sp>
      <p:pic>
        <p:nvPicPr>
          <p:cNvPr id="2" name="WhatsApp Video 2020-12-04 at 16.42.50.mp4" descr="WhatsApp Video 2020-12-04 at 16.42.50.mp4">
            <a:hlinkClick r:id="" action="ppaction://media"/>
            <a:extLst>
              <a:ext uri="{FF2B5EF4-FFF2-40B4-BE49-F238E27FC236}">
                <a16:creationId xmlns:a16="http://schemas.microsoft.com/office/drawing/2014/main" id="{FCA11B0C-850B-A342-B8C9-AB26F3B416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5568" y="1340768"/>
            <a:ext cx="3575216" cy="447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1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43609" y="624110"/>
            <a:ext cx="7490792" cy="860674"/>
          </a:xfrm>
        </p:spPr>
        <p:txBody>
          <a:bodyPr>
            <a:normAutofit fontScale="90000"/>
          </a:bodyPr>
          <a:lstStyle/>
          <a:p>
            <a:r>
              <a:rPr lang="tr-TR" sz="2700" b="1" dirty="0"/>
              <a:t>Akademik Teşvik Başvuru Beyan Formu</a:t>
            </a:r>
            <a:br>
              <a:rPr lang="tr-TR" sz="2700" b="1" dirty="0"/>
            </a:br>
            <a:r>
              <a:rPr lang="tr-TR" sz="1800" b="1" dirty="0"/>
              <a:t>(</a:t>
            </a:r>
            <a:r>
              <a:rPr lang="tr-TR" sz="18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Üniversitemiz web sitesinden alınacaktır - </a:t>
            </a:r>
            <a:r>
              <a:rPr lang="tr-TR" sz="1800" b="1" dirty="0" err="1">
                <a:solidFill>
                  <a:srgbClr val="0070C0"/>
                </a:solidFill>
              </a:rPr>
              <a:t>https</a:t>
            </a:r>
            <a:r>
              <a:rPr lang="tr-TR" sz="1800" b="1" dirty="0">
                <a:solidFill>
                  <a:srgbClr val="0070C0"/>
                </a:solidFill>
              </a:rPr>
              <a:t>://</a:t>
            </a:r>
            <a:r>
              <a:rPr lang="tr-TR" sz="1800" b="1" dirty="0" err="1">
                <a:solidFill>
                  <a:srgbClr val="0070C0"/>
                </a:solidFill>
              </a:rPr>
              <a:t>atk.mehmetakif.edu.tr</a:t>
            </a:r>
            <a:r>
              <a:rPr lang="tr-TR" sz="18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)</a:t>
            </a:r>
            <a:endParaRPr lang="tr-TR" sz="1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22336" t="21894" r="20982" b="8332"/>
          <a:stretch/>
        </p:blipFill>
        <p:spPr bwMode="auto">
          <a:xfrm>
            <a:off x="1043609" y="1628800"/>
            <a:ext cx="7272807" cy="475252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5290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49408" y="548680"/>
            <a:ext cx="6589199" cy="1004690"/>
          </a:xfrm>
        </p:spPr>
        <p:txBody>
          <a:bodyPr>
            <a:normAutofit/>
          </a:bodyPr>
          <a:lstStyle/>
          <a:p>
            <a:r>
              <a:rPr lang="tr-TR" sz="2400" b="1" dirty="0"/>
              <a:t>YÖKSİS Başvuru Beyan Formu 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7344816" cy="4824536"/>
          </a:xfrm>
        </p:spPr>
      </p:pic>
    </p:spTree>
    <p:extLst>
      <p:ext uri="{BB962C8B-B14F-4D97-AF65-F5344CB8AC3E}">
        <p14:creationId xmlns:p14="http://schemas.microsoft.com/office/powerpoint/2010/main" val="1566461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8">
            <a:extLst>
              <a:ext uri="{FF2B5EF4-FFF2-40B4-BE49-F238E27FC236}">
                <a16:creationId xmlns:a16="http://schemas.microsoft.com/office/drawing/2014/main" id="{7E61F402-3445-458A-9A2B-D28FD28839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0">
            <a:extLst>
              <a:ext uri="{FF2B5EF4-FFF2-40B4-BE49-F238E27FC236}">
                <a16:creationId xmlns:a16="http://schemas.microsoft.com/office/drawing/2014/main" id="{A673C096-95AE-4644-B76C-1DF1B667DC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802" y="0"/>
            <a:ext cx="9172471" cy="6856214"/>
            <a:chOff x="-15736" y="0"/>
            <a:chExt cx="12229962" cy="685621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7A91835-418B-4867-87D7-1376A57F3F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0" name="Rectangle 32">
              <a:extLst>
                <a:ext uri="{FF2B5EF4-FFF2-40B4-BE49-F238E27FC236}">
                  <a16:creationId xmlns:a16="http://schemas.microsoft.com/office/drawing/2014/main" id="{65B511A1-E0EC-49FE-8068-9DA29CD00E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A61BC5F-ADA4-4DBA-9C6B-E17E0B82EC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1" name="Picture 34">
              <a:extLst>
                <a:ext uri="{FF2B5EF4-FFF2-40B4-BE49-F238E27FC236}">
                  <a16:creationId xmlns:a16="http://schemas.microsoft.com/office/drawing/2014/main" id="{1CE6F7D2-ACED-47D2-BEFD-FB26F75374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67890" y="1213146"/>
            <a:ext cx="2745042" cy="456856"/>
          </a:xfrm>
        </p:spPr>
        <p:txBody>
          <a:bodyPr anchor="b">
            <a:normAutofit fontScale="90000"/>
          </a:bodyPr>
          <a:lstStyle/>
          <a:p>
            <a:r>
              <a:rPr lang="tr-TR" sz="2400" b="1" dirty="0">
                <a:solidFill>
                  <a:srgbClr val="262626"/>
                </a:solidFill>
              </a:rPr>
              <a:t> </a:t>
            </a:r>
            <a:r>
              <a:rPr lang="tr-TR" sz="3600" b="1" dirty="0">
                <a:solidFill>
                  <a:srgbClr val="262626"/>
                </a:solidFill>
              </a:rPr>
              <a:t>Eser No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BE880E9-2B86-4CDB-B5B7-308745CDD1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1550" y="2400639"/>
            <a:ext cx="27450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91675" y="2510453"/>
            <a:ext cx="2921257" cy="3099779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tr-TR" b="1" dirty="0">
                <a:solidFill>
                  <a:srgbClr val="262626"/>
                </a:solidFill>
              </a:rPr>
              <a:t>Her bir esere YÖKSİS başvuru dosyasında verilen ait olduğu eser numarası örnekteki gibi yazılmalıdır.</a:t>
            </a:r>
          </a:p>
          <a:p>
            <a:pPr algn="just"/>
            <a:endParaRPr lang="tr-TR" sz="1400" dirty="0">
              <a:solidFill>
                <a:srgbClr val="262626"/>
              </a:solidFill>
            </a:endParaRPr>
          </a:p>
        </p:txBody>
      </p:sp>
      <p:pic>
        <p:nvPicPr>
          <p:cNvPr id="14" name="Resim 13" descr="metin içeren bir resim&#10;&#10;Açıklama otomatik olarak oluşturuldu">
            <a:extLst>
              <a:ext uri="{FF2B5EF4-FFF2-40B4-BE49-F238E27FC236}">
                <a16:creationId xmlns:a16="http://schemas.microsoft.com/office/drawing/2014/main" id="{29E5862A-7A87-F843-8F92-CF32311468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39" y="3340100"/>
            <a:ext cx="4822572" cy="289429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B714D6C-A8B3-8646-B9E0-0EDF0A193B9B}"/>
              </a:ext>
            </a:extLst>
          </p:cNvPr>
          <p:cNvSpPr txBox="1"/>
          <p:nvPr/>
        </p:nvSpPr>
        <p:spPr>
          <a:xfrm>
            <a:off x="4168941" y="341553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ESER NO: 180669</a:t>
            </a:r>
          </a:p>
        </p:txBody>
      </p:sp>
      <p:pic>
        <p:nvPicPr>
          <p:cNvPr id="11" name="Resim 10" descr="metin, iç meka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0A2CF922-E2F4-5C41-910A-13578928A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39" y="665952"/>
            <a:ext cx="4764181" cy="256491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5FC8E87-DBEB-A44E-922C-EFA766144A48}"/>
              </a:ext>
            </a:extLst>
          </p:cNvPr>
          <p:cNvSpPr/>
          <p:nvPr/>
        </p:nvSpPr>
        <p:spPr>
          <a:xfrm>
            <a:off x="3712932" y="605332"/>
            <a:ext cx="2299228" cy="519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7" name="Düz Ok Bağlayıcısı 16">
            <a:extLst>
              <a:ext uri="{FF2B5EF4-FFF2-40B4-BE49-F238E27FC236}">
                <a16:creationId xmlns:a16="http://schemas.microsoft.com/office/drawing/2014/main" id="{E1588323-C95F-0F43-BA14-1DCF78BFE789}"/>
              </a:ext>
            </a:extLst>
          </p:cNvPr>
          <p:cNvCxnSpPr/>
          <p:nvPr/>
        </p:nvCxnSpPr>
        <p:spPr>
          <a:xfrm flipV="1">
            <a:off x="3203848" y="1052736"/>
            <a:ext cx="509084" cy="36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Düz Ok Bağlayıcısı 24">
            <a:extLst>
              <a:ext uri="{FF2B5EF4-FFF2-40B4-BE49-F238E27FC236}">
                <a16:creationId xmlns:a16="http://schemas.microsoft.com/office/drawing/2014/main" id="{31A0DDB5-FDD0-3747-9787-12754966396B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3616636" y="3593882"/>
            <a:ext cx="552305" cy="63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" name="Düz Bağlayıcı 4">
            <a:extLst>
              <a:ext uri="{FF2B5EF4-FFF2-40B4-BE49-F238E27FC236}">
                <a16:creationId xmlns:a16="http://schemas.microsoft.com/office/drawing/2014/main" id="{F13B3A6D-A975-7A4B-9AE1-A2C47E2DC70B}"/>
              </a:ext>
            </a:extLst>
          </p:cNvPr>
          <p:cNvCxnSpPr/>
          <p:nvPr/>
        </p:nvCxnSpPr>
        <p:spPr>
          <a:xfrm>
            <a:off x="3874839" y="3305850"/>
            <a:ext cx="47029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0112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">
  <a:themeElements>
    <a:clrScheme name="Organik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Kırpma">
  <a:themeElements>
    <a:clrScheme name="Sarı Turuncu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Kırpma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ırpm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413</Words>
  <Application>Microsoft Office PowerPoint</Application>
  <PresentationFormat>Ekran Gösterisi (4:3)</PresentationFormat>
  <Paragraphs>61</Paragraphs>
  <Slides>20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20</vt:i4>
      </vt:variant>
    </vt:vector>
  </HeadingPairs>
  <TitlesOfParts>
    <vt:vector size="25" baseType="lpstr">
      <vt:lpstr>Arial</vt:lpstr>
      <vt:lpstr>Franklin Gothic Book</vt:lpstr>
      <vt:lpstr>Garamond</vt:lpstr>
      <vt:lpstr>Organik</vt:lpstr>
      <vt:lpstr>Kırpma</vt:lpstr>
      <vt:lpstr>PowerPoint Sunusu</vt:lpstr>
      <vt:lpstr>Giriş </vt:lpstr>
      <vt:lpstr>PowerPoint Sunusu</vt:lpstr>
      <vt:lpstr>PowerPoint Sunusu</vt:lpstr>
      <vt:lpstr>KLASÖRÜN HAZIRLANIŞI</vt:lpstr>
      <vt:lpstr>PowerPoint Sunusu</vt:lpstr>
      <vt:lpstr>Akademik Teşvik Başvuru Beyan Formu (Üniversitemiz web sitesinden alınacaktır - https://atk.mehmetakif.edu.tr )</vt:lpstr>
      <vt:lpstr>YÖKSİS Başvuru Beyan Formu </vt:lpstr>
      <vt:lpstr> Eser No </vt:lpstr>
      <vt:lpstr>  Klasöre Yerleştirilecek Dosyalar ve Formatları </vt:lpstr>
      <vt:lpstr>Faaliyet türüne göre ilgili şeffaf plastik kapaklı dosyaların hazırlanması </vt:lpstr>
      <vt:lpstr>Dikkat edilmesi gereken hususlar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HASSASİYETİNİZ İÇİN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Zeki Nacakcı</dc:creator>
  <cp:lastModifiedBy>Windows User</cp:lastModifiedBy>
  <cp:revision>4</cp:revision>
  <dcterms:created xsi:type="dcterms:W3CDTF">2020-12-04T14:44:53Z</dcterms:created>
  <dcterms:modified xsi:type="dcterms:W3CDTF">2020-12-09T08:40:40Z</dcterms:modified>
</cp:coreProperties>
</file>