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257" r:id="rId2"/>
    <p:sldId id="258" r:id="rId3"/>
    <p:sldId id="260" r:id="rId4"/>
    <p:sldId id="346" r:id="rId5"/>
    <p:sldId id="347" r:id="rId6"/>
    <p:sldId id="348" r:id="rId7"/>
    <p:sldId id="349" r:id="rId8"/>
    <p:sldId id="269" r:id="rId9"/>
    <p:sldId id="259" r:id="rId10"/>
    <p:sldId id="261" r:id="rId11"/>
    <p:sldId id="262" r:id="rId12"/>
    <p:sldId id="355" r:id="rId13"/>
    <p:sldId id="270" r:id="rId14"/>
    <p:sldId id="271" r:id="rId15"/>
    <p:sldId id="356" r:id="rId16"/>
    <p:sldId id="357" r:id="rId17"/>
    <p:sldId id="264" r:id="rId18"/>
    <p:sldId id="351" r:id="rId19"/>
    <p:sldId id="267" r:id="rId20"/>
    <p:sldId id="266" r:id="rId21"/>
    <p:sldId id="352" r:id="rId22"/>
    <p:sldId id="328" r:id="rId23"/>
    <p:sldId id="329" r:id="rId24"/>
    <p:sldId id="330" r:id="rId25"/>
    <p:sldId id="331" r:id="rId26"/>
    <p:sldId id="332" r:id="rId27"/>
    <p:sldId id="337" r:id="rId28"/>
    <p:sldId id="340" r:id="rId29"/>
    <p:sldId id="341" r:id="rId30"/>
    <p:sldId id="343" r:id="rId31"/>
    <p:sldId id="344" r:id="rId32"/>
    <p:sldId id="338" r:id="rId33"/>
    <p:sldId id="345" r:id="rId34"/>
    <p:sldId id="358" r:id="rId35"/>
    <p:sldId id="353" r:id="rId36"/>
    <p:sldId id="379" r:id="rId37"/>
    <p:sldId id="359" r:id="rId38"/>
    <p:sldId id="370" r:id="rId39"/>
    <p:sldId id="371" r:id="rId40"/>
    <p:sldId id="360" r:id="rId41"/>
    <p:sldId id="361" r:id="rId42"/>
    <p:sldId id="372" r:id="rId43"/>
    <p:sldId id="373" r:id="rId44"/>
    <p:sldId id="362" r:id="rId45"/>
    <p:sldId id="363" r:id="rId46"/>
    <p:sldId id="374" r:id="rId47"/>
    <p:sldId id="368" r:id="rId48"/>
    <p:sldId id="375" r:id="rId49"/>
    <p:sldId id="365" r:id="rId50"/>
    <p:sldId id="369" r:id="rId51"/>
    <p:sldId id="377" r:id="rId52"/>
    <p:sldId id="366" r:id="rId53"/>
    <p:sldId id="376" r:id="rId54"/>
    <p:sldId id="367" r:id="rId55"/>
    <p:sldId id="364" r:id="rId56"/>
    <p:sldId id="350" r:id="rId57"/>
    <p:sldId id="378"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2" d="100"/>
          <a:sy n="42" d="100"/>
        </p:scale>
        <p:origin x="2136"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DF33B-DDB1-4A1E-8C4E-F148CB73D582}" type="doc">
      <dgm:prSet loTypeId="urn:microsoft.com/office/officeart/2005/8/layout/process1" loCatId="process" qsTypeId="urn:microsoft.com/office/officeart/2005/8/quickstyle/simple1" qsCatId="simple" csTypeId="urn:microsoft.com/office/officeart/2005/8/colors/accent1_2" csCatId="accent1" phldr="1"/>
      <dgm:spPr/>
    </dgm:pt>
    <dgm:pt modelId="{AC18EA36-FF20-406E-B395-01AF47519E97}">
      <dgm:prSet phldrT="[Metin]" custT="1"/>
      <dgm:spPr/>
      <dgm:t>
        <a:bodyPr/>
        <a:lstStyle/>
        <a:p>
          <a:r>
            <a:rPr lang="tr-TR" sz="3000" b="1" dirty="0">
              <a:solidFill>
                <a:schemeClr val="tx1">
                  <a:lumMod val="95000"/>
                  <a:lumOff val="5000"/>
                </a:schemeClr>
              </a:solidFill>
            </a:rPr>
            <a:t>Ön Ziyaret</a:t>
          </a:r>
        </a:p>
        <a:p>
          <a:r>
            <a:rPr lang="tr-TR" sz="2600" dirty="0">
              <a:solidFill>
                <a:schemeClr val="tx1">
                  <a:lumMod val="95000"/>
                  <a:lumOff val="5000"/>
                </a:schemeClr>
              </a:solidFill>
            </a:rPr>
            <a:t>1 Gün</a:t>
          </a:r>
        </a:p>
        <a:p>
          <a:r>
            <a:rPr lang="tr-TR" sz="2600" dirty="0">
              <a:solidFill>
                <a:schemeClr val="tx1">
                  <a:lumMod val="95000"/>
                  <a:lumOff val="5000"/>
                </a:schemeClr>
              </a:solidFill>
            </a:rPr>
            <a:t>Uzaktan</a:t>
          </a:r>
        </a:p>
      </dgm:t>
    </dgm:pt>
    <dgm:pt modelId="{D7204F65-24A4-44B1-A12F-74F5B9B9F5F5}" type="parTrans" cxnId="{62860D47-1D16-4BC8-A438-6953AD875A7B}">
      <dgm:prSet/>
      <dgm:spPr/>
      <dgm:t>
        <a:bodyPr/>
        <a:lstStyle/>
        <a:p>
          <a:endParaRPr lang="tr-TR" sz="3000">
            <a:solidFill>
              <a:schemeClr val="tx1">
                <a:lumMod val="95000"/>
                <a:lumOff val="5000"/>
              </a:schemeClr>
            </a:solidFill>
          </a:endParaRPr>
        </a:p>
      </dgm:t>
    </dgm:pt>
    <dgm:pt modelId="{9727EC94-91B8-476D-993F-4A507F88EC5A}" type="sibTrans" cxnId="{62860D47-1D16-4BC8-A438-6953AD875A7B}">
      <dgm:prSet custT="1"/>
      <dgm:spPr/>
      <dgm:t>
        <a:bodyPr/>
        <a:lstStyle/>
        <a:p>
          <a:endParaRPr lang="tr-TR" sz="3000">
            <a:solidFill>
              <a:schemeClr val="tx1">
                <a:lumMod val="95000"/>
                <a:lumOff val="5000"/>
              </a:schemeClr>
            </a:solidFill>
          </a:endParaRPr>
        </a:p>
      </dgm:t>
    </dgm:pt>
    <dgm:pt modelId="{3D019E07-6BAF-425C-A6CE-1E6C2EBD46AB}">
      <dgm:prSet phldrT="[Metin]" custT="1"/>
      <dgm:spPr/>
      <dgm:t>
        <a:bodyPr/>
        <a:lstStyle/>
        <a:p>
          <a:pPr marL="0" lvl="0" indent="0" algn="ctr" defTabSz="1333500">
            <a:lnSpc>
              <a:spcPct val="90000"/>
            </a:lnSpc>
            <a:spcBef>
              <a:spcPct val="0"/>
            </a:spcBef>
            <a:spcAft>
              <a:spcPct val="35000"/>
            </a:spcAft>
            <a:buNone/>
          </a:pPr>
          <a:r>
            <a:rPr lang="tr-TR" sz="3000" b="1" kern="1200" dirty="0">
              <a:solidFill>
                <a:prstClr val="black">
                  <a:lumMod val="95000"/>
                  <a:lumOff val="5000"/>
                </a:prstClr>
              </a:solidFill>
              <a:latin typeface="Calibri" panose="020F0502020204030204"/>
              <a:ea typeface="+mn-ea"/>
              <a:cs typeface="+mn-cs"/>
            </a:rPr>
            <a:t>Uzaktan Ziyaret</a:t>
          </a:r>
        </a:p>
        <a:p>
          <a:pPr marL="0" lvl="0" algn="ctr" defTabSz="1333500">
            <a:lnSpc>
              <a:spcPct val="90000"/>
            </a:lnSpc>
            <a:spcBef>
              <a:spcPct val="0"/>
            </a:spcBef>
            <a:spcAft>
              <a:spcPct val="35000"/>
            </a:spcAft>
            <a:buNone/>
          </a:pPr>
          <a:r>
            <a:rPr lang="tr-TR" sz="2600" kern="1200" dirty="0">
              <a:solidFill>
                <a:prstClr val="black">
                  <a:lumMod val="95000"/>
                  <a:lumOff val="5000"/>
                </a:prstClr>
              </a:solidFill>
              <a:latin typeface="Calibri" panose="020F0502020204030204"/>
              <a:ea typeface="+mn-ea"/>
              <a:cs typeface="+mn-cs"/>
            </a:rPr>
            <a:t>2 gün</a:t>
          </a:r>
        </a:p>
        <a:p>
          <a:pPr marL="0" lvl="0" algn="ctr" defTabSz="1333500">
            <a:lnSpc>
              <a:spcPct val="90000"/>
            </a:lnSpc>
            <a:spcBef>
              <a:spcPct val="0"/>
            </a:spcBef>
            <a:spcAft>
              <a:spcPct val="35000"/>
            </a:spcAft>
            <a:buNone/>
          </a:pPr>
          <a:r>
            <a:rPr lang="tr-TR" sz="2600" kern="1200" dirty="0">
              <a:solidFill>
                <a:prstClr val="black">
                  <a:lumMod val="95000"/>
                  <a:lumOff val="5000"/>
                </a:prstClr>
              </a:solidFill>
              <a:latin typeface="Calibri" panose="020F0502020204030204"/>
              <a:ea typeface="+mn-ea"/>
              <a:cs typeface="+mn-cs"/>
            </a:rPr>
            <a:t>Karma/Uzaktan</a:t>
          </a:r>
        </a:p>
      </dgm:t>
    </dgm:pt>
    <dgm:pt modelId="{58F66364-8708-4F6E-BA5C-7D11D70CACF3}" type="parTrans" cxnId="{800FECB5-639F-4CF1-9D4F-7CB79988725F}">
      <dgm:prSet/>
      <dgm:spPr/>
      <dgm:t>
        <a:bodyPr/>
        <a:lstStyle/>
        <a:p>
          <a:endParaRPr lang="tr-TR" sz="3000">
            <a:solidFill>
              <a:schemeClr val="tx1">
                <a:lumMod val="95000"/>
                <a:lumOff val="5000"/>
              </a:schemeClr>
            </a:solidFill>
          </a:endParaRPr>
        </a:p>
      </dgm:t>
    </dgm:pt>
    <dgm:pt modelId="{1E746D3A-D0F2-4034-A53F-6547F20E220D}" type="sibTrans" cxnId="{800FECB5-639F-4CF1-9D4F-7CB79988725F}">
      <dgm:prSet custT="1"/>
      <dgm:spPr/>
      <dgm:t>
        <a:bodyPr/>
        <a:lstStyle/>
        <a:p>
          <a:endParaRPr lang="tr-TR" sz="3000">
            <a:solidFill>
              <a:schemeClr val="tx1">
                <a:lumMod val="95000"/>
                <a:lumOff val="5000"/>
              </a:schemeClr>
            </a:solidFill>
          </a:endParaRPr>
        </a:p>
      </dgm:t>
    </dgm:pt>
    <dgm:pt modelId="{C27F9D0C-C525-4A94-9F84-E344C50C29C2}">
      <dgm:prSet phldrT="[Metin]" custT="1"/>
      <dgm:spPr/>
      <dgm:t>
        <a:bodyPr/>
        <a:lstStyle/>
        <a:p>
          <a:r>
            <a:rPr lang="tr-TR" sz="3000" b="1" kern="1200" dirty="0">
              <a:solidFill>
                <a:schemeClr val="tx1">
                  <a:lumMod val="95000"/>
                  <a:lumOff val="5000"/>
                </a:schemeClr>
              </a:solidFill>
            </a:rPr>
            <a:t>Saha Ziyareti</a:t>
          </a:r>
        </a:p>
        <a:p>
          <a:r>
            <a:rPr lang="tr-TR" sz="2600" kern="1200" dirty="0">
              <a:solidFill>
                <a:prstClr val="black">
                  <a:lumMod val="95000"/>
                  <a:lumOff val="5000"/>
                </a:prstClr>
              </a:solidFill>
              <a:latin typeface="Calibri" panose="020F0502020204030204"/>
              <a:ea typeface="+mn-ea"/>
              <a:cs typeface="+mn-cs"/>
            </a:rPr>
            <a:t>2 gün</a:t>
          </a:r>
        </a:p>
        <a:p>
          <a:r>
            <a:rPr lang="tr-TR" sz="2600" kern="1200" dirty="0" err="1">
              <a:solidFill>
                <a:prstClr val="black">
                  <a:lumMod val="95000"/>
                  <a:lumOff val="5000"/>
                </a:prstClr>
              </a:solidFill>
              <a:latin typeface="Calibri" panose="020F0502020204030204"/>
              <a:ea typeface="+mn-ea"/>
              <a:cs typeface="+mn-cs"/>
            </a:rPr>
            <a:t>Yüzyüze</a:t>
          </a:r>
          <a:r>
            <a:rPr lang="tr-TR" sz="2600" kern="1200" dirty="0">
              <a:solidFill>
                <a:prstClr val="black">
                  <a:lumMod val="95000"/>
                  <a:lumOff val="5000"/>
                </a:prstClr>
              </a:solidFill>
              <a:latin typeface="Calibri" panose="020F0502020204030204"/>
              <a:ea typeface="+mn-ea"/>
              <a:cs typeface="+mn-cs"/>
            </a:rPr>
            <a:t>/Uzaktan</a:t>
          </a:r>
        </a:p>
      </dgm:t>
    </dgm:pt>
    <dgm:pt modelId="{6B1437BD-B6BA-4292-ABAA-0AAF4F065729}" type="parTrans" cxnId="{0A581556-743C-4E63-A40A-367DCE1E6F02}">
      <dgm:prSet/>
      <dgm:spPr/>
      <dgm:t>
        <a:bodyPr/>
        <a:lstStyle/>
        <a:p>
          <a:endParaRPr lang="tr-TR" sz="3000">
            <a:solidFill>
              <a:schemeClr val="tx1">
                <a:lumMod val="95000"/>
                <a:lumOff val="5000"/>
              </a:schemeClr>
            </a:solidFill>
          </a:endParaRPr>
        </a:p>
      </dgm:t>
    </dgm:pt>
    <dgm:pt modelId="{AB6D6E23-0B90-4C3D-BC9D-89C76D934352}" type="sibTrans" cxnId="{0A581556-743C-4E63-A40A-367DCE1E6F02}">
      <dgm:prSet/>
      <dgm:spPr/>
      <dgm:t>
        <a:bodyPr/>
        <a:lstStyle/>
        <a:p>
          <a:endParaRPr lang="tr-TR" sz="3000">
            <a:solidFill>
              <a:schemeClr val="tx1">
                <a:lumMod val="95000"/>
                <a:lumOff val="5000"/>
              </a:schemeClr>
            </a:solidFill>
          </a:endParaRPr>
        </a:p>
      </dgm:t>
    </dgm:pt>
    <dgm:pt modelId="{BE58645E-4634-44CF-B826-0281F6041229}" type="pres">
      <dgm:prSet presAssocID="{500DF33B-DDB1-4A1E-8C4E-F148CB73D582}" presName="Name0" presStyleCnt="0">
        <dgm:presLayoutVars>
          <dgm:dir/>
          <dgm:resizeHandles val="exact"/>
        </dgm:presLayoutVars>
      </dgm:prSet>
      <dgm:spPr/>
    </dgm:pt>
    <dgm:pt modelId="{950061F5-A675-4E72-8675-8EC7F350409B}" type="pres">
      <dgm:prSet presAssocID="{AC18EA36-FF20-406E-B395-01AF47519E97}" presName="node" presStyleLbl="node1" presStyleIdx="0" presStyleCnt="3">
        <dgm:presLayoutVars>
          <dgm:bulletEnabled val="1"/>
        </dgm:presLayoutVars>
      </dgm:prSet>
      <dgm:spPr/>
    </dgm:pt>
    <dgm:pt modelId="{CEEE8836-ACF2-4271-AA27-A037EE5DB8CF}" type="pres">
      <dgm:prSet presAssocID="{9727EC94-91B8-476D-993F-4A507F88EC5A}" presName="sibTrans" presStyleLbl="sibTrans2D1" presStyleIdx="0" presStyleCnt="2"/>
      <dgm:spPr/>
    </dgm:pt>
    <dgm:pt modelId="{C1D4A45F-D190-4A75-A65D-5AC5AF777B59}" type="pres">
      <dgm:prSet presAssocID="{9727EC94-91B8-476D-993F-4A507F88EC5A}" presName="connectorText" presStyleLbl="sibTrans2D1" presStyleIdx="0" presStyleCnt="2"/>
      <dgm:spPr/>
    </dgm:pt>
    <dgm:pt modelId="{A2C746DB-0406-4B42-9F06-BB47F7224AF5}" type="pres">
      <dgm:prSet presAssocID="{3D019E07-6BAF-425C-A6CE-1E6C2EBD46AB}" presName="node" presStyleLbl="node1" presStyleIdx="1" presStyleCnt="3" custScaleX="161597">
        <dgm:presLayoutVars>
          <dgm:bulletEnabled val="1"/>
        </dgm:presLayoutVars>
      </dgm:prSet>
      <dgm:spPr/>
    </dgm:pt>
    <dgm:pt modelId="{8C6F578B-54BB-4484-93D9-9BB1D3E17A64}" type="pres">
      <dgm:prSet presAssocID="{1E746D3A-D0F2-4034-A53F-6547F20E220D}" presName="sibTrans" presStyleLbl="sibTrans2D1" presStyleIdx="1" presStyleCnt="2"/>
      <dgm:spPr/>
    </dgm:pt>
    <dgm:pt modelId="{7C49D364-9ABA-4E9C-AD43-A121D1422CC1}" type="pres">
      <dgm:prSet presAssocID="{1E746D3A-D0F2-4034-A53F-6547F20E220D}" presName="connectorText" presStyleLbl="sibTrans2D1" presStyleIdx="1" presStyleCnt="2"/>
      <dgm:spPr/>
    </dgm:pt>
    <dgm:pt modelId="{3742DAF9-32B4-46EC-8D46-6ACDCF83C147}" type="pres">
      <dgm:prSet presAssocID="{C27F9D0C-C525-4A94-9F84-E344C50C29C2}" presName="node" presStyleLbl="node1" presStyleIdx="2" presStyleCnt="3" custScaleX="162113">
        <dgm:presLayoutVars>
          <dgm:bulletEnabled val="1"/>
        </dgm:presLayoutVars>
      </dgm:prSet>
      <dgm:spPr/>
    </dgm:pt>
  </dgm:ptLst>
  <dgm:cxnLst>
    <dgm:cxn modelId="{A2A25B07-DDBC-4AC6-BAE7-75B564652D1C}" type="presOf" srcId="{500DF33B-DDB1-4A1E-8C4E-F148CB73D582}" destId="{BE58645E-4634-44CF-B826-0281F6041229}" srcOrd="0" destOrd="0" presId="urn:microsoft.com/office/officeart/2005/8/layout/process1"/>
    <dgm:cxn modelId="{61FEA310-C222-4B1C-B8A5-5FCAA84C301B}" type="presOf" srcId="{AC18EA36-FF20-406E-B395-01AF47519E97}" destId="{950061F5-A675-4E72-8675-8EC7F350409B}" srcOrd="0" destOrd="0" presId="urn:microsoft.com/office/officeart/2005/8/layout/process1"/>
    <dgm:cxn modelId="{6FC67229-C6BD-488E-A953-6B02B67B21B3}" type="presOf" srcId="{3D019E07-6BAF-425C-A6CE-1E6C2EBD46AB}" destId="{A2C746DB-0406-4B42-9F06-BB47F7224AF5}" srcOrd="0" destOrd="0" presId="urn:microsoft.com/office/officeart/2005/8/layout/process1"/>
    <dgm:cxn modelId="{62860D47-1D16-4BC8-A438-6953AD875A7B}" srcId="{500DF33B-DDB1-4A1E-8C4E-F148CB73D582}" destId="{AC18EA36-FF20-406E-B395-01AF47519E97}" srcOrd="0" destOrd="0" parTransId="{D7204F65-24A4-44B1-A12F-74F5B9B9F5F5}" sibTransId="{9727EC94-91B8-476D-993F-4A507F88EC5A}"/>
    <dgm:cxn modelId="{C0533B48-8739-44F7-A474-B3D59CB7790A}" type="presOf" srcId="{C27F9D0C-C525-4A94-9F84-E344C50C29C2}" destId="{3742DAF9-32B4-46EC-8D46-6ACDCF83C147}" srcOrd="0" destOrd="0" presId="urn:microsoft.com/office/officeart/2005/8/layout/process1"/>
    <dgm:cxn modelId="{CEFED170-E7CF-44F3-B44C-A19DA2582F7A}" type="presOf" srcId="{1E746D3A-D0F2-4034-A53F-6547F20E220D}" destId="{7C49D364-9ABA-4E9C-AD43-A121D1422CC1}" srcOrd="1" destOrd="0" presId="urn:microsoft.com/office/officeart/2005/8/layout/process1"/>
    <dgm:cxn modelId="{0A581556-743C-4E63-A40A-367DCE1E6F02}" srcId="{500DF33B-DDB1-4A1E-8C4E-F148CB73D582}" destId="{C27F9D0C-C525-4A94-9F84-E344C50C29C2}" srcOrd="2" destOrd="0" parTransId="{6B1437BD-B6BA-4292-ABAA-0AAF4F065729}" sibTransId="{AB6D6E23-0B90-4C3D-BC9D-89C76D934352}"/>
    <dgm:cxn modelId="{D493F87A-FD56-4F68-A047-0373ACF9FDA3}" type="presOf" srcId="{1E746D3A-D0F2-4034-A53F-6547F20E220D}" destId="{8C6F578B-54BB-4484-93D9-9BB1D3E17A64}" srcOrd="0" destOrd="0" presId="urn:microsoft.com/office/officeart/2005/8/layout/process1"/>
    <dgm:cxn modelId="{16D5877F-979B-466D-8BE9-5216F4A0D2D2}" type="presOf" srcId="{9727EC94-91B8-476D-993F-4A507F88EC5A}" destId="{CEEE8836-ACF2-4271-AA27-A037EE5DB8CF}" srcOrd="0" destOrd="0" presId="urn:microsoft.com/office/officeart/2005/8/layout/process1"/>
    <dgm:cxn modelId="{035EF9A9-BBF1-4574-92B4-6522D0DD5CA5}" type="presOf" srcId="{9727EC94-91B8-476D-993F-4A507F88EC5A}" destId="{C1D4A45F-D190-4A75-A65D-5AC5AF777B59}" srcOrd="1" destOrd="0" presId="urn:microsoft.com/office/officeart/2005/8/layout/process1"/>
    <dgm:cxn modelId="{800FECB5-639F-4CF1-9D4F-7CB79988725F}" srcId="{500DF33B-DDB1-4A1E-8C4E-F148CB73D582}" destId="{3D019E07-6BAF-425C-A6CE-1E6C2EBD46AB}" srcOrd="1" destOrd="0" parTransId="{58F66364-8708-4F6E-BA5C-7D11D70CACF3}" sibTransId="{1E746D3A-D0F2-4034-A53F-6547F20E220D}"/>
    <dgm:cxn modelId="{F96F5545-281B-421F-87F8-FB4E94EDD6A0}" type="presParOf" srcId="{BE58645E-4634-44CF-B826-0281F6041229}" destId="{950061F5-A675-4E72-8675-8EC7F350409B}" srcOrd="0" destOrd="0" presId="urn:microsoft.com/office/officeart/2005/8/layout/process1"/>
    <dgm:cxn modelId="{BE884A83-3043-41FE-B5B7-86F76B92AF62}" type="presParOf" srcId="{BE58645E-4634-44CF-B826-0281F6041229}" destId="{CEEE8836-ACF2-4271-AA27-A037EE5DB8CF}" srcOrd="1" destOrd="0" presId="urn:microsoft.com/office/officeart/2005/8/layout/process1"/>
    <dgm:cxn modelId="{7ECC4F24-B601-4D8E-93DB-645200B7A225}" type="presParOf" srcId="{CEEE8836-ACF2-4271-AA27-A037EE5DB8CF}" destId="{C1D4A45F-D190-4A75-A65D-5AC5AF777B59}" srcOrd="0" destOrd="0" presId="urn:microsoft.com/office/officeart/2005/8/layout/process1"/>
    <dgm:cxn modelId="{80A36DEE-402B-471D-AA6A-DE53200DDBCD}" type="presParOf" srcId="{BE58645E-4634-44CF-B826-0281F6041229}" destId="{A2C746DB-0406-4B42-9F06-BB47F7224AF5}" srcOrd="2" destOrd="0" presId="urn:microsoft.com/office/officeart/2005/8/layout/process1"/>
    <dgm:cxn modelId="{7DFE6EC1-E52D-4CCA-B0C1-74F4C7232A93}" type="presParOf" srcId="{BE58645E-4634-44CF-B826-0281F6041229}" destId="{8C6F578B-54BB-4484-93D9-9BB1D3E17A64}" srcOrd="3" destOrd="0" presId="urn:microsoft.com/office/officeart/2005/8/layout/process1"/>
    <dgm:cxn modelId="{37E1DB42-FA01-47A1-A981-DAB721FBFBC9}" type="presParOf" srcId="{8C6F578B-54BB-4484-93D9-9BB1D3E17A64}" destId="{7C49D364-9ABA-4E9C-AD43-A121D1422CC1}" srcOrd="0" destOrd="0" presId="urn:microsoft.com/office/officeart/2005/8/layout/process1"/>
    <dgm:cxn modelId="{416B70BD-A628-4B2E-AFFB-378848D667B0}" type="presParOf" srcId="{BE58645E-4634-44CF-B826-0281F6041229}" destId="{3742DAF9-32B4-46EC-8D46-6ACDCF83C1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0DF33B-DDB1-4A1E-8C4E-F148CB73D582}" type="doc">
      <dgm:prSet loTypeId="urn:microsoft.com/office/officeart/2005/8/layout/process1" loCatId="process" qsTypeId="urn:microsoft.com/office/officeart/2005/8/quickstyle/simple1" qsCatId="simple" csTypeId="urn:microsoft.com/office/officeart/2005/8/colors/accent1_2" csCatId="accent1" phldr="1"/>
      <dgm:spPr/>
    </dgm:pt>
    <dgm:pt modelId="{AC18EA36-FF20-406E-B395-01AF47519E97}">
      <dgm:prSet phldrT="[Metin]" custT="1"/>
      <dgm:spPr/>
      <dgm:t>
        <a:bodyPr/>
        <a:lstStyle/>
        <a:p>
          <a:r>
            <a:rPr lang="tr-TR" sz="3000" b="1" dirty="0">
              <a:solidFill>
                <a:schemeClr val="tx1">
                  <a:lumMod val="95000"/>
                  <a:lumOff val="5000"/>
                </a:schemeClr>
              </a:solidFill>
            </a:rPr>
            <a:t>Ön Ziyaret</a:t>
          </a:r>
        </a:p>
        <a:p>
          <a:r>
            <a:rPr lang="tr-TR" sz="2600" dirty="0">
              <a:solidFill>
                <a:schemeClr val="tx1">
                  <a:lumMod val="95000"/>
                  <a:lumOff val="5000"/>
                </a:schemeClr>
              </a:solidFill>
            </a:rPr>
            <a:t>1 Gün</a:t>
          </a:r>
        </a:p>
        <a:p>
          <a:r>
            <a:rPr lang="tr-TR" sz="2600" dirty="0">
              <a:solidFill>
                <a:schemeClr val="tx1">
                  <a:lumMod val="95000"/>
                  <a:lumOff val="5000"/>
                </a:schemeClr>
              </a:solidFill>
            </a:rPr>
            <a:t>Uzaktan</a:t>
          </a:r>
        </a:p>
      </dgm:t>
    </dgm:pt>
    <dgm:pt modelId="{D7204F65-24A4-44B1-A12F-74F5B9B9F5F5}" type="parTrans" cxnId="{62860D47-1D16-4BC8-A438-6953AD875A7B}">
      <dgm:prSet/>
      <dgm:spPr/>
      <dgm:t>
        <a:bodyPr/>
        <a:lstStyle/>
        <a:p>
          <a:endParaRPr lang="tr-TR" sz="3000">
            <a:solidFill>
              <a:schemeClr val="tx1">
                <a:lumMod val="95000"/>
                <a:lumOff val="5000"/>
              </a:schemeClr>
            </a:solidFill>
          </a:endParaRPr>
        </a:p>
      </dgm:t>
    </dgm:pt>
    <dgm:pt modelId="{9727EC94-91B8-476D-993F-4A507F88EC5A}" type="sibTrans" cxnId="{62860D47-1D16-4BC8-A438-6953AD875A7B}">
      <dgm:prSet custT="1"/>
      <dgm:spPr/>
      <dgm:t>
        <a:bodyPr/>
        <a:lstStyle/>
        <a:p>
          <a:endParaRPr lang="tr-TR" sz="3000">
            <a:solidFill>
              <a:schemeClr val="tx1">
                <a:lumMod val="95000"/>
                <a:lumOff val="5000"/>
              </a:schemeClr>
            </a:solidFill>
          </a:endParaRPr>
        </a:p>
      </dgm:t>
    </dgm:pt>
    <dgm:pt modelId="{BE58645E-4634-44CF-B826-0281F6041229}" type="pres">
      <dgm:prSet presAssocID="{500DF33B-DDB1-4A1E-8C4E-F148CB73D582}" presName="Name0" presStyleCnt="0">
        <dgm:presLayoutVars>
          <dgm:dir/>
          <dgm:resizeHandles val="exact"/>
        </dgm:presLayoutVars>
      </dgm:prSet>
      <dgm:spPr/>
    </dgm:pt>
    <dgm:pt modelId="{950061F5-A675-4E72-8675-8EC7F350409B}" type="pres">
      <dgm:prSet presAssocID="{AC18EA36-FF20-406E-B395-01AF47519E97}" presName="node" presStyleLbl="node1" presStyleIdx="0" presStyleCnt="1">
        <dgm:presLayoutVars>
          <dgm:bulletEnabled val="1"/>
        </dgm:presLayoutVars>
      </dgm:prSet>
      <dgm:spPr/>
    </dgm:pt>
  </dgm:ptLst>
  <dgm:cxnLst>
    <dgm:cxn modelId="{A2A25B07-DDBC-4AC6-BAE7-75B564652D1C}" type="presOf" srcId="{500DF33B-DDB1-4A1E-8C4E-F148CB73D582}" destId="{BE58645E-4634-44CF-B826-0281F6041229}" srcOrd="0" destOrd="0" presId="urn:microsoft.com/office/officeart/2005/8/layout/process1"/>
    <dgm:cxn modelId="{61FEA310-C222-4B1C-B8A5-5FCAA84C301B}" type="presOf" srcId="{AC18EA36-FF20-406E-B395-01AF47519E97}" destId="{950061F5-A675-4E72-8675-8EC7F350409B}" srcOrd="0" destOrd="0" presId="urn:microsoft.com/office/officeart/2005/8/layout/process1"/>
    <dgm:cxn modelId="{62860D47-1D16-4BC8-A438-6953AD875A7B}" srcId="{500DF33B-DDB1-4A1E-8C4E-F148CB73D582}" destId="{AC18EA36-FF20-406E-B395-01AF47519E97}" srcOrd="0" destOrd="0" parTransId="{D7204F65-24A4-44B1-A12F-74F5B9B9F5F5}" sibTransId="{9727EC94-91B8-476D-993F-4A507F88EC5A}"/>
    <dgm:cxn modelId="{F96F5545-281B-421F-87F8-FB4E94EDD6A0}" type="presParOf" srcId="{BE58645E-4634-44CF-B826-0281F6041229}" destId="{950061F5-A675-4E72-8675-8EC7F350409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0DF33B-DDB1-4A1E-8C4E-F148CB73D582}" type="doc">
      <dgm:prSet loTypeId="urn:microsoft.com/office/officeart/2005/8/layout/process1" loCatId="process" qsTypeId="urn:microsoft.com/office/officeart/2005/8/quickstyle/simple1" qsCatId="simple" csTypeId="urn:microsoft.com/office/officeart/2005/8/colors/accent1_2" csCatId="accent1" phldr="1"/>
      <dgm:spPr/>
    </dgm:pt>
    <dgm:pt modelId="{AC18EA36-FF20-406E-B395-01AF47519E97}">
      <dgm:prSet phldrT="[Metin]" custT="1"/>
      <dgm:spPr/>
      <dgm:t>
        <a:bodyPr/>
        <a:lstStyle/>
        <a:p>
          <a:r>
            <a:rPr lang="tr-TR" sz="3000" b="1" dirty="0">
              <a:solidFill>
                <a:prstClr val="black">
                  <a:lumMod val="95000"/>
                  <a:lumOff val="5000"/>
                </a:prstClr>
              </a:solidFill>
              <a:latin typeface="Calibri" panose="020F0502020204030204"/>
              <a:ea typeface="+mn-ea"/>
              <a:cs typeface="+mn-cs"/>
            </a:rPr>
            <a:t>Uzaktan Ziyaret</a:t>
          </a:r>
        </a:p>
        <a:p>
          <a:pPr>
            <a:buNone/>
          </a:pPr>
          <a:r>
            <a:rPr lang="tr-TR" sz="3000" dirty="0">
              <a:solidFill>
                <a:prstClr val="black">
                  <a:lumMod val="95000"/>
                  <a:lumOff val="5000"/>
                </a:prstClr>
              </a:solidFill>
              <a:latin typeface="Calibri" panose="020F0502020204030204"/>
              <a:ea typeface="+mn-ea"/>
              <a:cs typeface="+mn-cs"/>
            </a:rPr>
            <a:t>2 gün</a:t>
          </a:r>
        </a:p>
        <a:p>
          <a:pPr>
            <a:buNone/>
          </a:pPr>
          <a:r>
            <a:rPr lang="tr-TR" sz="3000" dirty="0">
              <a:solidFill>
                <a:prstClr val="black">
                  <a:lumMod val="95000"/>
                  <a:lumOff val="5000"/>
                </a:prstClr>
              </a:solidFill>
              <a:latin typeface="Calibri" panose="020F0502020204030204"/>
              <a:ea typeface="+mn-ea"/>
              <a:cs typeface="+mn-cs"/>
            </a:rPr>
            <a:t>Karma/Uzaktan</a:t>
          </a:r>
          <a:endParaRPr lang="tr-TR" sz="2600" dirty="0">
            <a:solidFill>
              <a:schemeClr val="tx1">
                <a:lumMod val="95000"/>
                <a:lumOff val="5000"/>
              </a:schemeClr>
            </a:solidFill>
          </a:endParaRPr>
        </a:p>
      </dgm:t>
    </dgm:pt>
    <dgm:pt modelId="{D7204F65-24A4-44B1-A12F-74F5B9B9F5F5}" type="parTrans" cxnId="{62860D47-1D16-4BC8-A438-6953AD875A7B}">
      <dgm:prSet/>
      <dgm:spPr/>
      <dgm:t>
        <a:bodyPr/>
        <a:lstStyle/>
        <a:p>
          <a:endParaRPr lang="tr-TR" sz="3000">
            <a:solidFill>
              <a:schemeClr val="tx1">
                <a:lumMod val="95000"/>
                <a:lumOff val="5000"/>
              </a:schemeClr>
            </a:solidFill>
          </a:endParaRPr>
        </a:p>
      </dgm:t>
    </dgm:pt>
    <dgm:pt modelId="{9727EC94-91B8-476D-993F-4A507F88EC5A}" type="sibTrans" cxnId="{62860D47-1D16-4BC8-A438-6953AD875A7B}">
      <dgm:prSet custT="1"/>
      <dgm:spPr/>
      <dgm:t>
        <a:bodyPr/>
        <a:lstStyle/>
        <a:p>
          <a:endParaRPr lang="tr-TR" sz="3000">
            <a:solidFill>
              <a:schemeClr val="tx1">
                <a:lumMod val="95000"/>
                <a:lumOff val="5000"/>
              </a:schemeClr>
            </a:solidFill>
          </a:endParaRPr>
        </a:p>
      </dgm:t>
    </dgm:pt>
    <dgm:pt modelId="{BE58645E-4634-44CF-B826-0281F6041229}" type="pres">
      <dgm:prSet presAssocID="{500DF33B-DDB1-4A1E-8C4E-F148CB73D582}" presName="Name0" presStyleCnt="0">
        <dgm:presLayoutVars>
          <dgm:dir/>
          <dgm:resizeHandles val="exact"/>
        </dgm:presLayoutVars>
      </dgm:prSet>
      <dgm:spPr/>
    </dgm:pt>
    <dgm:pt modelId="{950061F5-A675-4E72-8675-8EC7F350409B}" type="pres">
      <dgm:prSet presAssocID="{AC18EA36-FF20-406E-B395-01AF47519E97}" presName="node" presStyleLbl="node1" presStyleIdx="0" presStyleCnt="1" custScaleX="100196">
        <dgm:presLayoutVars>
          <dgm:bulletEnabled val="1"/>
        </dgm:presLayoutVars>
      </dgm:prSet>
      <dgm:spPr/>
    </dgm:pt>
  </dgm:ptLst>
  <dgm:cxnLst>
    <dgm:cxn modelId="{A2A25B07-DDBC-4AC6-BAE7-75B564652D1C}" type="presOf" srcId="{500DF33B-DDB1-4A1E-8C4E-F148CB73D582}" destId="{BE58645E-4634-44CF-B826-0281F6041229}" srcOrd="0" destOrd="0" presId="urn:microsoft.com/office/officeart/2005/8/layout/process1"/>
    <dgm:cxn modelId="{61FEA310-C222-4B1C-B8A5-5FCAA84C301B}" type="presOf" srcId="{AC18EA36-FF20-406E-B395-01AF47519E97}" destId="{950061F5-A675-4E72-8675-8EC7F350409B}" srcOrd="0" destOrd="0" presId="urn:microsoft.com/office/officeart/2005/8/layout/process1"/>
    <dgm:cxn modelId="{62860D47-1D16-4BC8-A438-6953AD875A7B}" srcId="{500DF33B-DDB1-4A1E-8C4E-F148CB73D582}" destId="{AC18EA36-FF20-406E-B395-01AF47519E97}" srcOrd="0" destOrd="0" parTransId="{D7204F65-24A4-44B1-A12F-74F5B9B9F5F5}" sibTransId="{9727EC94-91B8-476D-993F-4A507F88EC5A}"/>
    <dgm:cxn modelId="{F96F5545-281B-421F-87F8-FB4E94EDD6A0}" type="presParOf" srcId="{BE58645E-4634-44CF-B826-0281F6041229}" destId="{950061F5-A675-4E72-8675-8EC7F350409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0DF33B-DDB1-4A1E-8C4E-F148CB73D582}" type="doc">
      <dgm:prSet loTypeId="urn:microsoft.com/office/officeart/2005/8/layout/process1" loCatId="process" qsTypeId="urn:microsoft.com/office/officeart/2005/8/quickstyle/simple1" qsCatId="simple" csTypeId="urn:microsoft.com/office/officeart/2005/8/colors/accent1_2" csCatId="accent1" phldr="1"/>
      <dgm:spPr/>
    </dgm:pt>
    <dgm:pt modelId="{AC18EA36-FF20-406E-B395-01AF47519E97}">
      <dgm:prSet phldrT="[Metin]" custT="1"/>
      <dgm:spPr/>
      <dgm:t>
        <a:bodyPr/>
        <a:lstStyle/>
        <a:p>
          <a:r>
            <a:rPr lang="tr-TR" sz="3000" b="1" dirty="0">
              <a:solidFill>
                <a:schemeClr val="tx1">
                  <a:lumMod val="95000"/>
                  <a:lumOff val="5000"/>
                </a:schemeClr>
              </a:solidFill>
            </a:rPr>
            <a:t>Saha Ziyareti</a:t>
          </a:r>
        </a:p>
        <a:p>
          <a:r>
            <a:rPr lang="tr-TR" sz="3000" dirty="0">
              <a:solidFill>
                <a:prstClr val="black">
                  <a:lumMod val="95000"/>
                  <a:lumOff val="5000"/>
                </a:prstClr>
              </a:solidFill>
              <a:latin typeface="Calibri" panose="020F0502020204030204"/>
              <a:ea typeface="+mn-ea"/>
              <a:cs typeface="+mn-cs"/>
            </a:rPr>
            <a:t>2 gün</a:t>
          </a:r>
        </a:p>
        <a:p>
          <a:r>
            <a:rPr lang="tr-TR" sz="3000" dirty="0" err="1">
              <a:solidFill>
                <a:prstClr val="black">
                  <a:lumMod val="95000"/>
                  <a:lumOff val="5000"/>
                </a:prstClr>
              </a:solidFill>
              <a:latin typeface="Calibri" panose="020F0502020204030204"/>
              <a:ea typeface="+mn-ea"/>
              <a:cs typeface="+mn-cs"/>
            </a:rPr>
            <a:t>Yüzyüze</a:t>
          </a:r>
          <a:r>
            <a:rPr lang="tr-TR" sz="3000" dirty="0">
              <a:solidFill>
                <a:prstClr val="black">
                  <a:lumMod val="95000"/>
                  <a:lumOff val="5000"/>
                </a:prstClr>
              </a:solidFill>
              <a:latin typeface="Calibri" panose="020F0502020204030204"/>
              <a:ea typeface="+mn-ea"/>
              <a:cs typeface="+mn-cs"/>
            </a:rPr>
            <a:t>/Uzaktan</a:t>
          </a:r>
          <a:endParaRPr lang="tr-TR" sz="2600" dirty="0">
            <a:solidFill>
              <a:schemeClr val="tx1">
                <a:lumMod val="95000"/>
                <a:lumOff val="5000"/>
              </a:schemeClr>
            </a:solidFill>
          </a:endParaRPr>
        </a:p>
      </dgm:t>
    </dgm:pt>
    <dgm:pt modelId="{D7204F65-24A4-44B1-A12F-74F5B9B9F5F5}" type="parTrans" cxnId="{62860D47-1D16-4BC8-A438-6953AD875A7B}">
      <dgm:prSet/>
      <dgm:spPr/>
      <dgm:t>
        <a:bodyPr/>
        <a:lstStyle/>
        <a:p>
          <a:endParaRPr lang="tr-TR" sz="3000">
            <a:solidFill>
              <a:schemeClr val="tx1">
                <a:lumMod val="95000"/>
                <a:lumOff val="5000"/>
              </a:schemeClr>
            </a:solidFill>
          </a:endParaRPr>
        </a:p>
      </dgm:t>
    </dgm:pt>
    <dgm:pt modelId="{9727EC94-91B8-476D-993F-4A507F88EC5A}" type="sibTrans" cxnId="{62860D47-1D16-4BC8-A438-6953AD875A7B}">
      <dgm:prSet custT="1"/>
      <dgm:spPr/>
      <dgm:t>
        <a:bodyPr/>
        <a:lstStyle/>
        <a:p>
          <a:endParaRPr lang="tr-TR" sz="3000">
            <a:solidFill>
              <a:schemeClr val="tx1">
                <a:lumMod val="95000"/>
                <a:lumOff val="5000"/>
              </a:schemeClr>
            </a:solidFill>
          </a:endParaRPr>
        </a:p>
      </dgm:t>
    </dgm:pt>
    <dgm:pt modelId="{BE58645E-4634-44CF-B826-0281F6041229}" type="pres">
      <dgm:prSet presAssocID="{500DF33B-DDB1-4A1E-8C4E-F148CB73D582}" presName="Name0" presStyleCnt="0">
        <dgm:presLayoutVars>
          <dgm:dir/>
          <dgm:resizeHandles val="exact"/>
        </dgm:presLayoutVars>
      </dgm:prSet>
      <dgm:spPr/>
    </dgm:pt>
    <dgm:pt modelId="{950061F5-A675-4E72-8675-8EC7F350409B}" type="pres">
      <dgm:prSet presAssocID="{AC18EA36-FF20-406E-B395-01AF47519E97}" presName="node" presStyleLbl="node1" presStyleIdx="0" presStyleCnt="1" custScaleX="100196">
        <dgm:presLayoutVars>
          <dgm:bulletEnabled val="1"/>
        </dgm:presLayoutVars>
      </dgm:prSet>
      <dgm:spPr/>
    </dgm:pt>
  </dgm:ptLst>
  <dgm:cxnLst>
    <dgm:cxn modelId="{A2A25B07-DDBC-4AC6-BAE7-75B564652D1C}" type="presOf" srcId="{500DF33B-DDB1-4A1E-8C4E-F148CB73D582}" destId="{BE58645E-4634-44CF-B826-0281F6041229}" srcOrd="0" destOrd="0" presId="urn:microsoft.com/office/officeart/2005/8/layout/process1"/>
    <dgm:cxn modelId="{61FEA310-C222-4B1C-B8A5-5FCAA84C301B}" type="presOf" srcId="{AC18EA36-FF20-406E-B395-01AF47519E97}" destId="{950061F5-A675-4E72-8675-8EC7F350409B}" srcOrd="0" destOrd="0" presId="urn:microsoft.com/office/officeart/2005/8/layout/process1"/>
    <dgm:cxn modelId="{62860D47-1D16-4BC8-A438-6953AD875A7B}" srcId="{500DF33B-DDB1-4A1E-8C4E-F148CB73D582}" destId="{AC18EA36-FF20-406E-B395-01AF47519E97}" srcOrd="0" destOrd="0" parTransId="{D7204F65-24A4-44B1-A12F-74F5B9B9F5F5}" sibTransId="{9727EC94-91B8-476D-993F-4A507F88EC5A}"/>
    <dgm:cxn modelId="{F96F5545-281B-421F-87F8-FB4E94EDD6A0}" type="presParOf" srcId="{BE58645E-4634-44CF-B826-0281F6041229}" destId="{950061F5-A675-4E72-8675-8EC7F350409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7FF9F6-C43D-40F1-B8BF-B700184258F6}" type="doc">
      <dgm:prSet loTypeId="urn:microsoft.com/office/officeart/2005/8/layout/vList3" loCatId="list" qsTypeId="urn:microsoft.com/office/officeart/2005/8/quickstyle/simple1" qsCatId="simple" csTypeId="urn:microsoft.com/office/officeart/2005/8/colors/accent1_2" csCatId="accent1" phldr="1"/>
      <dgm:spPr/>
    </dgm:pt>
    <dgm:pt modelId="{22FD672C-B113-40E9-9C4D-D7A87B06E482}">
      <dgm:prSet phldrT="[Metin]" custT="1"/>
      <dgm:spPr/>
      <dgm:t>
        <a:bodyPr/>
        <a:lstStyle/>
        <a:p>
          <a:r>
            <a:rPr lang="tr-TR" sz="1800" dirty="0">
              <a:solidFill>
                <a:schemeClr val="tx1"/>
              </a:solidFill>
            </a:rPr>
            <a:t>Planlama, tanımlı süreç veya mekanizmalar bulunmamaktadır</a:t>
          </a:r>
        </a:p>
      </dgm:t>
    </dgm:pt>
    <dgm:pt modelId="{036CC55D-4952-47C2-AE61-40C3FA68F03A}" type="parTrans" cxnId="{6D9D36A7-774F-4014-BCC3-B6DB86E83635}">
      <dgm:prSet/>
      <dgm:spPr/>
      <dgm:t>
        <a:bodyPr/>
        <a:lstStyle/>
        <a:p>
          <a:endParaRPr lang="tr-TR" sz="1800">
            <a:solidFill>
              <a:schemeClr val="tx1"/>
            </a:solidFill>
          </a:endParaRPr>
        </a:p>
      </dgm:t>
    </dgm:pt>
    <dgm:pt modelId="{F25761C8-EC9C-44C0-9904-E4A1996A462C}" type="sibTrans" cxnId="{6D9D36A7-774F-4014-BCC3-B6DB86E83635}">
      <dgm:prSet/>
      <dgm:spPr/>
      <dgm:t>
        <a:bodyPr/>
        <a:lstStyle/>
        <a:p>
          <a:endParaRPr lang="tr-TR" sz="1800">
            <a:solidFill>
              <a:schemeClr val="tx1"/>
            </a:solidFill>
          </a:endParaRPr>
        </a:p>
      </dgm:t>
    </dgm:pt>
    <dgm:pt modelId="{97A4FE0D-9C8A-4D2B-840A-8E2D62BDE6DE}">
      <dgm:prSet phldrT="[Metin]" custT="1"/>
      <dgm:spPr/>
      <dgm:t>
        <a:bodyPr/>
        <a:lstStyle/>
        <a:p>
          <a:r>
            <a:rPr lang="tr-TR" sz="1800" dirty="0">
              <a:solidFill>
                <a:schemeClr val="tx1"/>
              </a:solidFill>
            </a:rPr>
            <a:t>Planlama (tanımlı süreçler) bulunmakta, ancak herhangi  bir uygulama bulunmamakta veya kısmi uygulamalar bulunmaktadır</a:t>
          </a:r>
        </a:p>
      </dgm:t>
    </dgm:pt>
    <dgm:pt modelId="{7D2816C8-C324-4538-BAA5-4E2FF58EB08A}" type="parTrans" cxnId="{C0060FE8-3EDB-4A57-926A-FD13991FBD8C}">
      <dgm:prSet/>
      <dgm:spPr/>
      <dgm:t>
        <a:bodyPr/>
        <a:lstStyle/>
        <a:p>
          <a:endParaRPr lang="tr-TR" sz="1800">
            <a:solidFill>
              <a:schemeClr val="tx1"/>
            </a:solidFill>
          </a:endParaRPr>
        </a:p>
      </dgm:t>
    </dgm:pt>
    <dgm:pt modelId="{BF0D4F01-2197-47E9-BDFB-526B895F404A}" type="sibTrans" cxnId="{C0060FE8-3EDB-4A57-926A-FD13991FBD8C}">
      <dgm:prSet/>
      <dgm:spPr/>
      <dgm:t>
        <a:bodyPr/>
        <a:lstStyle/>
        <a:p>
          <a:endParaRPr lang="tr-TR" sz="1800">
            <a:solidFill>
              <a:schemeClr val="tx1"/>
            </a:solidFill>
          </a:endParaRPr>
        </a:p>
      </dgm:t>
    </dgm:pt>
    <dgm:pt modelId="{4819BD5E-DC97-4E81-8692-E18827B2AE5E}">
      <dgm:prSet phldrT="[Metin]" custT="1"/>
      <dgm:spPr/>
      <dgm:t>
        <a:bodyPr/>
        <a:lstStyle/>
        <a:p>
          <a:r>
            <a:rPr lang="tr-TR" sz="1700" dirty="0">
              <a:solidFill>
                <a:schemeClr val="tx1"/>
              </a:solidFill>
            </a:rPr>
            <a:t>Kurumun genelini kapsayan uygulamalar bulunmaktadır ve uygulamalardan bazı sonuçlar elde edilmiştir. Ancak bu sonuçların izlenmesi yapılmamakta veya kısmen yapılmaktadır.</a:t>
          </a:r>
        </a:p>
      </dgm:t>
    </dgm:pt>
    <dgm:pt modelId="{F6137539-EE31-43B1-ADC3-FC5503386296}" type="parTrans" cxnId="{50A0D7A2-B6C4-4640-882B-BC106C93324D}">
      <dgm:prSet/>
      <dgm:spPr/>
      <dgm:t>
        <a:bodyPr/>
        <a:lstStyle/>
        <a:p>
          <a:endParaRPr lang="tr-TR" sz="1800">
            <a:solidFill>
              <a:schemeClr val="tx1"/>
            </a:solidFill>
          </a:endParaRPr>
        </a:p>
      </dgm:t>
    </dgm:pt>
    <dgm:pt modelId="{D32F7EB7-43DB-43E2-80AA-53E252E34767}" type="sibTrans" cxnId="{50A0D7A2-B6C4-4640-882B-BC106C93324D}">
      <dgm:prSet/>
      <dgm:spPr/>
      <dgm:t>
        <a:bodyPr/>
        <a:lstStyle/>
        <a:p>
          <a:endParaRPr lang="tr-TR" sz="1800">
            <a:solidFill>
              <a:schemeClr val="tx1"/>
            </a:solidFill>
          </a:endParaRPr>
        </a:p>
      </dgm:t>
    </dgm:pt>
    <dgm:pt modelId="{AAE1055B-9292-4A84-91A6-E17B10E1B078}">
      <dgm:prSet phldrT="[Metin]" custT="1"/>
      <dgm:spPr/>
      <dgm:t>
        <a:bodyPr/>
        <a:lstStyle/>
        <a:p>
          <a:r>
            <a:rPr lang="tr-TR" sz="1800" dirty="0">
              <a:solidFill>
                <a:schemeClr val="tx1"/>
              </a:solidFill>
            </a:rPr>
            <a:t>Kurumun genelini kapsayan uygulamaların sonuçları izlenmekte ve ilgili paydaşların katılımıyla iyileştirilmektedir</a:t>
          </a:r>
        </a:p>
      </dgm:t>
    </dgm:pt>
    <dgm:pt modelId="{3BEB9EF5-F1C5-4E63-9558-BD671A3589BA}" type="parTrans" cxnId="{E74764DC-894E-4D6A-94A9-186C06AEAEF4}">
      <dgm:prSet/>
      <dgm:spPr/>
      <dgm:t>
        <a:bodyPr/>
        <a:lstStyle/>
        <a:p>
          <a:endParaRPr lang="tr-TR" sz="1800">
            <a:solidFill>
              <a:schemeClr val="tx1"/>
            </a:solidFill>
          </a:endParaRPr>
        </a:p>
      </dgm:t>
    </dgm:pt>
    <dgm:pt modelId="{13C25554-4E2D-4635-B90B-00A92917151C}" type="sibTrans" cxnId="{E74764DC-894E-4D6A-94A9-186C06AEAEF4}">
      <dgm:prSet/>
      <dgm:spPr/>
      <dgm:t>
        <a:bodyPr/>
        <a:lstStyle/>
        <a:p>
          <a:endParaRPr lang="tr-TR" sz="1800">
            <a:solidFill>
              <a:schemeClr val="tx1"/>
            </a:solidFill>
          </a:endParaRPr>
        </a:p>
      </dgm:t>
    </dgm:pt>
    <dgm:pt modelId="{1F59FC04-10DB-411D-A7C6-D84C8D99EA13}">
      <dgm:prSet phldrT="[Metin]" custT="1"/>
      <dgm:spPr/>
      <dgm:t>
        <a:bodyPr/>
        <a:lstStyle/>
        <a:p>
          <a:r>
            <a:rPr lang="tr-TR" sz="1800" dirty="0">
              <a:solidFill>
                <a:schemeClr val="tx1"/>
              </a:solidFill>
            </a:rPr>
            <a:t>İçselleştirilmiş, sistematik, sürdürülebilir ve örnek gösterilebilir uygulamalar bulunmaktadır</a:t>
          </a:r>
        </a:p>
      </dgm:t>
    </dgm:pt>
    <dgm:pt modelId="{FBCC8209-97B4-47AB-B24C-4CB049EF5FC2}" type="parTrans" cxnId="{160FD5E4-1D2B-4C6A-B310-FCC287A2A4C9}">
      <dgm:prSet/>
      <dgm:spPr/>
      <dgm:t>
        <a:bodyPr/>
        <a:lstStyle/>
        <a:p>
          <a:endParaRPr lang="tr-TR" sz="1800">
            <a:solidFill>
              <a:schemeClr val="tx1"/>
            </a:solidFill>
          </a:endParaRPr>
        </a:p>
      </dgm:t>
    </dgm:pt>
    <dgm:pt modelId="{F34236CB-A827-4A5C-A5CE-7A2BFBA03D35}" type="sibTrans" cxnId="{160FD5E4-1D2B-4C6A-B310-FCC287A2A4C9}">
      <dgm:prSet/>
      <dgm:spPr/>
      <dgm:t>
        <a:bodyPr/>
        <a:lstStyle/>
        <a:p>
          <a:endParaRPr lang="tr-TR" sz="1800">
            <a:solidFill>
              <a:schemeClr val="tx1"/>
            </a:solidFill>
          </a:endParaRPr>
        </a:p>
      </dgm:t>
    </dgm:pt>
    <dgm:pt modelId="{B929EBC8-2C6B-4BE4-B0D7-B39EADA9D6AB}" type="pres">
      <dgm:prSet presAssocID="{8D7FF9F6-C43D-40F1-B8BF-B700184258F6}" presName="linearFlow" presStyleCnt="0">
        <dgm:presLayoutVars>
          <dgm:dir/>
          <dgm:resizeHandles val="exact"/>
        </dgm:presLayoutVars>
      </dgm:prSet>
      <dgm:spPr/>
    </dgm:pt>
    <dgm:pt modelId="{94AD249C-D32D-449F-834E-35698C1E9289}" type="pres">
      <dgm:prSet presAssocID="{22FD672C-B113-40E9-9C4D-D7A87B06E482}" presName="composite" presStyleCnt="0"/>
      <dgm:spPr/>
    </dgm:pt>
    <dgm:pt modelId="{70B86F54-2724-48DF-B9F5-C3D6001E2B8B}" type="pres">
      <dgm:prSet presAssocID="{22FD672C-B113-40E9-9C4D-D7A87B06E48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zet 1 düz dolguyla"/>
        </a:ext>
      </dgm:extLst>
    </dgm:pt>
    <dgm:pt modelId="{4F3FBD55-247F-435D-98F1-A0D4B0DB6825}" type="pres">
      <dgm:prSet presAssocID="{22FD672C-B113-40E9-9C4D-D7A87B06E482}" presName="txShp" presStyleLbl="node1" presStyleIdx="0" presStyleCnt="5">
        <dgm:presLayoutVars>
          <dgm:bulletEnabled val="1"/>
        </dgm:presLayoutVars>
      </dgm:prSet>
      <dgm:spPr/>
    </dgm:pt>
    <dgm:pt modelId="{96A1EEE7-8B3A-4461-9DF6-13DFD76C71F5}" type="pres">
      <dgm:prSet presAssocID="{F25761C8-EC9C-44C0-9904-E4A1996A462C}" presName="spacing" presStyleCnt="0"/>
      <dgm:spPr/>
    </dgm:pt>
    <dgm:pt modelId="{F9AE1C45-B2CD-4076-8AB3-BFBB1BF11215}" type="pres">
      <dgm:prSet presAssocID="{97A4FE0D-9C8A-4D2B-840A-8E2D62BDE6DE}" presName="composite" presStyleCnt="0"/>
      <dgm:spPr/>
    </dgm:pt>
    <dgm:pt modelId="{307B553C-127A-40FA-9090-1D0D628BB85D}" type="pres">
      <dgm:prSet presAssocID="{97A4FE0D-9C8A-4D2B-840A-8E2D62BDE6DE}"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zet düz dolguyla"/>
        </a:ext>
      </dgm:extLst>
    </dgm:pt>
    <dgm:pt modelId="{92750CF3-7E7A-4EC4-A0C9-B2A932685044}" type="pres">
      <dgm:prSet presAssocID="{97A4FE0D-9C8A-4D2B-840A-8E2D62BDE6DE}" presName="txShp" presStyleLbl="node1" presStyleIdx="1" presStyleCnt="5">
        <dgm:presLayoutVars>
          <dgm:bulletEnabled val="1"/>
        </dgm:presLayoutVars>
      </dgm:prSet>
      <dgm:spPr/>
    </dgm:pt>
    <dgm:pt modelId="{5FF5F2DC-DC57-4A34-9199-C7EC78F2DE0E}" type="pres">
      <dgm:prSet presAssocID="{BF0D4F01-2197-47E9-BDFB-526B895F404A}" presName="spacing" presStyleCnt="0"/>
      <dgm:spPr/>
    </dgm:pt>
    <dgm:pt modelId="{7AF47CD8-FFF7-4484-B3D3-1553F26A5BB8}" type="pres">
      <dgm:prSet presAssocID="{4819BD5E-DC97-4E81-8692-E18827B2AE5E}" presName="composite" presStyleCnt="0"/>
      <dgm:spPr/>
    </dgm:pt>
    <dgm:pt modelId="{3D6BB43D-C936-4B93-A187-968C57029A6B}" type="pres">
      <dgm:prSet presAssocID="{4819BD5E-DC97-4E81-8692-E18827B2AE5E}"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zet 3 düz dolguyla"/>
        </a:ext>
      </dgm:extLst>
    </dgm:pt>
    <dgm:pt modelId="{767F891F-4DD5-477E-92B8-F2B943CF91C4}" type="pres">
      <dgm:prSet presAssocID="{4819BD5E-DC97-4E81-8692-E18827B2AE5E}" presName="txShp" presStyleLbl="node1" presStyleIdx="2" presStyleCnt="5">
        <dgm:presLayoutVars>
          <dgm:bulletEnabled val="1"/>
        </dgm:presLayoutVars>
      </dgm:prSet>
      <dgm:spPr/>
    </dgm:pt>
    <dgm:pt modelId="{0962896B-2755-4664-A8CF-A72460D5FAE3}" type="pres">
      <dgm:prSet presAssocID="{D32F7EB7-43DB-43E2-80AA-53E252E34767}" presName="spacing" presStyleCnt="0"/>
      <dgm:spPr/>
    </dgm:pt>
    <dgm:pt modelId="{DC47E414-0133-4E8C-B85D-D1633B1BBBBA}" type="pres">
      <dgm:prSet presAssocID="{AAE1055B-9292-4A84-91A6-E17B10E1B078}" presName="composite" presStyleCnt="0"/>
      <dgm:spPr/>
    </dgm:pt>
    <dgm:pt modelId="{DBAD252A-C025-4A94-A33B-401807668E6C}" type="pres">
      <dgm:prSet presAssocID="{AAE1055B-9292-4A84-91A6-E17B10E1B078}"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zet 4 düz dolguyla"/>
        </a:ext>
      </dgm:extLst>
    </dgm:pt>
    <dgm:pt modelId="{C659D1E0-6E9D-4FD7-9B63-190DAD39FC43}" type="pres">
      <dgm:prSet presAssocID="{AAE1055B-9292-4A84-91A6-E17B10E1B078}" presName="txShp" presStyleLbl="node1" presStyleIdx="3" presStyleCnt="5">
        <dgm:presLayoutVars>
          <dgm:bulletEnabled val="1"/>
        </dgm:presLayoutVars>
      </dgm:prSet>
      <dgm:spPr/>
    </dgm:pt>
    <dgm:pt modelId="{09F96CA3-F538-44FE-A1A5-AF9414B3AA20}" type="pres">
      <dgm:prSet presAssocID="{13C25554-4E2D-4635-B90B-00A92917151C}" presName="spacing" presStyleCnt="0"/>
      <dgm:spPr/>
    </dgm:pt>
    <dgm:pt modelId="{EEAFBF38-02AA-4C3A-9A73-F30AFF5208D1}" type="pres">
      <dgm:prSet presAssocID="{1F59FC04-10DB-411D-A7C6-D84C8D99EA13}" presName="composite" presStyleCnt="0"/>
      <dgm:spPr/>
    </dgm:pt>
    <dgm:pt modelId="{1682EE5F-14EA-4DEF-A683-6C873BF58069}" type="pres">
      <dgm:prSet presAssocID="{1F59FC04-10DB-411D-A7C6-D84C8D99EA13}"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ozet 5 düz dolguyla"/>
        </a:ext>
      </dgm:extLst>
    </dgm:pt>
    <dgm:pt modelId="{70216511-9DDD-4A0A-92F9-16A1D4D60987}" type="pres">
      <dgm:prSet presAssocID="{1F59FC04-10DB-411D-A7C6-D84C8D99EA13}" presName="txShp" presStyleLbl="node1" presStyleIdx="4" presStyleCnt="5">
        <dgm:presLayoutVars>
          <dgm:bulletEnabled val="1"/>
        </dgm:presLayoutVars>
      </dgm:prSet>
      <dgm:spPr/>
    </dgm:pt>
  </dgm:ptLst>
  <dgm:cxnLst>
    <dgm:cxn modelId="{57E1EC1F-2C13-44F3-9895-B1A80091167D}" type="presOf" srcId="{1F59FC04-10DB-411D-A7C6-D84C8D99EA13}" destId="{70216511-9DDD-4A0A-92F9-16A1D4D60987}" srcOrd="0" destOrd="0" presId="urn:microsoft.com/office/officeart/2005/8/layout/vList3"/>
    <dgm:cxn modelId="{69362567-80F6-4F26-90CE-0B3A8F02D589}" type="presOf" srcId="{AAE1055B-9292-4A84-91A6-E17B10E1B078}" destId="{C659D1E0-6E9D-4FD7-9B63-190DAD39FC43}" srcOrd="0" destOrd="0" presId="urn:microsoft.com/office/officeart/2005/8/layout/vList3"/>
    <dgm:cxn modelId="{CF04A851-A484-4876-A3CF-440CADFA81AF}" type="presOf" srcId="{97A4FE0D-9C8A-4D2B-840A-8E2D62BDE6DE}" destId="{92750CF3-7E7A-4EC4-A0C9-B2A932685044}" srcOrd="0" destOrd="0" presId="urn:microsoft.com/office/officeart/2005/8/layout/vList3"/>
    <dgm:cxn modelId="{0F92AE80-BA25-4E2C-B6E1-58EDFCA205ED}" type="presOf" srcId="{4819BD5E-DC97-4E81-8692-E18827B2AE5E}" destId="{767F891F-4DD5-477E-92B8-F2B943CF91C4}" srcOrd="0" destOrd="0" presId="urn:microsoft.com/office/officeart/2005/8/layout/vList3"/>
    <dgm:cxn modelId="{50A0D7A2-B6C4-4640-882B-BC106C93324D}" srcId="{8D7FF9F6-C43D-40F1-B8BF-B700184258F6}" destId="{4819BD5E-DC97-4E81-8692-E18827B2AE5E}" srcOrd="2" destOrd="0" parTransId="{F6137539-EE31-43B1-ADC3-FC5503386296}" sibTransId="{D32F7EB7-43DB-43E2-80AA-53E252E34767}"/>
    <dgm:cxn modelId="{6D9D36A7-774F-4014-BCC3-B6DB86E83635}" srcId="{8D7FF9F6-C43D-40F1-B8BF-B700184258F6}" destId="{22FD672C-B113-40E9-9C4D-D7A87B06E482}" srcOrd="0" destOrd="0" parTransId="{036CC55D-4952-47C2-AE61-40C3FA68F03A}" sibTransId="{F25761C8-EC9C-44C0-9904-E4A1996A462C}"/>
    <dgm:cxn modelId="{BFE695C1-97CD-44D8-9291-8EAEEC7D83B6}" type="presOf" srcId="{8D7FF9F6-C43D-40F1-B8BF-B700184258F6}" destId="{B929EBC8-2C6B-4BE4-B0D7-B39EADA9D6AB}" srcOrd="0" destOrd="0" presId="urn:microsoft.com/office/officeart/2005/8/layout/vList3"/>
    <dgm:cxn modelId="{074DBCC3-F3F5-44CD-88D0-2AE4B864EA1E}" type="presOf" srcId="{22FD672C-B113-40E9-9C4D-D7A87B06E482}" destId="{4F3FBD55-247F-435D-98F1-A0D4B0DB6825}" srcOrd="0" destOrd="0" presId="urn:microsoft.com/office/officeart/2005/8/layout/vList3"/>
    <dgm:cxn modelId="{E74764DC-894E-4D6A-94A9-186C06AEAEF4}" srcId="{8D7FF9F6-C43D-40F1-B8BF-B700184258F6}" destId="{AAE1055B-9292-4A84-91A6-E17B10E1B078}" srcOrd="3" destOrd="0" parTransId="{3BEB9EF5-F1C5-4E63-9558-BD671A3589BA}" sibTransId="{13C25554-4E2D-4635-B90B-00A92917151C}"/>
    <dgm:cxn modelId="{160FD5E4-1D2B-4C6A-B310-FCC287A2A4C9}" srcId="{8D7FF9F6-C43D-40F1-B8BF-B700184258F6}" destId="{1F59FC04-10DB-411D-A7C6-D84C8D99EA13}" srcOrd="4" destOrd="0" parTransId="{FBCC8209-97B4-47AB-B24C-4CB049EF5FC2}" sibTransId="{F34236CB-A827-4A5C-A5CE-7A2BFBA03D35}"/>
    <dgm:cxn modelId="{C0060FE8-3EDB-4A57-926A-FD13991FBD8C}" srcId="{8D7FF9F6-C43D-40F1-B8BF-B700184258F6}" destId="{97A4FE0D-9C8A-4D2B-840A-8E2D62BDE6DE}" srcOrd="1" destOrd="0" parTransId="{7D2816C8-C324-4538-BAA5-4E2FF58EB08A}" sibTransId="{BF0D4F01-2197-47E9-BDFB-526B895F404A}"/>
    <dgm:cxn modelId="{17663423-D4CD-43BC-9AB9-57EDF35DE759}" type="presParOf" srcId="{B929EBC8-2C6B-4BE4-B0D7-B39EADA9D6AB}" destId="{94AD249C-D32D-449F-834E-35698C1E9289}" srcOrd="0" destOrd="0" presId="urn:microsoft.com/office/officeart/2005/8/layout/vList3"/>
    <dgm:cxn modelId="{639E58C5-147B-4036-87E3-FF800DCB39CC}" type="presParOf" srcId="{94AD249C-D32D-449F-834E-35698C1E9289}" destId="{70B86F54-2724-48DF-B9F5-C3D6001E2B8B}" srcOrd="0" destOrd="0" presId="urn:microsoft.com/office/officeart/2005/8/layout/vList3"/>
    <dgm:cxn modelId="{ACEEDC7F-1A11-4EE7-A2C7-C20D0714F8A5}" type="presParOf" srcId="{94AD249C-D32D-449F-834E-35698C1E9289}" destId="{4F3FBD55-247F-435D-98F1-A0D4B0DB6825}" srcOrd="1" destOrd="0" presId="urn:microsoft.com/office/officeart/2005/8/layout/vList3"/>
    <dgm:cxn modelId="{D69D1CF9-C7D6-422F-A896-8A58BC1A7201}" type="presParOf" srcId="{B929EBC8-2C6B-4BE4-B0D7-B39EADA9D6AB}" destId="{96A1EEE7-8B3A-4461-9DF6-13DFD76C71F5}" srcOrd="1" destOrd="0" presId="urn:microsoft.com/office/officeart/2005/8/layout/vList3"/>
    <dgm:cxn modelId="{40755803-6A60-445A-A754-4E9F34F21B0F}" type="presParOf" srcId="{B929EBC8-2C6B-4BE4-B0D7-B39EADA9D6AB}" destId="{F9AE1C45-B2CD-4076-8AB3-BFBB1BF11215}" srcOrd="2" destOrd="0" presId="urn:microsoft.com/office/officeart/2005/8/layout/vList3"/>
    <dgm:cxn modelId="{67770D4C-0C51-482C-A3AC-A9519BFE215B}" type="presParOf" srcId="{F9AE1C45-B2CD-4076-8AB3-BFBB1BF11215}" destId="{307B553C-127A-40FA-9090-1D0D628BB85D}" srcOrd="0" destOrd="0" presId="urn:microsoft.com/office/officeart/2005/8/layout/vList3"/>
    <dgm:cxn modelId="{2AE98F21-03AD-4CE1-8250-44C6741B88B3}" type="presParOf" srcId="{F9AE1C45-B2CD-4076-8AB3-BFBB1BF11215}" destId="{92750CF3-7E7A-4EC4-A0C9-B2A932685044}" srcOrd="1" destOrd="0" presId="urn:microsoft.com/office/officeart/2005/8/layout/vList3"/>
    <dgm:cxn modelId="{C2EB7931-2272-4938-9D62-97FE72F9CAA9}" type="presParOf" srcId="{B929EBC8-2C6B-4BE4-B0D7-B39EADA9D6AB}" destId="{5FF5F2DC-DC57-4A34-9199-C7EC78F2DE0E}" srcOrd="3" destOrd="0" presId="urn:microsoft.com/office/officeart/2005/8/layout/vList3"/>
    <dgm:cxn modelId="{FEFF6836-569F-4AFF-B505-17A76711F1F8}" type="presParOf" srcId="{B929EBC8-2C6B-4BE4-B0D7-B39EADA9D6AB}" destId="{7AF47CD8-FFF7-4484-B3D3-1553F26A5BB8}" srcOrd="4" destOrd="0" presId="urn:microsoft.com/office/officeart/2005/8/layout/vList3"/>
    <dgm:cxn modelId="{3926E1FD-B254-42D9-BA3D-1F029CB1C32C}" type="presParOf" srcId="{7AF47CD8-FFF7-4484-B3D3-1553F26A5BB8}" destId="{3D6BB43D-C936-4B93-A187-968C57029A6B}" srcOrd="0" destOrd="0" presId="urn:microsoft.com/office/officeart/2005/8/layout/vList3"/>
    <dgm:cxn modelId="{501D7588-A862-42F4-8C43-55228132A81D}" type="presParOf" srcId="{7AF47CD8-FFF7-4484-B3D3-1553F26A5BB8}" destId="{767F891F-4DD5-477E-92B8-F2B943CF91C4}" srcOrd="1" destOrd="0" presId="urn:microsoft.com/office/officeart/2005/8/layout/vList3"/>
    <dgm:cxn modelId="{1478C69B-3173-47ED-8AA9-792E7B3EACD2}" type="presParOf" srcId="{B929EBC8-2C6B-4BE4-B0D7-B39EADA9D6AB}" destId="{0962896B-2755-4664-A8CF-A72460D5FAE3}" srcOrd="5" destOrd="0" presId="urn:microsoft.com/office/officeart/2005/8/layout/vList3"/>
    <dgm:cxn modelId="{16B30E71-A2EC-4043-ACA4-0DE07092C924}" type="presParOf" srcId="{B929EBC8-2C6B-4BE4-B0D7-B39EADA9D6AB}" destId="{DC47E414-0133-4E8C-B85D-D1633B1BBBBA}" srcOrd="6" destOrd="0" presId="urn:microsoft.com/office/officeart/2005/8/layout/vList3"/>
    <dgm:cxn modelId="{FEED03FC-190F-4F71-B6D0-1267BF56FA0B}" type="presParOf" srcId="{DC47E414-0133-4E8C-B85D-D1633B1BBBBA}" destId="{DBAD252A-C025-4A94-A33B-401807668E6C}" srcOrd="0" destOrd="0" presId="urn:microsoft.com/office/officeart/2005/8/layout/vList3"/>
    <dgm:cxn modelId="{17B6D2D0-EDD1-4C2F-BD09-1AA18B0D2D91}" type="presParOf" srcId="{DC47E414-0133-4E8C-B85D-D1633B1BBBBA}" destId="{C659D1E0-6E9D-4FD7-9B63-190DAD39FC43}" srcOrd="1" destOrd="0" presId="urn:microsoft.com/office/officeart/2005/8/layout/vList3"/>
    <dgm:cxn modelId="{74789381-B210-4E61-9F25-FAFF35146513}" type="presParOf" srcId="{B929EBC8-2C6B-4BE4-B0D7-B39EADA9D6AB}" destId="{09F96CA3-F538-44FE-A1A5-AF9414B3AA20}" srcOrd="7" destOrd="0" presId="urn:microsoft.com/office/officeart/2005/8/layout/vList3"/>
    <dgm:cxn modelId="{BFB0E870-FD84-42E8-89C0-7E47F4DA2A30}" type="presParOf" srcId="{B929EBC8-2C6B-4BE4-B0D7-B39EADA9D6AB}" destId="{EEAFBF38-02AA-4C3A-9A73-F30AFF5208D1}" srcOrd="8" destOrd="0" presId="urn:microsoft.com/office/officeart/2005/8/layout/vList3"/>
    <dgm:cxn modelId="{BBFFD60E-0B17-4C85-A8A8-33EE8FEF1365}" type="presParOf" srcId="{EEAFBF38-02AA-4C3A-9A73-F30AFF5208D1}" destId="{1682EE5F-14EA-4DEF-A683-6C873BF58069}" srcOrd="0" destOrd="0" presId="urn:microsoft.com/office/officeart/2005/8/layout/vList3"/>
    <dgm:cxn modelId="{C4072811-2AEA-45E9-B667-A2125EF06835}" type="presParOf" srcId="{EEAFBF38-02AA-4C3A-9A73-F30AFF5208D1}" destId="{70216511-9DDD-4A0A-92F9-16A1D4D609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061F5-A675-4E72-8675-8EC7F350409B}">
      <dsp:nvSpPr>
        <dsp:cNvPr id="0" name=""/>
        <dsp:cNvSpPr/>
      </dsp:nvSpPr>
      <dsp:spPr>
        <a:xfrm>
          <a:off x="5256" y="1069839"/>
          <a:ext cx="1765338" cy="2203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schemeClr val="tx1">
                  <a:lumMod val="95000"/>
                  <a:lumOff val="5000"/>
                </a:schemeClr>
              </a:solidFill>
            </a:rPr>
            <a:t>Ön Ziyaret</a:t>
          </a:r>
        </a:p>
        <a:p>
          <a:pPr marL="0" lvl="0" indent="0" algn="ctr" defTabSz="1333500">
            <a:lnSpc>
              <a:spcPct val="90000"/>
            </a:lnSpc>
            <a:spcBef>
              <a:spcPct val="0"/>
            </a:spcBef>
            <a:spcAft>
              <a:spcPct val="35000"/>
            </a:spcAft>
            <a:buNone/>
          </a:pPr>
          <a:r>
            <a:rPr lang="tr-TR" sz="2600" kern="1200" dirty="0">
              <a:solidFill>
                <a:schemeClr val="tx1">
                  <a:lumMod val="95000"/>
                  <a:lumOff val="5000"/>
                </a:schemeClr>
              </a:solidFill>
            </a:rPr>
            <a:t>1 Gün</a:t>
          </a:r>
        </a:p>
        <a:p>
          <a:pPr marL="0" lvl="0" indent="0" algn="ctr" defTabSz="1333500">
            <a:lnSpc>
              <a:spcPct val="90000"/>
            </a:lnSpc>
            <a:spcBef>
              <a:spcPct val="0"/>
            </a:spcBef>
            <a:spcAft>
              <a:spcPct val="35000"/>
            </a:spcAft>
            <a:buNone/>
          </a:pPr>
          <a:r>
            <a:rPr lang="tr-TR" sz="2600" kern="1200" dirty="0">
              <a:solidFill>
                <a:schemeClr val="tx1">
                  <a:lumMod val="95000"/>
                  <a:lumOff val="5000"/>
                </a:schemeClr>
              </a:solidFill>
            </a:rPr>
            <a:t>Uzaktan</a:t>
          </a:r>
        </a:p>
      </dsp:txBody>
      <dsp:txXfrm>
        <a:off x="56961" y="1121544"/>
        <a:ext cx="1661928" cy="2099898"/>
      </dsp:txXfrm>
    </dsp:sp>
    <dsp:sp modelId="{CEEE8836-ACF2-4271-AA27-A037EE5DB8CF}">
      <dsp:nvSpPr>
        <dsp:cNvPr id="0" name=""/>
        <dsp:cNvSpPr/>
      </dsp:nvSpPr>
      <dsp:spPr>
        <a:xfrm>
          <a:off x="1947128" y="1952591"/>
          <a:ext cx="374251" cy="437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tr-TR" sz="3000" kern="1200">
            <a:solidFill>
              <a:schemeClr val="tx1">
                <a:lumMod val="95000"/>
                <a:lumOff val="5000"/>
              </a:schemeClr>
            </a:solidFill>
          </a:endParaRPr>
        </a:p>
      </dsp:txBody>
      <dsp:txXfrm>
        <a:off x="1947128" y="2040152"/>
        <a:ext cx="261976" cy="262681"/>
      </dsp:txXfrm>
    </dsp:sp>
    <dsp:sp modelId="{A2C746DB-0406-4B42-9F06-BB47F7224AF5}">
      <dsp:nvSpPr>
        <dsp:cNvPr id="0" name=""/>
        <dsp:cNvSpPr/>
      </dsp:nvSpPr>
      <dsp:spPr>
        <a:xfrm>
          <a:off x="2476730" y="1069839"/>
          <a:ext cx="2852734" cy="2203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prstClr val="black">
                  <a:lumMod val="95000"/>
                  <a:lumOff val="5000"/>
                </a:prstClr>
              </a:solidFill>
              <a:latin typeface="Calibri" panose="020F0502020204030204"/>
              <a:ea typeface="+mn-ea"/>
              <a:cs typeface="+mn-cs"/>
            </a:rPr>
            <a:t>Uzaktan Ziyaret</a:t>
          </a:r>
        </a:p>
        <a:p>
          <a:pPr marL="0" lvl="0" algn="ctr" defTabSz="1333500">
            <a:lnSpc>
              <a:spcPct val="90000"/>
            </a:lnSpc>
            <a:spcBef>
              <a:spcPct val="0"/>
            </a:spcBef>
            <a:spcAft>
              <a:spcPct val="35000"/>
            </a:spcAft>
            <a:buNone/>
          </a:pPr>
          <a:r>
            <a:rPr lang="tr-TR" sz="2600" kern="1200" dirty="0">
              <a:solidFill>
                <a:prstClr val="black">
                  <a:lumMod val="95000"/>
                  <a:lumOff val="5000"/>
                </a:prstClr>
              </a:solidFill>
              <a:latin typeface="Calibri" panose="020F0502020204030204"/>
              <a:ea typeface="+mn-ea"/>
              <a:cs typeface="+mn-cs"/>
            </a:rPr>
            <a:t>2 gün</a:t>
          </a:r>
        </a:p>
        <a:p>
          <a:pPr marL="0" lvl="0" algn="ctr" defTabSz="1333500">
            <a:lnSpc>
              <a:spcPct val="90000"/>
            </a:lnSpc>
            <a:spcBef>
              <a:spcPct val="0"/>
            </a:spcBef>
            <a:spcAft>
              <a:spcPct val="35000"/>
            </a:spcAft>
            <a:buNone/>
          </a:pPr>
          <a:r>
            <a:rPr lang="tr-TR" sz="2600" kern="1200" dirty="0">
              <a:solidFill>
                <a:prstClr val="black">
                  <a:lumMod val="95000"/>
                  <a:lumOff val="5000"/>
                </a:prstClr>
              </a:solidFill>
              <a:latin typeface="Calibri" panose="020F0502020204030204"/>
              <a:ea typeface="+mn-ea"/>
              <a:cs typeface="+mn-cs"/>
            </a:rPr>
            <a:t>Karma/Uzaktan</a:t>
          </a:r>
        </a:p>
      </dsp:txBody>
      <dsp:txXfrm>
        <a:off x="2541263" y="1134372"/>
        <a:ext cx="2723668" cy="2074242"/>
      </dsp:txXfrm>
    </dsp:sp>
    <dsp:sp modelId="{8C6F578B-54BB-4484-93D9-9BB1D3E17A64}">
      <dsp:nvSpPr>
        <dsp:cNvPr id="0" name=""/>
        <dsp:cNvSpPr/>
      </dsp:nvSpPr>
      <dsp:spPr>
        <a:xfrm>
          <a:off x="5505998" y="1952591"/>
          <a:ext cx="374251" cy="437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tr-TR" sz="3000" kern="1200">
            <a:solidFill>
              <a:schemeClr val="tx1">
                <a:lumMod val="95000"/>
                <a:lumOff val="5000"/>
              </a:schemeClr>
            </a:solidFill>
          </a:endParaRPr>
        </a:p>
      </dsp:txBody>
      <dsp:txXfrm>
        <a:off x="5505998" y="2040152"/>
        <a:ext cx="261976" cy="262681"/>
      </dsp:txXfrm>
    </dsp:sp>
    <dsp:sp modelId="{3742DAF9-32B4-46EC-8D46-6ACDCF83C147}">
      <dsp:nvSpPr>
        <dsp:cNvPr id="0" name=""/>
        <dsp:cNvSpPr/>
      </dsp:nvSpPr>
      <dsp:spPr>
        <a:xfrm>
          <a:off x="6035600" y="1069839"/>
          <a:ext cx="2861843" cy="2203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schemeClr val="tx1">
                  <a:lumMod val="95000"/>
                  <a:lumOff val="5000"/>
                </a:schemeClr>
              </a:solidFill>
            </a:rPr>
            <a:t>Saha Ziyareti</a:t>
          </a:r>
        </a:p>
        <a:p>
          <a:pPr marL="0" lvl="0" indent="0" algn="ctr" defTabSz="1333500">
            <a:lnSpc>
              <a:spcPct val="90000"/>
            </a:lnSpc>
            <a:spcBef>
              <a:spcPct val="0"/>
            </a:spcBef>
            <a:spcAft>
              <a:spcPct val="35000"/>
            </a:spcAft>
            <a:buNone/>
          </a:pPr>
          <a:r>
            <a:rPr lang="tr-TR" sz="2600" kern="1200" dirty="0">
              <a:solidFill>
                <a:prstClr val="black">
                  <a:lumMod val="95000"/>
                  <a:lumOff val="5000"/>
                </a:prstClr>
              </a:solidFill>
              <a:latin typeface="Calibri" panose="020F0502020204030204"/>
              <a:ea typeface="+mn-ea"/>
              <a:cs typeface="+mn-cs"/>
            </a:rPr>
            <a:t>2 gün</a:t>
          </a:r>
        </a:p>
        <a:p>
          <a:pPr marL="0" lvl="0" indent="0" algn="ctr" defTabSz="1333500">
            <a:lnSpc>
              <a:spcPct val="90000"/>
            </a:lnSpc>
            <a:spcBef>
              <a:spcPct val="0"/>
            </a:spcBef>
            <a:spcAft>
              <a:spcPct val="35000"/>
            </a:spcAft>
            <a:buNone/>
          </a:pPr>
          <a:r>
            <a:rPr lang="tr-TR" sz="2600" kern="1200" dirty="0" err="1">
              <a:solidFill>
                <a:prstClr val="black">
                  <a:lumMod val="95000"/>
                  <a:lumOff val="5000"/>
                </a:prstClr>
              </a:solidFill>
              <a:latin typeface="Calibri" panose="020F0502020204030204"/>
              <a:ea typeface="+mn-ea"/>
              <a:cs typeface="+mn-cs"/>
            </a:rPr>
            <a:t>Yüzyüze</a:t>
          </a:r>
          <a:r>
            <a:rPr lang="tr-TR" sz="2600" kern="1200" dirty="0">
              <a:solidFill>
                <a:prstClr val="black">
                  <a:lumMod val="95000"/>
                  <a:lumOff val="5000"/>
                </a:prstClr>
              </a:solidFill>
              <a:latin typeface="Calibri" panose="020F0502020204030204"/>
              <a:ea typeface="+mn-ea"/>
              <a:cs typeface="+mn-cs"/>
            </a:rPr>
            <a:t>/Uzaktan</a:t>
          </a:r>
        </a:p>
      </dsp:txBody>
      <dsp:txXfrm>
        <a:off x="6100133" y="1134372"/>
        <a:ext cx="2732777" cy="2074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061F5-A675-4E72-8675-8EC7F350409B}">
      <dsp:nvSpPr>
        <dsp:cNvPr id="0" name=""/>
        <dsp:cNvSpPr/>
      </dsp:nvSpPr>
      <dsp:spPr>
        <a:xfrm>
          <a:off x="0" y="186986"/>
          <a:ext cx="2149707" cy="1833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schemeClr val="tx1">
                  <a:lumMod val="95000"/>
                  <a:lumOff val="5000"/>
                </a:schemeClr>
              </a:solidFill>
            </a:rPr>
            <a:t>Ön Ziyaret</a:t>
          </a:r>
        </a:p>
        <a:p>
          <a:pPr marL="0" lvl="0" indent="0" algn="ctr" defTabSz="1333500">
            <a:lnSpc>
              <a:spcPct val="90000"/>
            </a:lnSpc>
            <a:spcBef>
              <a:spcPct val="0"/>
            </a:spcBef>
            <a:spcAft>
              <a:spcPct val="35000"/>
            </a:spcAft>
            <a:buNone/>
          </a:pPr>
          <a:r>
            <a:rPr lang="tr-TR" sz="2600" kern="1200" dirty="0">
              <a:solidFill>
                <a:schemeClr val="tx1">
                  <a:lumMod val="95000"/>
                  <a:lumOff val="5000"/>
                </a:schemeClr>
              </a:solidFill>
            </a:rPr>
            <a:t>1 Gün</a:t>
          </a:r>
        </a:p>
        <a:p>
          <a:pPr marL="0" lvl="0" indent="0" algn="ctr" defTabSz="1333500">
            <a:lnSpc>
              <a:spcPct val="90000"/>
            </a:lnSpc>
            <a:spcBef>
              <a:spcPct val="0"/>
            </a:spcBef>
            <a:spcAft>
              <a:spcPct val="35000"/>
            </a:spcAft>
            <a:buNone/>
          </a:pPr>
          <a:r>
            <a:rPr lang="tr-TR" sz="2600" kern="1200" dirty="0">
              <a:solidFill>
                <a:schemeClr val="tx1">
                  <a:lumMod val="95000"/>
                  <a:lumOff val="5000"/>
                </a:schemeClr>
              </a:solidFill>
            </a:rPr>
            <a:t>Uzaktan</a:t>
          </a:r>
        </a:p>
      </dsp:txBody>
      <dsp:txXfrm>
        <a:off x="53715" y="240701"/>
        <a:ext cx="2042277" cy="1726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061F5-A675-4E72-8675-8EC7F350409B}">
      <dsp:nvSpPr>
        <dsp:cNvPr id="0" name=""/>
        <dsp:cNvSpPr/>
      </dsp:nvSpPr>
      <dsp:spPr>
        <a:xfrm>
          <a:off x="1423" y="108003"/>
          <a:ext cx="2916293" cy="1991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prstClr val="black">
                  <a:lumMod val="95000"/>
                  <a:lumOff val="5000"/>
                </a:prstClr>
              </a:solidFill>
              <a:latin typeface="Calibri" panose="020F0502020204030204"/>
              <a:ea typeface="+mn-ea"/>
              <a:cs typeface="+mn-cs"/>
            </a:rPr>
            <a:t>Uzaktan Ziyaret</a:t>
          </a:r>
        </a:p>
        <a:p>
          <a:pPr marL="0" lvl="0" indent="0" algn="ctr" defTabSz="1333500">
            <a:lnSpc>
              <a:spcPct val="90000"/>
            </a:lnSpc>
            <a:spcBef>
              <a:spcPct val="0"/>
            </a:spcBef>
            <a:spcAft>
              <a:spcPct val="35000"/>
            </a:spcAft>
            <a:buNone/>
          </a:pPr>
          <a:r>
            <a:rPr lang="tr-TR" sz="3000" kern="1200" dirty="0">
              <a:solidFill>
                <a:prstClr val="black">
                  <a:lumMod val="95000"/>
                  <a:lumOff val="5000"/>
                </a:prstClr>
              </a:solidFill>
              <a:latin typeface="Calibri" panose="020F0502020204030204"/>
              <a:ea typeface="+mn-ea"/>
              <a:cs typeface="+mn-cs"/>
            </a:rPr>
            <a:t>2 gün</a:t>
          </a:r>
        </a:p>
        <a:p>
          <a:pPr marL="0" lvl="0" indent="0" algn="ctr" defTabSz="1333500">
            <a:lnSpc>
              <a:spcPct val="90000"/>
            </a:lnSpc>
            <a:spcBef>
              <a:spcPct val="0"/>
            </a:spcBef>
            <a:spcAft>
              <a:spcPct val="35000"/>
            </a:spcAft>
            <a:buNone/>
          </a:pPr>
          <a:r>
            <a:rPr lang="tr-TR" sz="3000" kern="1200" dirty="0">
              <a:solidFill>
                <a:prstClr val="black">
                  <a:lumMod val="95000"/>
                  <a:lumOff val="5000"/>
                </a:prstClr>
              </a:solidFill>
              <a:latin typeface="Calibri" panose="020F0502020204030204"/>
              <a:ea typeface="+mn-ea"/>
              <a:cs typeface="+mn-cs"/>
            </a:rPr>
            <a:t>Karma/Uzaktan</a:t>
          </a:r>
          <a:endParaRPr lang="tr-TR" sz="2600" kern="1200" dirty="0">
            <a:solidFill>
              <a:schemeClr val="tx1">
                <a:lumMod val="95000"/>
                <a:lumOff val="5000"/>
              </a:schemeClr>
            </a:solidFill>
          </a:endParaRPr>
        </a:p>
      </dsp:txBody>
      <dsp:txXfrm>
        <a:off x="59765" y="166345"/>
        <a:ext cx="2799609" cy="1875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061F5-A675-4E72-8675-8EC7F350409B}">
      <dsp:nvSpPr>
        <dsp:cNvPr id="0" name=""/>
        <dsp:cNvSpPr/>
      </dsp:nvSpPr>
      <dsp:spPr>
        <a:xfrm>
          <a:off x="1506" y="136786"/>
          <a:ext cx="3085627" cy="1934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schemeClr val="tx1">
                  <a:lumMod val="95000"/>
                  <a:lumOff val="5000"/>
                </a:schemeClr>
              </a:solidFill>
            </a:rPr>
            <a:t>Saha Ziyareti</a:t>
          </a:r>
        </a:p>
        <a:p>
          <a:pPr marL="0" lvl="0" indent="0" algn="ctr" defTabSz="1333500">
            <a:lnSpc>
              <a:spcPct val="90000"/>
            </a:lnSpc>
            <a:spcBef>
              <a:spcPct val="0"/>
            </a:spcBef>
            <a:spcAft>
              <a:spcPct val="35000"/>
            </a:spcAft>
            <a:buNone/>
          </a:pPr>
          <a:r>
            <a:rPr lang="tr-TR" sz="3000" kern="1200" dirty="0">
              <a:solidFill>
                <a:prstClr val="black">
                  <a:lumMod val="95000"/>
                  <a:lumOff val="5000"/>
                </a:prstClr>
              </a:solidFill>
              <a:latin typeface="Calibri" panose="020F0502020204030204"/>
              <a:ea typeface="+mn-ea"/>
              <a:cs typeface="+mn-cs"/>
            </a:rPr>
            <a:t>2 gün</a:t>
          </a:r>
        </a:p>
        <a:p>
          <a:pPr marL="0" lvl="0" indent="0" algn="ctr" defTabSz="1333500">
            <a:lnSpc>
              <a:spcPct val="90000"/>
            </a:lnSpc>
            <a:spcBef>
              <a:spcPct val="0"/>
            </a:spcBef>
            <a:spcAft>
              <a:spcPct val="35000"/>
            </a:spcAft>
            <a:buNone/>
          </a:pPr>
          <a:r>
            <a:rPr lang="tr-TR" sz="3000" kern="1200" dirty="0" err="1">
              <a:solidFill>
                <a:prstClr val="black">
                  <a:lumMod val="95000"/>
                  <a:lumOff val="5000"/>
                </a:prstClr>
              </a:solidFill>
              <a:latin typeface="Calibri" panose="020F0502020204030204"/>
              <a:ea typeface="+mn-ea"/>
              <a:cs typeface="+mn-cs"/>
            </a:rPr>
            <a:t>Yüzyüze</a:t>
          </a:r>
          <a:r>
            <a:rPr lang="tr-TR" sz="3000" kern="1200" dirty="0">
              <a:solidFill>
                <a:prstClr val="black">
                  <a:lumMod val="95000"/>
                  <a:lumOff val="5000"/>
                </a:prstClr>
              </a:solidFill>
              <a:latin typeface="Calibri" panose="020F0502020204030204"/>
              <a:ea typeface="+mn-ea"/>
              <a:cs typeface="+mn-cs"/>
            </a:rPr>
            <a:t>/Uzaktan</a:t>
          </a:r>
          <a:endParaRPr lang="tr-TR" sz="2600" kern="1200" dirty="0">
            <a:solidFill>
              <a:schemeClr val="tx1">
                <a:lumMod val="95000"/>
                <a:lumOff val="5000"/>
              </a:schemeClr>
            </a:solidFill>
          </a:endParaRPr>
        </a:p>
      </dsp:txBody>
      <dsp:txXfrm>
        <a:off x="58162" y="193442"/>
        <a:ext cx="2972315" cy="1821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FBD55-247F-435D-98F1-A0D4B0DB6825}">
      <dsp:nvSpPr>
        <dsp:cNvPr id="0" name=""/>
        <dsp:cNvSpPr/>
      </dsp:nvSpPr>
      <dsp:spPr>
        <a:xfrm rot="10800000">
          <a:off x="1798432" y="3947"/>
          <a:ext cx="6301579" cy="844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521" tIns="68580" rIns="128016"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Planlama, tanımlı süreç veya mekanizmalar bulunmamaktadır</a:t>
          </a:r>
        </a:p>
      </dsp:txBody>
      <dsp:txXfrm rot="10800000">
        <a:off x="2009625" y="3947"/>
        <a:ext cx="6090386" cy="844771"/>
      </dsp:txXfrm>
    </dsp:sp>
    <dsp:sp modelId="{70B86F54-2724-48DF-B9F5-C3D6001E2B8B}">
      <dsp:nvSpPr>
        <dsp:cNvPr id="0" name=""/>
        <dsp:cNvSpPr/>
      </dsp:nvSpPr>
      <dsp:spPr>
        <a:xfrm>
          <a:off x="1376047" y="3947"/>
          <a:ext cx="844771" cy="84477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50CF3-7E7A-4EC4-A0C9-B2A932685044}">
      <dsp:nvSpPr>
        <dsp:cNvPr id="0" name=""/>
        <dsp:cNvSpPr/>
      </dsp:nvSpPr>
      <dsp:spPr>
        <a:xfrm rot="10800000">
          <a:off x="1798432" y="1100889"/>
          <a:ext cx="6301579" cy="844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521" tIns="68580" rIns="128016"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Planlama (tanımlı süreçler) bulunmakta, ancak herhangi  bir uygulama bulunmamakta veya kısmi uygulamalar bulunmaktadır</a:t>
          </a:r>
        </a:p>
      </dsp:txBody>
      <dsp:txXfrm rot="10800000">
        <a:off x="2009625" y="1100889"/>
        <a:ext cx="6090386" cy="844771"/>
      </dsp:txXfrm>
    </dsp:sp>
    <dsp:sp modelId="{307B553C-127A-40FA-9090-1D0D628BB85D}">
      <dsp:nvSpPr>
        <dsp:cNvPr id="0" name=""/>
        <dsp:cNvSpPr/>
      </dsp:nvSpPr>
      <dsp:spPr>
        <a:xfrm>
          <a:off x="1376047" y="1100889"/>
          <a:ext cx="844771" cy="84477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F891F-4DD5-477E-92B8-F2B943CF91C4}">
      <dsp:nvSpPr>
        <dsp:cNvPr id="0" name=""/>
        <dsp:cNvSpPr/>
      </dsp:nvSpPr>
      <dsp:spPr>
        <a:xfrm rot="10800000">
          <a:off x="1798432" y="2197831"/>
          <a:ext cx="6301579" cy="844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521" tIns="64770" rIns="120904" bIns="64770"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Kurumun genelini kapsayan uygulamalar bulunmaktadır ve uygulamalardan bazı sonuçlar elde edilmiştir. Ancak bu sonuçların izlenmesi yapılmamakta veya kısmen yapılmaktadır.</a:t>
          </a:r>
        </a:p>
      </dsp:txBody>
      <dsp:txXfrm rot="10800000">
        <a:off x="2009625" y="2197831"/>
        <a:ext cx="6090386" cy="844771"/>
      </dsp:txXfrm>
    </dsp:sp>
    <dsp:sp modelId="{3D6BB43D-C936-4B93-A187-968C57029A6B}">
      <dsp:nvSpPr>
        <dsp:cNvPr id="0" name=""/>
        <dsp:cNvSpPr/>
      </dsp:nvSpPr>
      <dsp:spPr>
        <a:xfrm>
          <a:off x="1376047" y="2197831"/>
          <a:ext cx="844771" cy="84477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9D1E0-6E9D-4FD7-9B63-190DAD39FC43}">
      <dsp:nvSpPr>
        <dsp:cNvPr id="0" name=""/>
        <dsp:cNvSpPr/>
      </dsp:nvSpPr>
      <dsp:spPr>
        <a:xfrm rot="10800000">
          <a:off x="1798432" y="3294773"/>
          <a:ext cx="6301579" cy="844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521" tIns="68580" rIns="128016"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Kurumun genelini kapsayan uygulamaların sonuçları izlenmekte ve ilgili paydaşların katılımıyla iyileştirilmektedir</a:t>
          </a:r>
        </a:p>
      </dsp:txBody>
      <dsp:txXfrm rot="10800000">
        <a:off x="2009625" y="3294773"/>
        <a:ext cx="6090386" cy="844771"/>
      </dsp:txXfrm>
    </dsp:sp>
    <dsp:sp modelId="{DBAD252A-C025-4A94-A33B-401807668E6C}">
      <dsp:nvSpPr>
        <dsp:cNvPr id="0" name=""/>
        <dsp:cNvSpPr/>
      </dsp:nvSpPr>
      <dsp:spPr>
        <a:xfrm>
          <a:off x="1376047" y="3294773"/>
          <a:ext cx="844771" cy="84477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16511-9DDD-4A0A-92F9-16A1D4D60987}">
      <dsp:nvSpPr>
        <dsp:cNvPr id="0" name=""/>
        <dsp:cNvSpPr/>
      </dsp:nvSpPr>
      <dsp:spPr>
        <a:xfrm rot="10800000">
          <a:off x="1798432" y="4391714"/>
          <a:ext cx="6301579" cy="844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521" tIns="68580" rIns="128016"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İçselleştirilmiş, sistematik, sürdürülebilir ve örnek gösterilebilir uygulamalar bulunmaktadır</a:t>
          </a:r>
        </a:p>
      </dsp:txBody>
      <dsp:txXfrm rot="10800000">
        <a:off x="2009625" y="4391714"/>
        <a:ext cx="6090386" cy="844771"/>
      </dsp:txXfrm>
    </dsp:sp>
    <dsp:sp modelId="{1682EE5F-14EA-4DEF-A683-6C873BF58069}">
      <dsp:nvSpPr>
        <dsp:cNvPr id="0" name=""/>
        <dsp:cNvSpPr/>
      </dsp:nvSpPr>
      <dsp:spPr>
        <a:xfrm>
          <a:off x="1376047" y="4391714"/>
          <a:ext cx="844771" cy="844771"/>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D3A4B-4C3B-4F54-8064-70AE8B45826F}" type="datetimeFigureOut">
              <a:rPr lang="tr-TR" smtClean="0"/>
              <a:t>23.10.2023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6C183-6D83-456B-BC41-AC89D6B43A73}" type="slidenum">
              <a:rPr lang="tr-TR" smtClean="0"/>
              <a:t>‹#›</a:t>
            </a:fld>
            <a:endParaRPr lang="tr-TR"/>
          </a:p>
        </p:txBody>
      </p:sp>
    </p:spTree>
    <p:extLst>
      <p:ext uri="{BB962C8B-B14F-4D97-AF65-F5344CB8AC3E}">
        <p14:creationId xmlns:p14="http://schemas.microsoft.com/office/powerpoint/2010/main" val="336607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B338962-6865-4047-BF13-451CB7E0D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A1C3C97-40D2-E145-BB0C-7918875B9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8131" name="Slide Number Placeholder 3">
            <a:extLst>
              <a:ext uri="{FF2B5EF4-FFF2-40B4-BE49-F238E27FC236}">
                <a16:creationId xmlns:a16="http://schemas.microsoft.com/office/drawing/2014/main" id="{C2284640-E77A-124C-BEE8-6E54D90B6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F2F30C-5B26-154E-9BFA-22875C023E8B}" type="slidenum">
              <a:rPr lang="en-US" altLang="tr-TR"/>
              <a:pPr/>
              <a:t>22</a:t>
            </a:fld>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4E5CE5E-E3D7-6F4B-B0AA-0792BE774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A3900F12-15EE-C840-A4C5-A493A4781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79" name="Slide Number Placeholder 3">
            <a:extLst>
              <a:ext uri="{FF2B5EF4-FFF2-40B4-BE49-F238E27FC236}">
                <a16:creationId xmlns:a16="http://schemas.microsoft.com/office/drawing/2014/main" id="{88926823-9F2F-B34E-9A0D-DEE95D9BE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19350F-34DA-4945-BB09-91329A2EDAEE}" type="slidenum">
              <a:rPr lang="en-US" altLang="tr-TR"/>
              <a:pPr/>
              <a:t>23</a:t>
            </a:fld>
            <a:endParaRPr lang="en-US"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9F031FA-BBAE-CC43-9AC2-A30A0D5EF4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2684DE7A-1AA5-3542-95A9-E51AE8B85A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2227" name="Slide Number Placeholder 3">
            <a:extLst>
              <a:ext uri="{FF2B5EF4-FFF2-40B4-BE49-F238E27FC236}">
                <a16:creationId xmlns:a16="http://schemas.microsoft.com/office/drawing/2014/main" id="{F3AA3D08-4084-E745-91AD-83FC5B393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C721EB-F079-134E-9F5B-2E9783880224}" type="slidenum">
              <a:rPr lang="en-US" altLang="tr-TR"/>
              <a:pPr/>
              <a:t>24</a:t>
            </a:fld>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992A0D69-B8E7-8D4A-A20D-53C8D9F303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4E20D6BC-5958-CC46-AF83-4C9B961083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4275" name="Slide Number Placeholder 3">
            <a:extLst>
              <a:ext uri="{FF2B5EF4-FFF2-40B4-BE49-F238E27FC236}">
                <a16:creationId xmlns:a16="http://schemas.microsoft.com/office/drawing/2014/main" id="{2957EFF1-8B10-E54D-9F09-88AE529C30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9AFF51-0EF9-2D4F-8E8D-29F92CA16E44}" type="slidenum">
              <a:rPr lang="en-US" altLang="tr-TR"/>
              <a:pPr/>
              <a:t>25</a:t>
            </a:fld>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F093C0F-0924-2F4F-AED6-EA407D9F30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F099999-532E-E343-90CD-4617CFA85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6323" name="Slide Number Placeholder 3">
            <a:extLst>
              <a:ext uri="{FF2B5EF4-FFF2-40B4-BE49-F238E27FC236}">
                <a16:creationId xmlns:a16="http://schemas.microsoft.com/office/drawing/2014/main" id="{F3B6952F-B705-2446-86C0-BCBDE35E4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AE2BA-6130-394F-857D-98B739FF576B}" type="slidenum">
              <a:rPr lang="en-US" altLang="tr-TR"/>
              <a:pPr/>
              <a:t>26</a:t>
            </a:fld>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3ECD20-032D-439F-B13B-B042C210400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54C45B7-0D85-4932-BB63-C71427B6C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931B25D-B07E-4222-9BC0-00A503BB3E5F}"/>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2D6C17C0-B29A-4408-BB22-1A07843ED1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E5EEEA-90F5-4362-985D-4BAD530F5133}"/>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409689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CAE511-C484-4D1E-B014-F24C9F2ADA1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B46E1DD-BAF8-4CBE-B6BD-863354D740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1B76D9-FE13-49A3-BAB5-55185746AF95}"/>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D72EA40D-B276-44E8-9010-29FA66817B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B4ED3-9E97-491C-8613-486C9EDBD5EB}"/>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200514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85480F8-C6DA-4FA6-92F0-B44AB24CDE6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37EEE75-656C-467A-AE1F-D74A37AC40D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101588-A503-498C-BAF0-60F10137BF49}"/>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25C637E8-7427-498A-853F-D377207B13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D85429-4916-4330-9192-143160556A2C}"/>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377971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A56B4-E525-42B9-9D59-E316D74173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663E178-BC45-4709-9BC6-AEF42E810F2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F687A4D-FC58-4340-B0D3-CF7AE798C01B}"/>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1798050C-4433-40DD-A07A-572A22EBC0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0CF0B7-30BC-4F95-A5F2-5AB83658D8CC}"/>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260207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7D9530-F261-4B1C-8351-D375C821ED9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3385BFC-F929-4535-8140-F48C51433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34873C4-6499-4570-A46B-515FABA296B1}"/>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4F048134-8614-466D-B0F9-65FB1B69E8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56EE0FD-4C3E-412A-9976-BA05005D4ED5}"/>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27067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0A8F36-1FD9-4888-9BBB-5515AEFFD8F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B822A97-0879-45D0-B168-2437FEFA703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3CA6227-56EE-4010-9D5E-B97F1A357C4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78A23A1-0BBD-407D-9C51-A7BCD88B08CE}"/>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6" name="Alt Bilgi Yer Tutucusu 5">
            <a:extLst>
              <a:ext uri="{FF2B5EF4-FFF2-40B4-BE49-F238E27FC236}">
                <a16:creationId xmlns:a16="http://schemas.microsoft.com/office/drawing/2014/main" id="{6E343CD9-9884-4A15-A0AF-A3E1C951D1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F139D2-5CD8-4C52-8AE6-B883C80A3901}"/>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116804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4CA14F-32E0-433C-A5FD-A3E84A5CDF8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81400E-CACA-4159-8C01-9B7F42CE8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34CAAE1-7067-411C-ADF7-17930A1EB88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4FA7DA-3497-4441-B107-13B7DC2CD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1D6876-946A-403C-A725-60CC8DC9F6B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D41B276-86CF-4687-A33B-043A84410081}"/>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8" name="Alt Bilgi Yer Tutucusu 7">
            <a:extLst>
              <a:ext uri="{FF2B5EF4-FFF2-40B4-BE49-F238E27FC236}">
                <a16:creationId xmlns:a16="http://schemas.microsoft.com/office/drawing/2014/main" id="{369F7732-EFAC-4B4A-A950-19CD64B65CC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BC77C1-47E0-403B-86D4-923EEB8A99EB}"/>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141615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5CAAA2-F88D-4AE4-80E5-33EAB5E37C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7642A0F-95A5-4933-9871-F098EB320A11}"/>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4" name="Alt Bilgi Yer Tutucusu 3">
            <a:extLst>
              <a:ext uri="{FF2B5EF4-FFF2-40B4-BE49-F238E27FC236}">
                <a16:creationId xmlns:a16="http://schemas.microsoft.com/office/drawing/2014/main" id="{C2401006-4C9F-4220-A6BC-0B0DB7DFB40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B589FC4-8682-401E-A83D-3D3AA1D4AB0F}"/>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122751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544B1D-31F5-43B5-B788-70742C7B6EED}"/>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3" name="Alt Bilgi Yer Tutucusu 2">
            <a:extLst>
              <a:ext uri="{FF2B5EF4-FFF2-40B4-BE49-F238E27FC236}">
                <a16:creationId xmlns:a16="http://schemas.microsoft.com/office/drawing/2014/main" id="{1574B540-5E16-4A01-9F21-DE6A53834B4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12158BD-4744-4478-B518-2BA8BE3BFFBA}"/>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35089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3AF0FD-AA82-4BA9-9822-0483D5FC0F8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C5B39BB-737C-49EB-ADA3-0038D1B3C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3703B1B-B936-4E85-BA33-A1C7D30B6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4FAF684-7EE1-401F-9859-F0879AD5E42F}"/>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6" name="Alt Bilgi Yer Tutucusu 5">
            <a:extLst>
              <a:ext uri="{FF2B5EF4-FFF2-40B4-BE49-F238E27FC236}">
                <a16:creationId xmlns:a16="http://schemas.microsoft.com/office/drawing/2014/main" id="{25BA59CA-73DC-458C-AEC7-5BCD313CA4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38AB64-0934-4420-9D40-1544365E0F24}"/>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39452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478F6-C5E4-4B1F-909B-A88A988BB1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FADF8E7-ED24-422C-9915-4E62B2119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DDCAD4D-7006-4892-B1AB-757ABA1DA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E675A6A-29E0-494D-9CB3-2426E2181BC5}"/>
              </a:ext>
            </a:extLst>
          </p:cNvPr>
          <p:cNvSpPr>
            <a:spLocks noGrp="1"/>
          </p:cNvSpPr>
          <p:nvPr>
            <p:ph type="dt" sz="half" idx="10"/>
          </p:nvPr>
        </p:nvSpPr>
        <p:spPr/>
        <p:txBody>
          <a:bodyPr/>
          <a:lstStyle/>
          <a:p>
            <a:fld id="{7020916E-2907-451D-AFCA-24DF40D3DCEB}" type="datetimeFigureOut">
              <a:rPr lang="tr-TR" smtClean="0"/>
              <a:t>23.10.2023</a:t>
            </a:fld>
            <a:endParaRPr lang="tr-TR"/>
          </a:p>
        </p:txBody>
      </p:sp>
      <p:sp>
        <p:nvSpPr>
          <p:cNvPr id="6" name="Alt Bilgi Yer Tutucusu 5">
            <a:extLst>
              <a:ext uri="{FF2B5EF4-FFF2-40B4-BE49-F238E27FC236}">
                <a16:creationId xmlns:a16="http://schemas.microsoft.com/office/drawing/2014/main" id="{EA2B4F98-2E49-4493-8DDD-ED5A77DB2B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5A2E24-E987-40C4-A4CB-99FC2D013798}"/>
              </a:ext>
            </a:extLst>
          </p:cNvPr>
          <p:cNvSpPr>
            <a:spLocks noGrp="1"/>
          </p:cNvSpPr>
          <p:nvPr>
            <p:ph type="sldNum" sz="quarter" idx="12"/>
          </p:nvPr>
        </p:nvSpPr>
        <p:spPr/>
        <p:txBody>
          <a:bodyPr/>
          <a:lstStyle/>
          <a:p>
            <a:fld id="{300A63CB-D588-49E8-9219-82486D610585}" type="slidenum">
              <a:rPr lang="tr-TR" smtClean="0"/>
              <a:t>‹#›</a:t>
            </a:fld>
            <a:endParaRPr lang="tr-TR"/>
          </a:p>
        </p:txBody>
      </p:sp>
    </p:spTree>
    <p:extLst>
      <p:ext uri="{BB962C8B-B14F-4D97-AF65-F5344CB8AC3E}">
        <p14:creationId xmlns:p14="http://schemas.microsoft.com/office/powerpoint/2010/main" val="64834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A7081EF-F4C0-45C9-B3AE-66B42D7D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4102B34-A20A-43C9-94E6-F19B962F4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50AA42-A055-4C3B-A521-2747082BE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0916E-2907-451D-AFCA-24DF40D3DCEB}" type="datetimeFigureOut">
              <a:rPr lang="tr-TR" smtClean="0"/>
              <a:t>23.10.2023</a:t>
            </a:fld>
            <a:endParaRPr lang="tr-TR"/>
          </a:p>
        </p:txBody>
      </p:sp>
      <p:sp>
        <p:nvSpPr>
          <p:cNvPr id="5" name="Alt Bilgi Yer Tutucusu 4">
            <a:extLst>
              <a:ext uri="{FF2B5EF4-FFF2-40B4-BE49-F238E27FC236}">
                <a16:creationId xmlns:a16="http://schemas.microsoft.com/office/drawing/2014/main" id="{68887B14-082A-4045-9C0E-8BE570721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3C828F8-8F4C-4F05-9A74-A6BD9DE01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A63CB-D588-49E8-9219-82486D610585}" type="slidenum">
              <a:rPr lang="tr-TR" smtClean="0"/>
              <a:t>‹#›</a:t>
            </a:fld>
            <a:endParaRPr lang="tr-TR"/>
          </a:p>
        </p:txBody>
      </p:sp>
    </p:spTree>
    <p:extLst>
      <p:ext uri="{BB962C8B-B14F-4D97-AF65-F5344CB8AC3E}">
        <p14:creationId xmlns:p14="http://schemas.microsoft.com/office/powerpoint/2010/main" val="1748128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4426565"/>
            <a:ext cx="12192000" cy="2431435"/>
          </a:xfrm>
          <a:prstGeom prst="rect">
            <a:avLst/>
          </a:prstGeom>
          <a:noFill/>
        </p:spPr>
        <p:txBody>
          <a:bodyPr wrap="square" rtlCol="0">
            <a:spAutoFit/>
          </a:bodyPr>
          <a:lstStyle/>
          <a:p>
            <a:pPr algn="ctr"/>
            <a:r>
              <a:rPr lang="tr-TR" sz="5000" b="1" dirty="0">
                <a:solidFill>
                  <a:srgbClr val="0070C0"/>
                </a:solidFill>
              </a:rPr>
              <a:t>YÖKAK KAP SÜRECİNE HAZIRLIK</a:t>
            </a:r>
            <a:endParaRPr lang="tr-TR" sz="2800" dirty="0"/>
          </a:p>
          <a:p>
            <a:pPr algn="ctr"/>
            <a:r>
              <a:rPr lang="tr-TR" sz="3000" b="1" dirty="0"/>
              <a:t> </a:t>
            </a:r>
            <a:endParaRPr lang="tr-TR" dirty="0"/>
          </a:p>
          <a:p>
            <a:pPr algn="ctr"/>
            <a:r>
              <a:rPr lang="tr-TR" dirty="0"/>
              <a:t>Dr. Öğretim Üyesi Mustafa Serdar TOKSOY</a:t>
            </a:r>
          </a:p>
          <a:p>
            <a:pPr algn="ctr"/>
            <a:r>
              <a:rPr lang="tr-TR" dirty="0"/>
              <a:t>Kalite Koordinatör Yardımcısı</a:t>
            </a:r>
          </a:p>
          <a:p>
            <a:pPr algn="ctr"/>
            <a:endParaRPr lang="tr-TR" dirty="0"/>
          </a:p>
          <a:p>
            <a:pPr algn="ctr"/>
            <a:r>
              <a:rPr lang="tr-TR" dirty="0">
                <a:solidFill>
                  <a:schemeClr val="bg1"/>
                </a:solidFill>
                <a:highlight>
                  <a:srgbClr val="000080"/>
                </a:highlight>
              </a:rPr>
              <a:t>MAKÜ KALİTE KOORDİNATÖRLÜĞÜ</a:t>
            </a:r>
          </a:p>
        </p:txBody>
      </p:sp>
      <p:pic>
        <p:nvPicPr>
          <p:cNvPr id="4" name="Resim 3">
            <a:extLst>
              <a:ext uri="{FF2B5EF4-FFF2-40B4-BE49-F238E27FC236}">
                <a16:creationId xmlns:a16="http://schemas.microsoft.com/office/drawing/2014/main" id="{765E7923-4DC2-6F58-339A-EE3AB978D01C}"/>
              </a:ext>
            </a:extLst>
          </p:cNvPr>
          <p:cNvPicPr>
            <a:picLocks noChangeAspect="1"/>
          </p:cNvPicPr>
          <p:nvPr/>
        </p:nvPicPr>
        <p:blipFill>
          <a:blip r:embed="rId2"/>
          <a:stretch>
            <a:fillRect/>
          </a:stretch>
        </p:blipFill>
        <p:spPr>
          <a:xfrm>
            <a:off x="3400406" y="524776"/>
            <a:ext cx="5391188" cy="38133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711293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05213"/>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AKREDİTASYON KOŞULLARI</a:t>
            </a:r>
          </a:p>
        </p:txBody>
      </p:sp>
      <p:sp>
        <p:nvSpPr>
          <p:cNvPr id="8" name="İçerik Yer Tutucusu 2">
            <a:extLst>
              <a:ext uri="{FF2B5EF4-FFF2-40B4-BE49-F238E27FC236}">
                <a16:creationId xmlns:a16="http://schemas.microsoft.com/office/drawing/2014/main" id="{70916414-1A89-4AD0-8479-0AB115B1F2BC}"/>
              </a:ext>
            </a:extLst>
          </p:cNvPr>
          <p:cNvSpPr>
            <a:spLocks noGrp="1"/>
          </p:cNvSpPr>
          <p:nvPr>
            <p:ph idx="1"/>
          </p:nvPr>
        </p:nvSpPr>
        <p:spPr>
          <a:xfrm>
            <a:off x="533400" y="1421781"/>
            <a:ext cx="11658600" cy="5079380"/>
          </a:xfrm>
        </p:spPr>
        <p:txBody>
          <a:bodyPr>
            <a:noAutofit/>
          </a:bodyPr>
          <a:lstStyle/>
          <a:p>
            <a:pPr marL="0" indent="0">
              <a:buNone/>
            </a:pPr>
            <a:r>
              <a:rPr lang="tr-TR" sz="2400" dirty="0"/>
              <a:t>Kurumsal Dış Değerlendirme ve Akreditasyon Ölçütleri kapsamında toplam 1000 puan üzerinden değerlendirme</a:t>
            </a:r>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a:buFont typeface="Wingdings" panose="05000000000000000000" pitchFamily="2" charset="2"/>
              <a:buChar char="Ø"/>
            </a:pPr>
            <a:r>
              <a:rPr lang="tr-TR" sz="2400" dirty="0"/>
              <a:t> 650 ve üzeri puan durumunda “tam akreditasyon” - 5 yıl</a:t>
            </a:r>
          </a:p>
          <a:p>
            <a:pPr>
              <a:buFont typeface="Wingdings" panose="05000000000000000000" pitchFamily="2" charset="2"/>
              <a:buChar char="Ø"/>
            </a:pPr>
            <a:r>
              <a:rPr lang="tr-TR" sz="2400" dirty="0"/>
              <a:t> 500 ile 649 puan arasında “koşullu akreditasyon” – 2 yıl</a:t>
            </a:r>
          </a:p>
          <a:p>
            <a:pPr>
              <a:buFont typeface="Wingdings" panose="05000000000000000000" pitchFamily="2" charset="2"/>
              <a:buChar char="Ø"/>
            </a:pPr>
            <a:r>
              <a:rPr lang="tr-TR" sz="2400" dirty="0"/>
              <a:t> 500 puan altı alan kuruma YÖKAK desteği, 2 yıl başvuramama koşulu</a:t>
            </a:r>
          </a:p>
        </p:txBody>
      </p:sp>
      <p:graphicFrame>
        <p:nvGraphicFramePr>
          <p:cNvPr id="10" name="Tablo 9">
            <a:extLst>
              <a:ext uri="{FF2B5EF4-FFF2-40B4-BE49-F238E27FC236}">
                <a16:creationId xmlns:a16="http://schemas.microsoft.com/office/drawing/2014/main" id="{02E358BE-B873-4FFC-BA60-D6947E9F4BBE}"/>
              </a:ext>
            </a:extLst>
          </p:cNvPr>
          <p:cNvGraphicFramePr>
            <a:graphicFrameLocks noGrp="1"/>
          </p:cNvGraphicFramePr>
          <p:nvPr>
            <p:extLst>
              <p:ext uri="{D42A27DB-BD31-4B8C-83A1-F6EECF244321}">
                <p14:modId xmlns:p14="http://schemas.microsoft.com/office/powerpoint/2010/main" val="2445135703"/>
              </p:ext>
            </p:extLst>
          </p:nvPr>
        </p:nvGraphicFramePr>
        <p:xfrm>
          <a:off x="4054229" y="2057400"/>
          <a:ext cx="7604371" cy="2533650"/>
        </p:xfrm>
        <a:graphic>
          <a:graphicData uri="http://schemas.openxmlformats.org/drawingml/2006/table">
            <a:tbl>
              <a:tblPr firstRow="1" bandRow="1">
                <a:tableStyleId>{5FD0F851-EC5A-4D38-B0AD-8093EC10F338}</a:tableStyleId>
              </a:tblPr>
              <a:tblGrid>
                <a:gridCol w="3673392">
                  <a:extLst>
                    <a:ext uri="{9D8B030D-6E8A-4147-A177-3AD203B41FA5}">
                      <a16:colId xmlns:a16="http://schemas.microsoft.com/office/drawing/2014/main" val="986789634"/>
                    </a:ext>
                  </a:extLst>
                </a:gridCol>
                <a:gridCol w="1803099">
                  <a:extLst>
                    <a:ext uri="{9D8B030D-6E8A-4147-A177-3AD203B41FA5}">
                      <a16:colId xmlns:a16="http://schemas.microsoft.com/office/drawing/2014/main" val="2053836684"/>
                    </a:ext>
                  </a:extLst>
                </a:gridCol>
                <a:gridCol w="2127880">
                  <a:extLst>
                    <a:ext uri="{9D8B030D-6E8A-4147-A177-3AD203B41FA5}">
                      <a16:colId xmlns:a16="http://schemas.microsoft.com/office/drawing/2014/main" val="4176778044"/>
                    </a:ext>
                  </a:extLst>
                </a:gridCol>
              </a:tblGrid>
              <a:tr h="506730">
                <a:tc>
                  <a:txBody>
                    <a:bodyPr/>
                    <a:lstStyle/>
                    <a:p>
                      <a:r>
                        <a:rPr lang="tr-TR" sz="2400" dirty="0">
                          <a:solidFill>
                            <a:schemeClr val="accent5">
                              <a:lumMod val="50000"/>
                            </a:schemeClr>
                          </a:solidFill>
                        </a:rPr>
                        <a:t>Başlık</a:t>
                      </a:r>
                    </a:p>
                  </a:txBody>
                  <a:tcPr/>
                </a:tc>
                <a:tc>
                  <a:txBody>
                    <a:bodyPr/>
                    <a:lstStyle/>
                    <a:p>
                      <a:endParaRPr lang="tr-TR" sz="2400" dirty="0">
                        <a:solidFill>
                          <a:schemeClr val="accent5">
                            <a:lumMod val="50000"/>
                          </a:schemeClr>
                        </a:solidFill>
                      </a:endParaRPr>
                    </a:p>
                  </a:txBody>
                  <a:tcPr/>
                </a:tc>
                <a:tc>
                  <a:txBody>
                    <a:bodyPr/>
                    <a:lstStyle/>
                    <a:p>
                      <a:r>
                        <a:rPr lang="tr-TR" sz="2400" dirty="0">
                          <a:solidFill>
                            <a:schemeClr val="accent5">
                              <a:lumMod val="50000"/>
                            </a:schemeClr>
                          </a:solidFill>
                        </a:rPr>
                        <a:t>Puan</a:t>
                      </a:r>
                    </a:p>
                  </a:txBody>
                  <a:tcPr/>
                </a:tc>
                <a:extLst>
                  <a:ext uri="{0D108BD9-81ED-4DB2-BD59-A6C34878D82A}">
                    <a16:rowId xmlns:a16="http://schemas.microsoft.com/office/drawing/2014/main" val="2831083202"/>
                  </a:ext>
                </a:extLst>
              </a:tr>
              <a:tr h="506730">
                <a:tc>
                  <a:txBody>
                    <a:bodyPr/>
                    <a:lstStyle/>
                    <a:p>
                      <a:r>
                        <a:rPr lang="tr-TR" sz="2400" dirty="0">
                          <a:solidFill>
                            <a:schemeClr val="accent5">
                              <a:lumMod val="50000"/>
                            </a:schemeClr>
                          </a:solidFill>
                        </a:rPr>
                        <a:t>Liderlik, Yönetişim ve Kalite </a:t>
                      </a:r>
                      <a:endParaRPr lang="tr-TR" sz="2400" b="0" dirty="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sym typeface="Wingdings" pitchFamily="2" charset="2"/>
                        </a:rPr>
                        <a:t></a:t>
                      </a:r>
                      <a:endParaRPr lang="tr-TR" sz="24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rPr>
                        <a:t>300 puan</a:t>
                      </a:r>
                      <a:endParaRPr lang="tr-TR" sz="2400" b="0" dirty="0">
                        <a:solidFill>
                          <a:schemeClr val="accent5">
                            <a:lumMod val="50000"/>
                          </a:schemeClr>
                        </a:solidFill>
                      </a:endParaRPr>
                    </a:p>
                  </a:txBody>
                  <a:tcPr/>
                </a:tc>
                <a:extLst>
                  <a:ext uri="{0D108BD9-81ED-4DB2-BD59-A6C34878D82A}">
                    <a16:rowId xmlns:a16="http://schemas.microsoft.com/office/drawing/2014/main" val="436299820"/>
                  </a:ext>
                </a:extLst>
              </a:tr>
              <a:tr h="506730">
                <a:tc>
                  <a:txBody>
                    <a:bodyPr/>
                    <a:lstStyle/>
                    <a:p>
                      <a:r>
                        <a:rPr lang="tr-TR" sz="2400" dirty="0">
                          <a:solidFill>
                            <a:schemeClr val="accent5">
                              <a:lumMod val="50000"/>
                            </a:schemeClr>
                          </a:solidFill>
                        </a:rPr>
                        <a:t>Eğitim-öğretim</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400 puan</a:t>
                      </a:r>
                      <a:endParaRPr lang="tr-TR" sz="2400" dirty="0">
                        <a:solidFill>
                          <a:schemeClr val="accent5">
                            <a:lumMod val="50000"/>
                          </a:schemeClr>
                        </a:solidFill>
                      </a:endParaRPr>
                    </a:p>
                  </a:txBody>
                  <a:tcPr/>
                </a:tc>
                <a:extLst>
                  <a:ext uri="{0D108BD9-81ED-4DB2-BD59-A6C34878D82A}">
                    <a16:rowId xmlns:a16="http://schemas.microsoft.com/office/drawing/2014/main" val="1033709720"/>
                  </a:ext>
                </a:extLst>
              </a:tr>
              <a:tr h="506730">
                <a:tc>
                  <a:txBody>
                    <a:bodyPr/>
                    <a:lstStyle/>
                    <a:p>
                      <a:r>
                        <a:rPr lang="tr-TR" sz="2400" dirty="0">
                          <a:solidFill>
                            <a:schemeClr val="accent5">
                              <a:lumMod val="50000"/>
                            </a:schemeClr>
                          </a:solidFill>
                        </a:rPr>
                        <a:t>Araştırma-geliştirme</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150 puan</a:t>
                      </a:r>
                      <a:endParaRPr lang="tr-TR" sz="2400" dirty="0">
                        <a:solidFill>
                          <a:schemeClr val="accent5">
                            <a:lumMod val="50000"/>
                          </a:schemeClr>
                        </a:solidFill>
                      </a:endParaRPr>
                    </a:p>
                  </a:txBody>
                  <a:tcPr/>
                </a:tc>
                <a:extLst>
                  <a:ext uri="{0D108BD9-81ED-4DB2-BD59-A6C34878D82A}">
                    <a16:rowId xmlns:a16="http://schemas.microsoft.com/office/drawing/2014/main" val="1976115615"/>
                  </a:ext>
                </a:extLst>
              </a:tr>
              <a:tr h="506730">
                <a:tc>
                  <a:txBody>
                    <a:bodyPr/>
                    <a:lstStyle/>
                    <a:p>
                      <a:r>
                        <a:rPr lang="tr-TR" sz="2400" dirty="0">
                          <a:solidFill>
                            <a:schemeClr val="accent5">
                              <a:lumMod val="50000"/>
                            </a:schemeClr>
                          </a:solidFill>
                        </a:rPr>
                        <a:t>Toplumsal katkı </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100 puan</a:t>
                      </a:r>
                      <a:endParaRPr lang="tr-TR" sz="2400" dirty="0">
                        <a:solidFill>
                          <a:schemeClr val="accent5">
                            <a:lumMod val="50000"/>
                          </a:schemeClr>
                        </a:solidFill>
                      </a:endParaRPr>
                    </a:p>
                  </a:txBody>
                  <a:tcPr/>
                </a:tc>
                <a:extLst>
                  <a:ext uri="{0D108BD9-81ED-4DB2-BD59-A6C34878D82A}">
                    <a16:rowId xmlns:a16="http://schemas.microsoft.com/office/drawing/2014/main" val="3799631242"/>
                  </a:ext>
                </a:extLst>
              </a:tr>
            </a:tbl>
          </a:graphicData>
        </a:graphic>
      </p:graphicFrame>
    </p:spTree>
    <p:extLst>
      <p:ext uri="{BB962C8B-B14F-4D97-AF65-F5344CB8AC3E}">
        <p14:creationId xmlns:p14="http://schemas.microsoft.com/office/powerpoint/2010/main" val="2939468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883486"/>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AKREDİTASYON KOŞULLARI</a:t>
            </a:r>
          </a:p>
        </p:txBody>
      </p:sp>
      <p:sp>
        <p:nvSpPr>
          <p:cNvPr id="9" name="İçerik Yer Tutucusu 2">
            <a:extLst>
              <a:ext uri="{FF2B5EF4-FFF2-40B4-BE49-F238E27FC236}">
                <a16:creationId xmlns:a16="http://schemas.microsoft.com/office/drawing/2014/main" id="{B93D3000-995A-40DB-B77A-D8F1F65D2C9B}"/>
              </a:ext>
            </a:extLst>
          </p:cNvPr>
          <p:cNvSpPr>
            <a:spLocks noGrp="1"/>
          </p:cNvSpPr>
          <p:nvPr>
            <p:ph idx="1"/>
          </p:nvPr>
        </p:nvSpPr>
        <p:spPr>
          <a:xfrm>
            <a:off x="533400" y="1895354"/>
            <a:ext cx="10820400" cy="4510209"/>
          </a:xfrm>
        </p:spPr>
        <p:txBody>
          <a:bodyPr>
            <a:normAutofit/>
          </a:bodyPr>
          <a:lstStyle/>
          <a:p>
            <a:pPr algn="just">
              <a:lnSpc>
                <a:spcPct val="115000"/>
              </a:lnSpc>
              <a:spcBef>
                <a:spcPts val="600"/>
              </a:spcBef>
              <a:spcAft>
                <a:spcPts val="6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YÖKAK Alt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Ölçütler</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Rehberi</a:t>
            </a:r>
            <a:r>
              <a:rPr lang="en-US" sz="2400" dirty="0">
                <a:effectLst/>
                <a:latin typeface="Calibri" panose="020F0502020204030204" pitchFamily="34" charset="0"/>
                <a:ea typeface="Times New Roman" panose="02020603050405020304" pitchFamily="18" charset="0"/>
                <a:cs typeface="Calibri" panose="020F0502020204030204" pitchFamily="34" charset="0"/>
              </a:rPr>
              <a:t> 2020</a:t>
            </a:r>
            <a:endParaRPr lang="tr-TR" sz="24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Bef>
                <a:spcPts val="600"/>
              </a:spcBef>
              <a:spcAft>
                <a:spcPts val="600"/>
              </a:spcAft>
            </a:pPr>
            <a:r>
              <a:rPr lang="tr-TR" sz="2400" dirty="0">
                <a:effectLst/>
                <a:latin typeface="Calibri" panose="020F0502020204030204" pitchFamily="34" charset="0"/>
                <a:ea typeface="Times New Roman" panose="02020603050405020304" pitchFamily="18" charset="0"/>
                <a:cs typeface="Calibri" panose="020F0502020204030204" pitchFamily="34" charset="0"/>
              </a:rPr>
              <a:t>4</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başlık</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(Liderlik, Yönetişim ve Kalite, Eğitim-Öğretim, Araştırma-Geliştirme, Toplumsal Katkı, Yönetim Sistemi) altında 21 ölçüt ve </a:t>
            </a:r>
            <a:r>
              <a:rPr lang="tr-T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58 alt ölçüt</a:t>
            </a:r>
            <a:r>
              <a:rPr lang="tr-TR" sz="2400" dirty="0">
                <a:effectLst/>
                <a:latin typeface="Calibri" panose="020F0502020204030204" pitchFamily="34" charset="0"/>
                <a:ea typeface="Calibri" panose="020F0502020204030204" pitchFamily="34" charset="0"/>
                <a:cs typeface="Times New Roman" panose="02020603050405020304" pitchFamily="18" charset="0"/>
              </a:rPr>
              <a:t>ten oluşmaktadır. </a:t>
            </a:r>
          </a:p>
          <a:p>
            <a:pPr algn="just">
              <a:lnSpc>
                <a:spcPct val="115000"/>
              </a:lnSpc>
              <a:spcBef>
                <a:spcPts val="600"/>
              </a:spcBef>
              <a:spcAft>
                <a:spcPts val="6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Üniversitemiz birim yöneticileri – rektörlük, dekanlar, müdürler, daire başkanları, koordinatörler vd. tarafından</a:t>
            </a:r>
          </a:p>
          <a:p>
            <a:pPr marL="0" indent="0" algn="just">
              <a:lnSpc>
                <a:spcPct val="115000"/>
              </a:lnSpc>
              <a:spcBef>
                <a:spcPts val="600"/>
              </a:spcBef>
              <a:spcAft>
                <a:spcPts val="600"/>
              </a:spcAft>
              <a:buNone/>
            </a:pPr>
            <a:r>
              <a:rPr lang="tr-TR" sz="2400" dirty="0">
                <a:latin typeface="Calibri" panose="020F0502020204030204" pitchFamily="34" charset="0"/>
                <a:ea typeface="Calibri" panose="020F0502020204030204" pitchFamily="34" charset="0"/>
                <a:cs typeface="Times New Roman" panose="02020603050405020304" pitchFamily="18" charset="0"/>
              </a:rPr>
              <a:t>alt öl</a:t>
            </a:r>
            <a:r>
              <a:rPr lang="tr-TR" sz="2400" dirty="0">
                <a:effectLst/>
                <a:latin typeface="Calibri" panose="020F0502020204030204" pitchFamily="34" charset="0"/>
                <a:ea typeface="Calibri" panose="020F0502020204030204" pitchFamily="34" charset="0"/>
                <a:cs typeface="Times New Roman" panose="02020603050405020304" pitchFamily="18" charset="0"/>
              </a:rPr>
              <a:t>çütler temel alınarak mevcut durumlarına, stratejik hedeflerine ve PUKÖ döngülerine ilişkin </a:t>
            </a:r>
            <a:r>
              <a:rPr lang="tr-T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bilgi, belge ve kanıtlar</a:t>
            </a:r>
            <a:r>
              <a:rPr lang="tr-TR" sz="2400" dirty="0">
                <a:effectLst/>
                <a:latin typeface="Calibri" panose="020F0502020204030204" pitchFamily="34" charset="0"/>
                <a:ea typeface="Calibri" panose="020F0502020204030204" pitchFamily="34" charset="0"/>
                <a:cs typeface="Times New Roman" panose="02020603050405020304" pitchFamily="18" charset="0"/>
              </a:rPr>
              <a:t>ın hazırlanması önemlidir.</a:t>
            </a:r>
          </a:p>
          <a:p>
            <a:pPr marL="0" indent="0">
              <a:buNone/>
            </a:pPr>
            <a:endParaRPr lang="tr-TR" sz="2400" dirty="0"/>
          </a:p>
        </p:txBody>
      </p:sp>
    </p:spTree>
    <p:extLst>
      <p:ext uri="{BB962C8B-B14F-4D97-AF65-F5344CB8AC3E}">
        <p14:creationId xmlns:p14="http://schemas.microsoft.com/office/powerpoint/2010/main" val="382194161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17">
            <a:extLst>
              <a:ext uri="{FF2B5EF4-FFF2-40B4-BE49-F238E27FC236}">
                <a16:creationId xmlns:a16="http://schemas.microsoft.com/office/drawing/2014/main" id="{EB8AE01C-067F-B6A5-963F-6D47AD3AD307}"/>
              </a:ext>
            </a:extLst>
          </p:cNvPr>
          <p:cNvPicPr/>
          <p:nvPr/>
        </p:nvPicPr>
        <p:blipFill>
          <a:blip r:embed="rId3" cstate="print"/>
          <a:stretch>
            <a:fillRect/>
          </a:stretch>
        </p:blipFill>
        <p:spPr>
          <a:xfrm>
            <a:off x="757980" y="7195642"/>
            <a:ext cx="913019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17">
            <a:extLst>
              <a:ext uri="{FF2B5EF4-FFF2-40B4-BE49-F238E27FC236}">
                <a16:creationId xmlns:a16="http://schemas.microsoft.com/office/drawing/2014/main" id="{1C0FB773-FAA9-5A2C-1F02-701CEB4AE884}"/>
              </a:ext>
            </a:extLst>
          </p:cNvPr>
          <p:cNvPicPr/>
          <p:nvPr/>
        </p:nvPicPr>
        <p:blipFill>
          <a:blip r:embed="rId3" cstate="print"/>
          <a:stretch>
            <a:fillRect/>
          </a:stretch>
        </p:blipFill>
        <p:spPr>
          <a:xfrm>
            <a:off x="1486115" y="512759"/>
            <a:ext cx="9143999" cy="5734048"/>
          </a:xfrm>
          <a:prstGeom prst="rect">
            <a:avLst/>
          </a:prstGeom>
        </p:spPr>
      </p:pic>
    </p:spTree>
    <p:extLst>
      <p:ext uri="{BB962C8B-B14F-4D97-AF65-F5344CB8AC3E}">
        <p14:creationId xmlns:p14="http://schemas.microsoft.com/office/powerpoint/2010/main" val="39653579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8F903FF-6601-2D7A-E547-4995D229868B}"/>
              </a:ext>
            </a:extLst>
          </p:cNvPr>
          <p:cNvPicPr>
            <a:picLocks noChangeAspect="1"/>
          </p:cNvPicPr>
          <p:nvPr/>
        </p:nvPicPr>
        <p:blipFill>
          <a:blip r:embed="rId2"/>
          <a:stretch>
            <a:fillRect/>
          </a:stretch>
        </p:blipFill>
        <p:spPr>
          <a:xfrm>
            <a:off x="1344927" y="584969"/>
            <a:ext cx="9144793" cy="5688061"/>
          </a:xfrm>
          <a:prstGeom prst="rect">
            <a:avLst/>
          </a:prstGeom>
        </p:spPr>
      </p:pic>
    </p:spTree>
    <p:extLst>
      <p:ext uri="{BB962C8B-B14F-4D97-AF65-F5344CB8AC3E}">
        <p14:creationId xmlns:p14="http://schemas.microsoft.com/office/powerpoint/2010/main" val="131920085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2162504" y="378153"/>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ÖLÇÜTLERİ</a:t>
            </a:r>
          </a:p>
        </p:txBody>
      </p:sp>
      <p:sp>
        <p:nvSpPr>
          <p:cNvPr id="6" name="object 3">
            <a:extLst>
              <a:ext uri="{FF2B5EF4-FFF2-40B4-BE49-F238E27FC236}">
                <a16:creationId xmlns:a16="http://schemas.microsoft.com/office/drawing/2014/main" id="{35C04163-F5FA-D24A-3042-6AD8C857FCB5}"/>
              </a:ext>
            </a:extLst>
          </p:cNvPr>
          <p:cNvSpPr txBox="1"/>
          <p:nvPr/>
        </p:nvSpPr>
        <p:spPr>
          <a:xfrm>
            <a:off x="6467158" y="1405369"/>
            <a:ext cx="5448618" cy="4047262"/>
          </a:xfrm>
          <a:prstGeom prst="rect">
            <a:avLst/>
          </a:prstGeom>
        </p:spPr>
        <p:txBody>
          <a:bodyPr vert="horz" wrap="square" lIns="0" tIns="165100" rIns="0" bIns="0" rtlCol="0">
            <a:spAutoFit/>
          </a:bodyPr>
          <a:lstStyle/>
          <a:p>
            <a:pPr marL="12700">
              <a:lnSpc>
                <a:spcPct val="100000"/>
              </a:lnSpc>
              <a:spcBef>
                <a:spcPts val="1300"/>
              </a:spcBef>
            </a:pPr>
            <a:r>
              <a:rPr b="1" spc="-10" dirty="0">
                <a:latin typeface="Times New Roman"/>
                <a:cs typeface="Times New Roman"/>
              </a:rPr>
              <a:t>ARAŞTIRMA</a:t>
            </a:r>
            <a:r>
              <a:rPr b="1" spc="-135" dirty="0">
                <a:latin typeface="Times New Roman"/>
                <a:cs typeface="Times New Roman"/>
              </a:rPr>
              <a:t> </a:t>
            </a:r>
            <a:r>
              <a:rPr b="1" dirty="0">
                <a:latin typeface="Times New Roman"/>
                <a:cs typeface="Times New Roman"/>
              </a:rPr>
              <a:t>ve</a:t>
            </a:r>
            <a:r>
              <a:rPr b="1" spc="5" dirty="0">
                <a:latin typeface="Times New Roman"/>
                <a:cs typeface="Times New Roman"/>
              </a:rPr>
              <a:t> </a:t>
            </a:r>
            <a:r>
              <a:rPr b="1" spc="-10" dirty="0">
                <a:latin typeface="Times New Roman"/>
                <a:cs typeface="Times New Roman"/>
              </a:rPr>
              <a:t>GELİŞTİRME</a:t>
            </a:r>
            <a:endParaRPr dirty="0">
              <a:latin typeface="Times New Roman"/>
              <a:cs typeface="Times New Roman"/>
            </a:endParaRPr>
          </a:p>
          <a:p>
            <a:pPr marL="469900" indent="-457200">
              <a:lnSpc>
                <a:spcPct val="100000"/>
              </a:lnSpc>
              <a:spcBef>
                <a:spcPts val="1205"/>
              </a:spcBef>
              <a:buAutoNum type="arabicPeriod"/>
              <a:tabLst>
                <a:tab pos="469900" algn="l"/>
              </a:tabLst>
            </a:pPr>
            <a:r>
              <a:rPr dirty="0">
                <a:latin typeface="Times New Roman"/>
                <a:cs typeface="Times New Roman"/>
              </a:rPr>
              <a:t>Araştırma</a:t>
            </a:r>
            <a:r>
              <a:rPr spc="-55" dirty="0">
                <a:latin typeface="Times New Roman"/>
                <a:cs typeface="Times New Roman"/>
              </a:rPr>
              <a:t> </a:t>
            </a:r>
            <a:r>
              <a:rPr dirty="0">
                <a:latin typeface="Times New Roman"/>
                <a:cs typeface="Times New Roman"/>
              </a:rPr>
              <a:t>Süreçlerinin</a:t>
            </a:r>
            <a:r>
              <a:rPr spc="-170" dirty="0">
                <a:latin typeface="Times New Roman"/>
                <a:cs typeface="Times New Roman"/>
              </a:rPr>
              <a:t> </a:t>
            </a:r>
            <a:r>
              <a:rPr dirty="0">
                <a:latin typeface="Times New Roman"/>
                <a:cs typeface="Times New Roman"/>
              </a:rPr>
              <a:t>Yönetimi</a:t>
            </a:r>
            <a:r>
              <a:rPr spc="-165" dirty="0">
                <a:latin typeface="Times New Roman"/>
                <a:cs typeface="Times New Roman"/>
              </a:rPr>
              <a:t> </a:t>
            </a:r>
            <a:r>
              <a:rPr spc="-30" dirty="0">
                <a:latin typeface="Times New Roman"/>
                <a:cs typeface="Times New Roman"/>
              </a:rPr>
              <a:t>ve</a:t>
            </a:r>
            <a:r>
              <a:rPr spc="-75" dirty="0">
                <a:latin typeface="Times New Roman"/>
                <a:cs typeface="Times New Roman"/>
              </a:rPr>
              <a:t> </a:t>
            </a:r>
            <a:r>
              <a:rPr dirty="0">
                <a:latin typeface="Times New Roman"/>
                <a:cs typeface="Times New Roman"/>
              </a:rPr>
              <a:t>Araştırma</a:t>
            </a:r>
            <a:r>
              <a:rPr spc="-10" dirty="0">
                <a:latin typeface="Times New Roman"/>
                <a:cs typeface="Times New Roman"/>
              </a:rPr>
              <a:t> Kaynakları</a:t>
            </a:r>
            <a:endParaRPr dirty="0">
              <a:latin typeface="Times New Roman"/>
              <a:cs typeface="Times New Roman"/>
            </a:endParaRPr>
          </a:p>
          <a:p>
            <a:pPr marL="469900" indent="-457200">
              <a:lnSpc>
                <a:spcPct val="100000"/>
              </a:lnSpc>
              <a:spcBef>
                <a:spcPts val="1205"/>
              </a:spcBef>
              <a:buAutoNum type="arabicPeriod"/>
              <a:tabLst>
                <a:tab pos="469900" algn="l"/>
              </a:tabLst>
            </a:pPr>
            <a:r>
              <a:rPr spc="-10" dirty="0">
                <a:latin typeface="Times New Roman"/>
                <a:cs typeface="Times New Roman"/>
              </a:rPr>
              <a:t>Araştırma</a:t>
            </a:r>
            <a:r>
              <a:rPr spc="-110" dirty="0">
                <a:latin typeface="Times New Roman"/>
                <a:cs typeface="Times New Roman"/>
              </a:rPr>
              <a:t> </a:t>
            </a:r>
            <a:r>
              <a:rPr spc="-20" dirty="0">
                <a:latin typeface="Times New Roman"/>
                <a:cs typeface="Times New Roman"/>
              </a:rPr>
              <a:t>Yetkinliği,</a:t>
            </a:r>
            <a:r>
              <a:rPr spc="45" dirty="0">
                <a:latin typeface="Times New Roman"/>
                <a:cs typeface="Times New Roman"/>
              </a:rPr>
              <a:t> </a:t>
            </a:r>
            <a:r>
              <a:rPr dirty="0">
                <a:latin typeface="Times New Roman"/>
                <a:cs typeface="Times New Roman"/>
              </a:rPr>
              <a:t>İş</a:t>
            </a:r>
            <a:r>
              <a:rPr spc="-75" dirty="0">
                <a:latin typeface="Times New Roman"/>
                <a:cs typeface="Times New Roman"/>
              </a:rPr>
              <a:t> </a:t>
            </a:r>
            <a:r>
              <a:rPr dirty="0">
                <a:latin typeface="Times New Roman"/>
                <a:cs typeface="Times New Roman"/>
              </a:rPr>
              <a:t>Birlikleri</a:t>
            </a:r>
            <a:r>
              <a:rPr spc="-125" dirty="0">
                <a:latin typeface="Times New Roman"/>
                <a:cs typeface="Times New Roman"/>
              </a:rPr>
              <a:t> </a:t>
            </a:r>
            <a:r>
              <a:rPr dirty="0">
                <a:latin typeface="Times New Roman"/>
                <a:cs typeface="Times New Roman"/>
              </a:rPr>
              <a:t>ve</a:t>
            </a:r>
            <a:r>
              <a:rPr spc="30" dirty="0">
                <a:latin typeface="Times New Roman"/>
                <a:cs typeface="Times New Roman"/>
              </a:rPr>
              <a:t> </a:t>
            </a:r>
            <a:r>
              <a:rPr spc="-10" dirty="0">
                <a:latin typeface="Times New Roman"/>
                <a:cs typeface="Times New Roman"/>
              </a:rPr>
              <a:t>Destekler</a:t>
            </a:r>
            <a:endParaRPr dirty="0">
              <a:latin typeface="Times New Roman"/>
              <a:cs typeface="Times New Roman"/>
            </a:endParaRPr>
          </a:p>
          <a:p>
            <a:pPr marL="469900" indent="-457200">
              <a:lnSpc>
                <a:spcPct val="100000"/>
              </a:lnSpc>
              <a:spcBef>
                <a:spcPts val="1205"/>
              </a:spcBef>
              <a:buAutoNum type="arabicPeriod"/>
              <a:tabLst>
                <a:tab pos="469900" algn="l"/>
              </a:tabLst>
            </a:pPr>
            <a:r>
              <a:rPr dirty="0">
                <a:latin typeface="Times New Roman"/>
                <a:cs typeface="Times New Roman"/>
              </a:rPr>
              <a:t>Araştırma</a:t>
            </a:r>
            <a:r>
              <a:rPr spc="-85" dirty="0">
                <a:latin typeface="Times New Roman"/>
                <a:cs typeface="Times New Roman"/>
              </a:rPr>
              <a:t> </a:t>
            </a:r>
            <a:r>
              <a:rPr spc="-10" dirty="0">
                <a:latin typeface="Times New Roman"/>
                <a:cs typeface="Times New Roman"/>
              </a:rPr>
              <a:t>Performansı</a:t>
            </a:r>
            <a:endParaRPr dirty="0">
              <a:latin typeface="Times New Roman"/>
              <a:cs typeface="Times New Roman"/>
            </a:endParaRPr>
          </a:p>
          <a:p>
            <a:pPr>
              <a:lnSpc>
                <a:spcPct val="100000"/>
              </a:lnSpc>
              <a:buFont typeface="Times New Roman"/>
              <a:buAutoNum type="arabicPeriod"/>
            </a:pPr>
            <a:endParaRPr dirty="0">
              <a:latin typeface="Times New Roman"/>
              <a:cs typeface="Times New Roman"/>
            </a:endParaRPr>
          </a:p>
          <a:p>
            <a:pPr>
              <a:lnSpc>
                <a:spcPct val="100000"/>
              </a:lnSpc>
              <a:spcBef>
                <a:spcPts val="500"/>
              </a:spcBef>
              <a:buFont typeface="Times New Roman"/>
              <a:buAutoNum type="arabicPeriod"/>
            </a:pPr>
            <a:endParaRPr dirty="0">
              <a:latin typeface="Times New Roman"/>
              <a:cs typeface="Times New Roman"/>
            </a:endParaRPr>
          </a:p>
          <a:p>
            <a:pPr marL="82550">
              <a:lnSpc>
                <a:spcPct val="100000"/>
              </a:lnSpc>
              <a:spcBef>
                <a:spcPts val="5"/>
              </a:spcBef>
            </a:pPr>
            <a:r>
              <a:rPr b="1" dirty="0">
                <a:latin typeface="Times New Roman"/>
                <a:cs typeface="Times New Roman"/>
              </a:rPr>
              <a:t>TOPLUMSAL</a:t>
            </a:r>
            <a:r>
              <a:rPr b="1" spc="-200" dirty="0">
                <a:latin typeface="Times New Roman"/>
                <a:cs typeface="Times New Roman"/>
              </a:rPr>
              <a:t> </a:t>
            </a:r>
            <a:r>
              <a:rPr b="1" spc="-20" dirty="0">
                <a:latin typeface="Times New Roman"/>
                <a:cs typeface="Times New Roman"/>
              </a:rPr>
              <a:t>KATKI</a:t>
            </a:r>
            <a:endParaRPr dirty="0">
              <a:latin typeface="Times New Roman"/>
              <a:cs typeface="Times New Roman"/>
            </a:endParaRPr>
          </a:p>
          <a:p>
            <a:pPr marL="540385" lvl="1" indent="-457834">
              <a:lnSpc>
                <a:spcPct val="100000"/>
              </a:lnSpc>
              <a:spcBef>
                <a:spcPts val="1205"/>
              </a:spcBef>
              <a:buAutoNum type="arabicPeriod"/>
              <a:tabLst>
                <a:tab pos="540385" algn="l"/>
              </a:tabLst>
            </a:pPr>
            <a:r>
              <a:rPr spc="-10" dirty="0">
                <a:latin typeface="Times New Roman"/>
                <a:cs typeface="Times New Roman"/>
              </a:rPr>
              <a:t>Toplumsal</a:t>
            </a:r>
            <a:r>
              <a:rPr spc="-85" dirty="0">
                <a:latin typeface="Times New Roman"/>
                <a:cs typeface="Times New Roman"/>
              </a:rPr>
              <a:t> </a:t>
            </a:r>
            <a:r>
              <a:rPr dirty="0">
                <a:latin typeface="Times New Roman"/>
                <a:cs typeface="Times New Roman"/>
              </a:rPr>
              <a:t>Katkı</a:t>
            </a:r>
            <a:r>
              <a:rPr spc="-80" dirty="0">
                <a:latin typeface="Times New Roman"/>
                <a:cs typeface="Times New Roman"/>
              </a:rPr>
              <a:t> </a:t>
            </a:r>
            <a:r>
              <a:rPr dirty="0">
                <a:latin typeface="Times New Roman"/>
                <a:cs typeface="Times New Roman"/>
              </a:rPr>
              <a:t>Süreçlerinin</a:t>
            </a:r>
            <a:r>
              <a:rPr spc="-155" dirty="0">
                <a:latin typeface="Times New Roman"/>
                <a:cs typeface="Times New Roman"/>
              </a:rPr>
              <a:t> </a:t>
            </a:r>
            <a:r>
              <a:rPr dirty="0">
                <a:latin typeface="Times New Roman"/>
                <a:cs typeface="Times New Roman"/>
              </a:rPr>
              <a:t>Yönetimi</a:t>
            </a:r>
            <a:r>
              <a:rPr spc="-155" dirty="0">
                <a:latin typeface="Times New Roman"/>
                <a:cs typeface="Times New Roman"/>
              </a:rPr>
              <a:t> </a:t>
            </a:r>
            <a:r>
              <a:rPr dirty="0">
                <a:latin typeface="Times New Roman"/>
                <a:cs typeface="Times New Roman"/>
              </a:rPr>
              <a:t>ve</a:t>
            </a:r>
            <a:r>
              <a:rPr spc="114" dirty="0">
                <a:latin typeface="Times New Roman"/>
                <a:cs typeface="Times New Roman"/>
              </a:rPr>
              <a:t> </a:t>
            </a:r>
            <a:r>
              <a:rPr spc="-20" dirty="0">
                <a:latin typeface="Times New Roman"/>
                <a:cs typeface="Times New Roman"/>
              </a:rPr>
              <a:t>Toplumsal</a:t>
            </a:r>
            <a:r>
              <a:rPr spc="-160" dirty="0">
                <a:latin typeface="Times New Roman"/>
                <a:cs typeface="Times New Roman"/>
              </a:rPr>
              <a:t> </a:t>
            </a:r>
            <a:r>
              <a:rPr dirty="0">
                <a:latin typeface="Times New Roman"/>
                <a:cs typeface="Times New Roman"/>
              </a:rPr>
              <a:t>Katkı</a:t>
            </a:r>
            <a:r>
              <a:rPr spc="-5" dirty="0">
                <a:latin typeface="Times New Roman"/>
                <a:cs typeface="Times New Roman"/>
              </a:rPr>
              <a:t> </a:t>
            </a:r>
            <a:r>
              <a:rPr spc="-10" dirty="0">
                <a:latin typeface="Times New Roman"/>
                <a:cs typeface="Times New Roman"/>
              </a:rPr>
              <a:t>Kaynakları</a:t>
            </a:r>
            <a:endParaRPr dirty="0">
              <a:latin typeface="Times New Roman"/>
              <a:cs typeface="Times New Roman"/>
            </a:endParaRPr>
          </a:p>
          <a:p>
            <a:pPr marL="540385" lvl="1" indent="-457834">
              <a:lnSpc>
                <a:spcPct val="100000"/>
              </a:lnSpc>
              <a:spcBef>
                <a:spcPts val="1205"/>
              </a:spcBef>
              <a:buAutoNum type="arabicPeriod"/>
              <a:tabLst>
                <a:tab pos="540385" algn="l"/>
              </a:tabLst>
            </a:pPr>
            <a:r>
              <a:rPr spc="-10" dirty="0">
                <a:latin typeface="Times New Roman"/>
                <a:cs typeface="Times New Roman"/>
              </a:rPr>
              <a:t>Toplumsal</a:t>
            </a:r>
            <a:r>
              <a:rPr spc="-105" dirty="0">
                <a:latin typeface="Times New Roman"/>
                <a:cs typeface="Times New Roman"/>
              </a:rPr>
              <a:t> </a:t>
            </a:r>
            <a:r>
              <a:rPr dirty="0">
                <a:latin typeface="Times New Roman"/>
                <a:cs typeface="Times New Roman"/>
              </a:rPr>
              <a:t>Katkı</a:t>
            </a:r>
            <a:r>
              <a:rPr spc="-95" dirty="0">
                <a:latin typeface="Times New Roman"/>
                <a:cs typeface="Times New Roman"/>
              </a:rPr>
              <a:t> </a:t>
            </a:r>
            <a:r>
              <a:rPr spc="-10" dirty="0">
                <a:latin typeface="Times New Roman"/>
                <a:cs typeface="Times New Roman"/>
              </a:rPr>
              <a:t>Performansı</a:t>
            </a:r>
            <a:endParaRPr dirty="0">
              <a:latin typeface="Times New Roman"/>
              <a:cs typeface="Times New Roman"/>
            </a:endParaRPr>
          </a:p>
        </p:txBody>
      </p:sp>
      <p:sp>
        <p:nvSpPr>
          <p:cNvPr id="8" name="object 3">
            <a:extLst>
              <a:ext uri="{FF2B5EF4-FFF2-40B4-BE49-F238E27FC236}">
                <a16:creationId xmlns:a16="http://schemas.microsoft.com/office/drawing/2014/main" id="{7951EAA9-E4B5-52A8-17BE-9EC7727D9064}"/>
              </a:ext>
            </a:extLst>
          </p:cNvPr>
          <p:cNvSpPr txBox="1"/>
          <p:nvPr/>
        </p:nvSpPr>
        <p:spPr>
          <a:xfrm>
            <a:off x="276224" y="1405369"/>
            <a:ext cx="6162675" cy="4875053"/>
          </a:xfrm>
          <a:prstGeom prst="rect">
            <a:avLst/>
          </a:prstGeom>
        </p:spPr>
        <p:txBody>
          <a:bodyPr vert="horz" wrap="square" lIns="0" tIns="164465" rIns="0" bIns="0" rtlCol="0">
            <a:spAutoFit/>
          </a:bodyPr>
          <a:lstStyle/>
          <a:p>
            <a:pPr marL="45085">
              <a:lnSpc>
                <a:spcPct val="100000"/>
              </a:lnSpc>
              <a:spcBef>
                <a:spcPts val="1295"/>
              </a:spcBef>
            </a:pPr>
            <a:r>
              <a:rPr b="1" spc="-10" dirty="0">
                <a:latin typeface="Times New Roman"/>
                <a:cs typeface="Times New Roman"/>
              </a:rPr>
              <a:t>LİDERLİK</a:t>
            </a:r>
            <a:endParaRPr dirty="0">
              <a:latin typeface="Times New Roman"/>
              <a:cs typeface="Times New Roman"/>
            </a:endParaRPr>
          </a:p>
          <a:p>
            <a:pPr marL="387985" indent="-342900">
              <a:lnSpc>
                <a:spcPct val="100000"/>
              </a:lnSpc>
              <a:spcBef>
                <a:spcPts val="1205"/>
              </a:spcBef>
              <a:buAutoNum type="arabicPeriod"/>
              <a:tabLst>
                <a:tab pos="387985" algn="l"/>
              </a:tabLst>
            </a:pPr>
            <a:r>
              <a:rPr dirty="0">
                <a:latin typeface="Times New Roman"/>
                <a:cs typeface="Times New Roman"/>
              </a:rPr>
              <a:t>Liderlik</a:t>
            </a:r>
            <a:r>
              <a:rPr spc="-120" dirty="0">
                <a:latin typeface="Times New Roman"/>
                <a:cs typeface="Times New Roman"/>
              </a:rPr>
              <a:t> </a:t>
            </a:r>
            <a:r>
              <a:rPr dirty="0">
                <a:latin typeface="Times New Roman"/>
                <a:cs typeface="Times New Roman"/>
              </a:rPr>
              <a:t>ve</a:t>
            </a:r>
            <a:r>
              <a:rPr spc="55" dirty="0">
                <a:latin typeface="Times New Roman"/>
                <a:cs typeface="Times New Roman"/>
              </a:rPr>
              <a:t> </a:t>
            </a:r>
            <a:r>
              <a:rPr spc="-10" dirty="0">
                <a:latin typeface="Times New Roman"/>
                <a:cs typeface="Times New Roman"/>
              </a:rPr>
              <a:t>Kalite</a:t>
            </a:r>
            <a:endParaRPr dirty="0">
              <a:latin typeface="Times New Roman"/>
              <a:cs typeface="Times New Roman"/>
            </a:endParaRPr>
          </a:p>
          <a:p>
            <a:pPr marL="387985" indent="-342900">
              <a:lnSpc>
                <a:spcPct val="100000"/>
              </a:lnSpc>
              <a:spcBef>
                <a:spcPts val="1205"/>
              </a:spcBef>
              <a:buAutoNum type="arabicPeriod"/>
              <a:tabLst>
                <a:tab pos="387985" algn="l"/>
              </a:tabLst>
            </a:pPr>
            <a:r>
              <a:rPr dirty="0">
                <a:latin typeface="Times New Roman"/>
                <a:cs typeface="Times New Roman"/>
              </a:rPr>
              <a:t>Misyon</a:t>
            </a:r>
            <a:r>
              <a:rPr spc="-50" dirty="0">
                <a:latin typeface="Times New Roman"/>
                <a:cs typeface="Times New Roman"/>
              </a:rPr>
              <a:t> </a:t>
            </a:r>
            <a:r>
              <a:rPr dirty="0">
                <a:latin typeface="Times New Roman"/>
                <a:cs typeface="Times New Roman"/>
              </a:rPr>
              <a:t>ve</a:t>
            </a:r>
            <a:r>
              <a:rPr spc="70" dirty="0">
                <a:latin typeface="Times New Roman"/>
                <a:cs typeface="Times New Roman"/>
              </a:rPr>
              <a:t> </a:t>
            </a:r>
            <a:r>
              <a:rPr dirty="0">
                <a:latin typeface="Times New Roman"/>
                <a:cs typeface="Times New Roman"/>
              </a:rPr>
              <a:t>Stratejik</a:t>
            </a:r>
            <a:r>
              <a:rPr spc="-240" dirty="0">
                <a:latin typeface="Times New Roman"/>
                <a:cs typeface="Times New Roman"/>
              </a:rPr>
              <a:t> </a:t>
            </a:r>
            <a:r>
              <a:rPr spc="-10" dirty="0">
                <a:latin typeface="Times New Roman"/>
                <a:cs typeface="Times New Roman"/>
              </a:rPr>
              <a:t>Amaçlar</a:t>
            </a:r>
            <a:endParaRPr dirty="0">
              <a:latin typeface="Times New Roman"/>
              <a:cs typeface="Times New Roman"/>
            </a:endParaRPr>
          </a:p>
          <a:p>
            <a:pPr marL="387985" indent="-342900">
              <a:lnSpc>
                <a:spcPct val="100000"/>
              </a:lnSpc>
              <a:spcBef>
                <a:spcPts val="1205"/>
              </a:spcBef>
              <a:buAutoNum type="arabicPeriod"/>
              <a:tabLst>
                <a:tab pos="387985" algn="l"/>
              </a:tabLst>
            </a:pPr>
            <a:r>
              <a:rPr dirty="0">
                <a:latin typeface="Times New Roman"/>
                <a:cs typeface="Times New Roman"/>
              </a:rPr>
              <a:t>Yönetim</a:t>
            </a:r>
            <a:r>
              <a:rPr spc="-40" dirty="0">
                <a:latin typeface="Times New Roman"/>
                <a:cs typeface="Times New Roman"/>
              </a:rPr>
              <a:t> </a:t>
            </a:r>
            <a:r>
              <a:rPr spc="-10" dirty="0">
                <a:latin typeface="Times New Roman"/>
                <a:cs typeface="Times New Roman"/>
              </a:rPr>
              <a:t>Sistemleri</a:t>
            </a:r>
            <a:endParaRPr dirty="0">
              <a:latin typeface="Times New Roman"/>
              <a:cs typeface="Times New Roman"/>
            </a:endParaRPr>
          </a:p>
          <a:p>
            <a:pPr marL="387985" indent="-342900">
              <a:lnSpc>
                <a:spcPct val="100000"/>
              </a:lnSpc>
              <a:spcBef>
                <a:spcPts val="1205"/>
              </a:spcBef>
              <a:buAutoNum type="arabicPeriod"/>
              <a:tabLst>
                <a:tab pos="387985" algn="l"/>
              </a:tabLst>
            </a:pPr>
            <a:r>
              <a:rPr dirty="0">
                <a:latin typeface="Times New Roman"/>
                <a:cs typeface="Times New Roman"/>
              </a:rPr>
              <a:t>Paydaş</a:t>
            </a:r>
            <a:r>
              <a:rPr spc="-40" dirty="0">
                <a:latin typeface="Times New Roman"/>
                <a:cs typeface="Times New Roman"/>
              </a:rPr>
              <a:t> </a:t>
            </a:r>
            <a:r>
              <a:rPr spc="-10" dirty="0">
                <a:latin typeface="Times New Roman"/>
                <a:cs typeface="Times New Roman"/>
              </a:rPr>
              <a:t>Katılımı</a:t>
            </a:r>
            <a:endParaRPr dirty="0">
              <a:latin typeface="Times New Roman"/>
              <a:cs typeface="Times New Roman"/>
            </a:endParaRPr>
          </a:p>
          <a:p>
            <a:pPr marL="387985" indent="-342900">
              <a:lnSpc>
                <a:spcPct val="100000"/>
              </a:lnSpc>
              <a:spcBef>
                <a:spcPts val="1205"/>
              </a:spcBef>
              <a:buAutoNum type="arabicPeriod"/>
              <a:tabLst>
                <a:tab pos="387985" algn="l"/>
              </a:tabLst>
            </a:pPr>
            <a:r>
              <a:rPr spc="-10" dirty="0">
                <a:latin typeface="Times New Roman"/>
                <a:cs typeface="Times New Roman"/>
              </a:rPr>
              <a:t>Uluslararasılaşma</a:t>
            </a:r>
            <a:endParaRPr dirty="0">
              <a:latin typeface="Times New Roman"/>
              <a:cs typeface="Times New Roman"/>
            </a:endParaRPr>
          </a:p>
          <a:p>
            <a:pPr>
              <a:lnSpc>
                <a:spcPct val="100000"/>
              </a:lnSpc>
              <a:spcBef>
                <a:spcPts val="25"/>
              </a:spcBef>
            </a:pPr>
            <a:endParaRPr dirty="0">
              <a:latin typeface="Times New Roman"/>
              <a:cs typeface="Times New Roman"/>
            </a:endParaRPr>
          </a:p>
          <a:p>
            <a:pPr marL="12700">
              <a:lnSpc>
                <a:spcPct val="100000"/>
              </a:lnSpc>
            </a:pPr>
            <a:r>
              <a:rPr b="1" dirty="0">
                <a:latin typeface="Times New Roman"/>
                <a:cs typeface="Times New Roman"/>
              </a:rPr>
              <a:t>EĞİTİM</a:t>
            </a:r>
            <a:r>
              <a:rPr b="1" spc="-15" dirty="0">
                <a:latin typeface="Times New Roman"/>
                <a:cs typeface="Times New Roman"/>
              </a:rPr>
              <a:t> </a:t>
            </a:r>
            <a:r>
              <a:rPr b="1" dirty="0">
                <a:latin typeface="Times New Roman"/>
                <a:cs typeface="Times New Roman"/>
              </a:rPr>
              <a:t>–</a:t>
            </a:r>
            <a:r>
              <a:rPr b="1" spc="-20" dirty="0">
                <a:latin typeface="Times New Roman"/>
                <a:cs typeface="Times New Roman"/>
              </a:rPr>
              <a:t> </a:t>
            </a:r>
            <a:r>
              <a:rPr b="1" spc="-10" dirty="0">
                <a:latin typeface="Times New Roman"/>
                <a:cs typeface="Times New Roman"/>
              </a:rPr>
              <a:t>ÖĞRETİM</a:t>
            </a:r>
            <a:endParaRPr dirty="0">
              <a:latin typeface="Times New Roman"/>
              <a:cs typeface="Times New Roman"/>
            </a:endParaRPr>
          </a:p>
          <a:p>
            <a:pPr marL="469900" indent="-457200">
              <a:lnSpc>
                <a:spcPct val="100000"/>
              </a:lnSpc>
              <a:spcBef>
                <a:spcPts val="1205"/>
              </a:spcBef>
              <a:buAutoNum type="arabicPeriod"/>
              <a:tabLst>
                <a:tab pos="469900" algn="l"/>
              </a:tabLst>
            </a:pPr>
            <a:r>
              <a:rPr dirty="0">
                <a:latin typeface="Times New Roman"/>
                <a:cs typeface="Times New Roman"/>
              </a:rPr>
              <a:t>Program</a:t>
            </a:r>
            <a:r>
              <a:rPr spc="-100" dirty="0">
                <a:latin typeface="Times New Roman"/>
                <a:cs typeface="Times New Roman"/>
              </a:rPr>
              <a:t> </a:t>
            </a:r>
            <a:r>
              <a:rPr spc="-20" dirty="0">
                <a:latin typeface="Times New Roman"/>
                <a:cs typeface="Times New Roman"/>
              </a:rPr>
              <a:t>Tasarımı,</a:t>
            </a:r>
            <a:r>
              <a:rPr spc="65" dirty="0">
                <a:latin typeface="Times New Roman"/>
                <a:cs typeface="Times New Roman"/>
              </a:rPr>
              <a:t> </a:t>
            </a:r>
            <a:r>
              <a:rPr spc="-10" dirty="0">
                <a:latin typeface="Times New Roman"/>
                <a:cs typeface="Times New Roman"/>
              </a:rPr>
              <a:t>Değerlendirilmesi</a:t>
            </a:r>
            <a:r>
              <a:rPr spc="-114" dirty="0">
                <a:latin typeface="Times New Roman"/>
                <a:cs typeface="Times New Roman"/>
              </a:rPr>
              <a:t> </a:t>
            </a:r>
            <a:r>
              <a:rPr dirty="0">
                <a:latin typeface="Times New Roman"/>
                <a:cs typeface="Times New Roman"/>
              </a:rPr>
              <a:t>ve</a:t>
            </a:r>
            <a:r>
              <a:rPr spc="50" dirty="0">
                <a:latin typeface="Times New Roman"/>
                <a:cs typeface="Times New Roman"/>
              </a:rPr>
              <a:t> </a:t>
            </a:r>
            <a:r>
              <a:rPr spc="-10" dirty="0">
                <a:latin typeface="Times New Roman"/>
                <a:cs typeface="Times New Roman"/>
              </a:rPr>
              <a:t>Güncellenmesi</a:t>
            </a:r>
            <a:endParaRPr dirty="0">
              <a:latin typeface="Times New Roman"/>
              <a:cs typeface="Times New Roman"/>
            </a:endParaRPr>
          </a:p>
          <a:p>
            <a:pPr marL="469900" indent="-457200">
              <a:lnSpc>
                <a:spcPct val="100000"/>
              </a:lnSpc>
              <a:spcBef>
                <a:spcPts val="1205"/>
              </a:spcBef>
              <a:buAutoNum type="arabicPeriod"/>
              <a:tabLst>
                <a:tab pos="469900" algn="l"/>
              </a:tabLst>
            </a:pPr>
            <a:r>
              <a:rPr spc="-10" dirty="0">
                <a:latin typeface="Times New Roman"/>
                <a:cs typeface="Times New Roman"/>
              </a:rPr>
              <a:t>Programların</a:t>
            </a:r>
            <a:r>
              <a:rPr spc="-40" dirty="0">
                <a:latin typeface="Times New Roman"/>
                <a:cs typeface="Times New Roman"/>
              </a:rPr>
              <a:t> </a:t>
            </a:r>
            <a:r>
              <a:rPr spc="-10" dirty="0">
                <a:latin typeface="Times New Roman"/>
                <a:cs typeface="Times New Roman"/>
              </a:rPr>
              <a:t>Yürütülmesi</a:t>
            </a:r>
            <a:endParaRPr dirty="0">
              <a:latin typeface="Times New Roman"/>
              <a:cs typeface="Times New Roman"/>
            </a:endParaRPr>
          </a:p>
          <a:p>
            <a:pPr marL="469900" indent="-457200">
              <a:lnSpc>
                <a:spcPct val="100000"/>
              </a:lnSpc>
              <a:spcBef>
                <a:spcPts val="1205"/>
              </a:spcBef>
              <a:buAutoNum type="arabicPeriod"/>
              <a:tabLst>
                <a:tab pos="469900" algn="l"/>
              </a:tabLst>
            </a:pPr>
            <a:r>
              <a:rPr dirty="0">
                <a:latin typeface="Times New Roman"/>
                <a:cs typeface="Times New Roman"/>
              </a:rPr>
              <a:t>Öğrenme</a:t>
            </a:r>
            <a:r>
              <a:rPr spc="15" dirty="0">
                <a:latin typeface="Times New Roman"/>
                <a:cs typeface="Times New Roman"/>
              </a:rPr>
              <a:t> </a:t>
            </a:r>
            <a:r>
              <a:rPr dirty="0">
                <a:latin typeface="Times New Roman"/>
                <a:cs typeface="Times New Roman"/>
              </a:rPr>
              <a:t>Kaynakları</a:t>
            </a:r>
            <a:r>
              <a:rPr spc="-125" dirty="0">
                <a:latin typeface="Times New Roman"/>
                <a:cs typeface="Times New Roman"/>
              </a:rPr>
              <a:t> </a:t>
            </a:r>
            <a:r>
              <a:rPr spc="-30" dirty="0">
                <a:latin typeface="Times New Roman"/>
                <a:cs typeface="Times New Roman"/>
              </a:rPr>
              <a:t>ve</a:t>
            </a:r>
            <a:r>
              <a:rPr spc="-95" dirty="0">
                <a:latin typeface="Times New Roman"/>
                <a:cs typeface="Times New Roman"/>
              </a:rPr>
              <a:t> </a:t>
            </a:r>
            <a:r>
              <a:rPr dirty="0">
                <a:latin typeface="Times New Roman"/>
                <a:cs typeface="Times New Roman"/>
              </a:rPr>
              <a:t>Akademik Destek</a:t>
            </a:r>
            <a:r>
              <a:rPr spc="-75" dirty="0">
                <a:latin typeface="Times New Roman"/>
                <a:cs typeface="Times New Roman"/>
              </a:rPr>
              <a:t> </a:t>
            </a:r>
            <a:r>
              <a:rPr spc="-10" dirty="0">
                <a:latin typeface="Times New Roman"/>
                <a:cs typeface="Times New Roman"/>
              </a:rPr>
              <a:t>Hizmetleri</a:t>
            </a:r>
            <a:endParaRPr dirty="0">
              <a:latin typeface="Times New Roman"/>
              <a:cs typeface="Times New Roman"/>
            </a:endParaRPr>
          </a:p>
          <a:p>
            <a:pPr marL="469900" indent="-457200">
              <a:lnSpc>
                <a:spcPct val="100000"/>
              </a:lnSpc>
              <a:spcBef>
                <a:spcPts val="1205"/>
              </a:spcBef>
              <a:buAutoNum type="arabicPeriod"/>
              <a:tabLst>
                <a:tab pos="469900" algn="l"/>
              </a:tabLst>
            </a:pPr>
            <a:r>
              <a:rPr dirty="0">
                <a:latin typeface="Times New Roman"/>
                <a:cs typeface="Times New Roman"/>
              </a:rPr>
              <a:t>Öğretim</a:t>
            </a:r>
            <a:r>
              <a:rPr spc="-90" dirty="0">
                <a:latin typeface="Times New Roman"/>
                <a:cs typeface="Times New Roman"/>
              </a:rPr>
              <a:t> </a:t>
            </a:r>
            <a:r>
              <a:rPr spc="-10" dirty="0">
                <a:latin typeface="Times New Roman"/>
                <a:cs typeface="Times New Roman"/>
              </a:rPr>
              <a:t>Kadrosu</a:t>
            </a:r>
            <a:endParaRPr dirty="0">
              <a:latin typeface="Times New Roman"/>
              <a:cs typeface="Times New Roman"/>
            </a:endParaRPr>
          </a:p>
        </p:txBody>
      </p:sp>
    </p:spTree>
    <p:extLst>
      <p:ext uri="{BB962C8B-B14F-4D97-AF65-F5344CB8AC3E}">
        <p14:creationId xmlns:p14="http://schemas.microsoft.com/office/powerpoint/2010/main" val="18565131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2" name="object 2">
            <a:extLst>
              <a:ext uri="{FF2B5EF4-FFF2-40B4-BE49-F238E27FC236}">
                <a16:creationId xmlns:a16="http://schemas.microsoft.com/office/drawing/2014/main" id="{3CDEADEB-4378-6D20-DE6A-588BC3198207}"/>
              </a:ext>
            </a:extLst>
          </p:cNvPr>
          <p:cNvSpPr txBox="1">
            <a:spLocks noGrp="1"/>
          </p:cNvSpPr>
          <p:nvPr>
            <p:ph type="title"/>
          </p:nvPr>
        </p:nvSpPr>
        <p:spPr>
          <a:xfrm>
            <a:off x="2707385" y="548919"/>
            <a:ext cx="5988939"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chemeClr val="accent5">
                    <a:lumMod val="50000"/>
                  </a:schemeClr>
                </a:solidFill>
                <a:latin typeface="Gotham Narrow Book"/>
              </a:rPr>
              <a:t>PUANLAMA ve DEĞERLENDİRME</a:t>
            </a:r>
          </a:p>
        </p:txBody>
      </p:sp>
      <p:graphicFrame>
        <p:nvGraphicFramePr>
          <p:cNvPr id="3" name="object 3">
            <a:extLst>
              <a:ext uri="{FF2B5EF4-FFF2-40B4-BE49-F238E27FC236}">
                <a16:creationId xmlns:a16="http://schemas.microsoft.com/office/drawing/2014/main" id="{ED082659-C297-44FA-3448-A0BC3B05129D}"/>
              </a:ext>
            </a:extLst>
          </p:cNvPr>
          <p:cNvGraphicFramePr>
            <a:graphicFrameLocks noGrp="1"/>
          </p:cNvGraphicFramePr>
          <p:nvPr>
            <p:extLst>
              <p:ext uri="{D42A27DB-BD31-4B8C-83A1-F6EECF244321}">
                <p14:modId xmlns:p14="http://schemas.microsoft.com/office/powerpoint/2010/main" val="1354824416"/>
              </p:ext>
            </p:extLst>
          </p:nvPr>
        </p:nvGraphicFramePr>
        <p:xfrm>
          <a:off x="663955" y="1766442"/>
          <a:ext cx="10175496" cy="4081907"/>
        </p:xfrm>
        <a:graphic>
          <a:graphicData uri="http://schemas.openxmlformats.org/drawingml/2006/table">
            <a:tbl>
              <a:tblPr firstRow="1" bandRow="1"/>
              <a:tblGrid>
                <a:gridCol w="5687996">
                  <a:extLst>
                    <a:ext uri="{9D8B030D-6E8A-4147-A177-3AD203B41FA5}">
                      <a16:colId xmlns:a16="http://schemas.microsoft.com/office/drawing/2014/main" val="20000"/>
                    </a:ext>
                  </a:extLst>
                </a:gridCol>
                <a:gridCol w="2087322">
                  <a:extLst>
                    <a:ext uri="{9D8B030D-6E8A-4147-A177-3AD203B41FA5}">
                      <a16:colId xmlns:a16="http://schemas.microsoft.com/office/drawing/2014/main" val="20001"/>
                    </a:ext>
                  </a:extLst>
                </a:gridCol>
                <a:gridCol w="2400178">
                  <a:extLst>
                    <a:ext uri="{9D8B030D-6E8A-4147-A177-3AD203B41FA5}">
                      <a16:colId xmlns:a16="http://schemas.microsoft.com/office/drawing/2014/main" val="20002"/>
                    </a:ext>
                  </a:extLst>
                </a:gridCol>
              </a:tblGrid>
              <a:tr h="63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15"/>
                        </a:spcBef>
                      </a:pPr>
                      <a:r>
                        <a:rPr sz="2400" b="1" spc="-10" dirty="0">
                          <a:solidFill>
                            <a:srgbClr val="FFFFFF"/>
                          </a:solidFill>
                          <a:latin typeface="Georgia"/>
                          <a:cs typeface="Georgia"/>
                        </a:rPr>
                        <a:t>Ölçüt</a:t>
                      </a:r>
                      <a:endParaRPr sz="2400">
                        <a:latin typeface="Georgia"/>
                        <a:cs typeface="Georg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240" algn="ctr">
                        <a:lnSpc>
                          <a:spcPct val="100000"/>
                        </a:lnSpc>
                        <a:spcBef>
                          <a:spcPts val="715"/>
                        </a:spcBef>
                      </a:pPr>
                      <a:r>
                        <a:rPr sz="2400" b="1" spc="-20" dirty="0">
                          <a:solidFill>
                            <a:srgbClr val="FFFFFF"/>
                          </a:solidFill>
                          <a:latin typeface="Georgia"/>
                          <a:cs typeface="Georgia"/>
                        </a:rPr>
                        <a:t>Puan</a:t>
                      </a:r>
                      <a:endParaRPr sz="2400">
                        <a:latin typeface="Georgia"/>
                        <a:cs typeface="Georg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710">
                        <a:lnSpc>
                          <a:spcPct val="100000"/>
                        </a:lnSpc>
                        <a:spcBef>
                          <a:spcPts val="715"/>
                        </a:spcBef>
                      </a:pPr>
                      <a:r>
                        <a:rPr sz="2400" b="1" spc="-10" dirty="0">
                          <a:solidFill>
                            <a:srgbClr val="FFFFFF"/>
                          </a:solidFill>
                          <a:latin typeface="Georgia"/>
                          <a:cs typeface="Georgia"/>
                        </a:rPr>
                        <a:t>Toplam</a:t>
                      </a:r>
                      <a:endParaRPr sz="2400">
                        <a:latin typeface="Georgia"/>
                        <a:cs typeface="Georg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extLst>
                  <a:ext uri="{0D108BD9-81ED-4DB2-BD59-A6C34878D82A}">
                    <a16:rowId xmlns:a16="http://schemas.microsoft.com/office/drawing/2014/main" val="10000"/>
                  </a:ext>
                </a:extLst>
              </a:tr>
              <a:tr h="10921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a:lnSpc>
                          <a:spcPct val="100000"/>
                        </a:lnSpc>
                        <a:spcBef>
                          <a:spcPts val="2325"/>
                        </a:spcBef>
                      </a:pPr>
                      <a:r>
                        <a:rPr sz="2400" dirty="0">
                          <a:latin typeface="Georgia"/>
                          <a:cs typeface="Georgia"/>
                        </a:rPr>
                        <a:t>Liderlik,</a:t>
                      </a:r>
                      <a:r>
                        <a:rPr sz="2400" spc="55" dirty="0">
                          <a:latin typeface="Georgia"/>
                          <a:cs typeface="Georgia"/>
                        </a:rPr>
                        <a:t> </a:t>
                      </a:r>
                      <a:r>
                        <a:rPr sz="2400" dirty="0">
                          <a:latin typeface="Georgia"/>
                          <a:cs typeface="Georgia"/>
                        </a:rPr>
                        <a:t>Yönetim</a:t>
                      </a:r>
                      <a:r>
                        <a:rPr sz="2400" spc="-100" dirty="0">
                          <a:latin typeface="Georgia"/>
                          <a:cs typeface="Georgia"/>
                        </a:rPr>
                        <a:t> </a:t>
                      </a:r>
                      <a:r>
                        <a:rPr sz="2400" dirty="0">
                          <a:latin typeface="Georgia"/>
                          <a:cs typeface="Georgia"/>
                        </a:rPr>
                        <a:t>ve</a:t>
                      </a:r>
                      <a:r>
                        <a:rPr sz="2400" spc="-110" dirty="0">
                          <a:latin typeface="Georgia"/>
                          <a:cs typeface="Georgia"/>
                        </a:rPr>
                        <a:t> </a:t>
                      </a:r>
                      <a:r>
                        <a:rPr sz="2400" spc="-10" dirty="0">
                          <a:latin typeface="Georgia"/>
                          <a:cs typeface="Georgia"/>
                        </a:rPr>
                        <a:t>Kalite</a:t>
                      </a:r>
                      <a:endParaRPr sz="2400">
                        <a:latin typeface="Georgia"/>
                        <a:cs typeface="Georgia"/>
                      </a:endParaRPr>
                    </a:p>
                  </a:txBody>
                  <a:tcPr marL="0" marR="0" marT="295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810" algn="ctr">
                        <a:lnSpc>
                          <a:spcPct val="100000"/>
                        </a:lnSpc>
                        <a:spcBef>
                          <a:spcPts val="2325"/>
                        </a:spcBef>
                      </a:pPr>
                      <a:r>
                        <a:rPr sz="2400" spc="-25" dirty="0">
                          <a:latin typeface="Georgia"/>
                          <a:cs typeface="Georgia"/>
                        </a:rPr>
                        <a:t>300</a:t>
                      </a:r>
                      <a:endParaRPr sz="2400">
                        <a:latin typeface="Georgia"/>
                        <a:cs typeface="Georgia"/>
                      </a:endParaRPr>
                    </a:p>
                  </a:txBody>
                  <a:tcPr marL="0" marR="0" marT="295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2280"/>
                        </a:spcBef>
                      </a:pPr>
                      <a:endParaRPr sz="2400">
                        <a:latin typeface="Times New Roman"/>
                        <a:cs typeface="Times New Roman"/>
                      </a:endParaRPr>
                    </a:p>
                    <a:p>
                      <a:pPr marL="594995">
                        <a:lnSpc>
                          <a:spcPct val="100000"/>
                        </a:lnSpc>
                      </a:pPr>
                      <a:r>
                        <a:rPr sz="2400" spc="-20" dirty="0">
                          <a:latin typeface="Georgia"/>
                          <a:cs typeface="Georgia"/>
                        </a:rPr>
                        <a:t>1000</a:t>
                      </a:r>
                      <a:endParaRPr sz="2400">
                        <a:latin typeface="Georgia"/>
                        <a:cs typeface="Georgi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10001"/>
                  </a:ext>
                </a:extLst>
              </a:tr>
              <a:tr h="63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a:lnSpc>
                          <a:spcPct val="100000"/>
                        </a:lnSpc>
                        <a:spcBef>
                          <a:spcPts val="730"/>
                        </a:spcBef>
                      </a:pPr>
                      <a:r>
                        <a:rPr sz="2400" dirty="0">
                          <a:solidFill>
                            <a:srgbClr val="FF0000"/>
                          </a:solidFill>
                          <a:latin typeface="Georgia"/>
                          <a:cs typeface="Georgia"/>
                        </a:rPr>
                        <a:t>Eğitim</a:t>
                      </a:r>
                      <a:r>
                        <a:rPr sz="2400" spc="25" dirty="0">
                          <a:solidFill>
                            <a:srgbClr val="FF0000"/>
                          </a:solidFill>
                          <a:latin typeface="Georgia"/>
                          <a:cs typeface="Georgia"/>
                        </a:rPr>
                        <a:t> </a:t>
                      </a:r>
                      <a:r>
                        <a:rPr sz="2400" dirty="0">
                          <a:solidFill>
                            <a:srgbClr val="FF0000"/>
                          </a:solidFill>
                          <a:latin typeface="Georgia"/>
                          <a:cs typeface="Georgia"/>
                        </a:rPr>
                        <a:t>-</a:t>
                      </a:r>
                      <a:r>
                        <a:rPr sz="2400" spc="-95" dirty="0">
                          <a:solidFill>
                            <a:srgbClr val="FF0000"/>
                          </a:solidFill>
                          <a:latin typeface="Georgia"/>
                          <a:cs typeface="Georgia"/>
                        </a:rPr>
                        <a:t> </a:t>
                      </a:r>
                      <a:r>
                        <a:rPr sz="2400" spc="-10" dirty="0">
                          <a:solidFill>
                            <a:srgbClr val="FF0000"/>
                          </a:solidFill>
                          <a:latin typeface="Georgia"/>
                          <a:cs typeface="Georgia"/>
                        </a:rPr>
                        <a:t>Öğretim</a:t>
                      </a:r>
                      <a:endParaRPr sz="2400">
                        <a:latin typeface="Georgia"/>
                        <a:cs typeface="Georgia"/>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730"/>
                        </a:spcBef>
                      </a:pPr>
                      <a:r>
                        <a:rPr sz="2400" spc="-25" dirty="0">
                          <a:solidFill>
                            <a:srgbClr val="FF0000"/>
                          </a:solidFill>
                          <a:latin typeface="Georgia"/>
                          <a:cs typeface="Georgia"/>
                        </a:rPr>
                        <a:t>400</a:t>
                      </a:r>
                      <a:endParaRPr sz="2400">
                        <a:latin typeface="Georgia"/>
                        <a:cs typeface="Georgia"/>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CF4"/>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2"/>
                  </a:ext>
                </a:extLst>
              </a:tr>
              <a:tr h="10921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a:lnSpc>
                          <a:spcPct val="100000"/>
                        </a:lnSpc>
                        <a:spcBef>
                          <a:spcPts val="2340"/>
                        </a:spcBef>
                      </a:pPr>
                      <a:r>
                        <a:rPr sz="2400" dirty="0">
                          <a:latin typeface="Georgia"/>
                          <a:cs typeface="Georgia"/>
                        </a:rPr>
                        <a:t>Araştırma</a:t>
                      </a:r>
                      <a:r>
                        <a:rPr sz="2400" spc="-20" dirty="0">
                          <a:latin typeface="Georgia"/>
                          <a:cs typeface="Georgia"/>
                        </a:rPr>
                        <a:t> </a:t>
                      </a:r>
                      <a:r>
                        <a:rPr sz="2400" dirty="0">
                          <a:latin typeface="Georgia"/>
                          <a:cs typeface="Georgia"/>
                        </a:rPr>
                        <a:t>ve</a:t>
                      </a:r>
                      <a:r>
                        <a:rPr sz="2400" spc="-100" dirty="0">
                          <a:latin typeface="Georgia"/>
                          <a:cs typeface="Georgia"/>
                        </a:rPr>
                        <a:t> </a:t>
                      </a:r>
                      <a:r>
                        <a:rPr sz="2400" spc="-10" dirty="0">
                          <a:latin typeface="Georgia"/>
                          <a:cs typeface="Georgia"/>
                        </a:rPr>
                        <a:t>Geliştirme</a:t>
                      </a:r>
                      <a:endParaRPr sz="2400">
                        <a:latin typeface="Georgia"/>
                        <a:cs typeface="Georgia"/>
                      </a:endParaRPr>
                    </a:p>
                  </a:txBody>
                  <a:tcPr marL="0" marR="0" marT="297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2340"/>
                        </a:spcBef>
                      </a:pPr>
                      <a:r>
                        <a:rPr sz="2400" spc="-25" dirty="0">
                          <a:latin typeface="Georgia"/>
                          <a:cs typeface="Georgia"/>
                        </a:rPr>
                        <a:t>200</a:t>
                      </a:r>
                      <a:endParaRPr sz="2400">
                        <a:latin typeface="Georgia"/>
                        <a:cs typeface="Georgia"/>
                      </a:endParaRPr>
                    </a:p>
                  </a:txBody>
                  <a:tcPr marL="0" marR="0" marT="297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63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a:lnSpc>
                          <a:spcPct val="100000"/>
                        </a:lnSpc>
                        <a:spcBef>
                          <a:spcPts val="750"/>
                        </a:spcBef>
                      </a:pPr>
                      <a:r>
                        <a:rPr sz="2400" dirty="0">
                          <a:latin typeface="Georgia"/>
                          <a:cs typeface="Georgia"/>
                        </a:rPr>
                        <a:t>Toplumsal</a:t>
                      </a:r>
                      <a:r>
                        <a:rPr sz="2400" spc="-100" dirty="0">
                          <a:latin typeface="Georgia"/>
                          <a:cs typeface="Georgia"/>
                        </a:rPr>
                        <a:t> </a:t>
                      </a:r>
                      <a:r>
                        <a:rPr sz="2400" spc="-20" dirty="0">
                          <a:latin typeface="Georgia"/>
                          <a:cs typeface="Georgia"/>
                        </a:rPr>
                        <a:t>Katkı</a:t>
                      </a:r>
                      <a:endParaRPr sz="2400">
                        <a:latin typeface="Georgia"/>
                        <a:cs typeface="Georgia"/>
                      </a:endParaRPr>
                    </a:p>
                  </a:txBody>
                  <a:tcPr marL="0" marR="0" marT="952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50"/>
                        </a:spcBef>
                      </a:pPr>
                      <a:r>
                        <a:rPr sz="2400" spc="-25" dirty="0">
                          <a:latin typeface="Georgia"/>
                          <a:cs typeface="Georgia"/>
                        </a:rPr>
                        <a:t>100</a:t>
                      </a:r>
                      <a:endParaRPr sz="2400" dirty="0">
                        <a:latin typeface="Georgia"/>
                        <a:cs typeface="Georgia"/>
                      </a:endParaRPr>
                    </a:p>
                  </a:txBody>
                  <a:tcPr marL="0" marR="0" marT="952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CF4"/>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72960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2" name="object 2">
            <a:extLst>
              <a:ext uri="{FF2B5EF4-FFF2-40B4-BE49-F238E27FC236}">
                <a16:creationId xmlns:a16="http://schemas.microsoft.com/office/drawing/2014/main" id="{3CDEADEB-4378-6D20-DE6A-588BC3198207}"/>
              </a:ext>
            </a:extLst>
          </p:cNvPr>
          <p:cNvSpPr txBox="1">
            <a:spLocks noGrp="1"/>
          </p:cNvSpPr>
          <p:nvPr>
            <p:ph type="title"/>
          </p:nvPr>
        </p:nvSpPr>
        <p:spPr>
          <a:xfrm>
            <a:off x="2612231" y="734435"/>
            <a:ext cx="5988939"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chemeClr val="accent5">
                    <a:lumMod val="50000"/>
                  </a:schemeClr>
                </a:solidFill>
                <a:latin typeface="Gotham Narrow Book"/>
              </a:rPr>
              <a:t>PUANLAMA ve DEĞERLENDİRME</a:t>
            </a:r>
          </a:p>
        </p:txBody>
      </p:sp>
      <p:pic>
        <p:nvPicPr>
          <p:cNvPr id="4" name="object 17">
            <a:extLst>
              <a:ext uri="{FF2B5EF4-FFF2-40B4-BE49-F238E27FC236}">
                <a16:creationId xmlns:a16="http://schemas.microsoft.com/office/drawing/2014/main" id="{24237A8D-4C74-EB1A-6DBE-B452F243BC8F}"/>
              </a:ext>
            </a:extLst>
          </p:cNvPr>
          <p:cNvPicPr/>
          <p:nvPr/>
        </p:nvPicPr>
        <p:blipFill>
          <a:blip r:embed="rId2" cstate="print"/>
          <a:stretch>
            <a:fillRect/>
          </a:stretch>
        </p:blipFill>
        <p:spPr>
          <a:xfrm>
            <a:off x="1181100" y="1554605"/>
            <a:ext cx="8105775" cy="4636645"/>
          </a:xfrm>
          <a:prstGeom prst="rect">
            <a:avLst/>
          </a:prstGeom>
        </p:spPr>
      </p:pic>
    </p:spTree>
    <p:extLst>
      <p:ext uri="{BB962C8B-B14F-4D97-AF65-F5344CB8AC3E}">
        <p14:creationId xmlns:p14="http://schemas.microsoft.com/office/powerpoint/2010/main" val="83345074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655181"/>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a:t>
            </a:r>
          </a:p>
        </p:txBody>
      </p:sp>
      <p:graphicFrame>
        <p:nvGraphicFramePr>
          <p:cNvPr id="2" name="Diyagram 1">
            <a:extLst>
              <a:ext uri="{FF2B5EF4-FFF2-40B4-BE49-F238E27FC236}">
                <a16:creationId xmlns:a16="http://schemas.microsoft.com/office/drawing/2014/main" id="{94BB6C84-57A0-44BC-B9EC-1E6E561F4C93}"/>
              </a:ext>
            </a:extLst>
          </p:cNvPr>
          <p:cNvGraphicFramePr/>
          <p:nvPr/>
        </p:nvGraphicFramePr>
        <p:xfrm>
          <a:off x="2045629" y="1193820"/>
          <a:ext cx="9476059" cy="5240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k: Sağ 2">
            <a:extLst>
              <a:ext uri="{FF2B5EF4-FFF2-40B4-BE49-F238E27FC236}">
                <a16:creationId xmlns:a16="http://schemas.microsoft.com/office/drawing/2014/main" id="{5B111B69-E1CD-4136-96BE-B9D3A0C5BB85}"/>
              </a:ext>
            </a:extLst>
          </p:cNvPr>
          <p:cNvSpPr/>
          <p:nvPr/>
        </p:nvSpPr>
        <p:spPr>
          <a:xfrm rot="108000000">
            <a:off x="1813931" y="4757746"/>
            <a:ext cx="1449658" cy="2676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Sağ 8">
            <a:extLst>
              <a:ext uri="{FF2B5EF4-FFF2-40B4-BE49-F238E27FC236}">
                <a16:creationId xmlns:a16="http://schemas.microsoft.com/office/drawing/2014/main" id="{A30DC39F-DAA2-4E08-8C79-6073975A7C2F}"/>
              </a:ext>
            </a:extLst>
          </p:cNvPr>
          <p:cNvSpPr/>
          <p:nvPr/>
        </p:nvSpPr>
        <p:spPr>
          <a:xfrm>
            <a:off x="1813931" y="5664180"/>
            <a:ext cx="1449658" cy="2676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80F7B884-EC3D-4391-A4D9-2D5A43911DC0}"/>
              </a:ext>
            </a:extLst>
          </p:cNvPr>
          <p:cNvSpPr txBox="1"/>
          <p:nvPr/>
        </p:nvSpPr>
        <p:spPr>
          <a:xfrm>
            <a:off x="219307" y="4538546"/>
            <a:ext cx="1375316" cy="1785104"/>
          </a:xfrm>
          <a:prstGeom prst="rect">
            <a:avLst/>
          </a:prstGeom>
          <a:noFill/>
        </p:spPr>
        <p:txBody>
          <a:bodyPr wrap="square" rtlCol="0">
            <a:spAutoFit/>
          </a:bodyPr>
          <a:lstStyle/>
          <a:p>
            <a:r>
              <a:rPr lang="tr-TR" sz="2200" b="1" dirty="0">
                <a:solidFill>
                  <a:srgbClr val="C00000"/>
                </a:solidFill>
              </a:rPr>
              <a:t>Hedefimiz her alt ölçütten </a:t>
            </a:r>
          </a:p>
          <a:p>
            <a:r>
              <a:rPr lang="tr-TR" sz="2200" b="1" dirty="0">
                <a:solidFill>
                  <a:srgbClr val="C00000"/>
                </a:solidFill>
              </a:rPr>
              <a:t>4 veya 5 almak </a:t>
            </a:r>
          </a:p>
        </p:txBody>
      </p:sp>
    </p:spTree>
    <p:extLst>
      <p:ext uri="{BB962C8B-B14F-4D97-AF65-F5344CB8AC3E}">
        <p14:creationId xmlns:p14="http://schemas.microsoft.com/office/powerpoint/2010/main" val="199989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533400" y="192088"/>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ÖLÇÜTLERİ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6" name="Dikdörtgen 3">
            <a:extLst>
              <a:ext uri="{FF2B5EF4-FFF2-40B4-BE49-F238E27FC236}">
                <a16:creationId xmlns:a16="http://schemas.microsoft.com/office/drawing/2014/main" id="{5879A769-C233-4E12-80DB-D2D9DFB5F8DC}"/>
              </a:ext>
            </a:extLst>
          </p:cNvPr>
          <p:cNvSpPr>
            <a:spLocks noChangeArrowheads="1"/>
          </p:cNvSpPr>
          <p:nvPr/>
        </p:nvSpPr>
        <p:spPr bwMode="auto">
          <a:xfrm>
            <a:off x="0" y="2401075"/>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200" b="1" dirty="0">
                <a:solidFill>
                  <a:schemeClr val="accent1">
                    <a:lumMod val="50000"/>
                  </a:schemeClr>
                </a:solidFill>
              </a:rPr>
              <a:t>4 ve 5 değerlendirmeyi getirecek olan formül:</a:t>
            </a:r>
            <a:endParaRPr lang="tr-TR" altLang="tr-TR" sz="3200" dirty="0">
              <a:solidFill>
                <a:schemeClr val="accent1">
                  <a:lumMod val="50000"/>
                </a:schemeClr>
              </a:solidFill>
            </a:endParaRPr>
          </a:p>
        </p:txBody>
      </p:sp>
      <p:sp>
        <p:nvSpPr>
          <p:cNvPr id="7" name="Dikdörtgen 3">
            <a:extLst>
              <a:ext uri="{FF2B5EF4-FFF2-40B4-BE49-F238E27FC236}">
                <a16:creationId xmlns:a16="http://schemas.microsoft.com/office/drawing/2014/main" id="{6702A382-6EEC-4259-A460-9D296404FF19}"/>
              </a:ext>
            </a:extLst>
          </p:cNvPr>
          <p:cNvSpPr>
            <a:spLocks noChangeArrowheads="1"/>
          </p:cNvSpPr>
          <p:nvPr/>
        </p:nvSpPr>
        <p:spPr bwMode="auto">
          <a:xfrm>
            <a:off x="257908" y="3771265"/>
            <a:ext cx="11723077" cy="1200329"/>
          </a:xfrm>
          <a:prstGeom prst="rect">
            <a:avLst/>
          </a:prstGeom>
          <a:noFill/>
          <a:ln w="4127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600" b="1" dirty="0">
                <a:solidFill>
                  <a:srgbClr val="C00000"/>
                </a:solidFill>
              </a:rPr>
              <a:t>Sistematik izleme, paydaşlarla değerlendirme ve iyileştirme kanıtları</a:t>
            </a:r>
            <a:endParaRPr lang="tr-TR" altLang="tr-TR" sz="3600" dirty="0">
              <a:solidFill>
                <a:srgbClr val="C00000"/>
              </a:solidFill>
            </a:endParaRPr>
          </a:p>
        </p:txBody>
      </p:sp>
    </p:spTree>
    <p:extLst>
      <p:ext uri="{BB962C8B-B14F-4D97-AF65-F5344CB8AC3E}">
        <p14:creationId xmlns:p14="http://schemas.microsoft.com/office/powerpoint/2010/main" val="3636342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533400" y="192088"/>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AKREDİTASYON KOŞULLARI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9" name="İçerik Yer Tutucusu 2">
            <a:extLst>
              <a:ext uri="{FF2B5EF4-FFF2-40B4-BE49-F238E27FC236}">
                <a16:creationId xmlns:a16="http://schemas.microsoft.com/office/drawing/2014/main" id="{B93D3000-995A-40DB-B77A-D8F1F65D2C9B}"/>
              </a:ext>
            </a:extLst>
          </p:cNvPr>
          <p:cNvSpPr>
            <a:spLocks noGrp="1"/>
          </p:cNvSpPr>
          <p:nvPr>
            <p:ph idx="1"/>
          </p:nvPr>
        </p:nvSpPr>
        <p:spPr>
          <a:xfrm>
            <a:off x="533400" y="1490392"/>
            <a:ext cx="11658600" cy="5023411"/>
          </a:xfrm>
        </p:spPr>
        <p:txBody>
          <a:bodyPr>
            <a:normAutofit/>
          </a:bodyPr>
          <a:lstStyle/>
          <a:p>
            <a:pPr algn="just">
              <a:lnSpc>
                <a:spcPct val="115000"/>
              </a:lnSpc>
              <a:spcBef>
                <a:spcPts val="600"/>
              </a:spcBef>
              <a:spcAft>
                <a:spcPts val="6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«Bir çok iyi bir stratejik plana sahibiz» </a:t>
            </a:r>
            <a:r>
              <a:rPr lang="tr-TR"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2</a:t>
            </a:r>
          </a:p>
          <a:p>
            <a:pPr algn="just">
              <a:lnSpc>
                <a:spcPct val="115000"/>
              </a:lnSpc>
              <a:spcBef>
                <a:spcPts val="600"/>
              </a:spcBef>
              <a:spcAft>
                <a:spcPts val="6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«Dokümanlarımıza baktınız mı? Yazdığımız hedef, plan ve programlarımız şahane!»  2</a:t>
            </a:r>
          </a:p>
          <a:p>
            <a:pPr marL="0" indent="0" algn="just">
              <a:lnSpc>
                <a:spcPct val="115000"/>
              </a:lnSpc>
              <a:spcBef>
                <a:spcPts val="600"/>
              </a:spcBef>
              <a:spcAft>
                <a:spcPts val="600"/>
              </a:spcAft>
              <a:buNone/>
            </a:pPr>
            <a:r>
              <a:rPr lang="tr-T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«Stratejik planı tüm birimlerde sistematik olarak, kalite güvence sistemi ile bütünsel uyguluyor, sonuçları performans ölçütleri üzerinden izliyor, paydaşlarla değerlendiriyor ve performansı iyileştiriyoruz»  4</a:t>
            </a:r>
          </a:p>
          <a:p>
            <a:pPr algn="just">
              <a:lnSpc>
                <a:spcPct val="115000"/>
              </a:lnSpc>
              <a:spcBef>
                <a:spcPts val="600"/>
              </a:spcBef>
              <a:spcAft>
                <a:spcPts val="600"/>
              </a:spcAft>
            </a:pPr>
            <a:r>
              <a:rPr lang="tr-TR"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«Mühendislik Fakültemizde öğrencilere ders notlarını ve geliştirici ödevler veriyoruz, onları çok düşünüyoruz»   2</a:t>
            </a:r>
          </a:p>
          <a:p>
            <a:pPr marL="0" indent="0" algn="just">
              <a:lnSpc>
                <a:spcPct val="115000"/>
              </a:lnSpc>
              <a:spcBef>
                <a:spcPts val="600"/>
              </a:spcBef>
              <a:spcAft>
                <a:spcPts val="600"/>
              </a:spcAft>
              <a:buNone/>
            </a:pP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«Öğrenci merkezli öğrenme, öğretme ve değerlendirme yaklaşımlarını birimlerde yaygın kullanıyor, sonuçları sistematik izliyor, paydaşlarla değerlendiriyor ve iyileştiriyoruz »  4</a:t>
            </a:r>
          </a:p>
          <a:p>
            <a:pPr algn="just">
              <a:lnSpc>
                <a:spcPct val="115000"/>
              </a:lnSpc>
              <a:spcBef>
                <a:spcPts val="600"/>
              </a:spcBef>
              <a:spcAft>
                <a:spcPts val="6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1414121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702527" y="639763"/>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KAP NEDİR?</a:t>
            </a:r>
          </a:p>
        </p:txBody>
      </p:sp>
      <p:sp>
        <p:nvSpPr>
          <p:cNvPr id="16" name="İçerik Yer Tutucusu 2">
            <a:extLst>
              <a:ext uri="{FF2B5EF4-FFF2-40B4-BE49-F238E27FC236}">
                <a16:creationId xmlns:a16="http://schemas.microsoft.com/office/drawing/2014/main" id="{1FCB8094-3FA8-4C1F-8304-53A25DC15A7E}"/>
              </a:ext>
            </a:extLst>
          </p:cNvPr>
          <p:cNvSpPr>
            <a:spLocks noGrp="1"/>
          </p:cNvSpPr>
          <p:nvPr>
            <p:ph idx="1"/>
          </p:nvPr>
        </p:nvSpPr>
        <p:spPr>
          <a:xfrm>
            <a:off x="702527" y="1539073"/>
            <a:ext cx="11489473" cy="4861931"/>
          </a:xfrm>
        </p:spPr>
        <p:txBody>
          <a:bodyPr>
            <a:normAutofit fontScale="62500" lnSpcReduction="20000"/>
          </a:bodyPr>
          <a:lstStyle/>
          <a:p>
            <a:pPr marL="0" indent="0">
              <a:buNone/>
            </a:pPr>
            <a:r>
              <a:rPr lang="tr-TR" dirty="0"/>
              <a:t>Yükseköğretim Kalite Kurulu (YÖKAK) tarafından değerlendirme takımları eliyle iki dış değerlendirme programı yürütülmektedir:</a:t>
            </a:r>
          </a:p>
          <a:p>
            <a:pPr>
              <a:buFont typeface="Wingdings" panose="05000000000000000000" pitchFamily="2" charset="2"/>
              <a:buChar char="Ø"/>
            </a:pPr>
            <a:r>
              <a:rPr lang="tr-TR" dirty="0"/>
              <a:t>Kurumsal Dış Değerlendirme Programı</a:t>
            </a:r>
          </a:p>
          <a:p>
            <a:pPr>
              <a:buFont typeface="Wingdings" panose="05000000000000000000" pitchFamily="2" charset="2"/>
              <a:buChar char="Ø"/>
            </a:pPr>
            <a:r>
              <a:rPr lang="tr-TR" dirty="0"/>
              <a:t>Kurumsal Akreditasyon Programı </a:t>
            </a:r>
          </a:p>
          <a:p>
            <a:pPr marL="0" indent="0">
              <a:buNone/>
            </a:pPr>
            <a:endParaRPr lang="tr-TR" dirty="0"/>
          </a:p>
          <a:p>
            <a:pPr marL="0" indent="0">
              <a:buNone/>
            </a:pPr>
            <a:r>
              <a:rPr lang="tr-TR" u="sng" dirty="0"/>
              <a:t>Süreç aynıdır:</a:t>
            </a:r>
          </a:p>
          <a:p>
            <a:pPr>
              <a:buFont typeface="Wingdings" panose="05000000000000000000" pitchFamily="2" charset="2"/>
              <a:buChar char="ü"/>
            </a:pPr>
            <a:r>
              <a:rPr lang="tr-TR" dirty="0"/>
              <a:t>değerlendirme ölçütleri, </a:t>
            </a:r>
          </a:p>
          <a:p>
            <a:pPr>
              <a:buFont typeface="Wingdings" panose="05000000000000000000" pitchFamily="2" charset="2"/>
              <a:buChar char="ü"/>
            </a:pPr>
            <a:r>
              <a:rPr lang="tr-TR" dirty="0"/>
              <a:t>değerlendirme takımlarının oluşturulması, </a:t>
            </a:r>
          </a:p>
          <a:p>
            <a:pPr>
              <a:buFont typeface="Wingdings" panose="05000000000000000000" pitchFamily="2" charset="2"/>
              <a:buChar char="ü"/>
            </a:pPr>
            <a:r>
              <a:rPr lang="tr-TR" dirty="0"/>
              <a:t>Kurumsal İç Değerlendirme Raporu (KİDR) ile ön değerlendirme, </a:t>
            </a:r>
          </a:p>
          <a:p>
            <a:pPr>
              <a:buFont typeface="Wingdings" panose="05000000000000000000" pitchFamily="2" charset="2"/>
              <a:buChar char="ü"/>
            </a:pPr>
            <a:r>
              <a:rPr lang="tr-TR" dirty="0"/>
              <a:t>ön ziyaret ve saha ziyareti</a:t>
            </a:r>
          </a:p>
          <a:p>
            <a:pPr marL="0" indent="0">
              <a:buNone/>
            </a:pPr>
            <a:endParaRPr lang="tr-TR" dirty="0"/>
          </a:p>
          <a:p>
            <a:pPr marL="0" indent="0">
              <a:buNone/>
            </a:pPr>
            <a:r>
              <a:rPr lang="tr-TR" u="sng" dirty="0"/>
              <a:t>Sonuçlar farklıdır:</a:t>
            </a:r>
          </a:p>
          <a:p>
            <a:pPr marL="0" indent="0">
              <a:buNone/>
            </a:pPr>
            <a:r>
              <a:rPr lang="tr-TR" dirty="0"/>
              <a:t>Kurumsal Dış Değerlendirme Programı </a:t>
            </a:r>
            <a:r>
              <a:rPr lang="tr-TR" dirty="0">
                <a:sym typeface="Wingdings" panose="05000000000000000000" pitchFamily="2" charset="2"/>
              </a:rPr>
              <a:t> </a:t>
            </a:r>
            <a:r>
              <a:rPr lang="tr-TR" dirty="0"/>
              <a:t>Kurumsal Geri Bildirim Raporu (KGBR) kamuoyuyla paylaşılması</a:t>
            </a:r>
          </a:p>
          <a:p>
            <a:pPr marL="0" indent="0">
              <a:buNone/>
            </a:pPr>
            <a:r>
              <a:rPr lang="tr-TR" dirty="0"/>
              <a:t>Kurumsal Akreditasyon Programı </a:t>
            </a:r>
            <a:r>
              <a:rPr lang="tr-TR" dirty="0">
                <a:sym typeface="Wingdings" panose="05000000000000000000" pitchFamily="2" charset="2"/>
              </a:rPr>
              <a:t></a:t>
            </a:r>
            <a:r>
              <a:rPr lang="tr-TR" dirty="0"/>
              <a:t> Kurumsal Akreditasyon Raporu (KAR) ve </a:t>
            </a:r>
            <a:r>
              <a:rPr lang="tr-TR" dirty="0" err="1"/>
              <a:t>YÖKAK’ın</a:t>
            </a:r>
            <a:r>
              <a:rPr lang="tr-TR" dirty="0"/>
              <a:t> tam akreditasyon veya koşullu akreditasyon veya kuruma destek kararı</a:t>
            </a:r>
          </a:p>
          <a:p>
            <a:pPr marL="457200" lvl="1" indent="0">
              <a:buNone/>
            </a:pPr>
            <a:endParaRPr lang="tr-TR" dirty="0"/>
          </a:p>
        </p:txBody>
      </p:sp>
    </p:spTree>
    <p:extLst>
      <p:ext uri="{BB962C8B-B14F-4D97-AF65-F5344CB8AC3E}">
        <p14:creationId xmlns:p14="http://schemas.microsoft.com/office/powerpoint/2010/main" val="42737414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533400" y="192088"/>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AKREDİTASYON KOŞULLARI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9" name="İçerik Yer Tutucusu 2">
            <a:extLst>
              <a:ext uri="{FF2B5EF4-FFF2-40B4-BE49-F238E27FC236}">
                <a16:creationId xmlns:a16="http://schemas.microsoft.com/office/drawing/2014/main" id="{B93D3000-995A-40DB-B77A-D8F1F65D2C9B}"/>
              </a:ext>
            </a:extLst>
          </p:cNvPr>
          <p:cNvSpPr>
            <a:spLocks noGrp="1"/>
          </p:cNvSpPr>
          <p:nvPr>
            <p:ph idx="1"/>
          </p:nvPr>
        </p:nvSpPr>
        <p:spPr>
          <a:xfrm>
            <a:off x="533400" y="1469985"/>
            <a:ext cx="11658600" cy="5023411"/>
          </a:xfrm>
        </p:spPr>
        <p:txBody>
          <a:bodyPr>
            <a:normAutofit fontScale="92500" lnSpcReduction="10000"/>
          </a:bodyPr>
          <a:lstStyle/>
          <a:p>
            <a:pPr algn="just">
              <a:lnSpc>
                <a:spcPct val="115000"/>
              </a:lnSpc>
              <a:spcBef>
                <a:spcPts val="600"/>
              </a:spcBef>
              <a:spcAft>
                <a:spcPts val="6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«Paydaşlarla iç içeyiz, kaymakamlıkla projeler yapıyoruz ve raporluyoruz»  </a:t>
            </a:r>
            <a:r>
              <a:rPr lang="tr-TR" sz="24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max</a:t>
            </a:r>
            <a:r>
              <a:rPr lang="tr-TR"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3</a:t>
            </a:r>
          </a:p>
          <a:p>
            <a:pPr marL="0" indent="0" algn="just">
              <a:lnSpc>
                <a:spcPct val="125000"/>
              </a:lnSpc>
              <a:spcBef>
                <a:spcPts val="600"/>
              </a:spcBef>
              <a:spcAft>
                <a:spcPts val="600"/>
              </a:spcAft>
              <a:buNone/>
            </a:pP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«Tüm alt süreçlerin paydaşlarla birlikte değerlendirilerek önlemler alınması, iyileştirmeler yapılması»  4</a:t>
            </a:r>
          </a:p>
          <a:p>
            <a:pPr algn="just">
              <a:lnSpc>
                <a:spcPct val="115000"/>
              </a:lnSpc>
              <a:spcBef>
                <a:spcPts val="600"/>
              </a:spcBef>
              <a:spcAft>
                <a:spcPts val="600"/>
              </a:spcAft>
            </a:pPr>
            <a:r>
              <a:rPr lang="tr-TR"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«Memnuniyet bizim için önemlidir, herkese anket yaptırıyoruz»  </a:t>
            </a:r>
            <a:r>
              <a:rPr lang="tr-TR" sz="24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max</a:t>
            </a:r>
            <a:r>
              <a:rPr lang="tr-TR"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3</a:t>
            </a:r>
          </a:p>
          <a:p>
            <a:pPr marL="0" indent="0" algn="just">
              <a:lnSpc>
                <a:spcPct val="135000"/>
              </a:lnSpc>
              <a:spcBef>
                <a:spcPts val="600"/>
              </a:spcBef>
              <a:spcAft>
                <a:spcPts val="600"/>
              </a:spcAft>
              <a:buNone/>
            </a:pP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«Memnuniyet anketi sonuçlarını paydaşlarla değerlendiriyor, önlemler alıyor, iyileştirmeler yapıyor ve bunları duyuruyoruz»  4</a:t>
            </a:r>
          </a:p>
          <a:p>
            <a:pPr algn="just">
              <a:lnSpc>
                <a:spcPct val="115000"/>
              </a:lnSpc>
              <a:spcBef>
                <a:spcPts val="600"/>
              </a:spcBef>
              <a:spcAft>
                <a:spcPts val="600"/>
              </a:spcAft>
            </a:pPr>
            <a:r>
              <a:rPr lang="tr-TR"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«Mezunlarımız kıymetlimiz, onları çok seviyoruz»  ??</a:t>
            </a:r>
          </a:p>
          <a:p>
            <a:pPr marL="0" indent="0" algn="just">
              <a:lnSpc>
                <a:spcPct val="145000"/>
              </a:lnSpc>
              <a:spcBef>
                <a:spcPts val="600"/>
              </a:spcBef>
              <a:spcAft>
                <a:spcPts val="600"/>
              </a:spcAft>
              <a:buNone/>
            </a:pP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«Sistematik olarak ve kurumsal amaçlar doğrultusunda (eğitim-öğretim politikası ve amaçları) mezunlar izlenmekte ve izlem sonuçlarına göre tüm birimleri ve programları kapsayan önlemler alınmaktadır.» </a:t>
            </a: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4</a:t>
            </a:r>
          </a:p>
          <a:p>
            <a:pPr algn="just">
              <a:lnSpc>
                <a:spcPct val="115000"/>
              </a:lnSpc>
              <a:spcBef>
                <a:spcPts val="600"/>
              </a:spcBef>
              <a:spcAft>
                <a:spcPts val="6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Bef>
                <a:spcPts val="600"/>
              </a:spcBef>
              <a:spcAft>
                <a:spcPts val="6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3420874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533400" y="192088"/>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ÖLÇÜTLERİ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6" name="Dikdörtgen 3">
            <a:extLst>
              <a:ext uri="{FF2B5EF4-FFF2-40B4-BE49-F238E27FC236}">
                <a16:creationId xmlns:a16="http://schemas.microsoft.com/office/drawing/2014/main" id="{5879A769-C233-4E12-80DB-D2D9DFB5F8DC}"/>
              </a:ext>
            </a:extLst>
          </p:cNvPr>
          <p:cNvSpPr>
            <a:spLocks noChangeArrowheads="1"/>
          </p:cNvSpPr>
          <p:nvPr/>
        </p:nvSpPr>
        <p:spPr bwMode="auto">
          <a:xfrm>
            <a:off x="0" y="1769598"/>
            <a:ext cx="121920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buNone/>
            </a:pPr>
            <a:r>
              <a:rPr lang="tr-TR" sz="3600" dirty="0"/>
              <a:t>Her alt süreçte PUKÖ çevrimini uygulamalıyız ve </a:t>
            </a:r>
          </a:p>
          <a:p>
            <a:pPr marL="0" indent="0" algn="ctr">
              <a:spcBef>
                <a:spcPts val="0"/>
              </a:spcBef>
              <a:buNone/>
            </a:pPr>
            <a:r>
              <a:rPr lang="tr-TR" sz="3600" dirty="0"/>
              <a:t>bunun kanıtlarını değerlendirme takımına gösterebilmeliyiz </a:t>
            </a:r>
          </a:p>
          <a:p>
            <a:pPr marL="0" indent="0" algn="ctr">
              <a:spcBef>
                <a:spcPts val="0"/>
              </a:spcBef>
              <a:buNone/>
            </a:pPr>
            <a:r>
              <a:rPr lang="tr-TR" sz="3600" dirty="0"/>
              <a:t>(4 düzeyi)</a:t>
            </a:r>
          </a:p>
        </p:txBody>
      </p:sp>
      <p:sp>
        <p:nvSpPr>
          <p:cNvPr id="7" name="Dikdörtgen 3">
            <a:extLst>
              <a:ext uri="{FF2B5EF4-FFF2-40B4-BE49-F238E27FC236}">
                <a16:creationId xmlns:a16="http://schemas.microsoft.com/office/drawing/2014/main" id="{592C38AA-8332-406C-8489-62947D4DE98A}"/>
              </a:ext>
            </a:extLst>
          </p:cNvPr>
          <p:cNvSpPr>
            <a:spLocks noChangeArrowheads="1"/>
          </p:cNvSpPr>
          <p:nvPr/>
        </p:nvSpPr>
        <p:spPr bwMode="auto">
          <a:xfrm>
            <a:off x="0" y="3981129"/>
            <a:ext cx="12192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buNone/>
            </a:pPr>
            <a:r>
              <a:rPr lang="tr-TR" sz="3600" dirty="0"/>
              <a:t>Bir alt ölçütte 5 düzeyinde değerlendirme alabilmek için kurumda yaygın olduğunu,  </a:t>
            </a:r>
            <a:r>
              <a:rPr lang="tr-TR" sz="3600" dirty="0" err="1"/>
              <a:t>PUKÖnün</a:t>
            </a:r>
            <a:r>
              <a:rPr lang="tr-TR" sz="3600" dirty="0"/>
              <a:t> birkaç çevrim uygulandığını ve/veya başka kurumların örnek aldığını gösteren sözleşme </a:t>
            </a:r>
            <a:r>
              <a:rPr lang="tr-TR" sz="3600" dirty="0" err="1"/>
              <a:t>vd</a:t>
            </a:r>
            <a:r>
              <a:rPr lang="tr-TR" sz="3600" dirty="0"/>
              <a:t> kanıtların varlığını göstermemiz gerekir.</a:t>
            </a:r>
          </a:p>
        </p:txBody>
      </p:sp>
    </p:spTree>
    <p:extLst>
      <p:ext uri="{BB962C8B-B14F-4D97-AF65-F5344CB8AC3E}">
        <p14:creationId xmlns:p14="http://schemas.microsoft.com/office/powerpoint/2010/main" val="1628571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EB0E6B-B37A-6546-BD0B-ACBBAAA1E8E1}"/>
              </a:ext>
            </a:extLst>
          </p:cNvPr>
          <p:cNvSpPr/>
          <p:nvPr/>
        </p:nvSpPr>
        <p:spPr>
          <a:xfrm>
            <a:off x="673068" y="93663"/>
            <a:ext cx="1104900" cy="557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t>4-5</a:t>
            </a:r>
          </a:p>
        </p:txBody>
      </p:sp>
      <p:sp>
        <p:nvSpPr>
          <p:cNvPr id="47110" name="TextBox 9">
            <a:extLst>
              <a:ext uri="{FF2B5EF4-FFF2-40B4-BE49-F238E27FC236}">
                <a16:creationId xmlns:a16="http://schemas.microsoft.com/office/drawing/2014/main" id="{2066F0DE-7B64-6A4C-80C4-83F79FA7C309}"/>
              </a:ext>
            </a:extLst>
          </p:cNvPr>
          <p:cNvSpPr txBox="1">
            <a:spLocks noChangeArrowheads="1"/>
          </p:cNvSpPr>
          <p:nvPr/>
        </p:nvSpPr>
        <p:spPr bwMode="auto">
          <a:xfrm>
            <a:off x="1990693" y="-28575"/>
            <a:ext cx="7108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400" b="1" dirty="0">
                <a:solidFill>
                  <a:srgbClr val="C00000"/>
                </a:solidFill>
              </a:rPr>
              <a:t>4 ve 5 </a:t>
            </a:r>
            <a:r>
              <a:rPr lang="tr-TR" altLang="tr-TR" sz="2400" dirty="0">
                <a:solidFill>
                  <a:srgbClr val="C00000"/>
                </a:solidFill>
              </a:rPr>
              <a:t>Değerlendirme;</a:t>
            </a:r>
            <a:r>
              <a:rPr lang="tr-TR" altLang="tr-TR" sz="2400" b="1" dirty="0">
                <a:solidFill>
                  <a:srgbClr val="C00000"/>
                </a:solidFill>
              </a:rPr>
              <a:t> PUKÖ</a:t>
            </a:r>
            <a:r>
              <a:rPr lang="tr-TR" altLang="tr-TR" sz="1800" dirty="0">
                <a:solidFill>
                  <a:srgbClr val="C00000"/>
                </a:solidFill>
              </a:rPr>
              <a:t> DÖNGÜSÜNÜN  KURUM GENELİNDE BÜTÜN ALTSÜREÇLERDE İŞLETİLDİĞİNİ GÖSTERİR.</a:t>
            </a:r>
          </a:p>
        </p:txBody>
      </p:sp>
      <p:sp>
        <p:nvSpPr>
          <p:cNvPr id="5" name="Hexagon 4">
            <a:extLst>
              <a:ext uri="{FF2B5EF4-FFF2-40B4-BE49-F238E27FC236}">
                <a16:creationId xmlns:a16="http://schemas.microsoft.com/office/drawing/2014/main" id="{6D497B33-D8CF-A246-8BA2-82D89078D00B}"/>
              </a:ext>
            </a:extLst>
          </p:cNvPr>
          <p:cNvSpPr/>
          <p:nvPr/>
        </p:nvSpPr>
        <p:spPr>
          <a:xfrm>
            <a:off x="3565525" y="2909888"/>
            <a:ext cx="1371600" cy="100806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rPr>
              <a:t>P</a:t>
            </a:r>
            <a:r>
              <a:rPr lang="tr-TR" b="1" dirty="0">
                <a:solidFill>
                  <a:schemeClr val="bg1"/>
                </a:solidFill>
              </a:rPr>
              <a:t>LANLA</a:t>
            </a:r>
          </a:p>
        </p:txBody>
      </p:sp>
      <p:sp>
        <p:nvSpPr>
          <p:cNvPr id="18" name="Hexagon 17">
            <a:extLst>
              <a:ext uri="{FF2B5EF4-FFF2-40B4-BE49-F238E27FC236}">
                <a16:creationId xmlns:a16="http://schemas.microsoft.com/office/drawing/2014/main" id="{9CFFC26B-0C4B-5B4C-9C9A-E378B093AFA5}"/>
              </a:ext>
            </a:extLst>
          </p:cNvPr>
          <p:cNvSpPr/>
          <p:nvPr/>
        </p:nvSpPr>
        <p:spPr>
          <a:xfrm>
            <a:off x="4937125" y="3795713"/>
            <a:ext cx="1492250" cy="10350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E0964F48-2179-974F-B51E-9B4A554B1AD9}"/>
              </a:ext>
            </a:extLst>
          </p:cNvPr>
          <p:cNvSpPr/>
          <p:nvPr/>
        </p:nvSpPr>
        <p:spPr>
          <a:xfrm>
            <a:off x="3414713" y="4597400"/>
            <a:ext cx="1685925" cy="11096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2E154395-148D-5C4A-A255-22EBCF423873}"/>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7495F8B9-FB75-FF40-8CE7-F834D5AD1873}"/>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67E6464-2689-2B4E-BD95-51A60465C611}"/>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5C03E72A-0DBA-2340-9172-2A374C98DDE3}"/>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1B8D85A-8C1E-E545-8A65-063D3BC6506D}"/>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BBFA4FD7-78D6-504D-B183-BBF853E47D9B}"/>
              </a:ext>
            </a:extLst>
          </p:cNvPr>
          <p:cNvSpPr txBox="1"/>
          <p:nvPr/>
        </p:nvSpPr>
        <p:spPr>
          <a:xfrm>
            <a:off x="8678863" y="2705100"/>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TYYÇ (Türkiye Yükseköğretim Yeterllilikler Çerçevesi)</a:t>
            </a:r>
          </a:p>
        </p:txBody>
      </p:sp>
      <p:sp>
        <p:nvSpPr>
          <p:cNvPr id="31" name="Metin Kutusu 2">
            <a:extLst>
              <a:ext uri="{FF2B5EF4-FFF2-40B4-BE49-F238E27FC236}">
                <a16:creationId xmlns:a16="http://schemas.microsoft.com/office/drawing/2014/main" id="{1A43E42A-4239-5F4F-BB1F-3FE3019FD866}"/>
              </a:ext>
            </a:extLst>
          </p:cNvPr>
          <p:cNvSpPr txBox="1"/>
          <p:nvPr/>
        </p:nvSpPr>
        <p:spPr>
          <a:xfrm>
            <a:off x="8688388" y="3182938"/>
            <a:ext cx="3182937" cy="411162"/>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39974BF8-718A-2141-9C49-162065C23A32}"/>
              </a:ext>
            </a:extLst>
          </p:cNvPr>
          <p:cNvSpPr txBox="1"/>
          <p:nvPr/>
        </p:nvSpPr>
        <p:spPr>
          <a:xfrm>
            <a:off x="8678863" y="3654425"/>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İAÜ Stratejik Planı ve Eğitim-Öğretim Politikası</a:t>
            </a:r>
            <a:endParaRPr lang="tr-TR" altLang="tr-TR" sz="1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F80FBD0-669A-E948-B314-8F2127270AA6}"/>
              </a:ext>
            </a:extLst>
          </p:cNvPr>
          <p:cNvSpPr txBox="1"/>
          <p:nvPr/>
        </p:nvSpPr>
        <p:spPr>
          <a:xfrm>
            <a:off x="6529387" y="2238712"/>
            <a:ext cx="1381125" cy="2031325"/>
          </a:xfrm>
          <a:prstGeom prst="rect">
            <a:avLst/>
          </a:prstGeom>
          <a:solidFill>
            <a:schemeClr val="accent2">
              <a:lumMod val="50000"/>
            </a:schemeClr>
          </a:solidFill>
        </p:spPr>
        <p:txBody>
          <a:bodyPr>
            <a:spAutoFit/>
          </a:bodyPr>
          <a:lstStyle/>
          <a:p>
            <a:pPr>
              <a:defRPr/>
            </a:pPr>
            <a:r>
              <a:rPr lang="tr-TR" dirty="0">
                <a:solidFill>
                  <a:schemeClr val="bg1"/>
                </a:solidFill>
              </a:rPr>
              <a:t>Alt ÖLÇÜT:</a:t>
            </a:r>
          </a:p>
          <a:p>
            <a:pPr>
              <a:defRPr/>
            </a:pPr>
            <a:r>
              <a:rPr lang="tr-TR" dirty="0">
                <a:solidFill>
                  <a:schemeClr val="bg1"/>
                </a:solidFill>
              </a:rPr>
              <a:t>B.1.2. Program amaçları, çıktıları ve programın TYYÇ uyumu</a:t>
            </a:r>
          </a:p>
        </p:txBody>
      </p:sp>
      <p:sp>
        <p:nvSpPr>
          <p:cNvPr id="14" name="Left Arrow 13">
            <a:extLst>
              <a:ext uri="{FF2B5EF4-FFF2-40B4-BE49-F238E27FC236}">
                <a16:creationId xmlns:a16="http://schemas.microsoft.com/office/drawing/2014/main" id="{35240C19-FC4F-8849-97C5-0092DA39A091}"/>
              </a:ext>
            </a:extLst>
          </p:cNvPr>
          <p:cNvSpPr/>
          <p:nvPr/>
        </p:nvSpPr>
        <p:spPr>
          <a:xfrm>
            <a:off x="7953375" y="3287713"/>
            <a:ext cx="608013"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B404C90-CD38-6646-BDCC-670FC91432CC}"/>
              </a:ext>
            </a:extLst>
          </p:cNvPr>
          <p:cNvSpPr/>
          <p:nvPr/>
        </p:nvSpPr>
        <p:spPr>
          <a:xfrm>
            <a:off x="4984750" y="3254375"/>
            <a:ext cx="15017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5">
            <a:extLst>
              <a:ext uri="{FF2B5EF4-FFF2-40B4-BE49-F238E27FC236}">
                <a16:creationId xmlns:a16="http://schemas.microsoft.com/office/drawing/2014/main" id="{0E503D00-7674-D04A-BB80-6046B592E108}"/>
              </a:ext>
            </a:extLst>
          </p:cNvPr>
          <p:cNvSpPr txBox="1"/>
          <p:nvPr/>
        </p:nvSpPr>
        <p:spPr>
          <a:xfrm>
            <a:off x="8688388" y="4097338"/>
            <a:ext cx="3173412" cy="436562"/>
          </a:xfrm>
          <a:prstGeom prst="rect">
            <a:avLst/>
          </a:prstGeom>
          <a:solidFill>
            <a:schemeClr val="accent2">
              <a:lumMod val="50000"/>
            </a:schemeClr>
          </a:solidFill>
          <a:ln w="6350">
            <a:solidFill>
              <a:schemeClr val="bg1">
                <a:lumMod val="50000"/>
              </a:schemeClr>
            </a:solidFill>
          </a:ln>
        </p:spPr>
        <p:txBody>
          <a:bodyPr anchor="ctr"/>
          <a:lstStyle/>
          <a:p>
            <a:pPr algn="ctr">
              <a:spcAft>
                <a:spcPts val="0"/>
              </a:spcAft>
              <a:defRPr/>
            </a:pPr>
            <a:r>
              <a:rPr lang="tr-TR" sz="1050" dirty="0">
                <a:solidFill>
                  <a:srgbClr val="FBE4D5"/>
                </a:solidFill>
                <a:ea typeface="Times New Roman" panose="02020603050405020304" pitchFamily="18" charset="0"/>
              </a:rPr>
              <a:t>PROGRAM ÇIKTILARI</a:t>
            </a:r>
            <a:endParaRPr lang="tr-TR" sz="1200" dirty="0">
              <a:latin typeface="Times New Roman" panose="02020603050405020304" pitchFamily="18" charset="0"/>
              <a:ea typeface="Times New Roman" panose="02020603050405020304" pitchFamily="18" charset="0"/>
            </a:endParaRPr>
          </a:p>
        </p:txBody>
      </p:sp>
      <p:sp>
        <p:nvSpPr>
          <p:cNvPr id="23" name="TextBox 5">
            <a:extLst>
              <a:ext uri="{FF2B5EF4-FFF2-40B4-BE49-F238E27FC236}">
                <a16:creationId xmlns:a16="http://schemas.microsoft.com/office/drawing/2014/main" id="{684867E4-D1E3-4319-A121-174771EC31E6}"/>
              </a:ext>
            </a:extLst>
          </p:cNvPr>
          <p:cNvSpPr txBox="1">
            <a:spLocks noChangeArrowheads="1"/>
          </p:cNvSpPr>
          <p:nvPr/>
        </p:nvSpPr>
        <p:spPr bwMode="auto">
          <a:xfrm>
            <a:off x="622016" y="898081"/>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a:t>
            </a:r>
            <a:r>
              <a:rPr lang="tr-TR" sz="2400" b="1" dirty="0">
                <a:solidFill>
                  <a:srgbClr val="00B0F0"/>
                </a:solidFill>
              </a:rPr>
              <a:t>Program amaçları, çıktıları ve programın TYYÇ uyumu</a:t>
            </a:r>
            <a:r>
              <a:rPr lang="tr-TR" altLang="tr-TR" sz="2400" b="1" dirty="0">
                <a:solidFill>
                  <a:srgbClr val="00B0F0"/>
                </a:solidFill>
              </a:rPr>
              <a:t>)</a:t>
            </a:r>
            <a:endParaRPr lang="en-US" altLang="tr-TR" sz="2400" b="1" dirty="0">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6">
            <a:extLst>
              <a:ext uri="{FF2B5EF4-FFF2-40B4-BE49-F238E27FC236}">
                <a16:creationId xmlns:a16="http://schemas.microsoft.com/office/drawing/2014/main" id="{4454058A-2A7C-E84C-9730-324B329E9875}"/>
              </a:ext>
            </a:extLst>
          </p:cNvPr>
          <p:cNvGrpSpPr>
            <a:grpSpLocks/>
          </p:cNvGrpSpPr>
          <p:nvPr/>
        </p:nvGrpSpPr>
        <p:grpSpPr bwMode="auto">
          <a:xfrm>
            <a:off x="1643063" y="1914525"/>
            <a:ext cx="9704387" cy="3500438"/>
            <a:chOff x="2052747" y="2108255"/>
            <a:chExt cx="9704387" cy="3500437"/>
          </a:xfrm>
        </p:grpSpPr>
        <p:sp>
          <p:nvSpPr>
            <p:cNvPr id="5" name="Hexagon 4">
              <a:extLst>
                <a:ext uri="{FF2B5EF4-FFF2-40B4-BE49-F238E27FC236}">
                  <a16:creationId xmlns:a16="http://schemas.microsoft.com/office/drawing/2014/main" id="{39EA7112-B999-B948-ABE3-6E93CF5627F5}"/>
                </a:ext>
              </a:extLst>
            </p:cNvPr>
            <p:cNvSpPr/>
            <p:nvPr/>
          </p:nvSpPr>
          <p:spPr>
            <a:xfrm>
              <a:off x="3397359" y="282580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P</a:t>
              </a:r>
              <a:r>
                <a:rPr lang="tr-TR" b="1" dirty="0"/>
                <a:t>LANLA</a:t>
              </a:r>
            </a:p>
          </p:txBody>
        </p:sp>
        <p:sp>
          <p:nvSpPr>
            <p:cNvPr id="18" name="Hexagon 17">
              <a:extLst>
                <a:ext uri="{FF2B5EF4-FFF2-40B4-BE49-F238E27FC236}">
                  <a16:creationId xmlns:a16="http://schemas.microsoft.com/office/drawing/2014/main" id="{148F8298-5E13-BA47-82E1-80624E82FC94}"/>
                </a:ext>
              </a:extLst>
            </p:cNvPr>
            <p:cNvSpPr/>
            <p:nvPr/>
          </p:nvSpPr>
          <p:spPr>
            <a:xfrm>
              <a:off x="4675297" y="3711630"/>
              <a:ext cx="1465262" cy="99853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U</a:t>
              </a:r>
              <a:r>
                <a:rPr lang="tr-TR" b="1" dirty="0">
                  <a:solidFill>
                    <a:schemeClr val="bg1"/>
                  </a:solidFill>
                </a:rPr>
                <a:t>YGULA</a:t>
              </a:r>
            </a:p>
          </p:txBody>
        </p:sp>
        <p:sp>
          <p:nvSpPr>
            <p:cNvPr id="19" name="Hexagon 18">
              <a:extLst>
                <a:ext uri="{FF2B5EF4-FFF2-40B4-BE49-F238E27FC236}">
                  <a16:creationId xmlns:a16="http://schemas.microsoft.com/office/drawing/2014/main" id="{6B9FA2AB-2CB8-714A-9117-350B0B6351D3}"/>
                </a:ext>
              </a:extLst>
            </p:cNvPr>
            <p:cNvSpPr/>
            <p:nvPr/>
          </p:nvSpPr>
          <p:spPr>
            <a:xfrm>
              <a:off x="3303697" y="4513317"/>
              <a:ext cx="1649412"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FBCAD08B-7C6E-FA48-91C4-7A2A0C594E24}"/>
                </a:ext>
              </a:extLst>
            </p:cNvPr>
            <p:cNvSpPr/>
            <p:nvPr/>
          </p:nvSpPr>
          <p:spPr>
            <a:xfrm>
              <a:off x="2052747" y="371163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34E5D6BA-02BE-BA44-A468-F12918874A98}"/>
                </a:ext>
              </a:extLst>
            </p:cNvPr>
            <p:cNvSpPr/>
            <p:nvPr/>
          </p:nvSpPr>
          <p:spPr>
            <a:xfrm rot="2360396">
              <a:off x="4694347" y="301789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DBD1BEA9-CA84-6244-8837-530515F1EEFC}"/>
                </a:ext>
              </a:extLst>
            </p:cNvPr>
            <p:cNvSpPr/>
            <p:nvPr/>
          </p:nvSpPr>
          <p:spPr>
            <a:xfrm rot="8456817">
              <a:off x="4630847" y="5007029"/>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8D91E5D5-652F-0F40-A640-8DE5E3F6ECAD}"/>
                </a:ext>
              </a:extLst>
            </p:cNvPr>
            <p:cNvSpPr/>
            <p:nvPr/>
          </p:nvSpPr>
          <p:spPr>
            <a:xfrm rot="13059305">
              <a:off x="2281347" y="4967342"/>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61443642-B930-034F-AD74-B2AD9C6587A8}"/>
                </a:ext>
              </a:extLst>
            </p:cNvPr>
            <p:cNvSpPr/>
            <p:nvPr/>
          </p:nvSpPr>
          <p:spPr>
            <a:xfrm rot="19387408">
              <a:off x="2440097" y="296391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40CE85C-9694-3E4E-955C-36360C20049E}"/>
                </a:ext>
              </a:extLst>
            </p:cNvPr>
            <p:cNvSpPr txBox="1"/>
            <p:nvPr/>
          </p:nvSpPr>
          <p:spPr>
            <a:xfrm>
              <a:off x="8510697" y="2108255"/>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TYYÇ (Türkiye Yükseköğretim Yeterllilikler Çerçevesi</a:t>
              </a:r>
              <a:r>
                <a:rPr lang="tr-TR" altLang="tr-TR" sz="1000" dirty="0">
                  <a:solidFill>
                    <a:schemeClr val="bg1"/>
                  </a:solidFill>
                  <a:cs typeface="Times New Roman" pitchFamily="18" charset="0"/>
                </a:rPr>
                <a:t>)</a:t>
              </a:r>
            </a:p>
          </p:txBody>
        </p:sp>
        <p:sp>
          <p:nvSpPr>
            <p:cNvPr id="31" name="Metin Kutusu 2">
              <a:extLst>
                <a:ext uri="{FF2B5EF4-FFF2-40B4-BE49-F238E27FC236}">
                  <a16:creationId xmlns:a16="http://schemas.microsoft.com/office/drawing/2014/main" id="{5D7BD1AE-A392-4446-8475-E97BB31265CA}"/>
                </a:ext>
              </a:extLst>
            </p:cNvPr>
            <p:cNvSpPr txBox="1"/>
            <p:nvPr/>
          </p:nvSpPr>
          <p:spPr>
            <a:xfrm>
              <a:off x="8510697" y="2567043"/>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9A621539-ED65-104F-8F3C-4E65BB1C4517}"/>
                </a:ext>
              </a:extLst>
            </p:cNvPr>
            <p:cNvSpPr txBox="1"/>
            <p:nvPr/>
          </p:nvSpPr>
          <p:spPr>
            <a:xfrm>
              <a:off x="8510697" y="3151243"/>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cs typeface="Times New Roman" pitchFamily="18" charset="0"/>
                </a:rPr>
                <a:t>İAÜ Eğitim-Öğretim Politikası</a:t>
              </a:r>
              <a:endParaRPr lang="tr-TR" altLang="tr-TR" sz="1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FB5298-6086-F54B-A80C-88C3EFA6BFE8}"/>
                </a:ext>
              </a:extLst>
            </p:cNvPr>
            <p:cNvSpPr txBox="1"/>
            <p:nvPr/>
          </p:nvSpPr>
          <p:spPr>
            <a:xfrm>
              <a:off x="6377097" y="2854380"/>
              <a:ext cx="1381125" cy="922338"/>
            </a:xfrm>
            <a:prstGeom prst="rect">
              <a:avLst/>
            </a:prstGeom>
            <a:solidFill>
              <a:schemeClr val="bg1">
                <a:lumMod val="85000"/>
              </a:schemeClr>
            </a:solidFill>
          </p:spPr>
          <p:txBody>
            <a:bodyPr>
              <a:spAutoFit/>
            </a:bodyPr>
            <a:lstStyle/>
            <a:p>
              <a:pPr>
                <a:defRPr/>
              </a:pPr>
              <a:r>
                <a:rPr lang="tr-TR" dirty="0"/>
                <a:t>EĞİTİM PROGRAM TASARIMI</a:t>
              </a:r>
            </a:p>
          </p:txBody>
        </p:sp>
        <p:sp>
          <p:nvSpPr>
            <p:cNvPr id="14" name="Left Arrow 13">
              <a:extLst>
                <a:ext uri="{FF2B5EF4-FFF2-40B4-BE49-F238E27FC236}">
                  <a16:creationId xmlns:a16="http://schemas.microsoft.com/office/drawing/2014/main" id="{064C97F2-15C9-5946-B5A3-F56CDE2C785E}"/>
                </a:ext>
              </a:extLst>
            </p:cNvPr>
            <p:cNvSpPr/>
            <p:nvPr/>
          </p:nvSpPr>
          <p:spPr>
            <a:xfrm>
              <a:off x="7785209" y="320363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D5316938-A769-5046-AA5C-C061D2F4E947}"/>
                </a:ext>
              </a:extLst>
            </p:cNvPr>
            <p:cNvSpPr/>
            <p:nvPr/>
          </p:nvSpPr>
          <p:spPr>
            <a:xfrm>
              <a:off x="4834047" y="315124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F0D9E9E6-B902-8949-955D-EB1D96594ECD}"/>
                </a:ext>
              </a:extLst>
            </p:cNvPr>
            <p:cNvSpPr txBox="1"/>
            <p:nvPr/>
          </p:nvSpPr>
          <p:spPr>
            <a:xfrm>
              <a:off x="8497997" y="4065642"/>
              <a:ext cx="3233737" cy="4508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50" b="1" dirty="0">
                  <a:solidFill>
                    <a:srgbClr val="833C0B"/>
                  </a:solidFill>
                  <a:cs typeface="Times New Roman" pitchFamily="18" charset="0"/>
                </a:rPr>
                <a:t>EĞİTİM VE ÖĞRETİM PROGRAMLARININ UYGULANMASI</a:t>
              </a:r>
              <a:endParaRPr lang="tr-TR" altLang="tr-TR" sz="1400" b="1"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DD96D7C3-96DC-B543-8078-BB70519B8A47}"/>
                </a:ext>
              </a:extLst>
            </p:cNvPr>
            <p:cNvSpPr/>
            <p:nvPr/>
          </p:nvSpPr>
          <p:spPr>
            <a:xfrm>
              <a:off x="6140559" y="4162479"/>
              <a:ext cx="22764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5">
              <a:extLst>
                <a:ext uri="{FF2B5EF4-FFF2-40B4-BE49-F238E27FC236}">
                  <a16:creationId xmlns:a16="http://schemas.microsoft.com/office/drawing/2014/main" id="{8E96BFD9-0A00-9449-B0BA-86BA042E8A98}"/>
                </a:ext>
              </a:extLst>
            </p:cNvPr>
            <p:cNvSpPr txBox="1"/>
            <p:nvPr/>
          </p:nvSpPr>
          <p:spPr>
            <a:xfrm>
              <a:off x="8510697" y="3597330"/>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latin typeface="+mn-lt"/>
                  <a:cs typeface="Times New Roman" pitchFamily="18" charset="0"/>
                </a:rPr>
                <a:t>PROGRAM ÇIKTILARI</a:t>
              </a:r>
            </a:p>
          </p:txBody>
        </p:sp>
      </p:grpSp>
      <p:sp>
        <p:nvSpPr>
          <p:cNvPr id="49157" name="TextBox 5">
            <a:extLst>
              <a:ext uri="{FF2B5EF4-FFF2-40B4-BE49-F238E27FC236}">
                <a16:creationId xmlns:a16="http://schemas.microsoft.com/office/drawing/2014/main" id="{7FF60810-37CD-A345-8653-2A2C8CDEB94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a:t>
            </a:r>
            <a:r>
              <a:rPr lang="tr-TR" sz="2400" b="1" dirty="0">
                <a:solidFill>
                  <a:srgbClr val="00B0F0"/>
                </a:solidFill>
              </a:rPr>
              <a:t>Program amaçları, çıktıları ve programın TYYÇ uyumu</a:t>
            </a:r>
            <a:r>
              <a:rPr lang="tr-TR" altLang="tr-TR" sz="2400" b="1" dirty="0">
                <a:solidFill>
                  <a:srgbClr val="00B0F0"/>
                </a:solidFill>
              </a:rPr>
              <a:t>)</a:t>
            </a:r>
            <a:endParaRPr lang="en-US" altLang="tr-TR" sz="2400" b="1" dirty="0">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BC4F1CA5-EEEC-AE4A-8B79-F556B10B3D59}"/>
              </a:ext>
            </a:extLst>
          </p:cNvPr>
          <p:cNvSpPr/>
          <p:nvPr/>
        </p:nvSpPr>
        <p:spPr>
          <a:xfrm>
            <a:off x="2997200" y="215582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P</a:t>
            </a:r>
            <a:r>
              <a:rPr lang="tr-TR" b="1" dirty="0"/>
              <a:t>LANLA</a:t>
            </a:r>
          </a:p>
        </p:txBody>
      </p:sp>
      <p:sp>
        <p:nvSpPr>
          <p:cNvPr id="18" name="Hexagon 17">
            <a:extLst>
              <a:ext uri="{FF2B5EF4-FFF2-40B4-BE49-F238E27FC236}">
                <a16:creationId xmlns:a16="http://schemas.microsoft.com/office/drawing/2014/main" id="{4BCD1C0D-AC56-1640-8CA0-9CE14FA821FC}"/>
              </a:ext>
            </a:extLst>
          </p:cNvPr>
          <p:cNvSpPr/>
          <p:nvPr/>
        </p:nvSpPr>
        <p:spPr>
          <a:xfrm>
            <a:off x="4275138" y="3041650"/>
            <a:ext cx="1465262" cy="10445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46BC2CA6-158E-A841-B463-BB41E10EC015}"/>
              </a:ext>
            </a:extLst>
          </p:cNvPr>
          <p:cNvSpPr/>
          <p:nvPr/>
        </p:nvSpPr>
        <p:spPr>
          <a:xfrm>
            <a:off x="2903538" y="3843338"/>
            <a:ext cx="1589087" cy="1095375"/>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K</a:t>
            </a:r>
            <a:r>
              <a:rPr lang="tr-TR" b="1" dirty="0">
                <a:solidFill>
                  <a:schemeClr val="bg1"/>
                </a:solidFill>
              </a:rPr>
              <a:t>ONTROL ET</a:t>
            </a:r>
          </a:p>
        </p:txBody>
      </p:sp>
      <p:sp>
        <p:nvSpPr>
          <p:cNvPr id="20" name="Hexagon 19">
            <a:extLst>
              <a:ext uri="{FF2B5EF4-FFF2-40B4-BE49-F238E27FC236}">
                <a16:creationId xmlns:a16="http://schemas.microsoft.com/office/drawing/2014/main" id="{39020F32-4E03-0B47-B01D-6EDB035580FA}"/>
              </a:ext>
            </a:extLst>
          </p:cNvPr>
          <p:cNvSpPr/>
          <p:nvPr/>
        </p:nvSpPr>
        <p:spPr>
          <a:xfrm>
            <a:off x="1652588" y="304165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50351555-E1E4-D34A-AC91-FD14B7775127}"/>
              </a:ext>
            </a:extLst>
          </p:cNvPr>
          <p:cNvSpPr/>
          <p:nvPr/>
        </p:nvSpPr>
        <p:spPr>
          <a:xfrm rot="2360396">
            <a:off x="4294188" y="234791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05B73A83-6F9B-6F4A-8DE1-23F55FC9B61F}"/>
              </a:ext>
            </a:extLst>
          </p:cNvPr>
          <p:cNvSpPr/>
          <p:nvPr/>
        </p:nvSpPr>
        <p:spPr>
          <a:xfrm rot="8456817">
            <a:off x="4230688" y="433705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C10E5591-2B70-8748-AEE9-E9A80F1F8D33}"/>
              </a:ext>
            </a:extLst>
          </p:cNvPr>
          <p:cNvSpPr/>
          <p:nvPr/>
        </p:nvSpPr>
        <p:spPr>
          <a:xfrm rot="13059305">
            <a:off x="1881188" y="429736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AC223D56-39C4-B540-81A6-33BC51E1BF39}"/>
              </a:ext>
            </a:extLst>
          </p:cNvPr>
          <p:cNvSpPr/>
          <p:nvPr/>
        </p:nvSpPr>
        <p:spPr>
          <a:xfrm rot="19387408">
            <a:off x="2039938" y="229393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2" name="TextBox 11">
            <a:extLst>
              <a:ext uri="{FF2B5EF4-FFF2-40B4-BE49-F238E27FC236}">
                <a16:creationId xmlns:a16="http://schemas.microsoft.com/office/drawing/2014/main" id="{036D6925-7C03-8947-AE32-EB982032EF08}"/>
              </a:ext>
            </a:extLst>
          </p:cNvPr>
          <p:cNvSpPr txBox="1"/>
          <p:nvPr/>
        </p:nvSpPr>
        <p:spPr>
          <a:xfrm>
            <a:off x="5976938" y="2184400"/>
            <a:ext cx="1381125" cy="922338"/>
          </a:xfrm>
          <a:prstGeom prst="rect">
            <a:avLst/>
          </a:prstGeom>
          <a:solidFill>
            <a:schemeClr val="bg1">
              <a:lumMod val="85000"/>
            </a:schemeClr>
          </a:solidFill>
        </p:spPr>
        <p:txBody>
          <a:bodyPr>
            <a:spAutoFit/>
          </a:bodyPr>
          <a:lstStyle/>
          <a:p>
            <a:pPr>
              <a:defRPr/>
            </a:pPr>
            <a:r>
              <a:rPr lang="tr-TR" dirty="0"/>
              <a:t>EĞİTİM PROGRAM TASARIMI</a:t>
            </a:r>
          </a:p>
        </p:txBody>
      </p:sp>
      <p:sp>
        <p:nvSpPr>
          <p:cNvPr id="14" name="Left Arrow 13">
            <a:extLst>
              <a:ext uri="{FF2B5EF4-FFF2-40B4-BE49-F238E27FC236}">
                <a16:creationId xmlns:a16="http://schemas.microsoft.com/office/drawing/2014/main" id="{DCB1DB64-3622-1E49-93B0-7F7E6D8E1B18}"/>
              </a:ext>
            </a:extLst>
          </p:cNvPr>
          <p:cNvSpPr/>
          <p:nvPr/>
        </p:nvSpPr>
        <p:spPr>
          <a:xfrm>
            <a:off x="7385050" y="253365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A9C5B9C-317B-D044-A4D0-B37FA26F545F}"/>
              </a:ext>
            </a:extLst>
          </p:cNvPr>
          <p:cNvSpPr/>
          <p:nvPr/>
        </p:nvSpPr>
        <p:spPr>
          <a:xfrm>
            <a:off x="4433888" y="248126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625D0802-398C-AF43-8107-EE1004036391}"/>
              </a:ext>
            </a:extLst>
          </p:cNvPr>
          <p:cNvSpPr txBox="1"/>
          <p:nvPr/>
        </p:nvSpPr>
        <p:spPr>
          <a:xfrm>
            <a:off x="8097838" y="3435350"/>
            <a:ext cx="32337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dirty="0">
                <a:cs typeface="Times New Roman" pitchFamily="18" charset="0"/>
              </a:rPr>
              <a:t>EĞİTİM VE ÖĞRETİM PROGRAMLARININ UYGULANMASI</a:t>
            </a:r>
            <a:endParaRPr lang="tr-TR" altLang="tr-TR" sz="1200"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4EDA67DD-165D-3744-9C21-9FA831DFB9CE}"/>
              </a:ext>
            </a:extLst>
          </p:cNvPr>
          <p:cNvSpPr/>
          <p:nvPr/>
        </p:nvSpPr>
        <p:spPr>
          <a:xfrm>
            <a:off x="5740400" y="3492500"/>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72E5EACF-CCEE-E240-AC07-2ED4B058F1E8}"/>
              </a:ext>
            </a:extLst>
          </p:cNvPr>
          <p:cNvSpPr txBox="1"/>
          <p:nvPr/>
        </p:nvSpPr>
        <p:spPr>
          <a:xfrm>
            <a:off x="6259513" y="4070350"/>
            <a:ext cx="4164012" cy="35560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  ÇIKTILARININ VE DERS ÖĞRENME ÇIKTILARININ  İZLENMESİ</a:t>
            </a:r>
          </a:p>
        </p:txBody>
      </p:sp>
      <p:sp>
        <p:nvSpPr>
          <p:cNvPr id="34" name="Metin Kutusu 9">
            <a:extLst>
              <a:ext uri="{FF2B5EF4-FFF2-40B4-BE49-F238E27FC236}">
                <a16:creationId xmlns:a16="http://schemas.microsoft.com/office/drawing/2014/main" id="{BE7EB03C-A51C-3D43-803B-7BFC88A67E5C}"/>
              </a:ext>
            </a:extLst>
          </p:cNvPr>
          <p:cNvSpPr txBox="1"/>
          <p:nvPr/>
        </p:nvSpPr>
        <p:spPr>
          <a:xfrm>
            <a:off x="6259513" y="4483100"/>
            <a:ext cx="4164012" cy="4127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4AFBC231-41A7-024C-BDE6-468645749FD2}"/>
              </a:ext>
            </a:extLst>
          </p:cNvPr>
          <p:cNvSpPr txBox="1"/>
          <p:nvPr/>
        </p:nvSpPr>
        <p:spPr>
          <a:xfrm>
            <a:off x="6259513" y="4943475"/>
            <a:ext cx="4164012" cy="3492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PROGRAMI YÜRÜTEN BİRİMLERİN  KURUL VE KOMİSYONLARINDA  PAYDAŞ KATILIMIYLA DEĞERLENDİRME</a:t>
            </a:r>
          </a:p>
        </p:txBody>
      </p:sp>
      <p:sp>
        <p:nvSpPr>
          <p:cNvPr id="36" name="Left Arrow 35">
            <a:extLst>
              <a:ext uri="{FF2B5EF4-FFF2-40B4-BE49-F238E27FC236}">
                <a16:creationId xmlns:a16="http://schemas.microsoft.com/office/drawing/2014/main" id="{650B10CA-873D-8040-AC59-B4D57D9488DD}"/>
              </a:ext>
            </a:extLst>
          </p:cNvPr>
          <p:cNvSpPr/>
          <p:nvPr/>
        </p:nvSpPr>
        <p:spPr>
          <a:xfrm>
            <a:off x="4395788" y="4391025"/>
            <a:ext cx="1771650" cy="234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225" name="TextBox 5">
            <a:extLst>
              <a:ext uri="{FF2B5EF4-FFF2-40B4-BE49-F238E27FC236}">
                <a16:creationId xmlns:a16="http://schemas.microsoft.com/office/drawing/2014/main" id="{7EACDCC5-91B4-9341-9435-1C657341366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a:t>
            </a:r>
            <a:r>
              <a:rPr lang="tr-TR" sz="2400" b="1" dirty="0">
                <a:solidFill>
                  <a:srgbClr val="00B0F0"/>
                </a:solidFill>
              </a:rPr>
              <a:t>Program amaçları, çıktıları ve programın TYYÇ uyumu</a:t>
            </a:r>
            <a:r>
              <a:rPr lang="tr-TR" altLang="tr-TR" sz="2400" b="1" dirty="0">
                <a:solidFill>
                  <a:srgbClr val="00B0F0"/>
                </a:solidFill>
              </a:rPr>
              <a:t>)</a:t>
            </a:r>
            <a:endParaRPr lang="en-US" altLang="tr-TR" sz="2400" b="1" dirty="0">
              <a:solidFill>
                <a:srgbClr val="00B0F0"/>
              </a:solidFill>
            </a:endParaRPr>
          </a:p>
        </p:txBody>
      </p:sp>
      <p:sp>
        <p:nvSpPr>
          <p:cNvPr id="3" name="Metin Kutusu 1">
            <a:extLst>
              <a:ext uri="{FF2B5EF4-FFF2-40B4-BE49-F238E27FC236}">
                <a16:creationId xmlns:a16="http://schemas.microsoft.com/office/drawing/2014/main" id="{A41C2FD2-BB3C-4C0E-A80F-494FEC54AD50}"/>
              </a:ext>
            </a:extLst>
          </p:cNvPr>
          <p:cNvSpPr txBox="1"/>
          <p:nvPr/>
        </p:nvSpPr>
        <p:spPr bwMode="auto">
          <a:xfrm>
            <a:off x="8101013" y="1744383"/>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TYYÇ (Türkiye Yükseköğretim Yeterllilikler Çerçevesi)</a:t>
            </a:r>
          </a:p>
        </p:txBody>
      </p:sp>
      <p:sp>
        <p:nvSpPr>
          <p:cNvPr id="4" name="Metin Kutusu 2">
            <a:extLst>
              <a:ext uri="{FF2B5EF4-FFF2-40B4-BE49-F238E27FC236}">
                <a16:creationId xmlns:a16="http://schemas.microsoft.com/office/drawing/2014/main" id="{6F1A3F5B-389C-4CF3-8A12-A77555C67DA9}"/>
              </a:ext>
            </a:extLst>
          </p:cNvPr>
          <p:cNvSpPr txBox="1"/>
          <p:nvPr/>
        </p:nvSpPr>
        <p:spPr bwMode="auto">
          <a:xfrm>
            <a:off x="8101013" y="2114615"/>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Alan Yeterlilikleri,(varsa), ÇEP (Çekirdek Eğitim Progrsmı (varsa</a:t>
            </a:r>
          </a:p>
        </p:txBody>
      </p:sp>
      <p:sp>
        <p:nvSpPr>
          <p:cNvPr id="6" name="Metin Kutusu 5">
            <a:extLst>
              <a:ext uri="{FF2B5EF4-FFF2-40B4-BE49-F238E27FC236}">
                <a16:creationId xmlns:a16="http://schemas.microsoft.com/office/drawing/2014/main" id="{7DA121FB-25AB-4231-9DFF-53BDB124B09D}"/>
              </a:ext>
            </a:extLst>
          </p:cNvPr>
          <p:cNvSpPr txBox="1"/>
          <p:nvPr/>
        </p:nvSpPr>
        <p:spPr bwMode="auto">
          <a:xfrm>
            <a:off x="8101013" y="2613271"/>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cs typeface="Times New Roman" pitchFamily="18" charset="0"/>
              </a:rPr>
              <a:t>İAÜ Eğitim-Öğretim Politikası</a:t>
            </a:r>
            <a:endParaRPr lang="tr-TR" altLang="tr-TR" sz="1400" dirty="0">
              <a:latin typeface="Times New Roman" pitchFamily="18" charset="0"/>
              <a:cs typeface="Times New Roman" pitchFamily="18" charset="0"/>
            </a:endParaRPr>
          </a:p>
        </p:txBody>
      </p:sp>
      <p:sp>
        <p:nvSpPr>
          <p:cNvPr id="7" name="Metin Kutusu 5">
            <a:extLst>
              <a:ext uri="{FF2B5EF4-FFF2-40B4-BE49-F238E27FC236}">
                <a16:creationId xmlns:a16="http://schemas.microsoft.com/office/drawing/2014/main" id="{65CF6CBC-DD1C-45C1-A80D-C4D22BA722F0}"/>
              </a:ext>
            </a:extLst>
          </p:cNvPr>
          <p:cNvSpPr txBox="1"/>
          <p:nvPr/>
        </p:nvSpPr>
        <p:spPr bwMode="auto">
          <a:xfrm>
            <a:off x="8101013" y="2983158"/>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latin typeface="+mn-lt"/>
                <a:cs typeface="Times New Roman" pitchFamily="18" charset="0"/>
              </a:rPr>
              <a:t>PROGRAM ÇIKTILARI</a:t>
            </a:r>
          </a:p>
        </p:txBody>
      </p:sp>
      <p:sp>
        <p:nvSpPr>
          <p:cNvPr id="31" name="Metin Kutusu 18">
            <a:extLst>
              <a:ext uri="{FF2B5EF4-FFF2-40B4-BE49-F238E27FC236}">
                <a16:creationId xmlns:a16="http://schemas.microsoft.com/office/drawing/2014/main" id="{2EE215C9-8774-4B2D-B088-10354EE97146}"/>
              </a:ext>
            </a:extLst>
          </p:cNvPr>
          <p:cNvSpPr txBox="1"/>
          <p:nvPr/>
        </p:nvSpPr>
        <p:spPr>
          <a:xfrm>
            <a:off x="6259513" y="5402263"/>
            <a:ext cx="4164012" cy="3492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GEREKİYORSA DEĞİŞİKLİKLERİN EĞİTİM KOMİSYONUNDA, KALİTE KOMİSYONUNDA VE SENATO’DA GÜNDEME ALINMASI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1865BF00-176B-8B42-AE23-45E41F222388}"/>
              </a:ext>
            </a:extLst>
          </p:cNvPr>
          <p:cNvSpPr/>
          <p:nvPr/>
        </p:nvSpPr>
        <p:spPr>
          <a:xfrm>
            <a:off x="3686175" y="1922463"/>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P</a:t>
            </a:r>
            <a:r>
              <a:rPr lang="tr-TR" b="1" dirty="0"/>
              <a:t>LANLA</a:t>
            </a:r>
          </a:p>
        </p:txBody>
      </p:sp>
      <p:sp>
        <p:nvSpPr>
          <p:cNvPr id="18" name="Hexagon 17">
            <a:extLst>
              <a:ext uri="{FF2B5EF4-FFF2-40B4-BE49-F238E27FC236}">
                <a16:creationId xmlns:a16="http://schemas.microsoft.com/office/drawing/2014/main" id="{FF1CE36D-9B21-2446-8C20-DD5C9D8BFE1E}"/>
              </a:ext>
            </a:extLst>
          </p:cNvPr>
          <p:cNvSpPr/>
          <p:nvPr/>
        </p:nvSpPr>
        <p:spPr>
          <a:xfrm>
            <a:off x="4964113" y="2808288"/>
            <a:ext cx="1465262" cy="1036637"/>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C85D5D95-72DA-4248-9887-7DF11B017556}"/>
              </a:ext>
            </a:extLst>
          </p:cNvPr>
          <p:cNvSpPr/>
          <p:nvPr/>
        </p:nvSpPr>
        <p:spPr>
          <a:xfrm>
            <a:off x="3500438" y="3609975"/>
            <a:ext cx="16224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87CDBB9E-9D43-F542-BAE3-9A7A06406664}"/>
              </a:ext>
            </a:extLst>
          </p:cNvPr>
          <p:cNvSpPr/>
          <p:nvPr/>
        </p:nvSpPr>
        <p:spPr>
          <a:xfrm>
            <a:off x="2341563" y="2808288"/>
            <a:ext cx="1371600" cy="100965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rPr>
              <a:t>Ö</a:t>
            </a:r>
            <a:r>
              <a:rPr lang="tr-TR" b="1" dirty="0">
                <a:solidFill>
                  <a:schemeClr val="bg1"/>
                </a:solidFill>
              </a:rPr>
              <a:t>NLEM AL</a:t>
            </a:r>
          </a:p>
        </p:txBody>
      </p:sp>
      <p:sp>
        <p:nvSpPr>
          <p:cNvPr id="9" name="Curved Down Arrow 8">
            <a:extLst>
              <a:ext uri="{FF2B5EF4-FFF2-40B4-BE49-F238E27FC236}">
                <a16:creationId xmlns:a16="http://schemas.microsoft.com/office/drawing/2014/main" id="{06708D98-9A6C-4A45-BDEF-A95E7F2CA9E8}"/>
              </a:ext>
            </a:extLst>
          </p:cNvPr>
          <p:cNvSpPr/>
          <p:nvPr/>
        </p:nvSpPr>
        <p:spPr>
          <a:xfrm rot="2360396">
            <a:off x="4983163" y="2114550"/>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A58F0793-B251-E54C-9866-9B093CA4F46E}"/>
              </a:ext>
            </a:extLst>
          </p:cNvPr>
          <p:cNvSpPr/>
          <p:nvPr/>
        </p:nvSpPr>
        <p:spPr>
          <a:xfrm rot="8456817">
            <a:off x="4919663" y="410368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B758D8F7-DFB5-364A-896F-F81DEE977071}"/>
              </a:ext>
            </a:extLst>
          </p:cNvPr>
          <p:cNvSpPr/>
          <p:nvPr/>
        </p:nvSpPr>
        <p:spPr>
          <a:xfrm rot="13059305">
            <a:off x="2570163" y="4064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4A7B866-31CF-8A44-8FA5-6EA22F129F71}"/>
              </a:ext>
            </a:extLst>
          </p:cNvPr>
          <p:cNvSpPr/>
          <p:nvPr/>
        </p:nvSpPr>
        <p:spPr>
          <a:xfrm rot="19387408">
            <a:off x="2728913" y="206057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10BB13F9-C6BE-FB42-8D6B-1DC36A89F9EB}"/>
              </a:ext>
            </a:extLst>
          </p:cNvPr>
          <p:cNvSpPr txBox="1"/>
          <p:nvPr/>
        </p:nvSpPr>
        <p:spPr>
          <a:xfrm>
            <a:off x="8799513" y="1717675"/>
            <a:ext cx="31829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İAÜ STRATEJİK PLANI</a:t>
            </a:r>
          </a:p>
        </p:txBody>
      </p:sp>
      <p:sp>
        <p:nvSpPr>
          <p:cNvPr id="31" name="Metin Kutusu 2">
            <a:extLst>
              <a:ext uri="{FF2B5EF4-FFF2-40B4-BE49-F238E27FC236}">
                <a16:creationId xmlns:a16="http://schemas.microsoft.com/office/drawing/2014/main" id="{188725FF-E5DF-5C4A-981F-F7867E3AF5BA}"/>
              </a:ext>
            </a:extLst>
          </p:cNvPr>
          <p:cNvSpPr txBox="1"/>
          <p:nvPr/>
        </p:nvSpPr>
        <p:spPr>
          <a:xfrm>
            <a:off x="8799513" y="2212975"/>
            <a:ext cx="31829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İAÜ</a:t>
            </a:r>
          </a:p>
          <a:p>
            <a:pPr algn="ctr">
              <a:defRPr/>
            </a:pPr>
            <a:r>
              <a:rPr lang="tr-TR" altLang="tr-TR" sz="1000" dirty="0">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F4403768-59FB-D44D-8543-ED5F3726296A}"/>
              </a:ext>
            </a:extLst>
          </p:cNvPr>
          <p:cNvSpPr txBox="1"/>
          <p:nvPr/>
        </p:nvSpPr>
        <p:spPr>
          <a:xfrm>
            <a:off x="8786813" y="2687638"/>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ea typeface="Times New Roman" panose="02020603050405020304" pitchFamily="18" charset="0"/>
              </a:rPr>
              <a:t>PROGRAM KAZANIMLARI</a:t>
            </a:r>
            <a:endParaRPr lang="tr-TR" sz="1200" dirty="0">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A8268DE-50B7-0642-9E9A-0B244F9659FA}"/>
              </a:ext>
            </a:extLst>
          </p:cNvPr>
          <p:cNvSpPr txBox="1"/>
          <p:nvPr/>
        </p:nvSpPr>
        <p:spPr>
          <a:xfrm>
            <a:off x="6665913" y="1951038"/>
            <a:ext cx="1381125" cy="922337"/>
          </a:xfrm>
          <a:prstGeom prst="rect">
            <a:avLst/>
          </a:prstGeom>
          <a:solidFill>
            <a:schemeClr val="bg1">
              <a:lumMod val="85000"/>
            </a:schemeClr>
          </a:solidFill>
        </p:spPr>
        <p:txBody>
          <a:bodyPr>
            <a:spAutoFit/>
          </a:bodyPr>
          <a:lstStyle/>
          <a:p>
            <a:pPr>
              <a:defRPr/>
            </a:pPr>
            <a:r>
              <a:rPr lang="tr-TR" dirty="0"/>
              <a:t>EĞİTİM PROGRAM TASARIMI</a:t>
            </a:r>
          </a:p>
        </p:txBody>
      </p:sp>
      <p:sp>
        <p:nvSpPr>
          <p:cNvPr id="14" name="Left Arrow 13">
            <a:extLst>
              <a:ext uri="{FF2B5EF4-FFF2-40B4-BE49-F238E27FC236}">
                <a16:creationId xmlns:a16="http://schemas.microsoft.com/office/drawing/2014/main" id="{0C6BCC6F-49F8-C245-983D-A0DC3E6FF21E}"/>
              </a:ext>
            </a:extLst>
          </p:cNvPr>
          <p:cNvSpPr/>
          <p:nvPr/>
        </p:nvSpPr>
        <p:spPr>
          <a:xfrm>
            <a:off x="8074025" y="2300288"/>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8FF88A25-F155-2843-8C96-B303DB6DA2C7}"/>
              </a:ext>
            </a:extLst>
          </p:cNvPr>
          <p:cNvSpPr/>
          <p:nvPr/>
        </p:nvSpPr>
        <p:spPr>
          <a:xfrm>
            <a:off x="5122863" y="2247900"/>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BF2C59B5-623B-0948-B47E-F41C27A3C93D}"/>
              </a:ext>
            </a:extLst>
          </p:cNvPr>
          <p:cNvSpPr txBox="1"/>
          <p:nvPr/>
        </p:nvSpPr>
        <p:spPr>
          <a:xfrm>
            <a:off x="8786813" y="3201988"/>
            <a:ext cx="32337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dirty="0">
                <a:cs typeface="Times New Roman" pitchFamily="18" charset="0"/>
              </a:rPr>
              <a:t>EĞİTİM VE ÖĞRETİM PROGRAMLARININ UYGULANMASI</a:t>
            </a:r>
            <a:endParaRPr lang="tr-TR" altLang="tr-TR" sz="1200"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9746C008-E77C-3648-8A42-B4651D96EF61}"/>
              </a:ext>
            </a:extLst>
          </p:cNvPr>
          <p:cNvSpPr/>
          <p:nvPr/>
        </p:nvSpPr>
        <p:spPr>
          <a:xfrm>
            <a:off x="6429375" y="3259138"/>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4BD725AF-0B3D-9347-B58D-AE9955965328}"/>
              </a:ext>
            </a:extLst>
          </p:cNvPr>
          <p:cNvSpPr txBox="1"/>
          <p:nvPr/>
        </p:nvSpPr>
        <p:spPr>
          <a:xfrm>
            <a:off x="6948488" y="3836988"/>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9B35056C-F6BE-BB46-9B12-98A4E4C5DDA0}"/>
              </a:ext>
            </a:extLst>
          </p:cNvPr>
          <p:cNvSpPr txBox="1"/>
          <p:nvPr/>
        </p:nvSpPr>
        <p:spPr>
          <a:xfrm>
            <a:off x="6948488" y="4249738"/>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0EED36F1-8F29-9440-A301-D909135F0F83}"/>
              </a:ext>
            </a:extLst>
          </p:cNvPr>
          <p:cNvSpPr txBox="1"/>
          <p:nvPr/>
        </p:nvSpPr>
        <p:spPr>
          <a:xfrm>
            <a:off x="6948488" y="4710113"/>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EGE ÜNİVERSİTESİ KURUL VE KOMİSYONLARINDA  DEĞERLENDİRME</a:t>
            </a:r>
            <a:endParaRPr lang="tr-TR" altLang="tr-TR" sz="1200" dirty="0">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46AAE9EE-8E07-9A4E-A633-5F2D66EC89A6}"/>
              </a:ext>
            </a:extLst>
          </p:cNvPr>
          <p:cNvSpPr/>
          <p:nvPr/>
        </p:nvSpPr>
        <p:spPr>
          <a:xfrm>
            <a:off x="5084763" y="4157663"/>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4E1885F6-D154-954F-B8D0-884A19E8B916}"/>
              </a:ext>
            </a:extLst>
          </p:cNvPr>
          <p:cNvSpPr txBox="1"/>
          <p:nvPr/>
        </p:nvSpPr>
        <p:spPr>
          <a:xfrm>
            <a:off x="303213" y="2970213"/>
            <a:ext cx="1589087" cy="593725"/>
          </a:xfrm>
          <a:prstGeom prst="rect">
            <a:avLst/>
          </a:prstGeom>
          <a:solidFill>
            <a:schemeClr val="accent2">
              <a:lumMod val="7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787902BC-4CCB-9840-BB71-19C4053D2C33}"/>
              </a:ext>
            </a:extLst>
          </p:cNvPr>
          <p:cNvSpPr/>
          <p:nvPr/>
        </p:nvSpPr>
        <p:spPr>
          <a:xfrm rot="10800000">
            <a:off x="1895475" y="3140075"/>
            <a:ext cx="458788" cy="3444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3275" name="TextBox 5">
            <a:extLst>
              <a:ext uri="{FF2B5EF4-FFF2-40B4-BE49-F238E27FC236}">
                <a16:creationId xmlns:a16="http://schemas.microsoft.com/office/drawing/2014/main" id="{690B8469-C55B-0445-980A-A461EA11B472}"/>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a:t>
            </a:r>
            <a:r>
              <a:rPr lang="tr-TR" sz="2400" b="1" dirty="0">
                <a:solidFill>
                  <a:srgbClr val="00B0F0"/>
                </a:solidFill>
              </a:rPr>
              <a:t>Program amaçları, çıktıları ve programın TYYÇ uyumu</a:t>
            </a:r>
            <a:r>
              <a:rPr lang="tr-TR" altLang="tr-TR" sz="2400" b="1" dirty="0">
                <a:solidFill>
                  <a:srgbClr val="00B0F0"/>
                </a:solidFill>
              </a:rPr>
              <a:t>)</a:t>
            </a:r>
            <a:endParaRPr lang="en-US" altLang="tr-TR" sz="2400" b="1" dirty="0">
              <a:solidFill>
                <a:srgbClr val="00B0F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5D5BF76E-C0E2-E04C-B759-8EDE2382208D}"/>
              </a:ext>
            </a:extLst>
          </p:cNvPr>
          <p:cNvSpPr/>
          <p:nvPr/>
        </p:nvSpPr>
        <p:spPr>
          <a:xfrm>
            <a:off x="3565525" y="2909888"/>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P</a:t>
            </a:r>
            <a:r>
              <a:rPr lang="tr-TR" b="1" dirty="0"/>
              <a:t>LANLA</a:t>
            </a:r>
          </a:p>
        </p:txBody>
      </p:sp>
      <p:sp>
        <p:nvSpPr>
          <p:cNvPr id="18" name="Hexagon 17">
            <a:extLst>
              <a:ext uri="{FF2B5EF4-FFF2-40B4-BE49-F238E27FC236}">
                <a16:creationId xmlns:a16="http://schemas.microsoft.com/office/drawing/2014/main" id="{C092FFEA-652A-5A41-99B5-CE0A1156D189}"/>
              </a:ext>
            </a:extLst>
          </p:cNvPr>
          <p:cNvSpPr/>
          <p:nvPr/>
        </p:nvSpPr>
        <p:spPr>
          <a:xfrm>
            <a:off x="4843463" y="3795713"/>
            <a:ext cx="1465262"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94749C5E-D407-C246-A4C7-6F22CDF336B0}"/>
              </a:ext>
            </a:extLst>
          </p:cNvPr>
          <p:cNvSpPr/>
          <p:nvPr/>
        </p:nvSpPr>
        <p:spPr>
          <a:xfrm>
            <a:off x="3290888" y="4597400"/>
            <a:ext cx="16732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0C8379C8-CE7B-A845-8058-99C253CCF065}"/>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Ö</a:t>
            </a:r>
            <a:r>
              <a:rPr lang="tr-TR" b="1" dirty="0"/>
              <a:t>NLEM AL</a:t>
            </a:r>
          </a:p>
        </p:txBody>
      </p:sp>
      <p:sp>
        <p:nvSpPr>
          <p:cNvPr id="9" name="Curved Down Arrow 8">
            <a:extLst>
              <a:ext uri="{FF2B5EF4-FFF2-40B4-BE49-F238E27FC236}">
                <a16:creationId xmlns:a16="http://schemas.microsoft.com/office/drawing/2014/main" id="{3FD327B5-5472-8E48-AC1F-E1DFD4F88D4E}"/>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CAF879F-6EE4-1B4E-BE31-9E8035004167}"/>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60617C38-1FCA-4548-84A3-92B2A5B3F66F}"/>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F47AB275-6FDA-7F4D-9442-0CCC4E518941}"/>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E9C7C1B-3B7D-074E-A646-B5623AED47FC}"/>
              </a:ext>
            </a:extLst>
          </p:cNvPr>
          <p:cNvSpPr txBox="1"/>
          <p:nvPr/>
        </p:nvSpPr>
        <p:spPr>
          <a:xfrm>
            <a:off x="8678863" y="2705100"/>
            <a:ext cx="32210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İAÜ STRATEJİK PLANI</a:t>
            </a:r>
          </a:p>
        </p:txBody>
      </p:sp>
      <p:sp>
        <p:nvSpPr>
          <p:cNvPr id="31" name="Metin Kutusu 2">
            <a:extLst>
              <a:ext uri="{FF2B5EF4-FFF2-40B4-BE49-F238E27FC236}">
                <a16:creationId xmlns:a16="http://schemas.microsoft.com/office/drawing/2014/main" id="{D4E287C3-71DD-8C49-B41A-1C45BF3D9B82}"/>
              </a:ext>
            </a:extLst>
          </p:cNvPr>
          <p:cNvSpPr txBox="1"/>
          <p:nvPr/>
        </p:nvSpPr>
        <p:spPr>
          <a:xfrm>
            <a:off x="8678863" y="3200400"/>
            <a:ext cx="32210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İAÜ</a:t>
            </a:r>
          </a:p>
          <a:p>
            <a:pPr algn="ctr">
              <a:defRPr/>
            </a:pPr>
            <a:r>
              <a:rPr lang="tr-TR" altLang="tr-TR" sz="1000" dirty="0">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8BA3A604-97F5-F648-834C-55652EEB201F}"/>
              </a:ext>
            </a:extLst>
          </p:cNvPr>
          <p:cNvSpPr txBox="1"/>
          <p:nvPr/>
        </p:nvSpPr>
        <p:spPr>
          <a:xfrm>
            <a:off x="8666163" y="3675063"/>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ea typeface="Times New Roman" panose="02020603050405020304" pitchFamily="18" charset="0"/>
              </a:rPr>
              <a:t>PROGRAM KAZANIMLARI</a:t>
            </a:r>
            <a:endParaRPr lang="tr-TR" sz="1200" dirty="0">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0797FB6-0FD7-1441-91DE-A3DBB433F7C2}"/>
              </a:ext>
            </a:extLst>
          </p:cNvPr>
          <p:cNvSpPr txBox="1"/>
          <p:nvPr/>
        </p:nvSpPr>
        <p:spPr>
          <a:xfrm>
            <a:off x="6545263" y="2938463"/>
            <a:ext cx="1381125" cy="922337"/>
          </a:xfrm>
          <a:prstGeom prst="rect">
            <a:avLst/>
          </a:prstGeom>
          <a:solidFill>
            <a:schemeClr val="bg1">
              <a:lumMod val="85000"/>
            </a:schemeClr>
          </a:solidFill>
        </p:spPr>
        <p:txBody>
          <a:bodyPr>
            <a:spAutoFit/>
          </a:bodyPr>
          <a:lstStyle/>
          <a:p>
            <a:pPr>
              <a:defRPr/>
            </a:pPr>
            <a:r>
              <a:rPr lang="tr-TR" dirty="0"/>
              <a:t>EĞİTİM PROGRAM TASARIMI</a:t>
            </a:r>
          </a:p>
        </p:txBody>
      </p:sp>
      <p:sp>
        <p:nvSpPr>
          <p:cNvPr id="14" name="Left Arrow 13">
            <a:extLst>
              <a:ext uri="{FF2B5EF4-FFF2-40B4-BE49-F238E27FC236}">
                <a16:creationId xmlns:a16="http://schemas.microsoft.com/office/drawing/2014/main" id="{71376F6E-1BF3-2A40-ADE8-528A54EAADC7}"/>
              </a:ext>
            </a:extLst>
          </p:cNvPr>
          <p:cNvSpPr/>
          <p:nvPr/>
        </p:nvSpPr>
        <p:spPr>
          <a:xfrm>
            <a:off x="7953375" y="3287713"/>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6B94F63C-F950-9242-B3EC-CF7982FAE3CE}"/>
              </a:ext>
            </a:extLst>
          </p:cNvPr>
          <p:cNvSpPr/>
          <p:nvPr/>
        </p:nvSpPr>
        <p:spPr>
          <a:xfrm>
            <a:off x="5002213" y="3235325"/>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EBC9FEC4-6D89-DF43-B42A-2DAFF2E2D099}"/>
              </a:ext>
            </a:extLst>
          </p:cNvPr>
          <p:cNvSpPr txBox="1"/>
          <p:nvPr/>
        </p:nvSpPr>
        <p:spPr>
          <a:xfrm>
            <a:off x="8666163" y="4189413"/>
            <a:ext cx="32464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dirty="0">
                <a:cs typeface="Times New Roman" pitchFamily="18" charset="0"/>
              </a:rPr>
              <a:t>EĞİTİM VE ÖĞRETİM PROGRAMLARININ UYGULANMASI</a:t>
            </a:r>
            <a:endParaRPr lang="tr-TR" altLang="tr-TR" sz="1200"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C51E64B5-C049-2D40-B592-9DEB057F9A1D}"/>
              </a:ext>
            </a:extLst>
          </p:cNvPr>
          <p:cNvSpPr/>
          <p:nvPr/>
        </p:nvSpPr>
        <p:spPr>
          <a:xfrm>
            <a:off x="6308725" y="4246563"/>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CF99B427-CC92-0940-A484-7AA43E48A51D}"/>
              </a:ext>
            </a:extLst>
          </p:cNvPr>
          <p:cNvSpPr txBox="1"/>
          <p:nvPr/>
        </p:nvSpPr>
        <p:spPr>
          <a:xfrm>
            <a:off x="6827838" y="4824413"/>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8E95C681-2F05-0142-B6AF-A27B197F1208}"/>
              </a:ext>
            </a:extLst>
          </p:cNvPr>
          <p:cNvSpPr txBox="1"/>
          <p:nvPr/>
        </p:nvSpPr>
        <p:spPr>
          <a:xfrm>
            <a:off x="6827838" y="5237163"/>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85509C9F-135B-3441-AFBD-2E362460A1FF}"/>
              </a:ext>
            </a:extLst>
          </p:cNvPr>
          <p:cNvSpPr txBox="1"/>
          <p:nvPr/>
        </p:nvSpPr>
        <p:spPr>
          <a:xfrm>
            <a:off x="6827838" y="5697538"/>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cs typeface="Times New Roman" pitchFamily="18" charset="0"/>
              </a:rPr>
              <a:t>KURUL VE KOMİSYONLARDA  DEĞERLENDİRME</a:t>
            </a:r>
            <a:endParaRPr lang="tr-TR" altLang="tr-TR" sz="1200" dirty="0">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D96D03BB-7751-B44E-81BF-BE29E19D7A38}"/>
              </a:ext>
            </a:extLst>
          </p:cNvPr>
          <p:cNvSpPr/>
          <p:nvPr/>
        </p:nvSpPr>
        <p:spPr>
          <a:xfrm>
            <a:off x="4964113" y="5145088"/>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CF4AF0AB-FB7B-4A42-BF0E-00465C506A72}"/>
              </a:ext>
            </a:extLst>
          </p:cNvPr>
          <p:cNvSpPr txBox="1"/>
          <p:nvPr/>
        </p:nvSpPr>
        <p:spPr>
          <a:xfrm>
            <a:off x="182563" y="3957638"/>
            <a:ext cx="1589087" cy="593725"/>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24298CEB-A072-E84C-B6B3-DFF8D0332B3D}"/>
              </a:ext>
            </a:extLst>
          </p:cNvPr>
          <p:cNvSpPr/>
          <p:nvPr/>
        </p:nvSpPr>
        <p:spPr>
          <a:xfrm rot="10800000">
            <a:off x="1789242" y="4159250"/>
            <a:ext cx="723900" cy="344488"/>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5323" name="TextBox 3">
            <a:extLst>
              <a:ext uri="{FF2B5EF4-FFF2-40B4-BE49-F238E27FC236}">
                <a16:creationId xmlns:a16="http://schemas.microsoft.com/office/drawing/2014/main" id="{8796700A-09E4-DB4F-97C8-C8815556CA66}"/>
              </a:ext>
            </a:extLst>
          </p:cNvPr>
          <p:cNvSpPr txBox="1">
            <a:spLocks noChangeArrowheads="1"/>
          </p:cNvSpPr>
          <p:nvPr/>
        </p:nvSpPr>
        <p:spPr bwMode="auto">
          <a:xfrm>
            <a:off x="182563" y="2097088"/>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a:t>4 ADIM GERÇEKLEŞTİĞİNDE PUKÖ DÖNGÜSÜ TAMAMLANIR.</a:t>
            </a:r>
          </a:p>
          <a:p>
            <a:pPr>
              <a:lnSpc>
                <a:spcPct val="100000"/>
              </a:lnSpc>
              <a:spcBef>
                <a:spcPct val="0"/>
              </a:spcBef>
              <a:buFontTx/>
              <a:buNone/>
            </a:pPr>
            <a:r>
              <a:rPr lang="tr-TR" altLang="tr-TR" sz="2000" b="1"/>
              <a:t>KALİTE GÜVENCESİ GERÇEKLEŞİR</a:t>
            </a:r>
          </a:p>
        </p:txBody>
      </p:sp>
      <p:sp>
        <p:nvSpPr>
          <p:cNvPr id="55324" name="TextBox 9">
            <a:extLst>
              <a:ext uri="{FF2B5EF4-FFF2-40B4-BE49-F238E27FC236}">
                <a16:creationId xmlns:a16="http://schemas.microsoft.com/office/drawing/2014/main" id="{2C42530D-FF66-3148-A04A-3C088759ECE5}"/>
              </a:ext>
            </a:extLst>
          </p:cNvPr>
          <p:cNvSpPr txBox="1">
            <a:spLocks noChangeArrowheads="1"/>
          </p:cNvSpPr>
          <p:nvPr/>
        </p:nvSpPr>
        <p:spPr bwMode="auto">
          <a:xfrm>
            <a:off x="111125" y="1027113"/>
            <a:ext cx="965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dirty="0">
                <a:solidFill>
                  <a:srgbClr val="FF0000"/>
                </a:solidFill>
              </a:rPr>
              <a:t>BEKLENEN: </a:t>
            </a:r>
          </a:p>
          <a:p>
            <a:pPr>
              <a:lnSpc>
                <a:spcPct val="100000"/>
              </a:lnSpc>
              <a:spcBef>
                <a:spcPct val="0"/>
              </a:spcBef>
              <a:buFontTx/>
              <a:buNone/>
            </a:pPr>
            <a:r>
              <a:rPr lang="tr-TR" altLang="tr-TR" sz="2000" dirty="0">
                <a:solidFill>
                  <a:srgbClr val="FF0000"/>
                </a:solidFill>
              </a:rPr>
              <a:t>HER BİR ALT ÖLÇÜT İÇİN PUKÖ DÖNGÜSÜNÜN KAPATILMASI  VE SÜRDÜRÜLEBİLİR İYİLEŞTİRME  İÇİN KURUMSAL DÜZEYDE SİSTEM KURULMASIDIR.</a:t>
            </a:r>
          </a:p>
        </p:txBody>
      </p:sp>
      <p:sp>
        <p:nvSpPr>
          <p:cNvPr id="55325" name="TextBox 5">
            <a:extLst>
              <a:ext uri="{FF2B5EF4-FFF2-40B4-BE49-F238E27FC236}">
                <a16:creationId xmlns:a16="http://schemas.microsoft.com/office/drawing/2014/main" id="{6EBA5583-C510-2F4C-90FF-16257BBE6B7F}"/>
              </a:ext>
            </a:extLst>
          </p:cNvPr>
          <p:cNvSpPr txBox="1">
            <a:spLocks noChangeArrowheads="1"/>
          </p:cNvSpPr>
          <p:nvPr/>
        </p:nvSpPr>
        <p:spPr bwMode="auto">
          <a:xfrm>
            <a:off x="74613" y="76200"/>
            <a:ext cx="10633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a:t>
            </a:r>
            <a:r>
              <a:rPr lang="tr-TR" sz="2400" b="1" dirty="0">
                <a:solidFill>
                  <a:srgbClr val="00B0F0"/>
                </a:solidFill>
              </a:rPr>
              <a:t>Program amaçları, çıktıları ve programın TYYÇ uyumu</a:t>
            </a:r>
            <a:r>
              <a:rPr lang="tr-TR" altLang="tr-TR" sz="2400" b="1" dirty="0">
                <a:solidFill>
                  <a:srgbClr val="00B0F0"/>
                </a:solidFill>
              </a:rPr>
              <a:t>)</a:t>
            </a:r>
            <a:endParaRPr lang="en-US" altLang="tr-TR" sz="2400" b="1" dirty="0">
              <a:solidFill>
                <a:srgbClr val="00B0F0"/>
              </a:solidFill>
            </a:endParaRPr>
          </a:p>
        </p:txBody>
      </p:sp>
      <p:cxnSp>
        <p:nvCxnSpPr>
          <p:cNvPr id="4" name="Straight Connector 3">
            <a:extLst>
              <a:ext uri="{FF2B5EF4-FFF2-40B4-BE49-F238E27FC236}">
                <a16:creationId xmlns:a16="http://schemas.microsoft.com/office/drawing/2014/main" id="{2F491806-5AB2-464A-A37B-B1A3271FC55F}"/>
              </a:ext>
            </a:extLst>
          </p:cNvPr>
          <p:cNvCxnSpPr/>
          <p:nvPr/>
        </p:nvCxnSpPr>
        <p:spPr>
          <a:xfrm>
            <a:off x="182563" y="1027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196B86-895D-FC47-9CFB-60531D32EDFA}"/>
              </a:ext>
            </a:extLst>
          </p:cNvPr>
          <p:cNvCxnSpPr>
            <a:cxnSpLocks/>
          </p:cNvCxnSpPr>
          <p:nvPr/>
        </p:nvCxnSpPr>
        <p:spPr>
          <a:xfrm>
            <a:off x="182563" y="2805113"/>
            <a:ext cx="636270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AB1D69-C47C-C442-9B80-5E5D1DAE8CDE}"/>
              </a:ext>
            </a:extLst>
          </p:cNvPr>
          <p:cNvCxnSpPr/>
          <p:nvPr/>
        </p:nvCxnSpPr>
        <p:spPr>
          <a:xfrm>
            <a:off x="182563" y="2043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19981"/>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KONTROL LİSTESİ</a:t>
            </a:r>
          </a:p>
        </p:txBody>
      </p:sp>
      <p:sp>
        <p:nvSpPr>
          <p:cNvPr id="8" name="Rectangle 5">
            <a:extLst>
              <a:ext uri="{FF2B5EF4-FFF2-40B4-BE49-F238E27FC236}">
                <a16:creationId xmlns:a16="http://schemas.microsoft.com/office/drawing/2014/main" id="{45B0DB4D-0637-443A-9A78-B284A962D193}"/>
              </a:ext>
            </a:extLst>
          </p:cNvPr>
          <p:cNvSpPr/>
          <p:nvPr/>
        </p:nvSpPr>
        <p:spPr>
          <a:xfrm>
            <a:off x="1262827" y="1354518"/>
            <a:ext cx="9607481" cy="492122"/>
          </a:xfrm>
          <a:prstGeom prst="rect">
            <a:avLst/>
          </a:prstGeom>
        </p:spPr>
        <p:txBody>
          <a:bodyPr wrap="square">
            <a:spAutoFit/>
          </a:bodyPr>
          <a:lstStyle/>
          <a:p>
            <a:pPr>
              <a:lnSpc>
                <a:spcPct val="115000"/>
              </a:lnSpc>
              <a:spcBef>
                <a:spcPts val="600"/>
              </a:spcBef>
              <a:spcAft>
                <a:spcPts val="600"/>
              </a:spcAft>
              <a:defRPr/>
            </a:pPr>
            <a:r>
              <a:rPr lang="tr-TR" sz="2400" b="1" dirty="0">
                <a:solidFill>
                  <a:srgbClr val="002060"/>
                </a:solidFill>
                <a:ea typeface="Calibri" panose="020F0502020204030204" pitchFamily="34" charset="0"/>
                <a:cs typeface="Times New Roman" panose="02020603050405020304" pitchFamily="18" charset="0"/>
              </a:rPr>
              <a:t>Akademik Birim Yöneticilerimiz</a:t>
            </a:r>
            <a:endParaRPr lang="tr-TR" sz="2400" dirty="0">
              <a:solidFill>
                <a:srgbClr val="002060"/>
              </a:solidFill>
              <a:ea typeface="Calibri" panose="020F0502020204030204" pitchFamily="34" charset="0"/>
              <a:cs typeface="Times New Roman" panose="02020603050405020304" pitchFamily="18" charset="0"/>
            </a:endParaRPr>
          </a:p>
        </p:txBody>
      </p:sp>
      <p:graphicFrame>
        <p:nvGraphicFramePr>
          <p:cNvPr id="4" name="Tablo 4">
            <a:extLst>
              <a:ext uri="{FF2B5EF4-FFF2-40B4-BE49-F238E27FC236}">
                <a16:creationId xmlns:a16="http://schemas.microsoft.com/office/drawing/2014/main" id="{82D1496C-FF6B-4F0F-90B6-201932710903}"/>
              </a:ext>
            </a:extLst>
          </p:cNvPr>
          <p:cNvGraphicFramePr>
            <a:graphicFrameLocks noGrp="1"/>
          </p:cNvGraphicFramePr>
          <p:nvPr>
            <p:extLst>
              <p:ext uri="{D42A27DB-BD31-4B8C-83A1-F6EECF244321}">
                <p14:modId xmlns:p14="http://schemas.microsoft.com/office/powerpoint/2010/main" val="3273269750"/>
              </p:ext>
            </p:extLst>
          </p:nvPr>
        </p:nvGraphicFramePr>
        <p:xfrm>
          <a:off x="375617" y="1846640"/>
          <a:ext cx="11540412" cy="4307577"/>
        </p:xfrm>
        <a:graphic>
          <a:graphicData uri="http://schemas.openxmlformats.org/drawingml/2006/table">
            <a:tbl>
              <a:tblPr firstRow="1" bandRow="1">
                <a:tableStyleId>{5C22544A-7EE6-4342-B048-85BDC9FD1C3A}</a:tableStyleId>
              </a:tblPr>
              <a:tblGrid>
                <a:gridCol w="962287">
                  <a:extLst>
                    <a:ext uri="{9D8B030D-6E8A-4147-A177-3AD203B41FA5}">
                      <a16:colId xmlns:a16="http://schemas.microsoft.com/office/drawing/2014/main" val="3866393584"/>
                    </a:ext>
                  </a:extLst>
                </a:gridCol>
                <a:gridCol w="10578125">
                  <a:extLst>
                    <a:ext uri="{9D8B030D-6E8A-4147-A177-3AD203B41FA5}">
                      <a16:colId xmlns:a16="http://schemas.microsoft.com/office/drawing/2014/main" val="2564920993"/>
                    </a:ext>
                  </a:extLst>
                </a:gridCol>
              </a:tblGrid>
              <a:tr h="413308">
                <a:tc>
                  <a:txBody>
                    <a:bodyPr/>
                    <a:lstStyle/>
                    <a:p>
                      <a:endParaRPr lang="tr-TR" sz="2000"/>
                    </a:p>
                  </a:txBody>
                  <a:tcPr/>
                </a:tc>
                <a:tc>
                  <a:txBody>
                    <a:bodyPr/>
                    <a:lstStyle/>
                    <a:p>
                      <a:endParaRPr lang="tr-TR" sz="2000" dirty="0"/>
                    </a:p>
                  </a:txBody>
                  <a:tcPr/>
                </a:tc>
                <a:extLst>
                  <a:ext uri="{0D108BD9-81ED-4DB2-BD59-A6C34878D82A}">
                    <a16:rowId xmlns:a16="http://schemas.microsoft.com/office/drawing/2014/main" val="961711887"/>
                  </a:ext>
                </a:extLst>
              </a:tr>
              <a:tr h="413308">
                <a:tc>
                  <a:txBody>
                    <a:bodyPr/>
                    <a:lstStyle/>
                    <a:p>
                      <a:endParaRPr lang="tr-TR" sz="2000"/>
                    </a:p>
                  </a:txBody>
                  <a:tcPr/>
                </a:tc>
                <a:tc>
                  <a:txBody>
                    <a:bodyPr/>
                    <a:lstStyle/>
                    <a:p>
                      <a:r>
                        <a:rPr lang="tr-TR" sz="2000" dirty="0"/>
                        <a:t>Biriminizin web sitesini incelediniz mi? Güncellemeler tamamlandı mı? İngilizce web sitesi güncel mi?</a:t>
                      </a:r>
                    </a:p>
                  </a:txBody>
                  <a:tcPr/>
                </a:tc>
                <a:extLst>
                  <a:ext uri="{0D108BD9-81ED-4DB2-BD59-A6C34878D82A}">
                    <a16:rowId xmlns:a16="http://schemas.microsoft.com/office/drawing/2014/main" val="58512569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Web sitesini sistematik olarak takip edip güncellemeleri yürüten sorumlu belli mi?</a:t>
                      </a:r>
                    </a:p>
                  </a:txBody>
                  <a:tcPr/>
                </a:tc>
                <a:extLst>
                  <a:ext uri="{0D108BD9-81ED-4DB2-BD59-A6C34878D82A}">
                    <a16:rowId xmlns:a16="http://schemas.microsoft.com/office/drawing/2014/main" val="448395800"/>
                  </a:ext>
                </a:extLst>
              </a:tr>
              <a:tr h="713381">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Kurumsal Akreditasyon Programı kılavuzunu, ölçütleri ve derecelendirme anahtarını (</a:t>
                      </a:r>
                      <a:r>
                        <a:rPr lang="tr-TR" sz="2000" kern="1200" dirty="0" err="1">
                          <a:solidFill>
                            <a:schemeClr val="dk1"/>
                          </a:solidFill>
                          <a:latin typeface="+mn-lt"/>
                          <a:ea typeface="+mn-ea"/>
                          <a:cs typeface="+mn-cs"/>
                        </a:rPr>
                        <a:t>rubrik</a:t>
                      </a:r>
                      <a:r>
                        <a:rPr lang="tr-TR" sz="2000" kern="1200" dirty="0">
                          <a:solidFill>
                            <a:schemeClr val="dk1"/>
                          </a:solidFill>
                          <a:latin typeface="+mn-lt"/>
                          <a:ea typeface="+mn-ea"/>
                          <a:cs typeface="+mn-cs"/>
                        </a:rPr>
                        <a:t>) okuyup incelediniz mi?</a:t>
                      </a:r>
                    </a:p>
                  </a:txBody>
                  <a:tcPr/>
                </a:tc>
                <a:extLst>
                  <a:ext uri="{0D108BD9-81ED-4DB2-BD59-A6C34878D82A}">
                    <a16:rowId xmlns:a16="http://schemas.microsoft.com/office/drawing/2014/main" val="4143067888"/>
                  </a:ext>
                </a:extLst>
              </a:tr>
              <a:tr h="413308">
                <a:tc>
                  <a:txBody>
                    <a:bodyPr/>
                    <a:lstStyle/>
                    <a:p>
                      <a:endParaRPr lang="tr-TR" sz="2000"/>
                    </a:p>
                  </a:txBody>
                  <a:tcPr/>
                </a:tc>
                <a:tc>
                  <a:txBody>
                    <a:bodyPr/>
                    <a:lstStyle/>
                    <a:p>
                      <a:r>
                        <a:rPr lang="tr-TR" sz="2000" dirty="0"/>
                        <a:t>Üniversitemizin Kurum İç Değerlendirme Raporunu (KİDR) okudunuz mu?</a:t>
                      </a:r>
                    </a:p>
                  </a:txBody>
                  <a:tcPr/>
                </a:tc>
                <a:extLst>
                  <a:ext uri="{0D108BD9-81ED-4DB2-BD59-A6C34878D82A}">
                    <a16:rowId xmlns:a16="http://schemas.microsoft.com/office/drawing/2014/main" val="28589425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Akademik ve idari personeliniz ile öğrencilerinizi süreç hakkında bilgilendirdiniz mi?</a:t>
                      </a:r>
                    </a:p>
                  </a:txBody>
                  <a:tcPr/>
                </a:tc>
                <a:extLst>
                  <a:ext uri="{0D108BD9-81ED-4DB2-BD59-A6C34878D82A}">
                    <a16:rowId xmlns:a16="http://schemas.microsoft.com/office/drawing/2014/main" val="2624841017"/>
                  </a:ext>
                </a:extLst>
              </a:tr>
              <a:tr h="413308">
                <a:tc>
                  <a:txBody>
                    <a:bodyPr/>
                    <a:lstStyle/>
                    <a:p>
                      <a:endParaRPr lang="tr-TR" sz="2000"/>
                    </a:p>
                  </a:txBody>
                  <a:tcPr/>
                </a:tc>
                <a:tc>
                  <a:txBody>
                    <a:bodyPr/>
                    <a:lstStyle/>
                    <a:p>
                      <a:r>
                        <a:rPr lang="tr-TR" sz="2000" dirty="0"/>
                        <a:t>Biriminizde hazırlık çalışmalarına başladınız mı? Biriminiz kalite komisyonu etkin çalışıyor mu?</a:t>
                      </a:r>
                    </a:p>
                  </a:txBody>
                  <a:tcPr/>
                </a:tc>
                <a:extLst>
                  <a:ext uri="{0D108BD9-81ED-4DB2-BD59-A6C34878D82A}">
                    <a16:rowId xmlns:a16="http://schemas.microsoft.com/office/drawing/2014/main" val="1153741920"/>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Eğitim-öğretim programlarınızın bilgi paketlerini gözden geçirdiniz mi? Eksiklerin tamamlanmasını sağladınız mı?</a:t>
                      </a:r>
                    </a:p>
                  </a:txBody>
                  <a:tcPr/>
                </a:tc>
                <a:extLst>
                  <a:ext uri="{0D108BD9-81ED-4DB2-BD59-A6C34878D82A}">
                    <a16:rowId xmlns:a16="http://schemas.microsoft.com/office/drawing/2014/main" val="6419506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Memnuniyet anketlerini, sonuçlarını ve yapılan iyileştirmeleri incelediniz mi?</a:t>
                      </a:r>
                    </a:p>
                  </a:txBody>
                  <a:tcPr/>
                </a:tc>
                <a:extLst>
                  <a:ext uri="{0D108BD9-81ED-4DB2-BD59-A6C34878D82A}">
                    <a16:rowId xmlns:a16="http://schemas.microsoft.com/office/drawing/2014/main" val="3449670045"/>
                  </a:ext>
                </a:extLst>
              </a:tr>
            </a:tbl>
          </a:graphicData>
        </a:graphic>
      </p:graphicFrame>
    </p:spTree>
    <p:extLst>
      <p:ext uri="{BB962C8B-B14F-4D97-AF65-F5344CB8AC3E}">
        <p14:creationId xmlns:p14="http://schemas.microsoft.com/office/powerpoint/2010/main" val="7588426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612913" y="783796"/>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KONTROL LİSTESİ</a:t>
            </a:r>
          </a:p>
        </p:txBody>
      </p:sp>
      <p:sp>
        <p:nvSpPr>
          <p:cNvPr id="8" name="Rectangle 5">
            <a:extLst>
              <a:ext uri="{FF2B5EF4-FFF2-40B4-BE49-F238E27FC236}">
                <a16:creationId xmlns:a16="http://schemas.microsoft.com/office/drawing/2014/main" id="{45B0DB4D-0637-443A-9A78-B284A962D193}"/>
              </a:ext>
            </a:extLst>
          </p:cNvPr>
          <p:cNvSpPr/>
          <p:nvPr/>
        </p:nvSpPr>
        <p:spPr>
          <a:xfrm>
            <a:off x="1262827" y="1540172"/>
            <a:ext cx="9607481" cy="492122"/>
          </a:xfrm>
          <a:prstGeom prst="rect">
            <a:avLst/>
          </a:prstGeom>
        </p:spPr>
        <p:txBody>
          <a:bodyPr wrap="square">
            <a:spAutoFit/>
          </a:bodyPr>
          <a:lstStyle/>
          <a:p>
            <a:pPr>
              <a:lnSpc>
                <a:spcPct val="115000"/>
              </a:lnSpc>
              <a:spcBef>
                <a:spcPts val="600"/>
              </a:spcBef>
              <a:spcAft>
                <a:spcPts val="600"/>
              </a:spcAft>
              <a:defRPr/>
            </a:pPr>
            <a:r>
              <a:rPr lang="tr-TR" sz="2400" b="1" dirty="0">
                <a:solidFill>
                  <a:srgbClr val="002060"/>
                </a:solidFill>
                <a:ea typeface="Calibri" panose="020F0502020204030204" pitchFamily="34" charset="0"/>
                <a:cs typeface="Times New Roman" panose="02020603050405020304" pitchFamily="18" charset="0"/>
              </a:rPr>
              <a:t>Akademik Kadromuz</a:t>
            </a:r>
            <a:endParaRPr lang="tr-TR" sz="2400" dirty="0">
              <a:solidFill>
                <a:srgbClr val="002060"/>
              </a:solidFill>
              <a:ea typeface="Calibri" panose="020F0502020204030204" pitchFamily="34" charset="0"/>
              <a:cs typeface="Times New Roman" panose="02020603050405020304" pitchFamily="18" charset="0"/>
            </a:endParaRPr>
          </a:p>
        </p:txBody>
      </p:sp>
      <p:graphicFrame>
        <p:nvGraphicFramePr>
          <p:cNvPr id="4" name="Tablo 4">
            <a:extLst>
              <a:ext uri="{FF2B5EF4-FFF2-40B4-BE49-F238E27FC236}">
                <a16:creationId xmlns:a16="http://schemas.microsoft.com/office/drawing/2014/main" id="{82D1496C-FF6B-4F0F-90B6-201932710903}"/>
              </a:ext>
            </a:extLst>
          </p:cNvPr>
          <p:cNvGraphicFramePr>
            <a:graphicFrameLocks noGrp="1"/>
          </p:cNvGraphicFramePr>
          <p:nvPr>
            <p:extLst>
              <p:ext uri="{D42A27DB-BD31-4B8C-83A1-F6EECF244321}">
                <p14:modId xmlns:p14="http://schemas.microsoft.com/office/powerpoint/2010/main" val="1874872633"/>
              </p:ext>
            </p:extLst>
          </p:nvPr>
        </p:nvGraphicFramePr>
        <p:xfrm>
          <a:off x="832439" y="2179935"/>
          <a:ext cx="10468255" cy="3894269"/>
        </p:xfrm>
        <a:graphic>
          <a:graphicData uri="http://schemas.openxmlformats.org/drawingml/2006/table">
            <a:tbl>
              <a:tblPr firstRow="1" bandRow="1">
                <a:tableStyleId>{5C22544A-7EE6-4342-B048-85BDC9FD1C3A}</a:tableStyleId>
              </a:tblPr>
              <a:tblGrid>
                <a:gridCol w="872886">
                  <a:extLst>
                    <a:ext uri="{9D8B030D-6E8A-4147-A177-3AD203B41FA5}">
                      <a16:colId xmlns:a16="http://schemas.microsoft.com/office/drawing/2014/main" val="3866393584"/>
                    </a:ext>
                  </a:extLst>
                </a:gridCol>
                <a:gridCol w="9595369">
                  <a:extLst>
                    <a:ext uri="{9D8B030D-6E8A-4147-A177-3AD203B41FA5}">
                      <a16:colId xmlns:a16="http://schemas.microsoft.com/office/drawing/2014/main" val="2564920993"/>
                    </a:ext>
                  </a:extLst>
                </a:gridCol>
              </a:tblGrid>
              <a:tr h="413308">
                <a:tc>
                  <a:txBody>
                    <a:bodyPr/>
                    <a:lstStyle/>
                    <a:p>
                      <a:endParaRPr lang="tr-TR" sz="2000"/>
                    </a:p>
                  </a:txBody>
                  <a:tcPr/>
                </a:tc>
                <a:tc>
                  <a:txBody>
                    <a:bodyPr/>
                    <a:lstStyle/>
                    <a:p>
                      <a:endParaRPr lang="tr-TR" sz="2000" dirty="0"/>
                    </a:p>
                  </a:txBody>
                  <a:tcPr/>
                </a:tc>
                <a:extLst>
                  <a:ext uri="{0D108BD9-81ED-4DB2-BD59-A6C34878D82A}">
                    <a16:rowId xmlns:a16="http://schemas.microsoft.com/office/drawing/2014/main" val="96171188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Kurumsal Akreditasyon Programı (KAP) kılavuzunu, ölçütleri ve derecelendirme anahtarını (</a:t>
                      </a:r>
                      <a:r>
                        <a:rPr lang="tr-TR" sz="2000" kern="1200" dirty="0" err="1">
                          <a:solidFill>
                            <a:schemeClr val="dk1"/>
                          </a:solidFill>
                          <a:latin typeface="+mn-lt"/>
                          <a:ea typeface="+mn-ea"/>
                          <a:cs typeface="+mn-cs"/>
                        </a:rPr>
                        <a:t>rubrik</a:t>
                      </a:r>
                      <a:r>
                        <a:rPr lang="tr-TR" sz="2000" kern="1200" dirty="0">
                          <a:solidFill>
                            <a:schemeClr val="dk1"/>
                          </a:solidFill>
                          <a:latin typeface="+mn-lt"/>
                          <a:ea typeface="+mn-ea"/>
                          <a:cs typeface="+mn-cs"/>
                        </a:rPr>
                        <a:t>) okuyup incelediniz mi?</a:t>
                      </a:r>
                    </a:p>
                  </a:txBody>
                  <a:tcPr/>
                </a:tc>
                <a:extLst>
                  <a:ext uri="{0D108BD9-81ED-4DB2-BD59-A6C34878D82A}">
                    <a16:rowId xmlns:a16="http://schemas.microsoft.com/office/drawing/2014/main" val="585125697"/>
                  </a:ext>
                </a:extLst>
              </a:tr>
              <a:tr h="413308">
                <a:tc>
                  <a:txBody>
                    <a:bodyPr/>
                    <a:lstStyle/>
                    <a:p>
                      <a:endParaRPr lang="tr-TR" sz="2000"/>
                    </a:p>
                  </a:txBody>
                  <a:tcPr/>
                </a:tc>
                <a:tc>
                  <a:txBody>
                    <a:bodyPr/>
                    <a:lstStyle/>
                    <a:p>
                      <a:r>
                        <a:rPr lang="tr-TR" sz="2000" dirty="0"/>
                        <a:t>Üniversitemizin Kurum İç Değerlendirme Raporunu (KİDR) okudunuz mu?</a:t>
                      </a:r>
                    </a:p>
                  </a:txBody>
                  <a:tcPr/>
                </a:tc>
                <a:extLst>
                  <a:ext uri="{0D108BD9-81ED-4DB2-BD59-A6C34878D82A}">
                    <a16:rowId xmlns:a16="http://schemas.microsoft.com/office/drawing/2014/main" val="448395800"/>
                  </a:ext>
                </a:extLst>
              </a:tr>
              <a:tr h="713381">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Öğrencilerinizle KAP sürecini konuştunuz mu, onları bilgilendirdiniz mi?</a:t>
                      </a:r>
                    </a:p>
                  </a:txBody>
                  <a:tcPr/>
                </a:tc>
                <a:extLst>
                  <a:ext uri="{0D108BD9-81ED-4DB2-BD59-A6C34878D82A}">
                    <a16:rowId xmlns:a16="http://schemas.microsoft.com/office/drawing/2014/main" val="4143067888"/>
                  </a:ext>
                </a:extLst>
              </a:tr>
              <a:tr h="413308">
                <a:tc>
                  <a:txBody>
                    <a:bodyPr/>
                    <a:lstStyle/>
                    <a:p>
                      <a:endParaRPr lang="tr-TR" sz="2000"/>
                    </a:p>
                  </a:txBody>
                  <a:tcPr/>
                </a:tc>
                <a:tc>
                  <a:txBody>
                    <a:bodyPr/>
                    <a:lstStyle/>
                    <a:p>
                      <a:r>
                        <a:rPr lang="tr-TR" sz="2000" dirty="0"/>
                        <a:t>Verdiğiniz derslerle ilgili bilgilerin ders bilgi paketinde eksiksiz yer aldığını kontrol ettiniz mi?</a:t>
                      </a:r>
                    </a:p>
                  </a:txBody>
                  <a:tcPr/>
                </a:tc>
                <a:extLst>
                  <a:ext uri="{0D108BD9-81ED-4DB2-BD59-A6C34878D82A}">
                    <a16:rowId xmlns:a16="http://schemas.microsoft.com/office/drawing/2014/main" val="28589425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Danışmanı olduğunuz öğrencilerle sıkı bir iletişim içinde misiniz?</a:t>
                      </a:r>
                    </a:p>
                  </a:txBody>
                  <a:tcPr/>
                </a:tc>
                <a:extLst>
                  <a:ext uri="{0D108BD9-81ED-4DB2-BD59-A6C34878D82A}">
                    <a16:rowId xmlns:a16="http://schemas.microsoft.com/office/drawing/2014/main" val="262484101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Memnuniyet anketlerini, sonuçlarını ve yapılan iyileştirmeleri incelediniz mi?</a:t>
                      </a:r>
                      <a:endParaRPr lang="tr-TR" sz="2000" dirty="0"/>
                    </a:p>
                  </a:txBody>
                  <a:tcPr/>
                </a:tc>
                <a:extLst>
                  <a:ext uri="{0D108BD9-81ED-4DB2-BD59-A6C34878D82A}">
                    <a16:rowId xmlns:a16="http://schemas.microsoft.com/office/drawing/2014/main" val="1153741920"/>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kern="1200" dirty="0">
                        <a:solidFill>
                          <a:schemeClr val="dk1"/>
                        </a:solidFill>
                        <a:latin typeface="+mn-lt"/>
                        <a:ea typeface="+mn-ea"/>
                        <a:cs typeface="+mn-cs"/>
                      </a:endParaRPr>
                    </a:p>
                  </a:txBody>
                  <a:tcPr/>
                </a:tc>
                <a:extLst>
                  <a:ext uri="{0D108BD9-81ED-4DB2-BD59-A6C34878D82A}">
                    <a16:rowId xmlns:a16="http://schemas.microsoft.com/office/drawing/2014/main" val="641950631"/>
                  </a:ext>
                </a:extLst>
              </a:tr>
            </a:tbl>
          </a:graphicData>
        </a:graphic>
      </p:graphicFrame>
    </p:spTree>
    <p:extLst>
      <p:ext uri="{BB962C8B-B14F-4D97-AF65-F5344CB8AC3E}">
        <p14:creationId xmlns:p14="http://schemas.microsoft.com/office/powerpoint/2010/main" val="109749616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602974" y="815826"/>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KONTROL LİSTESİ</a:t>
            </a:r>
          </a:p>
        </p:txBody>
      </p:sp>
      <p:sp>
        <p:nvSpPr>
          <p:cNvPr id="8" name="Rectangle 5">
            <a:extLst>
              <a:ext uri="{FF2B5EF4-FFF2-40B4-BE49-F238E27FC236}">
                <a16:creationId xmlns:a16="http://schemas.microsoft.com/office/drawing/2014/main" id="{45B0DB4D-0637-443A-9A78-B284A962D193}"/>
              </a:ext>
            </a:extLst>
          </p:cNvPr>
          <p:cNvSpPr/>
          <p:nvPr/>
        </p:nvSpPr>
        <p:spPr>
          <a:xfrm>
            <a:off x="1262827" y="1540172"/>
            <a:ext cx="9607481" cy="492122"/>
          </a:xfrm>
          <a:prstGeom prst="rect">
            <a:avLst/>
          </a:prstGeom>
        </p:spPr>
        <p:txBody>
          <a:bodyPr wrap="square">
            <a:spAutoFit/>
          </a:bodyPr>
          <a:lstStyle/>
          <a:p>
            <a:pPr>
              <a:lnSpc>
                <a:spcPct val="115000"/>
              </a:lnSpc>
              <a:spcBef>
                <a:spcPts val="600"/>
              </a:spcBef>
              <a:spcAft>
                <a:spcPts val="600"/>
              </a:spcAft>
              <a:defRPr/>
            </a:pPr>
            <a:r>
              <a:rPr lang="tr-TR" sz="2400" b="1" dirty="0">
                <a:solidFill>
                  <a:srgbClr val="002060"/>
                </a:solidFill>
                <a:ea typeface="Calibri" panose="020F0502020204030204" pitchFamily="34" charset="0"/>
                <a:cs typeface="Times New Roman" panose="02020603050405020304" pitchFamily="18" charset="0"/>
              </a:rPr>
              <a:t>Öğrencilerimiz</a:t>
            </a:r>
            <a:endParaRPr lang="tr-TR" sz="2400" dirty="0">
              <a:solidFill>
                <a:srgbClr val="002060"/>
              </a:solidFill>
              <a:ea typeface="Calibri" panose="020F0502020204030204" pitchFamily="34" charset="0"/>
              <a:cs typeface="Times New Roman" panose="02020603050405020304" pitchFamily="18" charset="0"/>
            </a:endParaRPr>
          </a:p>
        </p:txBody>
      </p:sp>
      <p:graphicFrame>
        <p:nvGraphicFramePr>
          <p:cNvPr id="4" name="Tablo 4">
            <a:extLst>
              <a:ext uri="{FF2B5EF4-FFF2-40B4-BE49-F238E27FC236}">
                <a16:creationId xmlns:a16="http://schemas.microsoft.com/office/drawing/2014/main" id="{82D1496C-FF6B-4F0F-90B6-201932710903}"/>
              </a:ext>
            </a:extLst>
          </p:cNvPr>
          <p:cNvGraphicFramePr>
            <a:graphicFrameLocks noGrp="1"/>
          </p:cNvGraphicFramePr>
          <p:nvPr>
            <p:extLst>
              <p:ext uri="{D42A27DB-BD31-4B8C-83A1-F6EECF244321}">
                <p14:modId xmlns:p14="http://schemas.microsoft.com/office/powerpoint/2010/main" val="208985221"/>
              </p:ext>
            </p:extLst>
          </p:nvPr>
        </p:nvGraphicFramePr>
        <p:xfrm>
          <a:off x="832439" y="2269597"/>
          <a:ext cx="10468255" cy="3894269"/>
        </p:xfrm>
        <a:graphic>
          <a:graphicData uri="http://schemas.openxmlformats.org/drawingml/2006/table">
            <a:tbl>
              <a:tblPr firstRow="1" bandRow="1">
                <a:tableStyleId>{5C22544A-7EE6-4342-B048-85BDC9FD1C3A}</a:tableStyleId>
              </a:tblPr>
              <a:tblGrid>
                <a:gridCol w="872886">
                  <a:extLst>
                    <a:ext uri="{9D8B030D-6E8A-4147-A177-3AD203B41FA5}">
                      <a16:colId xmlns:a16="http://schemas.microsoft.com/office/drawing/2014/main" val="3866393584"/>
                    </a:ext>
                  </a:extLst>
                </a:gridCol>
                <a:gridCol w="9595369">
                  <a:extLst>
                    <a:ext uri="{9D8B030D-6E8A-4147-A177-3AD203B41FA5}">
                      <a16:colId xmlns:a16="http://schemas.microsoft.com/office/drawing/2014/main" val="2564920993"/>
                    </a:ext>
                  </a:extLst>
                </a:gridCol>
              </a:tblGrid>
              <a:tr h="413308">
                <a:tc>
                  <a:txBody>
                    <a:bodyPr/>
                    <a:lstStyle/>
                    <a:p>
                      <a:endParaRPr lang="tr-TR" sz="2000"/>
                    </a:p>
                  </a:txBody>
                  <a:tcPr/>
                </a:tc>
                <a:tc>
                  <a:txBody>
                    <a:bodyPr/>
                    <a:lstStyle/>
                    <a:p>
                      <a:endParaRPr lang="tr-TR" sz="2000" dirty="0"/>
                    </a:p>
                  </a:txBody>
                  <a:tcPr/>
                </a:tc>
                <a:extLst>
                  <a:ext uri="{0D108BD9-81ED-4DB2-BD59-A6C34878D82A}">
                    <a16:rowId xmlns:a16="http://schemas.microsoft.com/office/drawing/2014/main" val="96171188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Kurumsal Akreditasyon Programı (KAP) süreci hakkında bilgi sahibi misiniz?</a:t>
                      </a:r>
                    </a:p>
                  </a:txBody>
                  <a:tcPr/>
                </a:tc>
                <a:extLst>
                  <a:ext uri="{0D108BD9-81ED-4DB2-BD59-A6C34878D82A}">
                    <a16:rowId xmlns:a16="http://schemas.microsoft.com/office/drawing/2014/main" val="585125697"/>
                  </a:ext>
                </a:extLst>
              </a:tr>
              <a:tr h="413308">
                <a:tc>
                  <a:txBody>
                    <a:bodyPr/>
                    <a:lstStyle/>
                    <a:p>
                      <a:endParaRPr lang="tr-TR" sz="2000"/>
                    </a:p>
                  </a:txBody>
                  <a:tcPr/>
                </a:tc>
                <a:tc>
                  <a:txBody>
                    <a:bodyPr/>
                    <a:lstStyle/>
                    <a:p>
                      <a:r>
                        <a:rPr lang="tr-TR" sz="2000" dirty="0"/>
                        <a:t>Üniversitemizin misyon, vizyon, stratejik hedefleri ve kalite güvence sistemi hakkında bilgi sahibi misiniz?</a:t>
                      </a:r>
                    </a:p>
                  </a:txBody>
                  <a:tcPr/>
                </a:tc>
                <a:extLst>
                  <a:ext uri="{0D108BD9-81ED-4DB2-BD59-A6C34878D82A}">
                    <a16:rowId xmlns:a16="http://schemas.microsoft.com/office/drawing/2014/main" val="448395800"/>
                  </a:ext>
                </a:extLst>
              </a:tr>
              <a:tr h="713381">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Ders bilgi paketlerinde gördüğünüz eksikleri danışmanınıza ve bölüm başkanınıza bildirdiniz mi?</a:t>
                      </a:r>
                    </a:p>
                  </a:txBody>
                  <a:tcPr/>
                </a:tc>
                <a:extLst>
                  <a:ext uri="{0D108BD9-81ED-4DB2-BD59-A6C34878D82A}">
                    <a16:rowId xmlns:a16="http://schemas.microsoft.com/office/drawing/2014/main" val="4143067888"/>
                  </a:ext>
                </a:extLst>
              </a:tr>
              <a:tr h="413308">
                <a:tc>
                  <a:txBody>
                    <a:bodyPr/>
                    <a:lstStyle/>
                    <a:p>
                      <a:endParaRPr lang="tr-TR" sz="2000"/>
                    </a:p>
                  </a:txBody>
                  <a:tcPr/>
                </a:tc>
                <a:tc>
                  <a:txBody>
                    <a:bodyPr/>
                    <a:lstStyle/>
                    <a:p>
                      <a:r>
                        <a:rPr lang="tr-TR" sz="2000" dirty="0"/>
                        <a:t>Danışmanınızla iletişim içinde misiniz?</a:t>
                      </a:r>
                    </a:p>
                  </a:txBody>
                  <a:tcPr/>
                </a:tc>
                <a:extLst>
                  <a:ext uri="{0D108BD9-81ED-4DB2-BD59-A6C34878D82A}">
                    <a16:rowId xmlns:a16="http://schemas.microsoft.com/office/drawing/2014/main" val="28589425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Memnuniyet anketlerini, sonuçlarını ve yapılan iyileştirmeleri incelediniz mi?</a:t>
                      </a:r>
                    </a:p>
                  </a:txBody>
                  <a:tcPr/>
                </a:tc>
                <a:extLst>
                  <a:ext uri="{0D108BD9-81ED-4DB2-BD59-A6C34878D82A}">
                    <a16:rowId xmlns:a16="http://schemas.microsoft.com/office/drawing/2014/main" val="2624841017"/>
                  </a:ext>
                </a:extLst>
              </a:tr>
              <a:tr h="413308">
                <a:tc>
                  <a:txBody>
                    <a:bodyPr/>
                    <a:lstStyle/>
                    <a:p>
                      <a:endParaRPr lang="tr-TR" sz="2000"/>
                    </a:p>
                  </a:txBody>
                  <a:tcPr/>
                </a:tc>
                <a:tc>
                  <a:txBody>
                    <a:bodyPr/>
                    <a:lstStyle/>
                    <a:p>
                      <a:endParaRPr lang="tr-TR" sz="2000" dirty="0"/>
                    </a:p>
                  </a:txBody>
                  <a:tcPr/>
                </a:tc>
                <a:extLst>
                  <a:ext uri="{0D108BD9-81ED-4DB2-BD59-A6C34878D82A}">
                    <a16:rowId xmlns:a16="http://schemas.microsoft.com/office/drawing/2014/main" val="1153741920"/>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kern="1200" dirty="0">
                        <a:solidFill>
                          <a:schemeClr val="dk1"/>
                        </a:solidFill>
                        <a:latin typeface="+mn-lt"/>
                        <a:ea typeface="+mn-ea"/>
                        <a:cs typeface="+mn-cs"/>
                      </a:endParaRPr>
                    </a:p>
                  </a:txBody>
                  <a:tcPr/>
                </a:tc>
                <a:extLst>
                  <a:ext uri="{0D108BD9-81ED-4DB2-BD59-A6C34878D82A}">
                    <a16:rowId xmlns:a16="http://schemas.microsoft.com/office/drawing/2014/main" val="641950631"/>
                  </a:ext>
                </a:extLst>
              </a:tr>
            </a:tbl>
          </a:graphicData>
        </a:graphic>
      </p:graphicFrame>
    </p:spTree>
    <p:extLst>
      <p:ext uri="{BB962C8B-B14F-4D97-AF65-F5344CB8AC3E}">
        <p14:creationId xmlns:p14="http://schemas.microsoft.com/office/powerpoint/2010/main" val="36262252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58618"/>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SÜRECİ</a:t>
            </a:r>
          </a:p>
        </p:txBody>
      </p:sp>
      <p:sp>
        <p:nvSpPr>
          <p:cNvPr id="9" name="İçerik Yer Tutucusu 2">
            <a:extLst>
              <a:ext uri="{FF2B5EF4-FFF2-40B4-BE49-F238E27FC236}">
                <a16:creationId xmlns:a16="http://schemas.microsoft.com/office/drawing/2014/main" id="{047191D7-E168-4522-9F2F-6B155C3C39CE}"/>
              </a:ext>
            </a:extLst>
          </p:cNvPr>
          <p:cNvSpPr>
            <a:spLocks noGrp="1"/>
          </p:cNvSpPr>
          <p:nvPr>
            <p:ph idx="1"/>
          </p:nvPr>
        </p:nvSpPr>
        <p:spPr>
          <a:xfrm>
            <a:off x="838200" y="1571624"/>
            <a:ext cx="11222620" cy="5076825"/>
          </a:xfrm>
        </p:spPr>
        <p:txBody>
          <a:bodyPr>
            <a:normAutofit/>
          </a:bodyPr>
          <a:lstStyle/>
          <a:p>
            <a:pPr marL="0" indent="0">
              <a:buNone/>
            </a:pPr>
            <a:r>
              <a:rPr lang="tr-TR" dirty="0"/>
              <a:t>Değerlendirme Takımı</a:t>
            </a:r>
          </a:p>
          <a:p>
            <a:r>
              <a:rPr lang="tr-TR" dirty="0"/>
              <a:t>KİDR üzerinden ön değerlendirme (+ ek bilgi belge talepleri)</a:t>
            </a:r>
          </a:p>
          <a:p>
            <a:r>
              <a:rPr lang="tr-TR" dirty="0"/>
              <a:t>Üç aşamalı kurum ziyareti ve Çıkış Bildirimin kuruma sözlü olarak sunulması</a:t>
            </a:r>
          </a:p>
          <a:p>
            <a:r>
              <a:rPr lang="tr-TR" dirty="0"/>
              <a:t>Ziyaret sonrasında değerlendirme takımı tarafından Kurumsal Akreditasyon Raporunun hazırlanması</a:t>
            </a:r>
          </a:p>
          <a:p>
            <a:pPr marL="914400" lvl="2" indent="0">
              <a:buNone/>
            </a:pPr>
            <a:r>
              <a:rPr lang="tr-TR" sz="2400" dirty="0"/>
              <a:t>Taslak rapor – 21 gün</a:t>
            </a:r>
          </a:p>
          <a:p>
            <a:pPr marL="914400" lvl="2" indent="0">
              <a:buNone/>
            </a:pPr>
            <a:r>
              <a:rPr lang="tr-TR" sz="2400" dirty="0"/>
              <a:t>Üniversitenin 21 gün cevabı</a:t>
            </a:r>
          </a:p>
          <a:p>
            <a:pPr marL="914400" lvl="2" indent="0">
              <a:buNone/>
            </a:pPr>
            <a:r>
              <a:rPr lang="tr-TR" sz="2400" dirty="0"/>
              <a:t>Tutarlılık kontrolleri</a:t>
            </a:r>
          </a:p>
          <a:p>
            <a:pPr marL="914400" lvl="2" indent="0">
              <a:buNone/>
            </a:pPr>
            <a:r>
              <a:rPr lang="tr-TR" sz="2400" dirty="0"/>
              <a:t>YÖKAK kararı</a:t>
            </a:r>
          </a:p>
          <a:p>
            <a:pPr marL="0" indent="0">
              <a:buNone/>
            </a:pPr>
            <a:endParaRPr lang="tr-TR" dirty="0"/>
          </a:p>
        </p:txBody>
      </p:sp>
    </p:spTree>
    <p:extLst>
      <p:ext uri="{BB962C8B-B14F-4D97-AF65-F5344CB8AC3E}">
        <p14:creationId xmlns:p14="http://schemas.microsoft.com/office/powerpoint/2010/main" val="350136098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70891"/>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KONTROL LİSTESİ</a:t>
            </a:r>
          </a:p>
        </p:txBody>
      </p:sp>
      <p:sp>
        <p:nvSpPr>
          <p:cNvPr id="8" name="Rectangle 5">
            <a:extLst>
              <a:ext uri="{FF2B5EF4-FFF2-40B4-BE49-F238E27FC236}">
                <a16:creationId xmlns:a16="http://schemas.microsoft.com/office/drawing/2014/main" id="{45B0DB4D-0637-443A-9A78-B284A962D193}"/>
              </a:ext>
            </a:extLst>
          </p:cNvPr>
          <p:cNvSpPr/>
          <p:nvPr/>
        </p:nvSpPr>
        <p:spPr>
          <a:xfrm>
            <a:off x="1262827" y="1540172"/>
            <a:ext cx="9607481" cy="492122"/>
          </a:xfrm>
          <a:prstGeom prst="rect">
            <a:avLst/>
          </a:prstGeom>
        </p:spPr>
        <p:txBody>
          <a:bodyPr wrap="square">
            <a:spAutoFit/>
          </a:bodyPr>
          <a:lstStyle/>
          <a:p>
            <a:pPr>
              <a:lnSpc>
                <a:spcPct val="115000"/>
              </a:lnSpc>
              <a:spcBef>
                <a:spcPts val="600"/>
              </a:spcBef>
              <a:spcAft>
                <a:spcPts val="600"/>
              </a:spcAft>
              <a:defRPr/>
            </a:pPr>
            <a:r>
              <a:rPr lang="tr-TR" sz="2400" b="1" dirty="0">
                <a:solidFill>
                  <a:srgbClr val="002060"/>
                </a:solidFill>
                <a:ea typeface="Calibri" panose="020F0502020204030204" pitchFamily="34" charset="0"/>
                <a:cs typeface="Times New Roman" panose="02020603050405020304" pitchFamily="18" charset="0"/>
              </a:rPr>
              <a:t>İdari Birim Yöneticilerimiz</a:t>
            </a:r>
            <a:endParaRPr lang="tr-TR" sz="2400" dirty="0">
              <a:solidFill>
                <a:srgbClr val="002060"/>
              </a:solidFill>
              <a:ea typeface="Calibri" panose="020F0502020204030204" pitchFamily="34" charset="0"/>
              <a:cs typeface="Times New Roman" panose="02020603050405020304" pitchFamily="18" charset="0"/>
            </a:endParaRPr>
          </a:p>
        </p:txBody>
      </p:sp>
      <p:graphicFrame>
        <p:nvGraphicFramePr>
          <p:cNvPr id="4" name="Tablo 4">
            <a:extLst>
              <a:ext uri="{FF2B5EF4-FFF2-40B4-BE49-F238E27FC236}">
                <a16:creationId xmlns:a16="http://schemas.microsoft.com/office/drawing/2014/main" id="{82D1496C-FF6B-4F0F-90B6-201932710903}"/>
              </a:ext>
            </a:extLst>
          </p:cNvPr>
          <p:cNvGraphicFramePr>
            <a:graphicFrameLocks noGrp="1"/>
          </p:cNvGraphicFramePr>
          <p:nvPr>
            <p:extLst>
              <p:ext uri="{D42A27DB-BD31-4B8C-83A1-F6EECF244321}">
                <p14:modId xmlns:p14="http://schemas.microsoft.com/office/powerpoint/2010/main" val="2613969606"/>
              </p:ext>
            </p:extLst>
          </p:nvPr>
        </p:nvGraphicFramePr>
        <p:xfrm>
          <a:off x="394278" y="2032294"/>
          <a:ext cx="11503090" cy="4307577"/>
        </p:xfrm>
        <a:graphic>
          <a:graphicData uri="http://schemas.openxmlformats.org/drawingml/2006/table">
            <a:tbl>
              <a:tblPr firstRow="1" bandRow="1">
                <a:tableStyleId>{5C22544A-7EE6-4342-B048-85BDC9FD1C3A}</a:tableStyleId>
              </a:tblPr>
              <a:tblGrid>
                <a:gridCol w="959175">
                  <a:extLst>
                    <a:ext uri="{9D8B030D-6E8A-4147-A177-3AD203B41FA5}">
                      <a16:colId xmlns:a16="http://schemas.microsoft.com/office/drawing/2014/main" val="3866393584"/>
                    </a:ext>
                  </a:extLst>
                </a:gridCol>
                <a:gridCol w="10543915">
                  <a:extLst>
                    <a:ext uri="{9D8B030D-6E8A-4147-A177-3AD203B41FA5}">
                      <a16:colId xmlns:a16="http://schemas.microsoft.com/office/drawing/2014/main" val="2564920993"/>
                    </a:ext>
                  </a:extLst>
                </a:gridCol>
              </a:tblGrid>
              <a:tr h="413308">
                <a:tc>
                  <a:txBody>
                    <a:bodyPr/>
                    <a:lstStyle/>
                    <a:p>
                      <a:endParaRPr lang="tr-TR" sz="2000"/>
                    </a:p>
                  </a:txBody>
                  <a:tcPr/>
                </a:tc>
                <a:tc>
                  <a:txBody>
                    <a:bodyPr/>
                    <a:lstStyle/>
                    <a:p>
                      <a:endParaRPr lang="tr-TR" sz="2000" dirty="0"/>
                    </a:p>
                  </a:txBody>
                  <a:tcPr/>
                </a:tc>
                <a:extLst>
                  <a:ext uri="{0D108BD9-81ED-4DB2-BD59-A6C34878D82A}">
                    <a16:rowId xmlns:a16="http://schemas.microsoft.com/office/drawing/2014/main" val="961711887"/>
                  </a:ext>
                </a:extLst>
              </a:tr>
              <a:tr h="413308">
                <a:tc>
                  <a:txBody>
                    <a:bodyPr/>
                    <a:lstStyle/>
                    <a:p>
                      <a:endParaRPr lang="tr-TR" sz="2000"/>
                    </a:p>
                  </a:txBody>
                  <a:tcPr/>
                </a:tc>
                <a:tc>
                  <a:txBody>
                    <a:bodyPr/>
                    <a:lstStyle/>
                    <a:p>
                      <a:r>
                        <a:rPr lang="tr-TR" sz="2000" dirty="0"/>
                        <a:t>Biriminizin web sitesini incelediniz mi? Güncellemeler tamamlandı mı? İngilizce web sitesi güncel mi?</a:t>
                      </a:r>
                    </a:p>
                  </a:txBody>
                  <a:tcPr/>
                </a:tc>
                <a:extLst>
                  <a:ext uri="{0D108BD9-81ED-4DB2-BD59-A6C34878D82A}">
                    <a16:rowId xmlns:a16="http://schemas.microsoft.com/office/drawing/2014/main" val="58512569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Web sitesini sistematik olarak takip edip güncellemeleri yürüten sorumlu belli mi?</a:t>
                      </a:r>
                    </a:p>
                  </a:txBody>
                  <a:tcPr/>
                </a:tc>
                <a:extLst>
                  <a:ext uri="{0D108BD9-81ED-4DB2-BD59-A6C34878D82A}">
                    <a16:rowId xmlns:a16="http://schemas.microsoft.com/office/drawing/2014/main" val="448395800"/>
                  </a:ext>
                </a:extLst>
              </a:tr>
              <a:tr h="713381">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Kurumsal Akreditasyon Programı kılavuzunu, ölçütleri ve derecelendirme anahtarını (</a:t>
                      </a:r>
                      <a:r>
                        <a:rPr lang="tr-TR" sz="2000" kern="1200" dirty="0" err="1">
                          <a:solidFill>
                            <a:schemeClr val="dk1"/>
                          </a:solidFill>
                          <a:latin typeface="+mn-lt"/>
                          <a:ea typeface="+mn-ea"/>
                          <a:cs typeface="+mn-cs"/>
                        </a:rPr>
                        <a:t>rubrik</a:t>
                      </a:r>
                      <a:r>
                        <a:rPr lang="tr-TR" sz="2000" kern="1200" dirty="0">
                          <a:solidFill>
                            <a:schemeClr val="dk1"/>
                          </a:solidFill>
                          <a:latin typeface="+mn-lt"/>
                          <a:ea typeface="+mn-ea"/>
                          <a:cs typeface="+mn-cs"/>
                        </a:rPr>
                        <a:t>) okuyup incelediniz mi?</a:t>
                      </a:r>
                    </a:p>
                  </a:txBody>
                  <a:tcPr/>
                </a:tc>
                <a:extLst>
                  <a:ext uri="{0D108BD9-81ED-4DB2-BD59-A6C34878D82A}">
                    <a16:rowId xmlns:a16="http://schemas.microsoft.com/office/drawing/2014/main" val="4143067888"/>
                  </a:ext>
                </a:extLst>
              </a:tr>
              <a:tr h="413308">
                <a:tc>
                  <a:txBody>
                    <a:bodyPr/>
                    <a:lstStyle/>
                    <a:p>
                      <a:endParaRPr lang="tr-TR" sz="2000"/>
                    </a:p>
                  </a:txBody>
                  <a:tcPr/>
                </a:tc>
                <a:tc>
                  <a:txBody>
                    <a:bodyPr/>
                    <a:lstStyle/>
                    <a:p>
                      <a:r>
                        <a:rPr lang="tr-TR" sz="2000" dirty="0"/>
                        <a:t>Üniversitemizin Kurum İç Değerlendirme Raporunu (KİDR) okudunuz mu?</a:t>
                      </a:r>
                    </a:p>
                  </a:txBody>
                  <a:tcPr/>
                </a:tc>
                <a:extLst>
                  <a:ext uri="{0D108BD9-81ED-4DB2-BD59-A6C34878D82A}">
                    <a16:rowId xmlns:a16="http://schemas.microsoft.com/office/drawing/2014/main" val="28589425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Personelinizi süreç hakkında bilgilendirdiniz mi?</a:t>
                      </a:r>
                    </a:p>
                  </a:txBody>
                  <a:tcPr/>
                </a:tc>
                <a:extLst>
                  <a:ext uri="{0D108BD9-81ED-4DB2-BD59-A6C34878D82A}">
                    <a16:rowId xmlns:a16="http://schemas.microsoft.com/office/drawing/2014/main" val="2624841017"/>
                  </a:ext>
                </a:extLst>
              </a:tr>
              <a:tr h="413308">
                <a:tc>
                  <a:txBody>
                    <a:bodyPr/>
                    <a:lstStyle/>
                    <a:p>
                      <a:endParaRPr lang="tr-TR" sz="2000"/>
                    </a:p>
                  </a:txBody>
                  <a:tcPr/>
                </a:tc>
                <a:tc>
                  <a:txBody>
                    <a:bodyPr/>
                    <a:lstStyle/>
                    <a:p>
                      <a:r>
                        <a:rPr lang="tr-TR" sz="2000" dirty="0"/>
                        <a:t>Biriminizde hazırlık çalışmalarına başladınız mı?</a:t>
                      </a:r>
                    </a:p>
                  </a:txBody>
                  <a:tcPr/>
                </a:tc>
                <a:extLst>
                  <a:ext uri="{0D108BD9-81ED-4DB2-BD59-A6C34878D82A}">
                    <a16:rowId xmlns:a16="http://schemas.microsoft.com/office/drawing/2014/main" val="1153741920"/>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Biriminizle ilgili süreç akış şemaları, personelin görev ve sorumlulukları tanımlı mı?</a:t>
                      </a:r>
                    </a:p>
                  </a:txBody>
                  <a:tcPr/>
                </a:tc>
                <a:extLst>
                  <a:ext uri="{0D108BD9-81ED-4DB2-BD59-A6C34878D82A}">
                    <a16:rowId xmlns:a16="http://schemas.microsoft.com/office/drawing/2014/main" val="6419506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Memnuniyet anketlerini, sonuçlarını ve yapılan iyileştirmeleri incelediniz mi?</a:t>
                      </a:r>
                    </a:p>
                  </a:txBody>
                  <a:tcPr/>
                </a:tc>
                <a:extLst>
                  <a:ext uri="{0D108BD9-81ED-4DB2-BD59-A6C34878D82A}">
                    <a16:rowId xmlns:a16="http://schemas.microsoft.com/office/drawing/2014/main" val="2577242943"/>
                  </a:ext>
                </a:extLst>
              </a:tr>
            </a:tbl>
          </a:graphicData>
        </a:graphic>
      </p:graphicFrame>
    </p:spTree>
    <p:extLst>
      <p:ext uri="{BB962C8B-B14F-4D97-AF65-F5344CB8AC3E}">
        <p14:creationId xmlns:p14="http://schemas.microsoft.com/office/powerpoint/2010/main" val="313582529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35948"/>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KONTROL LİSTESİ</a:t>
            </a:r>
          </a:p>
        </p:txBody>
      </p:sp>
      <p:sp>
        <p:nvSpPr>
          <p:cNvPr id="8" name="Rectangle 5">
            <a:extLst>
              <a:ext uri="{FF2B5EF4-FFF2-40B4-BE49-F238E27FC236}">
                <a16:creationId xmlns:a16="http://schemas.microsoft.com/office/drawing/2014/main" id="{45B0DB4D-0637-443A-9A78-B284A962D193}"/>
              </a:ext>
            </a:extLst>
          </p:cNvPr>
          <p:cNvSpPr/>
          <p:nvPr/>
        </p:nvSpPr>
        <p:spPr>
          <a:xfrm>
            <a:off x="1262827" y="1540172"/>
            <a:ext cx="9607481" cy="492122"/>
          </a:xfrm>
          <a:prstGeom prst="rect">
            <a:avLst/>
          </a:prstGeom>
        </p:spPr>
        <p:txBody>
          <a:bodyPr wrap="square">
            <a:spAutoFit/>
          </a:bodyPr>
          <a:lstStyle/>
          <a:p>
            <a:pPr>
              <a:lnSpc>
                <a:spcPct val="115000"/>
              </a:lnSpc>
              <a:spcBef>
                <a:spcPts val="600"/>
              </a:spcBef>
              <a:spcAft>
                <a:spcPts val="600"/>
              </a:spcAft>
              <a:defRPr/>
            </a:pPr>
            <a:r>
              <a:rPr lang="tr-TR" sz="2400" b="1" dirty="0">
                <a:solidFill>
                  <a:srgbClr val="002060"/>
                </a:solidFill>
                <a:ea typeface="Calibri" panose="020F0502020204030204" pitchFamily="34" charset="0"/>
                <a:cs typeface="Times New Roman" panose="02020603050405020304" pitchFamily="18" charset="0"/>
              </a:rPr>
              <a:t>İdari Kadromuz</a:t>
            </a:r>
            <a:endParaRPr lang="tr-TR" sz="2400" dirty="0">
              <a:solidFill>
                <a:srgbClr val="002060"/>
              </a:solidFill>
              <a:ea typeface="Calibri" panose="020F0502020204030204" pitchFamily="34" charset="0"/>
              <a:cs typeface="Times New Roman" panose="02020603050405020304" pitchFamily="18" charset="0"/>
            </a:endParaRPr>
          </a:p>
        </p:txBody>
      </p:sp>
      <p:graphicFrame>
        <p:nvGraphicFramePr>
          <p:cNvPr id="4" name="Tablo 4">
            <a:extLst>
              <a:ext uri="{FF2B5EF4-FFF2-40B4-BE49-F238E27FC236}">
                <a16:creationId xmlns:a16="http://schemas.microsoft.com/office/drawing/2014/main" id="{82D1496C-FF6B-4F0F-90B6-201932710903}"/>
              </a:ext>
            </a:extLst>
          </p:cNvPr>
          <p:cNvGraphicFramePr>
            <a:graphicFrameLocks noGrp="1"/>
          </p:cNvGraphicFramePr>
          <p:nvPr>
            <p:extLst>
              <p:ext uri="{D42A27DB-BD31-4B8C-83A1-F6EECF244321}">
                <p14:modId xmlns:p14="http://schemas.microsoft.com/office/powerpoint/2010/main" val="3719087500"/>
              </p:ext>
            </p:extLst>
          </p:nvPr>
        </p:nvGraphicFramePr>
        <p:xfrm>
          <a:off x="861872" y="2390089"/>
          <a:ext cx="10468255" cy="2927739"/>
        </p:xfrm>
        <a:graphic>
          <a:graphicData uri="http://schemas.openxmlformats.org/drawingml/2006/table">
            <a:tbl>
              <a:tblPr firstRow="1" bandRow="1">
                <a:tableStyleId>{5C22544A-7EE6-4342-B048-85BDC9FD1C3A}</a:tableStyleId>
              </a:tblPr>
              <a:tblGrid>
                <a:gridCol w="872886">
                  <a:extLst>
                    <a:ext uri="{9D8B030D-6E8A-4147-A177-3AD203B41FA5}">
                      <a16:colId xmlns:a16="http://schemas.microsoft.com/office/drawing/2014/main" val="3866393584"/>
                    </a:ext>
                  </a:extLst>
                </a:gridCol>
                <a:gridCol w="9595369">
                  <a:extLst>
                    <a:ext uri="{9D8B030D-6E8A-4147-A177-3AD203B41FA5}">
                      <a16:colId xmlns:a16="http://schemas.microsoft.com/office/drawing/2014/main" val="2564920993"/>
                    </a:ext>
                  </a:extLst>
                </a:gridCol>
              </a:tblGrid>
              <a:tr h="413308">
                <a:tc>
                  <a:txBody>
                    <a:bodyPr/>
                    <a:lstStyle/>
                    <a:p>
                      <a:endParaRPr lang="tr-TR" sz="2000" dirty="0"/>
                    </a:p>
                  </a:txBody>
                  <a:tcPr/>
                </a:tc>
                <a:tc>
                  <a:txBody>
                    <a:bodyPr/>
                    <a:lstStyle/>
                    <a:p>
                      <a:endParaRPr lang="tr-TR" sz="2000" dirty="0"/>
                    </a:p>
                  </a:txBody>
                  <a:tcPr/>
                </a:tc>
                <a:extLst>
                  <a:ext uri="{0D108BD9-81ED-4DB2-BD59-A6C34878D82A}">
                    <a16:rowId xmlns:a16="http://schemas.microsoft.com/office/drawing/2014/main" val="961711887"/>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Kurumsal Akreditasyon Programı (KAP) kılavuzunu, ölçütleri ve derecelendirme anahtarını (</a:t>
                      </a:r>
                      <a:r>
                        <a:rPr lang="tr-TR" sz="2000" kern="1200" dirty="0" err="1">
                          <a:solidFill>
                            <a:schemeClr val="dk1"/>
                          </a:solidFill>
                          <a:latin typeface="+mn-lt"/>
                          <a:ea typeface="+mn-ea"/>
                          <a:cs typeface="+mn-cs"/>
                        </a:rPr>
                        <a:t>rubrik</a:t>
                      </a:r>
                      <a:r>
                        <a:rPr lang="tr-TR" sz="2000" kern="1200" dirty="0">
                          <a:solidFill>
                            <a:schemeClr val="dk1"/>
                          </a:solidFill>
                          <a:latin typeface="+mn-lt"/>
                          <a:ea typeface="+mn-ea"/>
                          <a:cs typeface="+mn-cs"/>
                        </a:rPr>
                        <a:t>) okuyup incelediniz mi?</a:t>
                      </a:r>
                    </a:p>
                  </a:txBody>
                  <a:tcPr/>
                </a:tc>
                <a:extLst>
                  <a:ext uri="{0D108BD9-81ED-4DB2-BD59-A6C34878D82A}">
                    <a16:rowId xmlns:a16="http://schemas.microsoft.com/office/drawing/2014/main" val="585125697"/>
                  </a:ext>
                </a:extLst>
              </a:tr>
              <a:tr h="413308">
                <a:tc>
                  <a:txBody>
                    <a:bodyPr/>
                    <a:lstStyle/>
                    <a:p>
                      <a:endParaRPr lang="tr-TR" sz="2000"/>
                    </a:p>
                  </a:txBody>
                  <a:tcPr/>
                </a:tc>
                <a:tc>
                  <a:txBody>
                    <a:bodyPr/>
                    <a:lstStyle/>
                    <a:p>
                      <a:r>
                        <a:rPr lang="tr-TR" sz="2000" dirty="0"/>
                        <a:t>Üniversitemizin Kurum İç Değerlendirme Raporunu (KİDR) okudunuz mu?</a:t>
                      </a:r>
                    </a:p>
                  </a:txBody>
                  <a:tcPr/>
                </a:tc>
                <a:extLst>
                  <a:ext uri="{0D108BD9-81ED-4DB2-BD59-A6C34878D82A}">
                    <a16:rowId xmlns:a16="http://schemas.microsoft.com/office/drawing/2014/main" val="448395800"/>
                  </a:ext>
                </a:extLst>
              </a:tr>
              <a:tr h="573467">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dk1"/>
                          </a:solidFill>
                          <a:latin typeface="+mn-lt"/>
                          <a:ea typeface="+mn-ea"/>
                          <a:cs typeface="+mn-cs"/>
                        </a:rPr>
                        <a:t>Sorumlu olduğunuz süreçler tanımlı mı?</a:t>
                      </a:r>
                    </a:p>
                  </a:txBody>
                  <a:tcPr/>
                </a:tc>
                <a:extLst>
                  <a:ext uri="{0D108BD9-81ED-4DB2-BD59-A6C34878D82A}">
                    <a16:rowId xmlns:a16="http://schemas.microsoft.com/office/drawing/2014/main" val="4143067888"/>
                  </a:ext>
                </a:extLst>
              </a:tr>
              <a:tr h="413308">
                <a:tc>
                  <a:txBody>
                    <a:bodyPr/>
                    <a:lstStyle/>
                    <a:p>
                      <a:endParaRPr lang="tr-TR" sz="2000"/>
                    </a:p>
                  </a:txBody>
                  <a:tcPr/>
                </a:tc>
                <a:tc>
                  <a:txBody>
                    <a:bodyPr/>
                    <a:lstStyle/>
                    <a:p>
                      <a:r>
                        <a:rPr lang="tr-TR" sz="2000" dirty="0"/>
                        <a:t>Görev ve sorumluluklarınız tanımlı mı?</a:t>
                      </a:r>
                    </a:p>
                  </a:txBody>
                  <a:tcPr/>
                </a:tc>
                <a:extLst>
                  <a:ext uri="{0D108BD9-81ED-4DB2-BD59-A6C34878D82A}">
                    <a16:rowId xmlns:a16="http://schemas.microsoft.com/office/drawing/2014/main" val="2858942531"/>
                  </a:ext>
                </a:extLst>
              </a:tr>
              <a:tr h="413308">
                <a:tc>
                  <a:txBody>
                    <a:bodyPr/>
                    <a:lstStyle/>
                    <a:p>
                      <a:endParaRPr lang="tr-TR"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kern="1200" dirty="0">
                        <a:solidFill>
                          <a:schemeClr val="dk1"/>
                        </a:solidFill>
                        <a:latin typeface="+mn-lt"/>
                        <a:ea typeface="+mn-ea"/>
                        <a:cs typeface="+mn-cs"/>
                      </a:endParaRPr>
                    </a:p>
                  </a:txBody>
                  <a:tcPr/>
                </a:tc>
                <a:extLst>
                  <a:ext uri="{0D108BD9-81ED-4DB2-BD59-A6C34878D82A}">
                    <a16:rowId xmlns:a16="http://schemas.microsoft.com/office/drawing/2014/main" val="2624841017"/>
                  </a:ext>
                </a:extLst>
              </a:tr>
            </a:tbl>
          </a:graphicData>
        </a:graphic>
      </p:graphicFrame>
    </p:spTree>
    <p:extLst>
      <p:ext uri="{BB962C8B-B14F-4D97-AF65-F5344CB8AC3E}">
        <p14:creationId xmlns:p14="http://schemas.microsoft.com/office/powerpoint/2010/main" val="108573251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855757"/>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ÖNEMLİ HUSUSLAR</a:t>
            </a:r>
          </a:p>
        </p:txBody>
      </p:sp>
      <p:sp>
        <p:nvSpPr>
          <p:cNvPr id="2" name="Metin kutusu 1">
            <a:extLst>
              <a:ext uri="{FF2B5EF4-FFF2-40B4-BE49-F238E27FC236}">
                <a16:creationId xmlns:a16="http://schemas.microsoft.com/office/drawing/2014/main" id="{A780AD82-9581-45A8-B9FB-8C8CE2502D94}"/>
              </a:ext>
            </a:extLst>
          </p:cNvPr>
          <p:cNvSpPr txBox="1"/>
          <p:nvPr/>
        </p:nvSpPr>
        <p:spPr>
          <a:xfrm>
            <a:off x="643130" y="1594971"/>
            <a:ext cx="10437541" cy="5170646"/>
          </a:xfrm>
          <a:prstGeom prst="rect">
            <a:avLst/>
          </a:prstGeom>
          <a:noFill/>
        </p:spPr>
        <p:txBody>
          <a:bodyPr wrap="square" rtlCol="0">
            <a:spAutoFit/>
          </a:bodyPr>
          <a:lstStyle/>
          <a:p>
            <a:pPr marL="285750" indent="-285750">
              <a:buFont typeface="Wingdings" panose="05000000000000000000" pitchFamily="2" charset="2"/>
              <a:buChar char="Ø"/>
            </a:pPr>
            <a:r>
              <a:rPr lang="tr-TR" sz="2200" dirty="0"/>
              <a:t>Değerlendirme takımının ve Üniversitemiz mensuplarının KAP süreciyle ilgili tüm bilgi ve belgelere ulaşacakları bir web sitemiz olmalı: </a:t>
            </a:r>
            <a:r>
              <a:rPr lang="tr-TR" sz="2200" b="1" dirty="0"/>
              <a:t>kalite.mehmetakif.edu.tr</a:t>
            </a:r>
          </a:p>
          <a:p>
            <a:r>
              <a:rPr lang="tr-TR" sz="2200" b="1" dirty="0"/>
              <a:t>     </a:t>
            </a:r>
            <a:r>
              <a:rPr lang="tr-TR" sz="2200" dirty="0"/>
              <a:t>Türkçe ve İngilizce</a:t>
            </a:r>
          </a:p>
          <a:p>
            <a:endParaRPr lang="tr-TR" sz="2200" dirty="0"/>
          </a:p>
          <a:p>
            <a:pPr marL="800100" lvl="1" indent="-342900">
              <a:buFont typeface="Courier New" panose="02070309020205020404" pitchFamily="49" charset="0"/>
              <a:buChar char="o"/>
            </a:pPr>
            <a:r>
              <a:rPr lang="tr-TR" sz="2200" dirty="0"/>
              <a:t>Kalite güvence politikalarımız</a:t>
            </a:r>
          </a:p>
          <a:p>
            <a:pPr marL="800100" lvl="1" indent="-342900">
              <a:buFont typeface="Courier New" panose="02070309020205020404" pitchFamily="49" charset="0"/>
              <a:buChar char="o"/>
            </a:pPr>
            <a:r>
              <a:rPr lang="tr-TR" sz="2200" dirty="0"/>
              <a:t>Stratejik Planımız ve faaliyet raporlarımız</a:t>
            </a:r>
          </a:p>
          <a:p>
            <a:pPr marL="800100" lvl="1" indent="-342900">
              <a:buFont typeface="Courier New" panose="02070309020205020404" pitchFamily="49" charset="0"/>
              <a:buChar char="o"/>
            </a:pPr>
            <a:r>
              <a:rPr lang="tr-TR" sz="2200" dirty="0"/>
              <a:t>KİDR ve </a:t>
            </a:r>
            <a:r>
              <a:rPr lang="tr-TR" sz="2200" dirty="0" err="1"/>
              <a:t>KGBR’lerimiz</a:t>
            </a:r>
            <a:endParaRPr lang="tr-TR" sz="2200" dirty="0"/>
          </a:p>
          <a:p>
            <a:pPr marL="800100" lvl="1" indent="-342900">
              <a:buFont typeface="Courier New" panose="02070309020205020404" pitchFamily="49" charset="0"/>
              <a:buChar char="o"/>
            </a:pPr>
            <a:r>
              <a:rPr lang="tr-TR" sz="2200" dirty="0"/>
              <a:t>Kalite El Kitabı</a:t>
            </a:r>
          </a:p>
          <a:p>
            <a:pPr marL="800100" lvl="1" indent="-342900">
              <a:buFont typeface="Courier New" panose="02070309020205020404" pitchFamily="49" charset="0"/>
              <a:buChar char="o"/>
            </a:pPr>
            <a:r>
              <a:rPr lang="tr-TR" sz="2200" dirty="0"/>
              <a:t>KK Toplantı Tutanakları</a:t>
            </a:r>
          </a:p>
          <a:p>
            <a:pPr marL="800100" lvl="1" indent="-342900">
              <a:buFont typeface="Courier New" panose="02070309020205020404" pitchFamily="49" charset="0"/>
              <a:buChar char="o"/>
            </a:pPr>
            <a:r>
              <a:rPr lang="tr-TR" sz="2200" dirty="0"/>
              <a:t>Kalite ile ilgili yönergeler, yönetmelikler</a:t>
            </a:r>
          </a:p>
          <a:p>
            <a:pPr marL="800100" lvl="1" indent="-342900">
              <a:buFont typeface="Courier New" panose="02070309020205020404" pitchFamily="49" charset="0"/>
              <a:buChar char="o"/>
            </a:pPr>
            <a:r>
              <a:rPr lang="tr-TR" sz="2200" dirty="0"/>
              <a:t>YÖKAK KAP dokümanları (kılavuz, </a:t>
            </a:r>
            <a:r>
              <a:rPr lang="tr-TR" sz="2200" dirty="0" err="1"/>
              <a:t>rubrik</a:t>
            </a:r>
            <a:r>
              <a:rPr lang="tr-TR" sz="2200" dirty="0"/>
              <a:t>, ölçütler,..)</a:t>
            </a:r>
          </a:p>
          <a:p>
            <a:pPr marL="800100" lvl="1" indent="-342900">
              <a:buFont typeface="Courier New" panose="02070309020205020404" pitchFamily="49" charset="0"/>
              <a:buChar char="o"/>
            </a:pPr>
            <a:r>
              <a:rPr lang="tr-TR" sz="2200" dirty="0"/>
              <a:t>Bu sunum gibi bilgilendirme metinleri</a:t>
            </a:r>
          </a:p>
          <a:p>
            <a:pPr marL="800100" lvl="1" indent="-342900">
              <a:buFont typeface="Courier New" panose="02070309020205020404" pitchFamily="49" charset="0"/>
              <a:buChar char="o"/>
            </a:pPr>
            <a:r>
              <a:rPr lang="tr-TR" sz="2200" dirty="0"/>
              <a:t>Kontrol listesi</a:t>
            </a:r>
          </a:p>
          <a:p>
            <a:pPr marL="800100" lvl="1" indent="-342900">
              <a:buFont typeface="Courier New" panose="02070309020205020404" pitchFamily="49" charset="0"/>
              <a:buChar char="o"/>
            </a:pPr>
            <a:r>
              <a:rPr lang="tr-TR" sz="2200" dirty="0" err="1"/>
              <a:t>vb</a:t>
            </a:r>
            <a:endParaRPr lang="tr-TR" sz="2200" dirty="0"/>
          </a:p>
          <a:p>
            <a:pPr marL="800100" lvl="1" indent="-342900">
              <a:buFont typeface="Courier New" panose="02070309020205020404" pitchFamily="49" charset="0"/>
              <a:buChar char="o"/>
            </a:pPr>
            <a:endParaRPr lang="tr-TR" sz="2200" dirty="0"/>
          </a:p>
        </p:txBody>
      </p:sp>
    </p:spTree>
    <p:extLst>
      <p:ext uri="{BB962C8B-B14F-4D97-AF65-F5344CB8AC3E}">
        <p14:creationId xmlns:p14="http://schemas.microsoft.com/office/powerpoint/2010/main" val="92242090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851297"/>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ÖNEMLİ HUSUSLAR</a:t>
            </a:r>
          </a:p>
        </p:txBody>
      </p:sp>
      <p:sp>
        <p:nvSpPr>
          <p:cNvPr id="2" name="Metin kutusu 1">
            <a:extLst>
              <a:ext uri="{FF2B5EF4-FFF2-40B4-BE49-F238E27FC236}">
                <a16:creationId xmlns:a16="http://schemas.microsoft.com/office/drawing/2014/main" id="{A780AD82-9581-45A8-B9FB-8C8CE2502D94}"/>
              </a:ext>
            </a:extLst>
          </p:cNvPr>
          <p:cNvSpPr txBox="1"/>
          <p:nvPr/>
        </p:nvSpPr>
        <p:spPr>
          <a:xfrm>
            <a:off x="693049" y="1586051"/>
            <a:ext cx="10437541" cy="4401205"/>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t>İletişimi yürütecek ve KAP sürecinden sorumlu bir rektör yardımcısı belirlenmeli. Sadece rektör ve </a:t>
            </a:r>
            <a:r>
              <a:rPr lang="tr-TR" sz="2000" dirty="0" err="1"/>
              <a:t>KAP’tan</a:t>
            </a:r>
            <a:r>
              <a:rPr lang="tr-TR" sz="2000" dirty="0"/>
              <a:t> sorumlu rektör yardımcısı tarafından takım başkanı ile iletişim </a:t>
            </a:r>
            <a:r>
              <a:rPr lang="tr-TR" sz="2000" dirty="0" err="1"/>
              <a:t>kurulabilir.Üniversiteden</a:t>
            </a:r>
            <a:r>
              <a:rPr lang="tr-TR" sz="2000" dirty="0"/>
              <a:t> başka hiç kimse takım başkanını aramamalı.</a:t>
            </a:r>
          </a:p>
          <a:p>
            <a:pPr algn="just"/>
            <a:endParaRPr lang="tr-TR" sz="2000" dirty="0"/>
          </a:p>
          <a:p>
            <a:pPr marL="285750" indent="-285750" algn="just">
              <a:buFont typeface="Wingdings" panose="05000000000000000000" pitchFamily="2" charset="2"/>
              <a:buChar char="Ø"/>
            </a:pPr>
            <a:r>
              <a:rPr lang="tr-TR" sz="2000" dirty="0"/>
              <a:t>Değerlendirme takımının hiçbir üyesi hiçbir yöneticimiz tarafından aranmamalı, tanıdığımız bir kişi olsa bile.</a:t>
            </a:r>
          </a:p>
          <a:p>
            <a:pPr algn="just"/>
            <a:endParaRPr lang="tr-TR" sz="2000" dirty="0"/>
          </a:p>
          <a:p>
            <a:pPr marL="285750" indent="-285750" algn="just">
              <a:buFont typeface="Wingdings" panose="05000000000000000000" pitchFamily="2" charset="2"/>
              <a:buChar char="Ø"/>
            </a:pPr>
            <a:r>
              <a:rPr lang="tr-TR" sz="2000" dirty="0"/>
              <a:t>Değerlendirme takımının istediği tüm ek bilgi ve belgeler düzenli bir şekilde ve klasörler içerisinde bir Google </a:t>
            </a:r>
            <a:r>
              <a:rPr lang="tr-TR" sz="2000" dirty="0" err="1"/>
              <a:t>drive’da</a:t>
            </a:r>
            <a:r>
              <a:rPr lang="tr-TR" sz="2000" dirty="0"/>
              <a:t> derlenebilir. Klasörler içinde açıklama metinleri yer alır. </a:t>
            </a:r>
            <a:r>
              <a:rPr lang="tr-TR" sz="2000" dirty="0" err="1"/>
              <a:t>KAPtan</a:t>
            </a:r>
            <a:r>
              <a:rPr lang="tr-TR" sz="2000" dirty="0"/>
              <a:t> sorumlu rektör yardımcısının onayıyla </a:t>
            </a:r>
            <a:r>
              <a:rPr lang="tr-TR" sz="2000" dirty="0" err="1"/>
              <a:t>drive</a:t>
            </a:r>
            <a:r>
              <a:rPr lang="tr-TR" sz="2000" dirty="0"/>
              <a:t> yönetilir.</a:t>
            </a:r>
          </a:p>
          <a:p>
            <a:pPr algn="just"/>
            <a:endParaRPr lang="tr-TR" sz="2000" dirty="0"/>
          </a:p>
          <a:p>
            <a:pPr marL="285750" indent="-285750" algn="just">
              <a:buFont typeface="Wingdings" panose="05000000000000000000" pitchFamily="2" charset="2"/>
              <a:buChar char="Ø"/>
            </a:pPr>
            <a:r>
              <a:rPr lang="tr-TR" sz="2000" dirty="0"/>
              <a:t>KAP süreci aynı zamanda bir öğrenme ve gelişme sürecidir. Süreç boyunca yapıcı ve iyileşmeye açık bir dil ve üslup kullanılmalı. Değerlendirme takımının dikkat çektiği eksik, gelişmeye açık yönler incelenip tespit doğruysa hemen tamamlanmalı ve takıma raporlanmalı. </a:t>
            </a:r>
          </a:p>
        </p:txBody>
      </p:sp>
    </p:spTree>
    <p:extLst>
      <p:ext uri="{BB962C8B-B14F-4D97-AF65-F5344CB8AC3E}">
        <p14:creationId xmlns:p14="http://schemas.microsoft.com/office/powerpoint/2010/main" val="329514617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994" name="Rectangle 16999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96" name="Rectangle 16999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98" name="Rectangle 16999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00" name="Rectangle 16999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989" name="Metin kutusu 10"/>
          <p:cNvSpPr txBox="1">
            <a:spLocks noChangeArrowheads="1"/>
          </p:cNvSpPr>
          <p:nvPr/>
        </p:nvSpPr>
        <p:spPr bwMode="auto">
          <a:xfrm>
            <a:off x="3813460" y="429245"/>
            <a:ext cx="10044023" cy="8777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None/>
            </a:pPr>
            <a:r>
              <a:rPr lang="en-US" altLang="tr-TR" sz="4000" b="1" kern="1200" dirty="0">
                <a:solidFill>
                  <a:srgbClr val="FFFFFF"/>
                </a:solidFill>
                <a:latin typeface="+mj-lt"/>
                <a:ea typeface="+mj-ea"/>
                <a:cs typeface="+mj-cs"/>
              </a:rPr>
              <a:t>ÇOK ÖNEMLİ HUSUS</a:t>
            </a:r>
          </a:p>
        </p:txBody>
      </p:sp>
      <p:pic>
        <p:nvPicPr>
          <p:cNvPr id="3" name="object 17">
            <a:extLst>
              <a:ext uri="{FF2B5EF4-FFF2-40B4-BE49-F238E27FC236}">
                <a16:creationId xmlns:a16="http://schemas.microsoft.com/office/drawing/2014/main" id="{DC79E144-6FC9-9F53-EE80-3F581EEE7004}"/>
              </a:ext>
            </a:extLst>
          </p:cNvPr>
          <p:cNvPicPr/>
          <p:nvPr/>
        </p:nvPicPr>
        <p:blipFill>
          <a:blip r:embed="rId2" cstate="print"/>
          <a:stretch>
            <a:fillRect/>
          </a:stretch>
        </p:blipFill>
        <p:spPr>
          <a:xfrm>
            <a:off x="4436267" y="2112579"/>
            <a:ext cx="3343409" cy="10599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object 24">
            <a:extLst>
              <a:ext uri="{FF2B5EF4-FFF2-40B4-BE49-F238E27FC236}">
                <a16:creationId xmlns:a16="http://schemas.microsoft.com/office/drawing/2014/main" id="{0618F475-D08C-0A3E-59EC-42B2D0C34547}"/>
              </a:ext>
            </a:extLst>
          </p:cNvPr>
          <p:cNvSpPr txBox="1"/>
          <p:nvPr/>
        </p:nvSpPr>
        <p:spPr>
          <a:xfrm>
            <a:off x="2791133" y="3484383"/>
            <a:ext cx="6633675" cy="1600438"/>
          </a:xfrm>
          <a:prstGeom prst="rect">
            <a:avLst/>
          </a:prstGeom>
        </p:spPr>
        <p:txBody>
          <a:bodyPr vert="horz" wrap="square" lIns="0" tIns="16510" rIns="0" bIns="0" rtlCol="0">
            <a:spAutoFit/>
          </a:bodyPr>
          <a:lstStyle/>
          <a:p>
            <a:pPr marL="10668" marR="4267" algn="ctr" defTabSz="768096">
              <a:lnSpc>
                <a:spcPct val="153600"/>
              </a:lnSpc>
              <a:spcBef>
                <a:spcPts val="109"/>
              </a:spcBef>
            </a:pPr>
            <a:r>
              <a:rPr lang="tr-TR" sz="2310" b="1" kern="1200" dirty="0">
                <a:solidFill>
                  <a:srgbClr val="C00000"/>
                </a:solidFill>
                <a:latin typeface="Calibri"/>
                <a:ea typeface="+mn-ea"/>
                <a:cs typeface="Calibri"/>
              </a:rPr>
              <a:t>KURUMSAL</a:t>
            </a:r>
            <a:r>
              <a:rPr lang="tr-TR" sz="2310" b="1" kern="1200" spc="168" dirty="0">
                <a:solidFill>
                  <a:srgbClr val="C00000"/>
                </a:solidFill>
                <a:latin typeface="Calibri"/>
                <a:ea typeface="+mn-ea"/>
                <a:cs typeface="Calibri"/>
              </a:rPr>
              <a:t> </a:t>
            </a:r>
            <a:r>
              <a:rPr lang="tr-TR" sz="2310" b="1" kern="1200" dirty="0">
                <a:solidFill>
                  <a:srgbClr val="C00000"/>
                </a:solidFill>
                <a:latin typeface="Calibri"/>
                <a:ea typeface="+mn-ea"/>
                <a:cs typeface="Calibri"/>
              </a:rPr>
              <a:t>İÇ</a:t>
            </a:r>
            <a:r>
              <a:rPr lang="tr-TR" sz="2310" b="1" kern="1200" spc="-4" dirty="0">
                <a:solidFill>
                  <a:srgbClr val="C00000"/>
                </a:solidFill>
                <a:latin typeface="Calibri"/>
                <a:ea typeface="+mn-ea"/>
                <a:cs typeface="Calibri"/>
              </a:rPr>
              <a:t> </a:t>
            </a:r>
            <a:r>
              <a:rPr lang="tr-TR" sz="2310" b="1" kern="1200" dirty="0">
                <a:solidFill>
                  <a:srgbClr val="C00000"/>
                </a:solidFill>
                <a:latin typeface="Calibri"/>
                <a:ea typeface="+mn-ea"/>
                <a:cs typeface="Calibri"/>
              </a:rPr>
              <a:t>DEĞERLENDİRME</a:t>
            </a:r>
            <a:r>
              <a:rPr lang="tr-TR" sz="2310" b="1" kern="1200" spc="213" dirty="0">
                <a:solidFill>
                  <a:srgbClr val="C00000"/>
                </a:solidFill>
                <a:latin typeface="Calibri"/>
                <a:ea typeface="+mn-ea"/>
                <a:cs typeface="Calibri"/>
              </a:rPr>
              <a:t> </a:t>
            </a:r>
            <a:r>
              <a:rPr lang="tr-TR" sz="2310" b="1" kern="1200" dirty="0">
                <a:solidFill>
                  <a:srgbClr val="C00000"/>
                </a:solidFill>
                <a:latin typeface="Calibri"/>
                <a:ea typeface="+mn-ea"/>
                <a:cs typeface="Calibri"/>
              </a:rPr>
              <a:t>RAPORUMUZ</a:t>
            </a:r>
            <a:r>
              <a:rPr lang="tr-TR" sz="2310" b="1" kern="1200" spc="118" dirty="0">
                <a:solidFill>
                  <a:srgbClr val="C00000"/>
                </a:solidFill>
                <a:latin typeface="Calibri"/>
                <a:ea typeface="+mn-ea"/>
                <a:cs typeface="Calibri"/>
              </a:rPr>
              <a:t> </a:t>
            </a:r>
            <a:r>
              <a:rPr lang="tr-TR" sz="2310" b="1" kern="1200" spc="-8" dirty="0">
                <a:solidFill>
                  <a:srgbClr val="C00000"/>
                </a:solidFill>
                <a:latin typeface="Calibri"/>
                <a:ea typeface="+mn-ea"/>
                <a:cs typeface="Calibri"/>
              </a:rPr>
              <a:t>(KİDR) </a:t>
            </a:r>
            <a:r>
              <a:rPr lang="tr-TR" sz="2310" b="1" kern="1200" dirty="0">
                <a:solidFill>
                  <a:srgbClr val="C00000"/>
                </a:solidFill>
                <a:latin typeface="Calibri"/>
                <a:ea typeface="+mn-ea"/>
                <a:cs typeface="Calibri"/>
              </a:rPr>
              <a:t>TÜM</a:t>
            </a:r>
            <a:r>
              <a:rPr lang="tr-TR" sz="2310" b="1" kern="1200" spc="96" dirty="0">
                <a:solidFill>
                  <a:srgbClr val="C00000"/>
                </a:solidFill>
                <a:latin typeface="Calibri"/>
                <a:ea typeface="+mn-ea"/>
                <a:cs typeface="Calibri"/>
              </a:rPr>
              <a:t> </a:t>
            </a:r>
            <a:r>
              <a:rPr lang="tr-TR" sz="2310" b="1" kern="1200" dirty="0">
                <a:solidFill>
                  <a:srgbClr val="C00000"/>
                </a:solidFill>
                <a:latin typeface="Calibri"/>
                <a:ea typeface="+mn-ea"/>
                <a:cs typeface="Calibri"/>
              </a:rPr>
              <a:t>ÖĞRETİM</a:t>
            </a:r>
            <a:r>
              <a:rPr lang="tr-TR" sz="2310" b="1" kern="1200" spc="122" dirty="0">
                <a:solidFill>
                  <a:srgbClr val="C00000"/>
                </a:solidFill>
                <a:latin typeface="Calibri"/>
                <a:ea typeface="+mn-ea"/>
                <a:cs typeface="Calibri"/>
              </a:rPr>
              <a:t> </a:t>
            </a:r>
            <a:r>
              <a:rPr lang="tr-TR" sz="2310" b="1" kern="1200" dirty="0">
                <a:solidFill>
                  <a:srgbClr val="C00000"/>
                </a:solidFill>
                <a:latin typeface="Calibri"/>
                <a:ea typeface="+mn-ea"/>
                <a:cs typeface="Calibri"/>
              </a:rPr>
              <a:t>ELEMANLARIMIZ</a:t>
            </a:r>
            <a:r>
              <a:rPr lang="tr-TR" sz="2310" b="1" kern="1200" spc="244" dirty="0">
                <a:solidFill>
                  <a:srgbClr val="C00000"/>
                </a:solidFill>
                <a:latin typeface="Calibri"/>
                <a:ea typeface="+mn-ea"/>
                <a:cs typeface="Calibri"/>
              </a:rPr>
              <a:t> </a:t>
            </a:r>
            <a:r>
              <a:rPr lang="tr-TR" sz="2310" b="1" kern="1200" spc="-8" dirty="0">
                <a:solidFill>
                  <a:srgbClr val="C00000"/>
                </a:solidFill>
                <a:latin typeface="Calibri"/>
                <a:ea typeface="+mn-ea"/>
                <a:cs typeface="Calibri"/>
              </a:rPr>
              <a:t>TARAFINDAN OKUNMALIDIR.</a:t>
            </a:r>
            <a:endParaRPr lang="tr-TR" sz="2750" dirty="0">
              <a:latin typeface="Calibri"/>
              <a:cs typeface="Calibri"/>
            </a:endParaRPr>
          </a:p>
        </p:txBody>
      </p:sp>
      <p:pic>
        <p:nvPicPr>
          <p:cNvPr id="5" name="object 25">
            <a:extLst>
              <a:ext uri="{FF2B5EF4-FFF2-40B4-BE49-F238E27FC236}">
                <a16:creationId xmlns:a16="http://schemas.microsoft.com/office/drawing/2014/main" id="{CEE1CC3C-F268-3B12-9619-F1D4EFBB5C83}"/>
              </a:ext>
            </a:extLst>
          </p:cNvPr>
          <p:cNvPicPr/>
          <p:nvPr/>
        </p:nvPicPr>
        <p:blipFill>
          <a:blip r:embed="rId3" cstate="print"/>
          <a:stretch>
            <a:fillRect/>
          </a:stretch>
        </p:blipFill>
        <p:spPr>
          <a:xfrm>
            <a:off x="5191734" y="5311579"/>
            <a:ext cx="1832472" cy="993805"/>
          </a:xfrm>
          <a:prstGeom prst="rect">
            <a:avLst/>
          </a:prstGeom>
        </p:spPr>
      </p:pic>
    </p:spTree>
    <p:extLst>
      <p:ext uri="{BB962C8B-B14F-4D97-AF65-F5344CB8AC3E}">
        <p14:creationId xmlns:p14="http://schemas.microsoft.com/office/powerpoint/2010/main" val="353776802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3552034" y="185763"/>
            <a:ext cx="5612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BİLGİ DOKÜMANLARI</a:t>
            </a:r>
          </a:p>
        </p:txBody>
      </p:sp>
      <p:sp>
        <p:nvSpPr>
          <p:cNvPr id="2" name="Metin kutusu 1">
            <a:extLst>
              <a:ext uri="{FF2B5EF4-FFF2-40B4-BE49-F238E27FC236}">
                <a16:creationId xmlns:a16="http://schemas.microsoft.com/office/drawing/2014/main" id="{A780AD82-9581-45A8-B9FB-8C8CE2502D94}"/>
              </a:ext>
            </a:extLst>
          </p:cNvPr>
          <p:cNvSpPr txBox="1"/>
          <p:nvPr/>
        </p:nvSpPr>
        <p:spPr>
          <a:xfrm>
            <a:off x="533400" y="1039926"/>
            <a:ext cx="10437541" cy="5632311"/>
          </a:xfrm>
          <a:prstGeom prst="rect">
            <a:avLst/>
          </a:prstGeom>
          <a:noFill/>
        </p:spPr>
        <p:txBody>
          <a:bodyPr wrap="square" rtlCol="0">
            <a:spAutoFit/>
          </a:bodyPr>
          <a:lstStyle/>
          <a:p>
            <a:pPr marL="342900" indent="-342900">
              <a:buFont typeface="Wingdings" panose="05000000000000000000" pitchFamily="2" charset="2"/>
              <a:buChar char="ü"/>
            </a:pPr>
            <a:r>
              <a:rPr lang="tr-TR" sz="2000" dirty="0">
                <a:solidFill>
                  <a:schemeClr val="accent5">
                    <a:lumMod val="50000"/>
                  </a:schemeClr>
                </a:solidFill>
              </a:rPr>
              <a:t>YÖKAK web sitesi</a:t>
            </a:r>
          </a:p>
          <a:p>
            <a:pPr marL="800100" lvl="1" indent="-342900">
              <a:buFont typeface="Wingdings" panose="05000000000000000000" pitchFamily="2" charset="2"/>
              <a:buChar char="ü"/>
            </a:pPr>
            <a:r>
              <a:rPr lang="tr-TR" sz="2000" dirty="0">
                <a:solidFill>
                  <a:schemeClr val="accent5">
                    <a:lumMod val="50000"/>
                  </a:schemeClr>
                </a:solidFill>
              </a:rPr>
              <a:t>yokak.gov.tr</a:t>
            </a:r>
          </a:p>
          <a:p>
            <a:pPr marL="800100" lvl="1" indent="-342900">
              <a:buFont typeface="Wingdings" panose="05000000000000000000" pitchFamily="2" charset="2"/>
              <a:buChar char="ü"/>
            </a:pPr>
            <a:r>
              <a:rPr lang="tr-TR" sz="2000" dirty="0">
                <a:solidFill>
                  <a:schemeClr val="accent5">
                    <a:lumMod val="50000"/>
                  </a:schemeClr>
                </a:solidFill>
              </a:rPr>
              <a:t>https://yokak.gov.tr/degerlendirme-sureci/kurumsal-akreditasyon-programi-nedir</a:t>
            </a:r>
          </a:p>
          <a:p>
            <a:pPr marL="800100" lvl="1" indent="-342900">
              <a:buFont typeface="Wingdings" panose="05000000000000000000" pitchFamily="2" charset="2"/>
              <a:buChar char="ü"/>
            </a:pPr>
            <a:r>
              <a:rPr lang="tr-TR" sz="2000" dirty="0">
                <a:solidFill>
                  <a:schemeClr val="accent5">
                    <a:lumMod val="50000"/>
                  </a:schemeClr>
                </a:solidFill>
              </a:rPr>
              <a:t>https://yokak.gov.tr/degerlendirme-sureci/kurumsal-degerlendirme-programi-dokumanlar</a:t>
            </a:r>
          </a:p>
          <a:p>
            <a:pPr marL="800100" lvl="1" indent="-342900">
              <a:buFont typeface="Wingdings" panose="05000000000000000000" pitchFamily="2" charset="2"/>
              <a:buChar char="ü"/>
            </a:pPr>
            <a:endParaRPr lang="tr-TR" sz="2000" dirty="0">
              <a:solidFill>
                <a:schemeClr val="accent5">
                  <a:lumMod val="50000"/>
                </a:schemeClr>
              </a:solidFill>
            </a:endParaRP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Kurum</a:t>
            </a:r>
            <a:r>
              <a:rPr lang="tr-TR" sz="2000" b="1" spc="-60"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İç</a:t>
            </a:r>
            <a:r>
              <a:rPr lang="tr-TR" sz="2000" b="1" spc="-65"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Değerlendirme</a:t>
            </a:r>
            <a:r>
              <a:rPr lang="tr-TR" sz="2000" b="1" spc="5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Raporları</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Birim Öz</a:t>
            </a:r>
            <a:r>
              <a:rPr lang="tr-TR" sz="2000" b="1" spc="-65"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Değerlendirme</a:t>
            </a:r>
            <a:r>
              <a:rPr lang="tr-TR" sz="2000" b="1" spc="5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Raporları</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Stratejik</a:t>
            </a:r>
            <a:r>
              <a:rPr lang="tr-TR" sz="2000" b="1" spc="10" dirty="0">
                <a:solidFill>
                  <a:schemeClr val="accent5">
                    <a:lumMod val="50000"/>
                  </a:schemeClr>
                </a:solidFill>
                <a:uFill>
                  <a:solidFill>
                    <a:srgbClr val="0000FF"/>
                  </a:solidFill>
                </a:uFill>
                <a:latin typeface="Times New Roman"/>
                <a:cs typeface="Times New Roman"/>
              </a:rPr>
              <a:t> </a:t>
            </a:r>
            <a:r>
              <a:rPr lang="tr-TR" sz="2000" b="1" spc="-20" dirty="0">
                <a:solidFill>
                  <a:schemeClr val="accent5">
                    <a:lumMod val="50000"/>
                  </a:schemeClr>
                </a:solidFill>
                <a:uFill>
                  <a:solidFill>
                    <a:srgbClr val="0000FF"/>
                  </a:solidFill>
                </a:uFill>
                <a:latin typeface="Times New Roman"/>
                <a:cs typeface="Times New Roman"/>
              </a:rPr>
              <a:t>Planı</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Kalite</a:t>
            </a:r>
            <a:r>
              <a:rPr lang="tr-TR" sz="2000" b="1" spc="-2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Politikası</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Politika</a:t>
            </a:r>
            <a:r>
              <a:rPr lang="tr-TR" sz="2000" b="1" spc="-2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Belgeleri</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Kalite</a:t>
            </a:r>
            <a:r>
              <a:rPr lang="tr-TR" sz="2000" b="1" spc="-20"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Güvence</a:t>
            </a:r>
            <a:r>
              <a:rPr lang="tr-TR" sz="2000" b="1" spc="-114"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Sistemi</a:t>
            </a:r>
            <a:r>
              <a:rPr lang="tr-TR" sz="2000" b="1" spc="-1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Yönergesi</a:t>
            </a:r>
          </a:p>
          <a:p>
            <a:pPr marL="357188" lvl="1" indent="-357188">
              <a:lnSpc>
                <a:spcPct val="150000"/>
              </a:lnSpc>
              <a:buFont typeface="Wingdings" panose="05000000000000000000" pitchFamily="2" charset="2"/>
              <a:buChar char="ü"/>
            </a:pPr>
            <a:r>
              <a:rPr lang="tr-TR" sz="2000" b="1" dirty="0">
                <a:solidFill>
                  <a:schemeClr val="accent5">
                    <a:lumMod val="50000"/>
                  </a:schemeClr>
                </a:solidFill>
                <a:uFill>
                  <a:solidFill>
                    <a:srgbClr val="0000FF"/>
                  </a:solidFill>
                </a:uFill>
                <a:latin typeface="Times New Roman"/>
                <a:cs typeface="Times New Roman"/>
              </a:rPr>
              <a:t>MAKÜ Kalite</a:t>
            </a:r>
            <a:r>
              <a:rPr lang="tr-TR" sz="2000" b="1" spc="-20" dirty="0">
                <a:solidFill>
                  <a:schemeClr val="accent5">
                    <a:lumMod val="50000"/>
                  </a:schemeClr>
                </a:solidFill>
                <a:uFill>
                  <a:solidFill>
                    <a:srgbClr val="0000FF"/>
                  </a:solidFill>
                </a:uFill>
                <a:latin typeface="Times New Roman"/>
                <a:cs typeface="Times New Roman"/>
              </a:rPr>
              <a:t> </a:t>
            </a:r>
            <a:r>
              <a:rPr lang="tr-TR" sz="2000" b="1" dirty="0">
                <a:solidFill>
                  <a:schemeClr val="accent5">
                    <a:lumMod val="50000"/>
                  </a:schemeClr>
                </a:solidFill>
                <a:uFill>
                  <a:solidFill>
                    <a:srgbClr val="0000FF"/>
                  </a:solidFill>
                </a:uFill>
                <a:latin typeface="Times New Roman"/>
                <a:cs typeface="Times New Roman"/>
              </a:rPr>
              <a:t>Faaliyet</a:t>
            </a:r>
            <a:r>
              <a:rPr lang="tr-TR" sz="2000" b="1" spc="-75" dirty="0">
                <a:solidFill>
                  <a:schemeClr val="accent5">
                    <a:lumMod val="50000"/>
                  </a:schemeClr>
                </a:solidFill>
                <a:uFill>
                  <a:solidFill>
                    <a:srgbClr val="0000FF"/>
                  </a:solidFill>
                </a:uFill>
                <a:latin typeface="Times New Roman"/>
                <a:cs typeface="Times New Roman"/>
              </a:rPr>
              <a:t> </a:t>
            </a:r>
            <a:r>
              <a:rPr lang="tr-TR" sz="2000" b="1" spc="-10" dirty="0">
                <a:solidFill>
                  <a:schemeClr val="accent5">
                    <a:lumMod val="50000"/>
                  </a:schemeClr>
                </a:solidFill>
                <a:uFill>
                  <a:solidFill>
                    <a:srgbClr val="0000FF"/>
                  </a:solidFill>
                </a:uFill>
                <a:latin typeface="Times New Roman"/>
                <a:cs typeface="Times New Roman"/>
              </a:rPr>
              <a:t>Takvimi</a:t>
            </a:r>
          </a:p>
          <a:p>
            <a:pPr marL="357188" lvl="1" indent="-357188">
              <a:lnSpc>
                <a:spcPct val="150000"/>
              </a:lnSpc>
              <a:buFont typeface="Wingdings" panose="05000000000000000000" pitchFamily="2" charset="2"/>
              <a:buChar char="ü"/>
            </a:pPr>
            <a:r>
              <a:rPr lang="tr-TR" sz="2000" b="1" spc="-10" dirty="0">
                <a:solidFill>
                  <a:schemeClr val="accent5">
                    <a:lumMod val="50000"/>
                  </a:schemeClr>
                </a:solidFill>
                <a:uFill>
                  <a:solidFill>
                    <a:srgbClr val="0000FF"/>
                  </a:solidFill>
                </a:uFill>
                <a:latin typeface="Times New Roman"/>
                <a:cs typeface="Times New Roman"/>
              </a:rPr>
              <a:t>MAKÜ İdari Faaliyet Raporu</a:t>
            </a:r>
            <a:endParaRPr lang="tr-TR" sz="2000" b="1" dirty="0">
              <a:solidFill>
                <a:schemeClr val="accent5">
                  <a:lumMod val="50000"/>
                </a:schemeClr>
              </a:solidFill>
              <a:latin typeface="Times New Roman"/>
              <a:cs typeface="Times New Roman"/>
            </a:endParaRPr>
          </a:p>
          <a:p>
            <a:pPr marL="0" lvl="1"/>
            <a:endParaRPr lang="tr-TR" sz="2000" dirty="0"/>
          </a:p>
        </p:txBody>
      </p:sp>
    </p:spTree>
    <p:extLst>
      <p:ext uri="{BB962C8B-B14F-4D97-AF65-F5344CB8AC3E}">
        <p14:creationId xmlns:p14="http://schemas.microsoft.com/office/powerpoint/2010/main" val="35034508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3" name="object 5">
            <a:extLst>
              <a:ext uri="{FF2B5EF4-FFF2-40B4-BE49-F238E27FC236}">
                <a16:creationId xmlns:a16="http://schemas.microsoft.com/office/drawing/2014/main" id="{1A42C2E0-D9EE-844F-17CD-70A689816670}"/>
              </a:ext>
            </a:extLst>
          </p:cNvPr>
          <p:cNvSpPr/>
          <p:nvPr/>
        </p:nvSpPr>
        <p:spPr>
          <a:xfrm>
            <a:off x="533400" y="732120"/>
            <a:ext cx="5084064" cy="5393760"/>
          </a:xfrm>
          <a:prstGeom prst="rect">
            <a:avLst/>
          </a:prstGeom>
          <a:blipFill>
            <a:blip r:embed="rId2" cstate="print"/>
            <a:stretch>
              <a:fillRect/>
            </a:stretch>
          </a:blipFill>
        </p:spPr>
        <p:txBody>
          <a:bodyPr wrap="square" lIns="0" tIns="0" rIns="0" bIns="0" rtlCol="0"/>
          <a:lstStyle/>
          <a:p>
            <a:endParaRPr/>
          </a:p>
        </p:txBody>
      </p:sp>
      <p:sp>
        <p:nvSpPr>
          <p:cNvPr id="5" name="Metin kutusu 4">
            <a:extLst>
              <a:ext uri="{FF2B5EF4-FFF2-40B4-BE49-F238E27FC236}">
                <a16:creationId xmlns:a16="http://schemas.microsoft.com/office/drawing/2014/main" id="{1894E499-250D-555C-CEA1-F567A088CFDA}"/>
              </a:ext>
            </a:extLst>
          </p:cNvPr>
          <p:cNvSpPr txBox="1"/>
          <p:nvPr/>
        </p:nvSpPr>
        <p:spPr>
          <a:xfrm>
            <a:off x="6096000" y="1536174"/>
            <a:ext cx="6099048" cy="4401205"/>
          </a:xfrm>
          <a:prstGeom prst="rect">
            <a:avLst/>
          </a:prstGeom>
          <a:noFill/>
        </p:spPr>
        <p:txBody>
          <a:bodyPr wrap="square">
            <a:spAutoFit/>
          </a:bodyPr>
          <a:lstStyle/>
          <a:p>
            <a:pPr algn="ctr"/>
            <a:r>
              <a:rPr lang="tr-TR" sz="4000" b="1" dirty="0"/>
              <a:t>MAKÜ KAP DEĞERLENDİRME </a:t>
            </a:r>
          </a:p>
          <a:p>
            <a:pPr algn="ctr"/>
            <a:r>
              <a:rPr lang="tr-TR" sz="4000" b="1" dirty="0"/>
              <a:t>TAKIMI </a:t>
            </a:r>
          </a:p>
          <a:p>
            <a:pPr algn="ctr"/>
            <a:r>
              <a:rPr lang="tr-TR" sz="4000" b="1" dirty="0"/>
              <a:t>ZİYARET</a:t>
            </a:r>
          </a:p>
          <a:p>
            <a:pPr algn="ctr"/>
            <a:r>
              <a:rPr lang="tr-TR" sz="4000" b="1" dirty="0"/>
              <a:t>PLANI</a:t>
            </a:r>
          </a:p>
          <a:p>
            <a:pPr algn="ctr"/>
            <a:endParaRPr lang="tr-TR" sz="4000" b="1" dirty="0"/>
          </a:p>
          <a:p>
            <a:pPr algn="ctr"/>
            <a:r>
              <a:rPr lang="tr-TR" sz="4000" b="1" dirty="0"/>
              <a:t>3-6 Aralık 2023  </a:t>
            </a:r>
          </a:p>
        </p:txBody>
      </p:sp>
    </p:spTree>
    <p:extLst>
      <p:ext uri="{BB962C8B-B14F-4D97-AF65-F5344CB8AC3E}">
        <p14:creationId xmlns:p14="http://schemas.microsoft.com/office/powerpoint/2010/main" val="24834963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034300670"/>
              </p:ext>
            </p:extLst>
          </p:nvPr>
        </p:nvGraphicFramePr>
        <p:xfrm>
          <a:off x="0" y="0"/>
          <a:ext cx="12192000" cy="6858000"/>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673559">
                  <a:extLst>
                    <a:ext uri="{9D8B030D-6E8A-4147-A177-3AD203B41FA5}">
                      <a16:colId xmlns:a16="http://schemas.microsoft.com/office/drawing/2014/main" val="20001"/>
                    </a:ext>
                  </a:extLst>
                </a:gridCol>
                <a:gridCol w="6115050">
                  <a:extLst>
                    <a:ext uri="{9D8B030D-6E8A-4147-A177-3AD203B41FA5}">
                      <a16:colId xmlns:a16="http://schemas.microsoft.com/office/drawing/2014/main" val="4262135613"/>
                    </a:ext>
                  </a:extLst>
                </a:gridCol>
              </a:tblGrid>
              <a:tr h="1188141">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1226468">
                <a:tc>
                  <a:txBody>
                    <a:bodyPr/>
                    <a:lstStyle/>
                    <a:p>
                      <a:pPr marL="71755">
                        <a:lnSpc>
                          <a:spcPct val="100000"/>
                        </a:lnSpc>
                        <a:spcBef>
                          <a:spcPts val="165"/>
                        </a:spcBef>
                      </a:pPr>
                      <a:r>
                        <a:rPr sz="1800" spc="-90" dirty="0">
                          <a:solidFill>
                            <a:srgbClr val="231F20"/>
                          </a:solidFill>
                          <a:latin typeface="Arial Black"/>
                          <a:cs typeface="Arial Black"/>
                        </a:rPr>
                        <a:t>Öğlene</a:t>
                      </a:r>
                      <a:r>
                        <a:rPr sz="1800" spc="-85" dirty="0">
                          <a:solidFill>
                            <a:srgbClr val="231F20"/>
                          </a:solidFill>
                          <a:latin typeface="Arial Black"/>
                          <a:cs typeface="Arial Black"/>
                        </a:rPr>
                        <a:t> </a:t>
                      </a:r>
                      <a:r>
                        <a:rPr sz="1800" spc="-65" dirty="0">
                          <a:solidFill>
                            <a:srgbClr val="231F20"/>
                          </a:solidFill>
                          <a:latin typeface="Arial Black"/>
                          <a:cs typeface="Arial Black"/>
                        </a:rPr>
                        <a:t>doğru</a:t>
                      </a:r>
                      <a:endParaRPr sz="1800" dirty="0">
                        <a:latin typeface="Arial Black"/>
                        <a:cs typeface="Arial Black"/>
                      </a:endParaRPr>
                    </a:p>
                    <a:p>
                      <a:pPr marL="71755">
                        <a:lnSpc>
                          <a:spcPct val="100000"/>
                        </a:lnSpc>
                      </a:pPr>
                      <a:r>
                        <a:rPr sz="1800" spc="-85" dirty="0">
                          <a:solidFill>
                            <a:srgbClr val="231F20"/>
                          </a:solidFill>
                          <a:latin typeface="Arial Black"/>
                          <a:cs typeface="Arial Black"/>
                        </a:rPr>
                        <a:t>11:30-12:00)</a:t>
                      </a:r>
                      <a:endParaRPr sz="1800" dirty="0">
                        <a:latin typeface="Arial Black"/>
                        <a:cs typeface="Arial Black"/>
                      </a:endParaRPr>
                    </a:p>
                  </a:txBody>
                  <a:tcPr marL="0" marR="0" marT="20955"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gridSpan="2">
                  <a:txBody>
                    <a:bodyPr/>
                    <a:lstStyle/>
                    <a:p>
                      <a:pPr marL="71755">
                        <a:lnSpc>
                          <a:spcPct val="100000"/>
                        </a:lnSpc>
                      </a:pPr>
                      <a:r>
                        <a:rPr sz="1800" spc="-75" dirty="0">
                          <a:solidFill>
                            <a:srgbClr val="231F20"/>
                          </a:solidFill>
                          <a:latin typeface="Arial Black"/>
                          <a:cs typeface="Arial Black"/>
                        </a:rPr>
                        <a:t>{Değerlendirme </a:t>
                      </a:r>
                      <a:r>
                        <a:rPr sz="1800" spc="-114" dirty="0">
                          <a:solidFill>
                            <a:srgbClr val="231F20"/>
                          </a:solidFill>
                          <a:latin typeface="Arial Black"/>
                          <a:cs typeface="Arial Black"/>
                        </a:rPr>
                        <a:t>Takımı </a:t>
                      </a:r>
                      <a:r>
                        <a:rPr sz="1800" spc="-80" dirty="0">
                          <a:solidFill>
                            <a:srgbClr val="231F20"/>
                          </a:solidFill>
                          <a:latin typeface="Arial Black"/>
                          <a:cs typeface="Arial Black"/>
                        </a:rPr>
                        <a:t>üyelerinin </a:t>
                      </a:r>
                      <a:r>
                        <a:rPr sz="1800" spc="-100" dirty="0">
                          <a:solidFill>
                            <a:srgbClr val="231F20"/>
                          </a:solidFill>
                          <a:latin typeface="Arial Black"/>
                          <a:cs typeface="Arial Black"/>
                        </a:rPr>
                        <a:t>konaklama </a:t>
                      </a:r>
                      <a:r>
                        <a:rPr sz="1800" spc="-85" dirty="0">
                          <a:solidFill>
                            <a:srgbClr val="231F20"/>
                          </a:solidFill>
                          <a:latin typeface="Arial Black"/>
                          <a:cs typeface="Arial Black"/>
                        </a:rPr>
                        <a:t>yerine</a:t>
                      </a:r>
                      <a:r>
                        <a:rPr sz="1800" dirty="0">
                          <a:solidFill>
                            <a:srgbClr val="231F20"/>
                          </a:solidFill>
                          <a:latin typeface="Arial Black"/>
                          <a:cs typeface="Arial Black"/>
                        </a:rPr>
                        <a:t> </a:t>
                      </a:r>
                      <a:r>
                        <a:rPr sz="1800" spc="-75" dirty="0">
                          <a:solidFill>
                            <a:srgbClr val="231F20"/>
                          </a:solidFill>
                          <a:latin typeface="Arial Black"/>
                          <a:cs typeface="Arial Black"/>
                        </a:rPr>
                        <a:t>transferi}</a:t>
                      </a:r>
                      <a:endParaRP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hMerge="1">
                  <a:txBody>
                    <a:bodyPr/>
                    <a:lstStyle/>
                    <a:p>
                      <a:endParaRPr lang="tr-TR"/>
                    </a:p>
                  </a:txBody>
                  <a:tcP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tcPr>
                </a:tc>
                <a:extLst>
                  <a:ext uri="{0D108BD9-81ED-4DB2-BD59-A6C34878D82A}">
                    <a16:rowId xmlns:a16="http://schemas.microsoft.com/office/drawing/2014/main" val="10002"/>
                  </a:ext>
                </a:extLst>
              </a:tr>
              <a:tr h="4443391">
                <a:tc>
                  <a:txBody>
                    <a:bodyPr/>
                    <a:lstStyle/>
                    <a:p>
                      <a:pPr marL="71755">
                        <a:lnSpc>
                          <a:spcPct val="100000"/>
                        </a:lnSpc>
                      </a:pPr>
                      <a:r>
                        <a:rPr lang="tr-TR" sz="1800" spc="-85" dirty="0">
                          <a:solidFill>
                            <a:srgbClr val="231F20"/>
                          </a:solidFill>
                          <a:latin typeface="Arial Black"/>
                          <a:cs typeface="Arial Black"/>
                        </a:rPr>
                        <a:t>1</a:t>
                      </a:r>
                      <a:r>
                        <a:rPr sz="1800" spc="-85" dirty="0">
                          <a:solidFill>
                            <a:srgbClr val="231F20"/>
                          </a:solidFill>
                          <a:latin typeface="Arial Black"/>
                          <a:cs typeface="Arial Black"/>
                        </a:rPr>
                        <a:t>4:00-18:00</a:t>
                      </a:r>
                      <a:endParaRPr lang="tr-TR" sz="1800" spc="-85" dirty="0">
                        <a:solidFill>
                          <a:srgbClr val="231F20"/>
                        </a:solidFill>
                        <a:latin typeface="Arial Black"/>
                        <a:cs typeface="Arial Black"/>
                      </a:endParaRPr>
                    </a:p>
                    <a:p>
                      <a:pPr marL="71755">
                        <a:lnSpc>
                          <a:spcPct val="100000"/>
                        </a:lnSpc>
                      </a:pPr>
                      <a:r>
                        <a:rPr lang="tr-TR" sz="1800" spc="-85" dirty="0">
                          <a:solidFill>
                            <a:srgbClr val="231F20"/>
                          </a:solidFill>
                          <a:latin typeface="Arial Black"/>
                          <a:cs typeface="Arial Black"/>
                        </a:rPr>
                        <a:t>(4 saat)</a:t>
                      </a:r>
                      <a:endParaRP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chemeClr val="accent6">
                        <a:lumMod val="40000"/>
                        <a:lumOff val="60000"/>
                      </a:schemeClr>
                    </a:solidFill>
                  </a:tcPr>
                </a:tc>
                <a:tc>
                  <a:txBody>
                    <a:bodyPr/>
                    <a:lstStyle/>
                    <a:p>
                      <a:pPr marL="71755" marR="25400">
                        <a:lnSpc>
                          <a:spcPct val="150000"/>
                        </a:lnSpc>
                      </a:pPr>
                      <a:r>
                        <a:rPr lang="tr-TR" sz="1800" spc="-80" dirty="0">
                          <a:solidFill>
                            <a:srgbClr val="231F20"/>
                          </a:solidFill>
                          <a:latin typeface="Arial Black"/>
                          <a:cs typeface="Arial Black"/>
                        </a:rPr>
                        <a:t>D</a:t>
                      </a:r>
                      <a:r>
                        <a:rPr sz="1800" spc="-80" dirty="0">
                          <a:solidFill>
                            <a:srgbClr val="231F20"/>
                          </a:solidFill>
                          <a:latin typeface="Arial Black"/>
                          <a:cs typeface="Arial Black"/>
                        </a:rPr>
                        <a:t>eğerlendirme </a:t>
                      </a:r>
                      <a:r>
                        <a:rPr sz="1800" spc="-120" dirty="0">
                          <a:solidFill>
                            <a:srgbClr val="231F20"/>
                          </a:solidFill>
                          <a:latin typeface="Arial Black"/>
                          <a:cs typeface="Arial Black"/>
                        </a:rPr>
                        <a:t>Takım </a:t>
                      </a:r>
                      <a:r>
                        <a:rPr sz="1800" spc="-80" dirty="0">
                          <a:solidFill>
                            <a:srgbClr val="231F20"/>
                          </a:solidFill>
                          <a:latin typeface="Arial Black"/>
                          <a:cs typeface="Arial Black"/>
                        </a:rPr>
                        <a:t>üyelerinin </a:t>
                      </a:r>
                      <a:r>
                        <a:rPr sz="1800" spc="-90" dirty="0">
                          <a:solidFill>
                            <a:srgbClr val="231F20"/>
                          </a:solidFill>
                          <a:latin typeface="Arial Black"/>
                          <a:cs typeface="Arial Black"/>
                        </a:rPr>
                        <a:t>kendi </a:t>
                      </a:r>
                      <a:r>
                        <a:rPr sz="1800" spc="-95" dirty="0">
                          <a:solidFill>
                            <a:srgbClr val="231F20"/>
                          </a:solidFill>
                          <a:latin typeface="Arial Black"/>
                          <a:cs typeface="Arial Black"/>
                        </a:rPr>
                        <a:t>arasında </a:t>
                      </a:r>
                      <a:r>
                        <a:rPr sz="1800" spc="-80" dirty="0">
                          <a:solidFill>
                            <a:srgbClr val="231F20"/>
                          </a:solidFill>
                          <a:latin typeface="Arial Black"/>
                          <a:cs typeface="Arial Black"/>
                        </a:rPr>
                        <a:t>yapa</a:t>
                      </a:r>
                      <a:r>
                        <a:rPr sz="1800" spc="-130" dirty="0">
                          <a:solidFill>
                            <a:srgbClr val="231F20"/>
                          </a:solidFill>
                          <a:latin typeface="Arial Black"/>
                          <a:cs typeface="Arial Black"/>
                        </a:rPr>
                        <a:t>cağı</a:t>
                      </a:r>
                      <a:r>
                        <a:rPr sz="1800" spc="-80" dirty="0">
                          <a:solidFill>
                            <a:srgbClr val="231F20"/>
                          </a:solidFill>
                          <a:latin typeface="Arial Black"/>
                          <a:cs typeface="Arial Black"/>
                        </a:rPr>
                        <a:t> toplantı</a:t>
                      </a:r>
                      <a:endParaRP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chemeClr val="accent6">
                        <a:lumMod val="40000"/>
                        <a:lumOff val="60000"/>
                      </a:schemeClr>
                    </a:solidFill>
                  </a:tcPr>
                </a:tc>
                <a:tc>
                  <a:txBody>
                    <a:bodyPr/>
                    <a:lstStyle/>
                    <a:p>
                      <a:pPr marL="243205" indent="-171450" algn="l">
                        <a:lnSpc>
                          <a:spcPct val="100000"/>
                        </a:lnSpc>
                        <a:spcBef>
                          <a:spcPts val="165"/>
                        </a:spcBef>
                        <a:buFont typeface="Wingdings" panose="05000000000000000000" pitchFamily="2" charset="2"/>
                        <a:buChar char="q"/>
                      </a:pPr>
                      <a:r>
                        <a:rPr lang="tr-TR" sz="2000" spc="-90" dirty="0">
                          <a:solidFill>
                            <a:srgbClr val="231F20"/>
                          </a:solidFill>
                          <a:latin typeface="+mn-lt"/>
                          <a:cs typeface="Arial Black"/>
                        </a:rPr>
                        <a:t>Kurumla </a:t>
                      </a:r>
                      <a:r>
                        <a:rPr lang="tr-TR" sz="2000" spc="-85" dirty="0">
                          <a:solidFill>
                            <a:srgbClr val="231F20"/>
                          </a:solidFill>
                          <a:latin typeface="+mn-lt"/>
                          <a:cs typeface="Arial Black"/>
                        </a:rPr>
                        <a:t>işbirliği </a:t>
                      </a:r>
                      <a:r>
                        <a:rPr lang="tr-TR" sz="2000" spc="-95" dirty="0">
                          <a:solidFill>
                            <a:srgbClr val="231F20"/>
                          </a:solidFill>
                          <a:latin typeface="+mn-lt"/>
                          <a:cs typeface="Arial Black"/>
                        </a:rPr>
                        <a:t>içerisinde </a:t>
                      </a:r>
                      <a:r>
                        <a:rPr lang="tr-TR" sz="2000" spc="-110" dirty="0">
                          <a:solidFill>
                            <a:srgbClr val="231F20"/>
                          </a:solidFill>
                          <a:latin typeface="+mn-lt"/>
                          <a:cs typeface="Arial Black"/>
                        </a:rPr>
                        <a:t>ve</a:t>
                      </a:r>
                      <a:r>
                        <a:rPr lang="tr-TR" sz="2000" spc="-245" dirty="0">
                          <a:solidFill>
                            <a:srgbClr val="231F20"/>
                          </a:solidFill>
                          <a:latin typeface="+mn-lt"/>
                          <a:cs typeface="Arial Black"/>
                        </a:rPr>
                        <a:t> </a:t>
                      </a:r>
                      <a:r>
                        <a:rPr lang="tr-TR" sz="2000" spc="-75" dirty="0">
                          <a:solidFill>
                            <a:srgbClr val="231F20"/>
                          </a:solidFill>
                          <a:latin typeface="+mn-lt"/>
                          <a:cs typeface="Arial Black"/>
                        </a:rPr>
                        <a:t>za</a:t>
                      </a:r>
                      <a:r>
                        <a:rPr lang="tr-TR" sz="2000" spc="-85" dirty="0">
                          <a:solidFill>
                            <a:srgbClr val="231F20"/>
                          </a:solidFill>
                          <a:latin typeface="+mn-lt"/>
                          <a:cs typeface="Arial Black"/>
                        </a:rPr>
                        <a:t>manı </a:t>
                      </a:r>
                      <a:r>
                        <a:rPr lang="tr-TR" sz="2000" spc="-110" dirty="0">
                          <a:solidFill>
                            <a:srgbClr val="231F20"/>
                          </a:solidFill>
                          <a:latin typeface="+mn-lt"/>
                          <a:cs typeface="Arial Black"/>
                        </a:rPr>
                        <a:t>ve </a:t>
                      </a:r>
                      <a:r>
                        <a:rPr lang="tr-TR" sz="2000" spc="-120" dirty="0">
                          <a:solidFill>
                            <a:srgbClr val="231F20"/>
                          </a:solidFill>
                          <a:latin typeface="+mn-lt"/>
                          <a:cs typeface="Arial Black"/>
                        </a:rPr>
                        <a:t>amacı </a:t>
                      </a:r>
                      <a:r>
                        <a:rPr lang="tr-TR" sz="2000" spc="-100" dirty="0">
                          <a:solidFill>
                            <a:srgbClr val="231F20"/>
                          </a:solidFill>
                          <a:latin typeface="+mn-lt"/>
                          <a:cs typeface="Arial Black"/>
                        </a:rPr>
                        <a:t>belirtilecek şekil-</a:t>
                      </a:r>
                      <a:r>
                        <a:rPr lang="tr-TR" sz="2000" spc="-85" dirty="0">
                          <a:solidFill>
                            <a:srgbClr val="231F20"/>
                          </a:solidFill>
                          <a:latin typeface="+mn-lt"/>
                          <a:cs typeface="Arial Black"/>
                        </a:rPr>
                        <a:t>de </a:t>
                      </a:r>
                      <a:r>
                        <a:rPr lang="tr-TR" sz="2000" spc="-90" dirty="0">
                          <a:solidFill>
                            <a:srgbClr val="231F20"/>
                          </a:solidFill>
                          <a:latin typeface="+mn-lt"/>
                          <a:cs typeface="Arial Black"/>
                        </a:rPr>
                        <a:t>önceden </a:t>
                      </a:r>
                      <a:r>
                        <a:rPr lang="tr-TR" sz="2000" spc="-85" dirty="0">
                          <a:solidFill>
                            <a:srgbClr val="231F20"/>
                          </a:solidFill>
                          <a:latin typeface="+mn-lt"/>
                          <a:cs typeface="Arial Black"/>
                        </a:rPr>
                        <a:t>hazırlanmış </a:t>
                      </a:r>
                      <a:r>
                        <a:rPr lang="tr-TR" sz="2000" spc="-90" dirty="0">
                          <a:solidFill>
                            <a:srgbClr val="231F20"/>
                          </a:solidFill>
                          <a:latin typeface="+mn-lt"/>
                          <a:cs typeface="Arial Black"/>
                        </a:rPr>
                        <a:t>ziyaret  </a:t>
                      </a:r>
                      <a:r>
                        <a:rPr lang="tr-TR" sz="2000" spc="-80" dirty="0">
                          <a:solidFill>
                            <a:srgbClr val="231F20"/>
                          </a:solidFill>
                          <a:latin typeface="+mn-lt"/>
                          <a:cs typeface="Arial Black"/>
                        </a:rPr>
                        <a:t>planı </a:t>
                      </a:r>
                      <a:r>
                        <a:rPr lang="tr-TR" sz="2000" spc="-100" dirty="0">
                          <a:solidFill>
                            <a:srgbClr val="231F20"/>
                          </a:solidFill>
                          <a:latin typeface="+mn-lt"/>
                          <a:cs typeface="Arial Black"/>
                        </a:rPr>
                        <a:t>kapsamındaki çalışmaların  </a:t>
                      </a:r>
                      <a:r>
                        <a:rPr lang="tr-TR" sz="2000" spc="-85" dirty="0">
                          <a:solidFill>
                            <a:srgbClr val="231F20"/>
                          </a:solidFill>
                          <a:latin typeface="+mn-lt"/>
                          <a:cs typeface="Arial Black"/>
                        </a:rPr>
                        <a:t>gözden</a:t>
                      </a:r>
                      <a:r>
                        <a:rPr lang="tr-TR" sz="2000" spc="-80" dirty="0">
                          <a:solidFill>
                            <a:srgbClr val="231F20"/>
                          </a:solidFill>
                          <a:latin typeface="+mn-lt"/>
                          <a:cs typeface="Arial Black"/>
                        </a:rPr>
                        <a:t> </a:t>
                      </a:r>
                      <a:r>
                        <a:rPr lang="tr-TR" sz="2000" spc="-100" dirty="0">
                          <a:solidFill>
                            <a:srgbClr val="231F20"/>
                          </a:solidFill>
                          <a:latin typeface="+mn-lt"/>
                          <a:cs typeface="Arial Black"/>
                        </a:rPr>
                        <a:t>geçirilmesi</a:t>
                      </a:r>
                      <a:endParaRPr lang="tr-TR" sz="2000" dirty="0">
                        <a:latin typeface="+mn-lt"/>
                        <a:cs typeface="Arial Black"/>
                      </a:endParaRPr>
                    </a:p>
                    <a:p>
                      <a:pPr marL="171450" indent="-171450" algn="l">
                        <a:lnSpc>
                          <a:spcPct val="100000"/>
                        </a:lnSpc>
                        <a:spcBef>
                          <a:spcPts val="30"/>
                        </a:spcBef>
                        <a:buFont typeface="Wingdings" panose="05000000000000000000" pitchFamily="2" charset="2"/>
                        <a:buChar char="q"/>
                      </a:pPr>
                      <a:endParaRPr lang="tr-TR" sz="2000" dirty="0">
                        <a:latin typeface="+mn-lt"/>
                        <a:cs typeface="Times New Roman"/>
                      </a:endParaRPr>
                    </a:p>
                    <a:p>
                      <a:pPr marL="243205" indent="-171450" algn="l">
                        <a:lnSpc>
                          <a:spcPct val="100000"/>
                        </a:lnSpc>
                        <a:buFont typeface="Wingdings" panose="05000000000000000000" pitchFamily="2" charset="2"/>
                        <a:buChar char="q"/>
                      </a:pPr>
                      <a:r>
                        <a:rPr lang="tr-TR" sz="2000" spc="-95" dirty="0">
                          <a:solidFill>
                            <a:srgbClr val="231F20"/>
                          </a:solidFill>
                          <a:latin typeface="+mn-lt"/>
                          <a:cs typeface="Arial Black"/>
                        </a:rPr>
                        <a:t>Kurumsal </a:t>
                      </a:r>
                      <a:r>
                        <a:rPr lang="tr-TR" sz="2000" spc="-90" dirty="0">
                          <a:solidFill>
                            <a:srgbClr val="231F20"/>
                          </a:solidFill>
                          <a:latin typeface="+mn-lt"/>
                          <a:cs typeface="Arial Black"/>
                        </a:rPr>
                        <a:t>Dış </a:t>
                      </a:r>
                      <a:r>
                        <a:rPr lang="tr-TR" sz="2000" spc="-80" dirty="0">
                          <a:solidFill>
                            <a:srgbClr val="231F20"/>
                          </a:solidFill>
                          <a:latin typeface="+mn-lt"/>
                          <a:cs typeface="Arial Black"/>
                        </a:rPr>
                        <a:t>Değerlendirme </a:t>
                      </a:r>
                      <a:r>
                        <a:rPr lang="tr-TR" sz="2000" spc="-110" dirty="0">
                          <a:solidFill>
                            <a:srgbClr val="231F20"/>
                          </a:solidFill>
                          <a:latin typeface="+mn-lt"/>
                          <a:cs typeface="Arial Black"/>
                        </a:rPr>
                        <a:t>ve  </a:t>
                      </a:r>
                      <a:r>
                        <a:rPr lang="tr-TR" sz="2000" spc="-95" dirty="0">
                          <a:solidFill>
                            <a:srgbClr val="231F20"/>
                          </a:solidFill>
                          <a:latin typeface="+mn-lt"/>
                          <a:cs typeface="Arial Black"/>
                        </a:rPr>
                        <a:t>Akreditasyon </a:t>
                      </a:r>
                      <a:r>
                        <a:rPr lang="tr-TR" sz="2000" spc="-85" dirty="0">
                          <a:solidFill>
                            <a:srgbClr val="231F20"/>
                          </a:solidFill>
                          <a:latin typeface="+mn-lt"/>
                          <a:cs typeface="Arial Black"/>
                        </a:rPr>
                        <a:t>Ölçütlerini </a:t>
                      </a:r>
                      <a:r>
                        <a:rPr lang="tr-TR" sz="2000" spc="-105" dirty="0">
                          <a:solidFill>
                            <a:srgbClr val="231F20"/>
                          </a:solidFill>
                          <a:latin typeface="+mn-lt"/>
                          <a:cs typeface="Arial Black"/>
                        </a:rPr>
                        <a:t>dikkate  alarak </a:t>
                      </a:r>
                      <a:r>
                        <a:rPr lang="tr-TR" sz="2000" spc="-70" dirty="0">
                          <a:solidFill>
                            <a:srgbClr val="231F20"/>
                          </a:solidFill>
                          <a:latin typeface="+mn-lt"/>
                          <a:cs typeface="Arial Black"/>
                        </a:rPr>
                        <a:t>kurumun </a:t>
                      </a:r>
                      <a:r>
                        <a:rPr lang="tr-TR" sz="2000" spc="-75" dirty="0">
                          <a:solidFill>
                            <a:srgbClr val="231F20"/>
                          </a:solidFill>
                          <a:latin typeface="+mn-lt"/>
                          <a:cs typeface="Arial Black"/>
                        </a:rPr>
                        <a:t>değerlendiril</a:t>
                      </a:r>
                      <a:r>
                        <a:rPr lang="tr-TR" sz="2000" spc="-100" dirty="0">
                          <a:solidFill>
                            <a:srgbClr val="231F20"/>
                          </a:solidFill>
                          <a:latin typeface="+mn-lt"/>
                          <a:cs typeface="Arial Black"/>
                        </a:rPr>
                        <a:t>mesine </a:t>
                      </a:r>
                      <a:r>
                        <a:rPr lang="tr-TR" sz="2000" spc="-95" dirty="0">
                          <a:solidFill>
                            <a:srgbClr val="231F20"/>
                          </a:solidFill>
                          <a:latin typeface="+mn-lt"/>
                          <a:cs typeface="Arial Black"/>
                        </a:rPr>
                        <a:t>yönelik </a:t>
                      </a:r>
                      <a:r>
                        <a:rPr lang="tr-TR" sz="2000" spc="-105" dirty="0">
                          <a:solidFill>
                            <a:srgbClr val="231F20"/>
                          </a:solidFill>
                          <a:latin typeface="+mn-lt"/>
                          <a:cs typeface="Arial Black"/>
                        </a:rPr>
                        <a:t>takım </a:t>
                      </a:r>
                      <a:r>
                        <a:rPr lang="tr-TR" sz="2000" spc="-120" dirty="0">
                          <a:solidFill>
                            <a:srgbClr val="231F20"/>
                          </a:solidFill>
                          <a:latin typeface="+mn-lt"/>
                          <a:cs typeface="Arial Black"/>
                        </a:rPr>
                        <a:t>içi </a:t>
                      </a:r>
                      <a:r>
                        <a:rPr lang="tr-TR" sz="2000" spc="-70" dirty="0">
                          <a:solidFill>
                            <a:srgbClr val="231F20"/>
                          </a:solidFill>
                          <a:latin typeface="+mn-lt"/>
                          <a:cs typeface="Arial Black"/>
                        </a:rPr>
                        <a:t>tutarlı</a:t>
                      </a:r>
                      <a:r>
                        <a:rPr lang="tr-TR" sz="2000" spc="-85" dirty="0">
                          <a:solidFill>
                            <a:srgbClr val="231F20"/>
                          </a:solidFill>
                          <a:latin typeface="+mn-lt"/>
                          <a:cs typeface="Arial Black"/>
                        </a:rPr>
                        <a:t>lığın</a:t>
                      </a:r>
                      <a:r>
                        <a:rPr lang="tr-TR" sz="2000" spc="-80" dirty="0">
                          <a:solidFill>
                            <a:srgbClr val="231F20"/>
                          </a:solidFill>
                          <a:latin typeface="+mn-lt"/>
                          <a:cs typeface="Arial Black"/>
                        </a:rPr>
                        <a:t> </a:t>
                      </a:r>
                      <a:r>
                        <a:rPr lang="tr-TR" sz="2000" spc="-105" dirty="0">
                          <a:solidFill>
                            <a:srgbClr val="231F20"/>
                          </a:solidFill>
                          <a:latin typeface="+mn-lt"/>
                          <a:cs typeface="Arial Black"/>
                        </a:rPr>
                        <a:t>sağlanması,</a:t>
                      </a:r>
                      <a:endParaRPr lang="tr-TR" sz="2000" dirty="0">
                        <a:latin typeface="+mn-lt"/>
                        <a:cs typeface="Arial Black"/>
                      </a:endParaRPr>
                    </a:p>
                    <a:p>
                      <a:pPr marL="171450" indent="-171450" algn="l">
                        <a:lnSpc>
                          <a:spcPct val="100000"/>
                        </a:lnSpc>
                        <a:spcBef>
                          <a:spcPts val="35"/>
                        </a:spcBef>
                        <a:buFont typeface="Wingdings" panose="05000000000000000000" pitchFamily="2" charset="2"/>
                        <a:buChar char="q"/>
                      </a:pPr>
                      <a:endParaRPr lang="tr-TR" sz="2000" dirty="0">
                        <a:latin typeface="+mn-lt"/>
                        <a:cs typeface="Times New Roman"/>
                      </a:endParaRPr>
                    </a:p>
                    <a:p>
                      <a:pPr marL="243205" indent="-171450" algn="l">
                        <a:lnSpc>
                          <a:spcPct val="100000"/>
                        </a:lnSpc>
                        <a:buFont typeface="Wingdings" panose="05000000000000000000" pitchFamily="2" charset="2"/>
                        <a:buChar char="q"/>
                      </a:pPr>
                      <a:r>
                        <a:rPr lang="tr-TR" sz="2000" spc="-80" dirty="0">
                          <a:solidFill>
                            <a:srgbClr val="231F20"/>
                          </a:solidFill>
                          <a:latin typeface="+mn-lt"/>
                          <a:cs typeface="Arial Black"/>
                        </a:rPr>
                        <a:t>Değerlendirme </a:t>
                      </a:r>
                      <a:r>
                        <a:rPr lang="tr-TR" sz="2000" spc="-90" dirty="0">
                          <a:solidFill>
                            <a:srgbClr val="231F20"/>
                          </a:solidFill>
                          <a:latin typeface="+mn-lt"/>
                          <a:cs typeface="Arial Black"/>
                        </a:rPr>
                        <a:t>ziyaret </a:t>
                      </a:r>
                      <a:r>
                        <a:rPr lang="tr-TR" sz="2000" spc="-80" dirty="0">
                          <a:solidFill>
                            <a:srgbClr val="231F20"/>
                          </a:solidFill>
                          <a:latin typeface="+mn-lt"/>
                          <a:cs typeface="Arial Black"/>
                        </a:rPr>
                        <a:t>planı </a:t>
                      </a:r>
                      <a:r>
                        <a:rPr lang="tr-TR" sz="2000" spc="-90" dirty="0">
                          <a:solidFill>
                            <a:srgbClr val="231F20"/>
                          </a:solidFill>
                          <a:latin typeface="+mn-lt"/>
                          <a:cs typeface="Arial Black"/>
                        </a:rPr>
                        <a:t>ile  ilgili </a:t>
                      </a:r>
                      <a:r>
                        <a:rPr lang="tr-TR" sz="2000" spc="-95" dirty="0">
                          <a:solidFill>
                            <a:srgbClr val="231F20"/>
                          </a:solidFill>
                          <a:latin typeface="+mn-lt"/>
                          <a:cs typeface="Arial Black"/>
                        </a:rPr>
                        <a:t>olarak </a:t>
                      </a:r>
                      <a:r>
                        <a:rPr lang="tr-TR" sz="2000" spc="-105" dirty="0">
                          <a:solidFill>
                            <a:srgbClr val="231F20"/>
                          </a:solidFill>
                          <a:latin typeface="+mn-lt"/>
                          <a:cs typeface="Arial Black"/>
                        </a:rPr>
                        <a:t>takım </a:t>
                      </a:r>
                      <a:r>
                        <a:rPr lang="tr-TR" sz="2000" spc="-80" dirty="0">
                          <a:solidFill>
                            <a:srgbClr val="231F20"/>
                          </a:solidFill>
                          <a:latin typeface="+mn-lt"/>
                          <a:cs typeface="Arial Black"/>
                        </a:rPr>
                        <a:t>üyelerinin </a:t>
                      </a:r>
                      <a:r>
                        <a:rPr lang="tr-TR" sz="2000" spc="-95" dirty="0">
                          <a:solidFill>
                            <a:srgbClr val="231F20"/>
                          </a:solidFill>
                          <a:latin typeface="+mn-lt"/>
                          <a:cs typeface="Arial Black"/>
                        </a:rPr>
                        <a:t>olası  </a:t>
                      </a:r>
                      <a:r>
                        <a:rPr lang="tr-TR" sz="2000" spc="-80" dirty="0">
                          <a:solidFill>
                            <a:srgbClr val="231F20"/>
                          </a:solidFill>
                          <a:latin typeface="+mn-lt"/>
                          <a:cs typeface="Arial Black"/>
                        </a:rPr>
                        <a:t>sorularının</a:t>
                      </a:r>
                      <a:r>
                        <a:rPr lang="tr-TR" sz="2000" spc="-75" dirty="0">
                          <a:solidFill>
                            <a:srgbClr val="231F20"/>
                          </a:solidFill>
                          <a:latin typeface="+mn-lt"/>
                          <a:cs typeface="Arial Black"/>
                        </a:rPr>
                        <a:t> </a:t>
                      </a:r>
                      <a:r>
                        <a:rPr lang="tr-TR" sz="2000" spc="-85" dirty="0">
                          <a:solidFill>
                            <a:srgbClr val="231F20"/>
                          </a:solidFill>
                          <a:latin typeface="+mn-lt"/>
                          <a:cs typeface="Arial Black"/>
                        </a:rPr>
                        <a:t>değerlendirilmesi</a:t>
                      </a:r>
                      <a:endParaRPr lang="tr-TR" sz="2000" dirty="0">
                        <a:latin typeface="+mn-lt"/>
                        <a:cs typeface="Arial Black"/>
                      </a:endParaRPr>
                    </a:p>
                    <a:p>
                      <a:pPr marL="171450" indent="-171450" algn="l">
                        <a:lnSpc>
                          <a:spcPct val="100000"/>
                        </a:lnSpc>
                        <a:spcBef>
                          <a:spcPts val="35"/>
                        </a:spcBef>
                        <a:buFont typeface="Wingdings" panose="05000000000000000000" pitchFamily="2" charset="2"/>
                        <a:buChar char="q"/>
                      </a:pPr>
                      <a:endParaRPr lang="tr-TR" sz="2000" dirty="0">
                        <a:latin typeface="+mn-lt"/>
                        <a:cs typeface="Times New Roman"/>
                      </a:endParaRPr>
                    </a:p>
                    <a:p>
                      <a:pPr marL="243205" indent="-171450" algn="l">
                        <a:lnSpc>
                          <a:spcPct val="100000"/>
                        </a:lnSpc>
                        <a:buFont typeface="Wingdings" panose="05000000000000000000" pitchFamily="2" charset="2"/>
                        <a:buChar char="q"/>
                      </a:pPr>
                      <a:r>
                        <a:rPr lang="tr-TR" sz="2000" spc="-120" dirty="0">
                          <a:solidFill>
                            <a:srgbClr val="231F20"/>
                          </a:solidFill>
                          <a:latin typeface="+mn-lt"/>
                          <a:cs typeface="Arial Black"/>
                        </a:rPr>
                        <a:t>Varsa </a:t>
                      </a:r>
                      <a:r>
                        <a:rPr lang="tr-TR" sz="2000" spc="-90" dirty="0">
                          <a:solidFill>
                            <a:srgbClr val="231F20"/>
                          </a:solidFill>
                          <a:latin typeface="+mn-lt"/>
                          <a:cs typeface="Arial Black"/>
                        </a:rPr>
                        <a:t>gözlemcilerin ziyaret </a:t>
                      </a:r>
                      <a:r>
                        <a:rPr lang="tr-TR" sz="2000" spc="-75" dirty="0">
                          <a:solidFill>
                            <a:srgbClr val="231F20"/>
                          </a:solidFill>
                          <a:latin typeface="+mn-lt"/>
                          <a:cs typeface="Arial Black"/>
                        </a:rPr>
                        <a:t>et</a:t>
                      </a:r>
                      <a:r>
                        <a:rPr lang="tr-TR" sz="2000" spc="-90" dirty="0">
                          <a:solidFill>
                            <a:srgbClr val="231F20"/>
                          </a:solidFill>
                          <a:latin typeface="+mn-lt"/>
                          <a:cs typeface="Arial Black"/>
                        </a:rPr>
                        <a:t>kinliklerindeki katkılarının</a:t>
                      </a:r>
                      <a:r>
                        <a:rPr lang="tr-TR" sz="2000" spc="-220" dirty="0">
                          <a:solidFill>
                            <a:srgbClr val="231F20"/>
                          </a:solidFill>
                          <a:latin typeface="+mn-lt"/>
                          <a:cs typeface="Arial Black"/>
                        </a:rPr>
                        <a:t> </a:t>
                      </a:r>
                      <a:r>
                        <a:rPr lang="tr-TR" sz="2000" spc="-75" dirty="0">
                          <a:solidFill>
                            <a:srgbClr val="231F20"/>
                          </a:solidFill>
                          <a:latin typeface="+mn-lt"/>
                          <a:cs typeface="Arial Black"/>
                        </a:rPr>
                        <a:t>değerlendirme </a:t>
                      </a:r>
                      <a:r>
                        <a:rPr lang="tr-TR" sz="2000" spc="-100" dirty="0">
                          <a:solidFill>
                            <a:srgbClr val="231F20"/>
                          </a:solidFill>
                          <a:latin typeface="+mn-lt"/>
                          <a:cs typeface="Arial Black"/>
                        </a:rPr>
                        <a:t>takımı </a:t>
                      </a:r>
                      <a:r>
                        <a:rPr lang="tr-TR" sz="2000" spc="-90" dirty="0">
                          <a:solidFill>
                            <a:srgbClr val="231F20"/>
                          </a:solidFill>
                          <a:latin typeface="+mn-lt"/>
                          <a:cs typeface="Arial Black"/>
                        </a:rPr>
                        <a:t>ile</a:t>
                      </a:r>
                      <a:r>
                        <a:rPr lang="tr-TR" sz="2000" spc="-70" dirty="0">
                          <a:solidFill>
                            <a:srgbClr val="231F20"/>
                          </a:solidFill>
                          <a:latin typeface="+mn-lt"/>
                          <a:cs typeface="Arial Black"/>
                        </a:rPr>
                        <a:t> </a:t>
                      </a:r>
                      <a:r>
                        <a:rPr lang="tr-TR" sz="2000" spc="-100" dirty="0">
                          <a:solidFill>
                            <a:srgbClr val="231F20"/>
                          </a:solidFill>
                          <a:latin typeface="+mn-lt"/>
                          <a:cs typeface="Arial Black"/>
                        </a:rPr>
                        <a:t>paylaşılması</a:t>
                      </a:r>
                      <a:endParaRPr sz="20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B w="12700" cap="flat" cmpd="sng" algn="ctr">
                      <a:solidFill>
                        <a:srgbClr val="231F2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cxnSp>
        <p:nvCxnSpPr>
          <p:cNvPr id="7" name="Düz Bağlayıcı 6">
            <a:extLst>
              <a:ext uri="{FF2B5EF4-FFF2-40B4-BE49-F238E27FC236}">
                <a16:creationId xmlns:a16="http://schemas.microsoft.com/office/drawing/2014/main" id="{18757E44-4E59-9759-1C4C-446CD0F62466}"/>
              </a:ext>
            </a:extLst>
          </p:cNvPr>
          <p:cNvCxnSpPr>
            <a:cxnSpLocks/>
          </p:cNvCxnSpPr>
          <p:nvPr/>
        </p:nvCxnSpPr>
        <p:spPr>
          <a:xfrm>
            <a:off x="6041136" y="2397135"/>
            <a:ext cx="617806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822590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3243432540"/>
              </p:ext>
            </p:extLst>
          </p:nvPr>
        </p:nvGraphicFramePr>
        <p:xfrm>
          <a:off x="0" y="0"/>
          <a:ext cx="12192000" cy="6858000"/>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673559">
                  <a:extLst>
                    <a:ext uri="{9D8B030D-6E8A-4147-A177-3AD203B41FA5}">
                      <a16:colId xmlns:a16="http://schemas.microsoft.com/office/drawing/2014/main" val="20001"/>
                    </a:ext>
                  </a:extLst>
                </a:gridCol>
                <a:gridCol w="6115050">
                  <a:extLst>
                    <a:ext uri="{9D8B030D-6E8A-4147-A177-3AD203B41FA5}">
                      <a16:colId xmlns:a16="http://schemas.microsoft.com/office/drawing/2014/main" val="4262135613"/>
                    </a:ext>
                  </a:extLst>
                </a:gridCol>
              </a:tblGrid>
              <a:tr h="1960626">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4897374">
                <a:tc>
                  <a:txBody>
                    <a:bodyPr/>
                    <a:lstStyle/>
                    <a:p>
                      <a:pPr marL="6350">
                        <a:lnSpc>
                          <a:spcPct val="200000"/>
                        </a:lnSpc>
                      </a:pPr>
                      <a:r>
                        <a:rPr lang="tr-TR" sz="1800" spc="-90" dirty="0">
                          <a:solidFill>
                            <a:srgbClr val="231F20"/>
                          </a:solidFill>
                          <a:latin typeface="Arial Black"/>
                          <a:cs typeface="Arial Black"/>
                        </a:rPr>
                        <a:t> </a:t>
                      </a:r>
                      <a:r>
                        <a:rPr sz="1800" spc="-90" dirty="0">
                          <a:solidFill>
                            <a:srgbClr val="231F20"/>
                          </a:solidFill>
                          <a:latin typeface="Arial Black"/>
                          <a:cs typeface="Arial Black"/>
                        </a:rPr>
                        <a:t>19:00</a:t>
                      </a:r>
                      <a:endParaRP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tc>
                  <a:txBody>
                    <a:bodyPr/>
                    <a:lstStyle/>
                    <a:p>
                      <a:pPr marL="85725" marR="67945" indent="0">
                        <a:lnSpc>
                          <a:spcPct val="200000"/>
                        </a:lnSpc>
                      </a:pPr>
                      <a:r>
                        <a:rPr sz="1800" spc="-120" dirty="0" err="1">
                          <a:solidFill>
                            <a:srgbClr val="231F20"/>
                          </a:solidFill>
                          <a:latin typeface="Arial Black"/>
                          <a:cs typeface="Arial Black"/>
                        </a:rPr>
                        <a:t>Takım</a:t>
                      </a:r>
                      <a:r>
                        <a:rPr sz="1800" spc="-120" dirty="0">
                          <a:solidFill>
                            <a:srgbClr val="231F20"/>
                          </a:solidFill>
                          <a:latin typeface="Arial Black"/>
                          <a:cs typeface="Arial Black"/>
                        </a:rPr>
                        <a:t> </a:t>
                      </a:r>
                      <a:r>
                        <a:rPr sz="1800" spc="-100" dirty="0">
                          <a:solidFill>
                            <a:srgbClr val="231F20"/>
                          </a:solidFill>
                          <a:latin typeface="Arial Black"/>
                          <a:cs typeface="Arial Black"/>
                        </a:rPr>
                        <a:t>başkanı, </a:t>
                      </a:r>
                      <a:r>
                        <a:rPr sz="1800" spc="-105" dirty="0">
                          <a:solidFill>
                            <a:srgbClr val="231F20"/>
                          </a:solidFill>
                          <a:latin typeface="Arial Black"/>
                          <a:cs typeface="Arial Black"/>
                        </a:rPr>
                        <a:t>takım </a:t>
                      </a:r>
                      <a:r>
                        <a:rPr sz="1800" spc="-85" dirty="0">
                          <a:solidFill>
                            <a:srgbClr val="231F20"/>
                          </a:solidFill>
                          <a:latin typeface="Arial Black"/>
                          <a:cs typeface="Arial Black"/>
                        </a:rPr>
                        <a:t>üyeleri, rektör </a:t>
                      </a:r>
                      <a:r>
                        <a:rPr sz="1800" spc="-110" dirty="0">
                          <a:solidFill>
                            <a:srgbClr val="231F20"/>
                          </a:solidFill>
                          <a:latin typeface="Arial Black"/>
                          <a:cs typeface="Arial Black"/>
                        </a:rPr>
                        <a:t>ve </a:t>
                      </a:r>
                      <a:r>
                        <a:rPr sz="1800" spc="-75" dirty="0">
                          <a:solidFill>
                            <a:srgbClr val="231F20"/>
                          </a:solidFill>
                          <a:latin typeface="Arial Black"/>
                          <a:cs typeface="Arial Black"/>
                        </a:rPr>
                        <a:t>kurumdan  </a:t>
                      </a:r>
                      <a:r>
                        <a:rPr sz="1800" spc="-80" dirty="0">
                          <a:solidFill>
                            <a:srgbClr val="231F20"/>
                          </a:solidFill>
                          <a:latin typeface="Arial Black"/>
                          <a:cs typeface="Arial Black"/>
                        </a:rPr>
                        <a:t>diğer </a:t>
                      </a:r>
                      <a:r>
                        <a:rPr sz="1800" spc="-85" dirty="0">
                          <a:solidFill>
                            <a:srgbClr val="231F20"/>
                          </a:solidFill>
                          <a:latin typeface="Arial Black"/>
                          <a:cs typeface="Arial Black"/>
                        </a:rPr>
                        <a:t>ilgililer </a:t>
                      </a:r>
                      <a:r>
                        <a:rPr sz="1800" spc="-120" dirty="0">
                          <a:solidFill>
                            <a:srgbClr val="231F20"/>
                          </a:solidFill>
                          <a:latin typeface="Arial Black"/>
                          <a:cs typeface="Arial Black"/>
                        </a:rPr>
                        <a:t>akşam </a:t>
                      </a:r>
                      <a:r>
                        <a:rPr sz="1800" spc="-95" dirty="0">
                          <a:solidFill>
                            <a:srgbClr val="231F20"/>
                          </a:solidFill>
                          <a:latin typeface="Arial Black"/>
                          <a:cs typeface="Arial Black"/>
                        </a:rPr>
                        <a:t>saatlerinde (tanışma </a:t>
                      </a:r>
                      <a:r>
                        <a:rPr sz="1800" spc="-70" dirty="0">
                          <a:solidFill>
                            <a:srgbClr val="231F20"/>
                          </a:solidFill>
                          <a:latin typeface="Arial Black"/>
                          <a:cs typeface="Arial Black"/>
                        </a:rPr>
                        <a:t>toplantısı/</a:t>
                      </a:r>
                      <a:r>
                        <a:rPr sz="1800" spc="-70" dirty="0" err="1">
                          <a:solidFill>
                            <a:srgbClr val="231F20"/>
                          </a:solidFill>
                          <a:latin typeface="Arial Black"/>
                          <a:cs typeface="Arial Black"/>
                        </a:rPr>
                        <a:t>ye</a:t>
                      </a:r>
                      <a:r>
                        <a:rPr sz="1800" spc="-100" dirty="0" err="1">
                          <a:solidFill>
                            <a:srgbClr val="231F20"/>
                          </a:solidFill>
                          <a:latin typeface="Arial Black"/>
                          <a:cs typeface="Arial Black"/>
                        </a:rPr>
                        <a:t>meği</a:t>
                      </a:r>
                      <a:r>
                        <a:rPr sz="1800" spc="-100" dirty="0">
                          <a:solidFill>
                            <a:srgbClr val="231F20"/>
                          </a:solidFill>
                          <a:latin typeface="Arial Black"/>
                          <a:cs typeface="Arial Black"/>
                        </a:rPr>
                        <a:t>) </a:t>
                      </a:r>
                      <a:r>
                        <a:rPr sz="1800" spc="-60" dirty="0">
                          <a:solidFill>
                            <a:srgbClr val="231F20"/>
                          </a:solidFill>
                          <a:latin typeface="Arial Black"/>
                          <a:cs typeface="Arial Black"/>
                        </a:rPr>
                        <a:t>bir </a:t>
                      </a:r>
                      <a:r>
                        <a:rPr sz="1800" spc="-100" dirty="0">
                          <a:solidFill>
                            <a:srgbClr val="231F20"/>
                          </a:solidFill>
                          <a:latin typeface="Arial Black"/>
                          <a:cs typeface="Arial Black"/>
                        </a:rPr>
                        <a:t>araya</a:t>
                      </a:r>
                      <a:r>
                        <a:rPr sz="1800" spc="-45" dirty="0">
                          <a:solidFill>
                            <a:srgbClr val="231F20"/>
                          </a:solidFill>
                          <a:latin typeface="Arial Black"/>
                          <a:cs typeface="Arial Black"/>
                        </a:rPr>
                        <a:t> </a:t>
                      </a:r>
                      <a:r>
                        <a:rPr sz="1800" spc="-85" dirty="0">
                          <a:solidFill>
                            <a:srgbClr val="231F20"/>
                          </a:solidFill>
                          <a:latin typeface="Arial Black"/>
                          <a:cs typeface="Arial Black"/>
                        </a:rPr>
                        <a:t>gelir.</a:t>
                      </a:r>
                      <a:endParaRP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tc>
                  <a:txBody>
                    <a:bodyPr/>
                    <a:lstStyle/>
                    <a:p>
                      <a:pPr marL="530225" indent="-347663">
                        <a:lnSpc>
                          <a:spcPct val="200000"/>
                        </a:lnSpc>
                        <a:buFont typeface="Wingdings" panose="05000000000000000000" pitchFamily="2" charset="2"/>
                        <a:buChar char="q"/>
                      </a:pPr>
                      <a:r>
                        <a:rPr lang="tr-TR" sz="2000" kern="1200" spc="-120" dirty="0">
                          <a:solidFill>
                            <a:srgbClr val="231F20"/>
                          </a:solidFill>
                          <a:latin typeface="+mn-lt"/>
                          <a:ea typeface="+mn-ea"/>
                          <a:cs typeface="Arial Black"/>
                        </a:rPr>
                        <a:t>Takım üyeleri ile kurum Rektörünün ve ekibinin tanışması,  </a:t>
                      </a:r>
                    </a:p>
                    <a:p>
                      <a:pPr marL="530225" indent="-347663">
                        <a:lnSpc>
                          <a:spcPct val="200000"/>
                        </a:lnSpc>
                        <a:buFont typeface="Wingdings" panose="05000000000000000000" pitchFamily="2" charset="2"/>
                        <a:buChar char="q"/>
                      </a:pPr>
                      <a:r>
                        <a:rPr lang="tr-TR" sz="2000" kern="1200" spc="-120" dirty="0">
                          <a:solidFill>
                            <a:srgbClr val="231F20"/>
                          </a:solidFill>
                          <a:latin typeface="+mn-lt"/>
                          <a:ea typeface="+mn-ea"/>
                          <a:cs typeface="Arial Black"/>
                        </a:rPr>
                        <a:t>Ziyaret planı ile ilgili genel görüşme ve karşılıklı görüş alışverişi,</a:t>
                      </a:r>
                    </a:p>
                    <a:p>
                      <a:pPr marL="530225" indent="-347663">
                        <a:lnSpc>
                          <a:spcPct val="200000"/>
                        </a:lnSpc>
                        <a:buFont typeface="Wingdings" panose="05000000000000000000" pitchFamily="2" charset="2"/>
                        <a:buChar char="q"/>
                      </a:pPr>
                      <a:r>
                        <a:rPr lang="tr-TR" sz="2000" kern="1200" spc="-120" dirty="0">
                          <a:solidFill>
                            <a:srgbClr val="231F20"/>
                          </a:solidFill>
                          <a:latin typeface="+mn-lt"/>
                          <a:ea typeface="+mn-ea"/>
                          <a:cs typeface="Arial Black"/>
                        </a:rPr>
                        <a:t>Değerlendirme sürecine ilişkin diğer hususlar</a:t>
                      </a:r>
                      <a:endParaRPr sz="2000" kern="1200" spc="-120" dirty="0">
                        <a:solidFill>
                          <a:srgbClr val="231F20"/>
                        </a:solidFill>
                        <a:latin typeface="+mn-lt"/>
                        <a:ea typeface="+mn-ea"/>
                        <a:cs typeface="Arial Black"/>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427585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1952174787"/>
              </p:ext>
            </p:extLst>
          </p:nvPr>
        </p:nvGraphicFramePr>
        <p:xfrm>
          <a:off x="0" y="0"/>
          <a:ext cx="12192000" cy="6857999"/>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048233">
                  <a:extLst>
                    <a:ext uri="{9D8B030D-6E8A-4147-A177-3AD203B41FA5}">
                      <a16:colId xmlns:a16="http://schemas.microsoft.com/office/drawing/2014/main" val="20001"/>
                    </a:ext>
                  </a:extLst>
                </a:gridCol>
                <a:gridCol w="6740376">
                  <a:extLst>
                    <a:ext uri="{9D8B030D-6E8A-4147-A177-3AD203B41FA5}">
                      <a16:colId xmlns:a16="http://schemas.microsoft.com/office/drawing/2014/main" val="2730371575"/>
                    </a:ext>
                  </a:extLst>
                </a:gridCol>
              </a:tblGrid>
              <a:tr h="921360">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951081">
                <a:tc>
                  <a:txBody>
                    <a:bodyPr/>
                    <a:lstStyle/>
                    <a:p>
                      <a:pPr marL="71755" algn="l">
                        <a:lnSpc>
                          <a:spcPct val="100000"/>
                        </a:lnSpc>
                        <a:spcBef>
                          <a:spcPts val="165"/>
                        </a:spcBef>
                      </a:pPr>
                      <a:r>
                        <a:rPr lang="tr-TR" sz="1800" spc="-90" dirty="0">
                          <a:solidFill>
                            <a:srgbClr val="231F20"/>
                          </a:solidFill>
                          <a:latin typeface="Arial Black"/>
                          <a:cs typeface="Arial Black"/>
                        </a:rPr>
                        <a:t>8:30</a:t>
                      </a:r>
                      <a:endParaRPr lang="tr-TR" sz="1800" dirty="0">
                        <a:latin typeface="Arial Black"/>
                        <a:cs typeface="Arial Black"/>
                      </a:endParaRPr>
                    </a:p>
                  </a:txBody>
                  <a:tcPr marL="0" marR="0" marT="20955"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gridSpan="2">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spc="-75"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80" dirty="0">
                          <a:solidFill>
                            <a:srgbClr val="231F20"/>
                          </a:solidFill>
                          <a:latin typeface="Arial Black"/>
                          <a:cs typeface="Arial Black"/>
                        </a:rPr>
                        <a:t>kuruma</a:t>
                      </a:r>
                      <a:r>
                        <a:rPr lang="tr-TR" sz="1800" spc="-50" dirty="0">
                          <a:solidFill>
                            <a:srgbClr val="231F20"/>
                          </a:solidFill>
                          <a:latin typeface="Arial Black"/>
                          <a:cs typeface="Arial Black"/>
                        </a:rPr>
                        <a:t> </a:t>
                      </a:r>
                      <a:r>
                        <a:rPr lang="tr-TR" sz="1800" spc="-75" dirty="0">
                          <a:solidFill>
                            <a:srgbClr val="231F20"/>
                          </a:solidFill>
                          <a:latin typeface="Arial Black"/>
                          <a:cs typeface="Arial Black"/>
                        </a:rPr>
                        <a:t>transferi</a:t>
                      </a:r>
                      <a:r>
                        <a:rPr sz="1800" spc="-75" dirty="0">
                          <a:solidFill>
                            <a:srgbClr val="231F20"/>
                          </a:solidFill>
                          <a:latin typeface="Arial Black"/>
                          <a:cs typeface="Arial Black"/>
                        </a:rPr>
                        <a:t>}</a:t>
                      </a:r>
                      <a:endParaRP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hMerge="1">
                  <a:txBody>
                    <a:bodyPr/>
                    <a:lstStyle/>
                    <a:p>
                      <a:endParaRPr lang="tr-TR"/>
                    </a:p>
                  </a:txBody>
                  <a:tcPr/>
                </a:tc>
                <a:extLst>
                  <a:ext uri="{0D108BD9-81ED-4DB2-BD59-A6C34878D82A}">
                    <a16:rowId xmlns:a16="http://schemas.microsoft.com/office/drawing/2014/main" val="10002"/>
                  </a:ext>
                </a:extLst>
              </a:tr>
              <a:tr h="2881840">
                <a:tc>
                  <a:txBody>
                    <a:bodyPr/>
                    <a:lstStyle/>
                    <a:p>
                      <a:pPr marL="71755">
                        <a:lnSpc>
                          <a:spcPct val="100000"/>
                        </a:lnSpc>
                        <a:spcBef>
                          <a:spcPts val="1005"/>
                        </a:spcBef>
                      </a:pPr>
                      <a:r>
                        <a:rPr lang="tr-TR" sz="1800" spc="-85" dirty="0">
                          <a:solidFill>
                            <a:srgbClr val="231F20"/>
                          </a:solidFill>
                          <a:latin typeface="Arial Black"/>
                          <a:cs typeface="Arial Black"/>
                        </a:rPr>
                        <a:t>9:00-09:30</a:t>
                      </a:r>
                    </a:p>
                    <a:p>
                      <a:pPr marL="71755">
                        <a:lnSpc>
                          <a:spcPct val="100000"/>
                        </a:lnSpc>
                        <a:spcBef>
                          <a:spcPts val="1005"/>
                        </a:spcBef>
                      </a:pPr>
                      <a:r>
                        <a:rPr lang="tr-TR" sz="1800" spc="-85" dirty="0">
                          <a:solidFill>
                            <a:srgbClr val="231F20"/>
                          </a:solidFill>
                          <a:latin typeface="Arial Black"/>
                          <a:cs typeface="Arial Black"/>
                        </a:rPr>
                        <a:t>(30 dk)</a:t>
                      </a:r>
                      <a:endParaRPr lang="tr-T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chemeClr val="accent4">
                        <a:lumMod val="20000"/>
                        <a:lumOff val="80000"/>
                      </a:schemeClr>
                    </a:solidFill>
                  </a:tcPr>
                </a:tc>
                <a:tc>
                  <a:txBody>
                    <a:bodyPr/>
                    <a:lstStyle/>
                    <a:p>
                      <a:pPr marL="71755">
                        <a:lnSpc>
                          <a:spcPct val="100000"/>
                        </a:lnSpc>
                        <a:spcBef>
                          <a:spcPts val="1005"/>
                        </a:spcBef>
                      </a:pPr>
                      <a:r>
                        <a:rPr lang="tr-TR" sz="1800" spc="-80" dirty="0">
                          <a:solidFill>
                            <a:srgbClr val="231F20"/>
                          </a:solidFill>
                          <a:latin typeface="Arial Black"/>
                          <a:cs typeface="Arial Black"/>
                        </a:rPr>
                        <a:t>Değerlendirme </a:t>
                      </a:r>
                      <a:r>
                        <a:rPr lang="tr-TR" sz="1800" spc="-114" dirty="0">
                          <a:solidFill>
                            <a:srgbClr val="231F20"/>
                          </a:solidFill>
                          <a:latin typeface="Arial Black"/>
                          <a:cs typeface="Arial Black"/>
                        </a:rPr>
                        <a:t>Takımı </a:t>
                      </a:r>
                      <a:r>
                        <a:rPr lang="tr-TR" sz="1800" spc="-90" dirty="0">
                          <a:solidFill>
                            <a:srgbClr val="231F20"/>
                          </a:solidFill>
                          <a:latin typeface="Arial Black"/>
                          <a:cs typeface="Arial Black"/>
                        </a:rPr>
                        <a:t>ile </a:t>
                      </a:r>
                      <a:r>
                        <a:rPr lang="tr-TR" sz="1800" spc="-95" dirty="0">
                          <a:solidFill>
                            <a:srgbClr val="231F20"/>
                          </a:solidFill>
                          <a:latin typeface="Arial Black"/>
                          <a:cs typeface="Arial Black"/>
                        </a:rPr>
                        <a:t>Rektörün</a:t>
                      </a:r>
                      <a:r>
                        <a:rPr lang="tr-TR" sz="1800" spc="-2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chemeClr val="accent4">
                        <a:lumMod val="20000"/>
                        <a:lumOff val="80000"/>
                      </a:schemeClr>
                    </a:solidFill>
                  </a:tcPr>
                </a:tc>
                <a:tc>
                  <a:txBody>
                    <a:bodyPr/>
                    <a:lstStyle/>
                    <a:p>
                      <a:pPr marL="357505" indent="-285750" algn="l">
                        <a:lnSpc>
                          <a:spcPct val="100000"/>
                        </a:lnSpc>
                        <a:spcBef>
                          <a:spcPts val="165"/>
                        </a:spcBef>
                        <a:buFont typeface="Wingdings" panose="05000000000000000000" pitchFamily="2" charset="2"/>
                        <a:buChar char="v"/>
                      </a:pPr>
                      <a:r>
                        <a:rPr lang="tr-TR" sz="2000" spc="-80" dirty="0">
                          <a:solidFill>
                            <a:srgbClr val="231F20"/>
                          </a:solidFill>
                          <a:latin typeface="+mn-lt"/>
                          <a:cs typeface="Arial Black"/>
                        </a:rPr>
                        <a:t>Kurumun </a:t>
                      </a:r>
                      <a:r>
                        <a:rPr lang="tr-TR" sz="2000" spc="-105" dirty="0">
                          <a:solidFill>
                            <a:srgbClr val="231F20"/>
                          </a:solidFill>
                          <a:latin typeface="+mn-lt"/>
                          <a:cs typeface="Arial Black"/>
                        </a:rPr>
                        <a:t>kalite </a:t>
                      </a:r>
                      <a:r>
                        <a:rPr lang="tr-TR" sz="2000" spc="-110" dirty="0">
                          <a:solidFill>
                            <a:srgbClr val="231F20"/>
                          </a:solidFill>
                          <a:latin typeface="+mn-lt"/>
                          <a:cs typeface="Arial Black"/>
                        </a:rPr>
                        <a:t>güvence </a:t>
                      </a:r>
                      <a:r>
                        <a:rPr lang="tr-TR" sz="2000" spc="-105" dirty="0">
                          <a:solidFill>
                            <a:srgbClr val="231F20"/>
                          </a:solidFill>
                          <a:latin typeface="+mn-lt"/>
                          <a:cs typeface="Arial Black"/>
                        </a:rPr>
                        <a:t>sistemi  </a:t>
                      </a:r>
                      <a:r>
                        <a:rPr lang="tr-TR" sz="2000" spc="-110" dirty="0">
                          <a:solidFill>
                            <a:srgbClr val="231F20"/>
                          </a:solidFill>
                          <a:latin typeface="+mn-lt"/>
                          <a:cs typeface="Arial Black"/>
                        </a:rPr>
                        <a:t>ve </a:t>
                      </a:r>
                      <a:r>
                        <a:rPr lang="tr-TR" sz="2000" spc="-90" dirty="0">
                          <a:solidFill>
                            <a:srgbClr val="231F20"/>
                          </a:solidFill>
                          <a:latin typeface="+mn-lt"/>
                          <a:cs typeface="Arial Black"/>
                        </a:rPr>
                        <a:t>eğitim-öğretim, </a:t>
                      </a:r>
                      <a:r>
                        <a:rPr lang="tr-TR" sz="2000" spc="-85" dirty="0">
                          <a:solidFill>
                            <a:srgbClr val="231F20"/>
                          </a:solidFill>
                          <a:latin typeface="+mn-lt"/>
                          <a:cs typeface="Arial Black"/>
                        </a:rPr>
                        <a:t>araştırma-geliştirme, toplumsal </a:t>
                      </a:r>
                      <a:r>
                        <a:rPr lang="tr-TR" sz="2000" spc="-114" dirty="0">
                          <a:solidFill>
                            <a:srgbClr val="231F20"/>
                          </a:solidFill>
                          <a:latin typeface="+mn-lt"/>
                          <a:cs typeface="Arial Black"/>
                        </a:rPr>
                        <a:t>katkı </a:t>
                      </a:r>
                      <a:r>
                        <a:rPr lang="tr-TR" sz="2000" spc="-110" dirty="0">
                          <a:solidFill>
                            <a:srgbClr val="231F20"/>
                          </a:solidFill>
                          <a:latin typeface="+mn-lt"/>
                          <a:cs typeface="Arial Black"/>
                        </a:rPr>
                        <a:t>ve </a:t>
                      </a:r>
                      <a:r>
                        <a:rPr lang="tr-TR" sz="2000" spc="-65" dirty="0">
                          <a:solidFill>
                            <a:srgbClr val="231F20"/>
                          </a:solidFill>
                          <a:latin typeface="+mn-lt"/>
                          <a:cs typeface="Arial Black"/>
                        </a:rPr>
                        <a:t>yö</a:t>
                      </a:r>
                      <a:r>
                        <a:rPr lang="tr-TR" sz="2000" spc="-95" dirty="0">
                          <a:solidFill>
                            <a:srgbClr val="231F20"/>
                          </a:solidFill>
                          <a:latin typeface="+mn-lt"/>
                          <a:cs typeface="Arial Black"/>
                        </a:rPr>
                        <a:t>netsel </a:t>
                      </a:r>
                      <a:r>
                        <a:rPr lang="tr-TR" sz="2000" spc="-100" dirty="0">
                          <a:solidFill>
                            <a:srgbClr val="231F20"/>
                          </a:solidFill>
                          <a:latin typeface="+mn-lt"/>
                          <a:cs typeface="Arial Black"/>
                        </a:rPr>
                        <a:t>süreçlerle </a:t>
                      </a:r>
                      <a:r>
                        <a:rPr lang="tr-TR" sz="2000" spc="-90" dirty="0">
                          <a:solidFill>
                            <a:srgbClr val="231F20"/>
                          </a:solidFill>
                          <a:latin typeface="+mn-lt"/>
                          <a:cs typeface="Arial Black"/>
                        </a:rPr>
                        <a:t>ilgili </a:t>
                      </a:r>
                      <a:r>
                        <a:rPr lang="tr-TR" sz="2000" spc="-80" dirty="0">
                          <a:solidFill>
                            <a:srgbClr val="231F20"/>
                          </a:solidFill>
                          <a:latin typeface="+mn-lt"/>
                          <a:cs typeface="Arial Black"/>
                        </a:rPr>
                        <a:t>konular  </a:t>
                      </a:r>
                      <a:r>
                        <a:rPr lang="tr-TR" sz="2000" spc="-70" dirty="0">
                          <a:solidFill>
                            <a:srgbClr val="231F20"/>
                          </a:solidFill>
                          <a:latin typeface="+mn-lt"/>
                          <a:cs typeface="Arial Black"/>
                        </a:rPr>
                        <a:t>görüşülür. </a:t>
                      </a:r>
                    </a:p>
                    <a:p>
                      <a:pPr marL="357505" indent="-285750" algn="l">
                        <a:lnSpc>
                          <a:spcPct val="100000"/>
                        </a:lnSpc>
                        <a:spcBef>
                          <a:spcPts val="165"/>
                        </a:spcBef>
                        <a:buFont typeface="Wingdings" panose="05000000000000000000" pitchFamily="2" charset="2"/>
                        <a:buChar char="v"/>
                      </a:pPr>
                      <a:endParaRPr lang="tr-TR" sz="2000" spc="-70" dirty="0">
                        <a:solidFill>
                          <a:srgbClr val="231F20"/>
                        </a:solidFill>
                        <a:latin typeface="+mn-lt"/>
                        <a:cs typeface="Arial Black"/>
                      </a:endParaRPr>
                    </a:p>
                    <a:p>
                      <a:pPr marL="357505" indent="-285750" algn="l">
                        <a:lnSpc>
                          <a:spcPct val="100000"/>
                        </a:lnSpc>
                        <a:spcBef>
                          <a:spcPts val="165"/>
                        </a:spcBef>
                        <a:buFont typeface="Wingdings" panose="05000000000000000000" pitchFamily="2" charset="2"/>
                        <a:buChar char="v"/>
                      </a:pPr>
                      <a:r>
                        <a:rPr lang="tr-TR" sz="2000" b="1" spc="-110" dirty="0" err="1">
                          <a:solidFill>
                            <a:srgbClr val="231F20"/>
                          </a:solidFill>
                          <a:latin typeface="+mn-lt"/>
                          <a:cs typeface="Arial Black"/>
                        </a:rPr>
                        <a:t>KİDR’</a:t>
                      </a:r>
                      <a:r>
                        <a:rPr lang="tr-TR" sz="2000" spc="-110" dirty="0" err="1">
                          <a:solidFill>
                            <a:srgbClr val="231F20"/>
                          </a:solidFill>
                          <a:latin typeface="+mn-lt"/>
                          <a:cs typeface="Arial Black"/>
                        </a:rPr>
                        <a:t>lerde</a:t>
                      </a:r>
                      <a:r>
                        <a:rPr lang="tr-TR" sz="2000" spc="-110" dirty="0">
                          <a:solidFill>
                            <a:srgbClr val="231F20"/>
                          </a:solidFill>
                          <a:latin typeface="+mn-lt"/>
                          <a:cs typeface="Arial Black"/>
                        </a:rPr>
                        <a:t> </a:t>
                      </a:r>
                      <a:r>
                        <a:rPr lang="tr-TR" sz="2000" spc="-95" dirty="0">
                          <a:solidFill>
                            <a:srgbClr val="231F20"/>
                          </a:solidFill>
                          <a:latin typeface="+mn-lt"/>
                          <a:cs typeface="Arial Black"/>
                        </a:rPr>
                        <a:t>tam</a:t>
                      </a:r>
                      <a:r>
                        <a:rPr lang="tr-TR" sz="2000" spc="-175" dirty="0">
                          <a:solidFill>
                            <a:srgbClr val="231F20"/>
                          </a:solidFill>
                          <a:latin typeface="+mn-lt"/>
                          <a:cs typeface="Arial Black"/>
                        </a:rPr>
                        <a:t> </a:t>
                      </a:r>
                      <a:r>
                        <a:rPr lang="tr-TR" sz="2000" spc="-95" dirty="0">
                          <a:solidFill>
                            <a:srgbClr val="231F20"/>
                          </a:solidFill>
                          <a:latin typeface="+mn-lt"/>
                          <a:cs typeface="Arial Black"/>
                        </a:rPr>
                        <a:t>olarak  </a:t>
                      </a:r>
                      <a:r>
                        <a:rPr lang="tr-TR" sz="2000" spc="-110" dirty="0">
                          <a:solidFill>
                            <a:srgbClr val="231F20"/>
                          </a:solidFill>
                          <a:latin typeface="+mn-lt"/>
                          <a:cs typeface="Arial Black"/>
                        </a:rPr>
                        <a:t>açıklanamayan veya </a:t>
                      </a:r>
                      <a:r>
                        <a:rPr lang="tr-TR" sz="2000" spc="-80" dirty="0">
                          <a:solidFill>
                            <a:srgbClr val="231F20"/>
                          </a:solidFill>
                          <a:latin typeface="+mn-lt"/>
                          <a:cs typeface="Arial Black"/>
                        </a:rPr>
                        <a:t>tereddüde  düşülen </a:t>
                      </a:r>
                      <a:r>
                        <a:rPr lang="tr-TR" sz="2000" spc="-85" dirty="0">
                          <a:solidFill>
                            <a:srgbClr val="231F20"/>
                          </a:solidFill>
                          <a:latin typeface="+mn-lt"/>
                          <a:cs typeface="Arial Black"/>
                        </a:rPr>
                        <a:t>hususlarda </a:t>
                      </a:r>
                      <a:r>
                        <a:rPr lang="tr-TR" sz="2000" spc="-105" dirty="0">
                          <a:solidFill>
                            <a:srgbClr val="231F20"/>
                          </a:solidFill>
                          <a:latin typeface="+mn-lt"/>
                          <a:cs typeface="Arial Black"/>
                        </a:rPr>
                        <a:t>takım  </a:t>
                      </a:r>
                      <a:r>
                        <a:rPr lang="tr-TR" sz="2000" spc="-80" dirty="0">
                          <a:solidFill>
                            <a:srgbClr val="231F20"/>
                          </a:solidFill>
                          <a:latin typeface="+mn-lt"/>
                          <a:cs typeface="Arial Black"/>
                        </a:rPr>
                        <a:t>baş</a:t>
                      </a:r>
                      <a:r>
                        <a:rPr lang="tr-TR" sz="2000" spc="-100" dirty="0">
                          <a:solidFill>
                            <a:srgbClr val="231F20"/>
                          </a:solidFill>
                          <a:latin typeface="+mn-lt"/>
                          <a:cs typeface="Arial Black"/>
                        </a:rPr>
                        <a:t>kanı </a:t>
                      </a:r>
                      <a:r>
                        <a:rPr lang="tr-TR" sz="2000" spc="-80" dirty="0">
                          <a:solidFill>
                            <a:srgbClr val="231F20"/>
                          </a:solidFill>
                          <a:latin typeface="+mn-lt"/>
                          <a:cs typeface="Arial Black"/>
                        </a:rPr>
                        <a:t>tarafından </a:t>
                      </a:r>
                      <a:r>
                        <a:rPr lang="tr-TR" sz="2000" spc="-85" dirty="0">
                          <a:solidFill>
                            <a:srgbClr val="231F20"/>
                          </a:solidFill>
                          <a:latin typeface="+mn-lt"/>
                          <a:cs typeface="Arial Black"/>
                        </a:rPr>
                        <a:t>gündeme geti</a:t>
                      </a:r>
                      <a:r>
                        <a:rPr lang="tr-TR" sz="2000" spc="-90" dirty="0">
                          <a:solidFill>
                            <a:srgbClr val="231F20"/>
                          </a:solidFill>
                          <a:latin typeface="+mn-lt"/>
                          <a:cs typeface="Arial Black"/>
                        </a:rPr>
                        <a:t>rilerek </a:t>
                      </a:r>
                      <a:r>
                        <a:rPr lang="tr-TR" sz="2000" spc="-120" dirty="0">
                          <a:solidFill>
                            <a:srgbClr val="231F20"/>
                          </a:solidFill>
                          <a:latin typeface="+mn-lt"/>
                          <a:cs typeface="Arial Black"/>
                        </a:rPr>
                        <a:t>açıklığa </a:t>
                      </a:r>
                      <a:r>
                        <a:rPr lang="tr-TR" sz="2000" spc="-90" dirty="0">
                          <a:solidFill>
                            <a:srgbClr val="231F20"/>
                          </a:solidFill>
                          <a:latin typeface="+mn-lt"/>
                          <a:cs typeface="Arial Black"/>
                        </a:rPr>
                        <a:t>kavuşturulması  </a:t>
                      </a:r>
                      <a:r>
                        <a:rPr lang="tr-TR" sz="2000" spc="-100" dirty="0">
                          <a:solidFill>
                            <a:srgbClr val="231F20"/>
                          </a:solidFill>
                          <a:latin typeface="+mn-lt"/>
                          <a:cs typeface="Arial Black"/>
                        </a:rPr>
                        <a:t>sağlanır.</a:t>
                      </a:r>
                      <a:endParaRPr lang="tr-TR" sz="2000" dirty="0">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103718">
                <a:tc>
                  <a:txBody>
                    <a:bodyPr/>
                    <a:lstStyle/>
                    <a:p>
                      <a:pPr marL="71755">
                        <a:lnSpc>
                          <a:spcPct val="100000"/>
                        </a:lnSpc>
                        <a:spcBef>
                          <a:spcPts val="965"/>
                        </a:spcBef>
                      </a:pPr>
                      <a:r>
                        <a:rPr lang="tr-TR" sz="1800" spc="-85" dirty="0">
                          <a:solidFill>
                            <a:srgbClr val="231F20"/>
                          </a:solidFill>
                          <a:latin typeface="Arial Black"/>
                          <a:cs typeface="Arial Black"/>
                        </a:rPr>
                        <a:t>9:30-10:15</a:t>
                      </a:r>
                    </a:p>
                  </a:txBody>
                  <a:tcPr marL="0" marR="0" marT="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262255">
                        <a:lnSpc>
                          <a:spcPct val="100000"/>
                        </a:lnSpc>
                        <a:spcBef>
                          <a:spcPts val="615"/>
                        </a:spcBef>
                      </a:pPr>
                      <a:r>
                        <a:rPr lang="tr-TR" sz="1800" spc="-80" dirty="0">
                          <a:solidFill>
                            <a:srgbClr val="231F20"/>
                          </a:solidFill>
                          <a:latin typeface="Arial Black"/>
                          <a:cs typeface="Arial Black"/>
                        </a:rPr>
                        <a:t>Değerlendirme </a:t>
                      </a:r>
                      <a:r>
                        <a:rPr lang="tr-TR" sz="1800" spc="-114" dirty="0">
                          <a:solidFill>
                            <a:srgbClr val="231F20"/>
                          </a:solidFill>
                          <a:latin typeface="Arial Black"/>
                          <a:cs typeface="Arial Black"/>
                        </a:rPr>
                        <a:t>Takımı </a:t>
                      </a:r>
                      <a:r>
                        <a:rPr lang="tr-TR" sz="1800" spc="-90" dirty="0">
                          <a:solidFill>
                            <a:srgbClr val="231F20"/>
                          </a:solidFill>
                          <a:latin typeface="Arial Black"/>
                          <a:cs typeface="Arial Black"/>
                        </a:rPr>
                        <a:t>ile </a:t>
                      </a:r>
                      <a:r>
                        <a:rPr lang="tr-TR" sz="1800" spc="-85" dirty="0">
                          <a:solidFill>
                            <a:srgbClr val="231F20"/>
                          </a:solidFill>
                          <a:latin typeface="Arial Black"/>
                          <a:cs typeface="Arial Black"/>
                        </a:rPr>
                        <a:t>Mütevelli </a:t>
                      </a:r>
                      <a:r>
                        <a:rPr lang="tr-TR" sz="1800" spc="-105" dirty="0">
                          <a:solidFill>
                            <a:srgbClr val="231F20"/>
                          </a:solidFill>
                          <a:latin typeface="Arial Black"/>
                          <a:cs typeface="Arial Black"/>
                        </a:rPr>
                        <a:t>Heyet </a:t>
                      </a:r>
                      <a:r>
                        <a:rPr lang="tr-TR" sz="1800" spc="-110" dirty="0">
                          <a:solidFill>
                            <a:srgbClr val="231F20"/>
                          </a:solidFill>
                          <a:latin typeface="Arial Black"/>
                          <a:cs typeface="Arial Black"/>
                        </a:rPr>
                        <a:t>Başkanı  </a:t>
                      </a:r>
                      <a:r>
                        <a:rPr lang="tr-TR" sz="1800" spc="-90" dirty="0">
                          <a:solidFill>
                            <a:srgbClr val="231F20"/>
                          </a:solidFill>
                          <a:latin typeface="Arial Black"/>
                          <a:cs typeface="Arial Black"/>
                        </a:rPr>
                        <a:t>görüşmesi </a:t>
                      </a:r>
                      <a:r>
                        <a:rPr lang="tr-TR" sz="1800" spc="-110" dirty="0">
                          <a:solidFill>
                            <a:srgbClr val="231F20"/>
                          </a:solidFill>
                          <a:latin typeface="Arial Black"/>
                          <a:cs typeface="Arial Black"/>
                        </a:rPr>
                        <a:t>(Vakıf </a:t>
                      </a:r>
                      <a:r>
                        <a:rPr lang="tr-TR" sz="1800" spc="-100" dirty="0">
                          <a:solidFill>
                            <a:srgbClr val="231F20"/>
                          </a:solidFill>
                          <a:latin typeface="Arial Black"/>
                          <a:cs typeface="Arial Black"/>
                        </a:rPr>
                        <a:t>yükseköğretim </a:t>
                      </a:r>
                      <a:r>
                        <a:rPr lang="tr-TR" sz="1800" spc="-75" dirty="0">
                          <a:solidFill>
                            <a:srgbClr val="231F20"/>
                          </a:solidFill>
                          <a:latin typeface="Arial Black"/>
                          <a:cs typeface="Arial Black"/>
                        </a:rPr>
                        <a:t>kurumları</a:t>
                      </a:r>
                      <a:r>
                        <a:rPr lang="tr-TR" sz="1800" spc="-10" dirty="0">
                          <a:solidFill>
                            <a:srgbClr val="231F20"/>
                          </a:solidFill>
                          <a:latin typeface="Arial Black"/>
                          <a:cs typeface="Arial Black"/>
                        </a:rPr>
                        <a:t> </a:t>
                      </a:r>
                      <a:r>
                        <a:rPr lang="tr-TR" sz="1800" spc="-100" dirty="0">
                          <a:solidFill>
                            <a:srgbClr val="231F20"/>
                          </a:solidFill>
                          <a:latin typeface="Arial Black"/>
                          <a:cs typeface="Arial Black"/>
                        </a:rPr>
                        <a:t>için)</a:t>
                      </a:r>
                      <a:endParaRPr lang="tr-TR" sz="1800" dirty="0">
                        <a:latin typeface="Arial Black"/>
                        <a:cs typeface="Arial Black"/>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a:lnSpc>
                          <a:spcPct val="100000"/>
                        </a:lnSpc>
                        <a:spcBef>
                          <a:spcPts val="5"/>
                        </a:spcBef>
                      </a:pPr>
                      <a:endParaRPr lang="tr-TR" sz="2000" dirty="0">
                        <a:latin typeface="Times New Roman"/>
                        <a:cs typeface="Times New Roman"/>
                      </a:endParaRPr>
                    </a:p>
                    <a:p>
                      <a:pPr marL="292100" marR="0" lvl="0" indent="-2063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tr-TR" sz="2000" kern="1200" spc="-105" dirty="0">
                          <a:solidFill>
                            <a:srgbClr val="231F20"/>
                          </a:solidFill>
                          <a:latin typeface="+mn-lt"/>
                          <a:ea typeface="+mn-ea"/>
                          <a:cs typeface="Arial Black"/>
                        </a:rPr>
                        <a:t>Kurumun yönetsel süreçlerindeki görev paylaşımı ve kurum kalite güvencesi sistemi görüşülür.</a:t>
                      </a: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4660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169989" name="Metin kutusu 10"/>
          <p:cNvSpPr txBox="1">
            <a:spLocks noChangeArrowheads="1"/>
          </p:cNvSpPr>
          <p:nvPr/>
        </p:nvSpPr>
        <p:spPr bwMode="auto">
          <a:xfrm>
            <a:off x="533400" y="192088"/>
            <a:ext cx="6804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ZİYARETLERİ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graphicFrame>
        <p:nvGraphicFramePr>
          <p:cNvPr id="4" name="Diyagram 3">
            <a:extLst>
              <a:ext uri="{FF2B5EF4-FFF2-40B4-BE49-F238E27FC236}">
                <a16:creationId xmlns:a16="http://schemas.microsoft.com/office/drawing/2014/main" id="{5CC9A3A0-89AB-4F0D-B42D-3242937DBA45}"/>
              </a:ext>
            </a:extLst>
          </p:cNvPr>
          <p:cNvGraphicFramePr/>
          <p:nvPr>
            <p:extLst>
              <p:ext uri="{D42A27DB-BD31-4B8C-83A1-F6EECF244321}">
                <p14:modId xmlns:p14="http://schemas.microsoft.com/office/powerpoint/2010/main" val="3902549364"/>
              </p:ext>
            </p:extLst>
          </p:nvPr>
        </p:nvGraphicFramePr>
        <p:xfrm>
          <a:off x="1840230" y="1566746"/>
          <a:ext cx="8902700" cy="434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D752953B-F365-4B40-9F54-05108C9844CB}"/>
              </a:ext>
            </a:extLst>
          </p:cNvPr>
          <p:cNvSpPr txBox="1"/>
          <p:nvPr/>
        </p:nvSpPr>
        <p:spPr>
          <a:xfrm>
            <a:off x="3555017" y="3907266"/>
            <a:ext cx="923576" cy="369332"/>
          </a:xfrm>
          <a:prstGeom prst="rect">
            <a:avLst/>
          </a:prstGeom>
          <a:noFill/>
        </p:spPr>
        <p:txBody>
          <a:bodyPr wrap="square" rtlCol="0">
            <a:spAutoFit/>
          </a:bodyPr>
          <a:lstStyle/>
          <a:p>
            <a:r>
              <a:rPr lang="tr-TR" dirty="0">
                <a:solidFill>
                  <a:schemeClr val="accent1">
                    <a:lumMod val="75000"/>
                  </a:schemeClr>
                </a:solidFill>
              </a:rPr>
              <a:t>2 Hafta</a:t>
            </a:r>
          </a:p>
        </p:txBody>
      </p:sp>
      <p:sp>
        <p:nvSpPr>
          <p:cNvPr id="10" name="Metin kutusu 9">
            <a:extLst>
              <a:ext uri="{FF2B5EF4-FFF2-40B4-BE49-F238E27FC236}">
                <a16:creationId xmlns:a16="http://schemas.microsoft.com/office/drawing/2014/main" id="{D2173DA8-FB12-4748-A61E-1B15014C2DA6}"/>
              </a:ext>
            </a:extLst>
          </p:cNvPr>
          <p:cNvSpPr txBox="1"/>
          <p:nvPr/>
        </p:nvSpPr>
        <p:spPr>
          <a:xfrm>
            <a:off x="7091265" y="3920474"/>
            <a:ext cx="923576" cy="369332"/>
          </a:xfrm>
          <a:prstGeom prst="rect">
            <a:avLst/>
          </a:prstGeom>
          <a:noFill/>
        </p:spPr>
        <p:txBody>
          <a:bodyPr wrap="square" rtlCol="0">
            <a:spAutoFit/>
          </a:bodyPr>
          <a:lstStyle/>
          <a:p>
            <a:r>
              <a:rPr lang="tr-TR" dirty="0">
                <a:solidFill>
                  <a:schemeClr val="accent1">
                    <a:lumMod val="75000"/>
                  </a:schemeClr>
                </a:solidFill>
              </a:rPr>
              <a:t>2 Hafta</a:t>
            </a:r>
          </a:p>
        </p:txBody>
      </p:sp>
    </p:spTree>
    <p:extLst>
      <p:ext uri="{BB962C8B-B14F-4D97-AF65-F5344CB8AC3E}">
        <p14:creationId xmlns:p14="http://schemas.microsoft.com/office/powerpoint/2010/main" val="181497892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3859401475"/>
              </p:ext>
            </p:extLst>
          </p:nvPr>
        </p:nvGraphicFramePr>
        <p:xfrm>
          <a:off x="0" y="0"/>
          <a:ext cx="12192000" cy="6957025"/>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048233">
                  <a:extLst>
                    <a:ext uri="{9D8B030D-6E8A-4147-A177-3AD203B41FA5}">
                      <a16:colId xmlns:a16="http://schemas.microsoft.com/office/drawing/2014/main" val="20001"/>
                    </a:ext>
                  </a:extLst>
                </a:gridCol>
                <a:gridCol w="6740376">
                  <a:extLst>
                    <a:ext uri="{9D8B030D-6E8A-4147-A177-3AD203B41FA5}">
                      <a16:colId xmlns:a16="http://schemas.microsoft.com/office/drawing/2014/main" val="2730371575"/>
                    </a:ext>
                  </a:extLst>
                </a:gridCol>
              </a:tblGrid>
              <a:tr h="1023290">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1056300">
                <a:tc>
                  <a:txBody>
                    <a:bodyPr/>
                    <a:lstStyle/>
                    <a:p>
                      <a:pPr marL="71755" algn="l">
                        <a:lnSpc>
                          <a:spcPct val="100000"/>
                        </a:lnSpc>
                        <a:spcBef>
                          <a:spcPts val="165"/>
                        </a:spcBef>
                      </a:pPr>
                      <a:r>
                        <a:rPr lang="tr-TR" sz="1800" spc="-90" dirty="0">
                          <a:solidFill>
                            <a:srgbClr val="231F20"/>
                          </a:solidFill>
                          <a:latin typeface="Arial Black"/>
                          <a:cs typeface="Arial Black"/>
                        </a:rPr>
                        <a:t>8:30</a:t>
                      </a:r>
                      <a:endParaRPr lang="tr-TR" sz="1800" dirty="0">
                        <a:latin typeface="Arial Black"/>
                        <a:cs typeface="Arial Black"/>
                      </a:endParaRPr>
                    </a:p>
                  </a:txBody>
                  <a:tcPr marL="0" marR="0" marT="20955"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gridSpan="2">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spc="-75"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80" dirty="0">
                          <a:solidFill>
                            <a:srgbClr val="231F20"/>
                          </a:solidFill>
                          <a:latin typeface="Arial Black"/>
                          <a:cs typeface="Arial Black"/>
                        </a:rPr>
                        <a:t>kuruma</a:t>
                      </a:r>
                      <a:r>
                        <a:rPr lang="tr-TR" sz="1800" spc="-50" dirty="0">
                          <a:solidFill>
                            <a:srgbClr val="231F20"/>
                          </a:solidFill>
                          <a:latin typeface="Arial Black"/>
                          <a:cs typeface="Arial Black"/>
                        </a:rPr>
                        <a:t> </a:t>
                      </a:r>
                      <a:r>
                        <a:rPr lang="tr-TR" sz="1800" spc="-75" dirty="0">
                          <a:solidFill>
                            <a:srgbClr val="231F20"/>
                          </a:solidFill>
                          <a:latin typeface="Arial Black"/>
                          <a:cs typeface="Arial Black"/>
                        </a:rPr>
                        <a:t>transferi</a:t>
                      </a:r>
                      <a:r>
                        <a:rPr sz="1800" spc="-75" dirty="0">
                          <a:solidFill>
                            <a:srgbClr val="231F20"/>
                          </a:solidFill>
                          <a:latin typeface="Arial Black"/>
                          <a:cs typeface="Arial Black"/>
                        </a:rPr>
                        <a:t>}</a:t>
                      </a:r>
                      <a:endParaRP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hMerge="1">
                  <a:txBody>
                    <a:bodyPr/>
                    <a:lstStyle/>
                    <a:p>
                      <a:endParaRPr lang="tr-TR"/>
                    </a:p>
                  </a:txBody>
                  <a:tcPr/>
                </a:tc>
                <a:extLst>
                  <a:ext uri="{0D108BD9-81ED-4DB2-BD59-A6C34878D82A}">
                    <a16:rowId xmlns:a16="http://schemas.microsoft.com/office/drawing/2014/main" val="10002"/>
                  </a:ext>
                </a:extLst>
              </a:tr>
              <a:tr h="4778409">
                <a:tc>
                  <a:txBody>
                    <a:bodyPr/>
                    <a:lstStyle/>
                    <a:p>
                      <a:pPr marL="71755">
                        <a:lnSpc>
                          <a:spcPct val="150000"/>
                        </a:lnSpc>
                        <a:spcBef>
                          <a:spcPts val="965"/>
                        </a:spcBef>
                      </a:pPr>
                      <a:r>
                        <a:rPr lang="tr-TR" sz="1800" dirty="0">
                          <a:latin typeface="Arial Black"/>
                          <a:cs typeface="Arial Black"/>
                        </a:rPr>
                        <a:t>10:15-11:15</a:t>
                      </a:r>
                    </a:p>
                    <a:p>
                      <a:pPr marL="71755">
                        <a:lnSpc>
                          <a:spcPct val="150000"/>
                        </a:lnSpc>
                        <a:spcBef>
                          <a:spcPts val="965"/>
                        </a:spcBef>
                      </a:pPr>
                      <a:r>
                        <a:rPr lang="tr-TR" sz="1800" dirty="0">
                          <a:latin typeface="Arial Black"/>
                          <a:cs typeface="Arial Black"/>
                        </a:rPr>
                        <a:t>(60 dk)</a:t>
                      </a:r>
                    </a:p>
                    <a:p>
                      <a:pPr marL="71755">
                        <a:lnSpc>
                          <a:spcPct val="150000"/>
                        </a:lnSpc>
                        <a:spcBef>
                          <a:spcPts val="965"/>
                        </a:spcBef>
                      </a:pP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marR="262255">
                        <a:lnSpc>
                          <a:spcPct val="150000"/>
                        </a:lnSpc>
                        <a:spcBef>
                          <a:spcPts val="615"/>
                        </a:spcBef>
                      </a:pPr>
                      <a:r>
                        <a:rPr lang="tr-TR" sz="1800" dirty="0">
                          <a:latin typeface="Arial Black"/>
                          <a:cs typeface="Arial Black"/>
                        </a:rPr>
                        <a:t>Değerlendirme Takımı ile Kurum Kalite Komisyonu  üyelerinin görüşmesi</a:t>
                      </a:r>
                    </a:p>
                    <a:p>
                      <a:pPr marL="71755" marR="262255">
                        <a:lnSpc>
                          <a:spcPct val="150000"/>
                        </a:lnSpc>
                        <a:spcBef>
                          <a:spcPts val="615"/>
                        </a:spcBef>
                      </a:pP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292100" indent="-206375" algn="l">
                        <a:lnSpc>
                          <a:spcPct val="100000"/>
                        </a:lnSpc>
                        <a:buFont typeface="Wingdings" panose="05000000000000000000" pitchFamily="2" charset="2"/>
                        <a:buChar char="q"/>
                        <a:tabLst>
                          <a:tab pos="5295900" algn="l"/>
                        </a:tabLst>
                      </a:pPr>
                      <a:r>
                        <a:rPr lang="tr-TR" sz="2000" kern="1200" spc="-120" dirty="0">
                          <a:solidFill>
                            <a:srgbClr val="231F20"/>
                          </a:solidFill>
                          <a:latin typeface="+mn-lt"/>
                          <a:ea typeface="+mn-ea"/>
                          <a:cs typeface="Arial Black"/>
                        </a:rPr>
                        <a:t>Kurumsal Dış Değerlendirme ve  Akreditasyon Ölçütleri de dikkate alınarak kurum tarafından  oluşturulan kalite güvence sistemi, </a:t>
                      </a:r>
                    </a:p>
                    <a:p>
                      <a:pPr marL="292100" indent="-206375" algn="l">
                        <a:lnSpc>
                          <a:spcPct val="100000"/>
                        </a:lnSpc>
                        <a:buFont typeface="Wingdings" panose="05000000000000000000" pitchFamily="2" charset="2"/>
                        <a:buChar char="q"/>
                        <a:tabLst>
                          <a:tab pos="5295900" algn="l"/>
                        </a:tabLst>
                      </a:pPr>
                      <a:endParaRPr lang="tr-TR" sz="2000" kern="1200" spc="-120" dirty="0">
                        <a:solidFill>
                          <a:srgbClr val="231F20"/>
                        </a:solidFill>
                        <a:latin typeface="+mn-lt"/>
                        <a:ea typeface="+mn-ea"/>
                        <a:cs typeface="Arial Black"/>
                      </a:endParaRPr>
                    </a:p>
                    <a:p>
                      <a:pPr marL="292100" indent="-206375" algn="l">
                        <a:lnSpc>
                          <a:spcPct val="100000"/>
                        </a:lnSpc>
                        <a:buFont typeface="Wingdings" panose="05000000000000000000" pitchFamily="2" charset="2"/>
                        <a:buChar char="q"/>
                        <a:tabLst>
                          <a:tab pos="5295900" algn="l"/>
                        </a:tabLst>
                      </a:pPr>
                      <a:r>
                        <a:rPr lang="tr-TR" sz="2000" kern="1200" spc="-120" dirty="0">
                          <a:solidFill>
                            <a:srgbClr val="231F20"/>
                          </a:solidFill>
                          <a:latin typeface="+mn-lt"/>
                          <a:ea typeface="+mn-ea"/>
                          <a:cs typeface="Arial Black"/>
                        </a:rPr>
                        <a:t> Kalite komisyonunun kalite  güvence sistemi içerisindeki ve  karar alma süreçlerindeki yeri,</a:t>
                      </a:r>
                    </a:p>
                    <a:p>
                      <a:pPr marL="292100" indent="0" algn="l">
                        <a:lnSpc>
                          <a:spcPct val="100000"/>
                        </a:lnSpc>
                        <a:buFont typeface="Wingdings" panose="05000000000000000000" pitchFamily="2" charset="2"/>
                        <a:buChar char="q"/>
                        <a:tabLst>
                          <a:tab pos="5295900" algn="l"/>
                        </a:tabLst>
                      </a:pPr>
                      <a:endParaRPr lang="tr-TR" sz="2000" kern="1200" spc="-120" dirty="0">
                        <a:solidFill>
                          <a:srgbClr val="231F20"/>
                        </a:solidFill>
                        <a:latin typeface="+mn-lt"/>
                        <a:ea typeface="+mn-ea"/>
                        <a:cs typeface="Arial Black"/>
                      </a:endParaRPr>
                    </a:p>
                    <a:p>
                      <a:pPr marL="292100" indent="-206375" algn="l">
                        <a:lnSpc>
                          <a:spcPct val="100000"/>
                        </a:lnSpc>
                        <a:buFont typeface="Wingdings" panose="05000000000000000000" pitchFamily="2" charset="2"/>
                        <a:buChar char="q"/>
                        <a:tabLst>
                          <a:tab pos="5295900" algn="l"/>
                        </a:tabLst>
                      </a:pPr>
                      <a:r>
                        <a:rPr lang="tr-TR" sz="2000" kern="1200" spc="-120" dirty="0">
                          <a:solidFill>
                            <a:srgbClr val="231F20"/>
                          </a:solidFill>
                          <a:latin typeface="+mn-lt"/>
                          <a:ea typeface="+mn-ea"/>
                          <a:cs typeface="Arial Black"/>
                        </a:rPr>
                        <a:t> Kurumun stratejik hedefleri ve  bu hedeflerin bölgesel/ulusal  kalkınma hedefleri içerindeki  yeri, eğitim-öğretim, araştırma,  toplumsal katkı ve idari süreçlerde kurumun yönetimsel yaklaşımı, </a:t>
                      </a:r>
                    </a:p>
                    <a:p>
                      <a:pPr marL="292100" indent="-206375" algn="l">
                        <a:lnSpc>
                          <a:spcPct val="100000"/>
                        </a:lnSpc>
                        <a:buFont typeface="Wingdings" panose="05000000000000000000" pitchFamily="2" charset="2"/>
                        <a:buChar char="q"/>
                        <a:tabLst>
                          <a:tab pos="5295900" algn="l"/>
                        </a:tabLst>
                      </a:pPr>
                      <a:endParaRPr lang="tr-TR" sz="2000" kern="1200" spc="-120" dirty="0">
                        <a:solidFill>
                          <a:srgbClr val="231F20"/>
                        </a:solidFill>
                        <a:latin typeface="+mn-lt"/>
                        <a:ea typeface="+mn-ea"/>
                        <a:cs typeface="Arial Black"/>
                      </a:endParaRPr>
                    </a:p>
                    <a:p>
                      <a:pPr marL="292100" indent="-206375" algn="l">
                        <a:lnSpc>
                          <a:spcPct val="100000"/>
                        </a:lnSpc>
                        <a:buFont typeface="Wingdings" panose="05000000000000000000" pitchFamily="2" charset="2"/>
                        <a:buChar char="q"/>
                        <a:tabLst>
                          <a:tab pos="5295900" algn="l"/>
                        </a:tabLst>
                      </a:pPr>
                      <a:r>
                        <a:rPr lang="tr-TR" sz="2000" kern="1200" spc="-120" dirty="0">
                          <a:solidFill>
                            <a:srgbClr val="231F20"/>
                          </a:solidFill>
                          <a:latin typeface="+mn-lt"/>
                          <a:ea typeface="+mn-ea"/>
                          <a:cs typeface="Arial Black"/>
                        </a:rPr>
                        <a:t> Sürekli iyileşme yaklaşımı ve  bu kapsamda elde edilen sonuçlar, </a:t>
                      </a:r>
                    </a:p>
                    <a:p>
                      <a:pPr marL="292100" indent="-206375" algn="l">
                        <a:lnSpc>
                          <a:spcPct val="100000"/>
                        </a:lnSpc>
                        <a:buFont typeface="Wingdings" panose="05000000000000000000" pitchFamily="2" charset="2"/>
                        <a:buChar char="q"/>
                        <a:tabLst>
                          <a:tab pos="5295900" algn="l"/>
                        </a:tabLst>
                      </a:pPr>
                      <a:endParaRPr lang="tr-TR" sz="2000" kern="1200" spc="-120" dirty="0">
                        <a:solidFill>
                          <a:srgbClr val="231F20"/>
                        </a:solidFill>
                        <a:latin typeface="+mn-lt"/>
                        <a:ea typeface="+mn-ea"/>
                        <a:cs typeface="Arial Black"/>
                      </a:endParaRPr>
                    </a:p>
                    <a:p>
                      <a:pPr marL="292100" indent="-206375" algn="l">
                        <a:lnSpc>
                          <a:spcPct val="100000"/>
                        </a:lnSpc>
                        <a:buFont typeface="Wingdings" panose="05000000000000000000" pitchFamily="2" charset="2"/>
                        <a:buChar char="q"/>
                        <a:tabLst>
                          <a:tab pos="5295900" algn="l"/>
                        </a:tabLst>
                      </a:pPr>
                      <a:r>
                        <a:rPr lang="tr-TR" sz="2000" kern="1200" spc="-120" dirty="0">
                          <a:solidFill>
                            <a:srgbClr val="231F20"/>
                          </a:solidFill>
                          <a:latin typeface="+mn-lt"/>
                          <a:ea typeface="+mn-ea"/>
                          <a:cs typeface="Arial Black"/>
                        </a:rPr>
                        <a:t>Kurumsal Dış Değerlendirme ve Akreditasyon Ölçütlerine  ilişkin çalışmalar ve tüm birimler  için ortak diğer unsurlar hakkında komisyon güncel bilgileri  içeren bir sunum gerçekleştirir.  Sunum sonrasında soru-cevap  bölümü gerçekleştirilir.</a:t>
                      </a:r>
                      <a:endParaRPr lang="tr-TR" sz="2000" dirty="0">
                        <a:latin typeface="Arial Black"/>
                        <a:cs typeface="Arial Black"/>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extLst>
                  <a:ext uri="{0D108BD9-81ED-4DB2-BD59-A6C34878D82A}">
                    <a16:rowId xmlns:a16="http://schemas.microsoft.com/office/drawing/2014/main" val="3519157717"/>
                  </a:ext>
                </a:extLst>
              </a:tr>
            </a:tbl>
          </a:graphicData>
        </a:graphic>
      </p:graphicFrame>
    </p:spTree>
    <p:extLst>
      <p:ext uri="{BB962C8B-B14F-4D97-AF65-F5344CB8AC3E}">
        <p14:creationId xmlns:p14="http://schemas.microsoft.com/office/powerpoint/2010/main" val="71704736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893119433"/>
              </p:ext>
            </p:extLst>
          </p:nvPr>
        </p:nvGraphicFramePr>
        <p:xfrm>
          <a:off x="0" y="0"/>
          <a:ext cx="12192000" cy="6858000"/>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645717">
                  <a:extLst>
                    <a:ext uri="{9D8B030D-6E8A-4147-A177-3AD203B41FA5}">
                      <a16:colId xmlns:a16="http://schemas.microsoft.com/office/drawing/2014/main" val="20001"/>
                    </a:ext>
                  </a:extLst>
                </a:gridCol>
                <a:gridCol w="6142892">
                  <a:extLst>
                    <a:ext uri="{9D8B030D-6E8A-4147-A177-3AD203B41FA5}">
                      <a16:colId xmlns:a16="http://schemas.microsoft.com/office/drawing/2014/main" val="2730371575"/>
                    </a:ext>
                  </a:extLst>
                </a:gridCol>
              </a:tblGrid>
              <a:tr h="1443095">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414905">
                <a:tc>
                  <a:txBody>
                    <a:bodyPr/>
                    <a:lstStyle/>
                    <a:p>
                      <a:pPr marL="71755">
                        <a:lnSpc>
                          <a:spcPct val="100000"/>
                        </a:lnSpc>
                        <a:spcBef>
                          <a:spcPts val="840"/>
                        </a:spcBef>
                      </a:pPr>
                      <a:r>
                        <a:rPr lang="tr-TR" sz="1800" spc="-85" dirty="0">
                          <a:solidFill>
                            <a:srgbClr val="231F20"/>
                          </a:solidFill>
                          <a:latin typeface="Arial Black"/>
                          <a:cs typeface="Arial Black"/>
                        </a:rPr>
                        <a:t>11.15-12:45</a:t>
                      </a:r>
                      <a:endParaRPr lang="tr-TR" sz="1800" dirty="0">
                        <a:latin typeface="Arial Black"/>
                        <a:cs typeface="Arial Black"/>
                      </a:endParaRPr>
                    </a:p>
                    <a:p>
                      <a:pPr marL="71755">
                        <a:lnSpc>
                          <a:spcPct val="100000"/>
                        </a:lnSpc>
                        <a:spcBef>
                          <a:spcPts val="1005"/>
                        </a:spcBef>
                      </a:pPr>
                      <a:r>
                        <a:rPr lang="tr-TR" sz="1800" spc="-85" dirty="0">
                          <a:solidFill>
                            <a:srgbClr val="231F20"/>
                          </a:solidFill>
                          <a:latin typeface="Arial Black"/>
                          <a:cs typeface="Arial Black"/>
                        </a:rPr>
                        <a:t>(90 dk)</a:t>
                      </a: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a:lnSpc>
                          <a:spcPct val="150000"/>
                        </a:lnSpc>
                        <a:spcBef>
                          <a:spcPts val="1005"/>
                        </a:spcBef>
                      </a:pPr>
                      <a:r>
                        <a:rPr lang="tr-TR" sz="1800" spc="-80" dirty="0">
                          <a:solidFill>
                            <a:srgbClr val="231F20"/>
                          </a:solidFill>
                          <a:latin typeface="Arial Black"/>
                          <a:cs typeface="Arial Black"/>
                        </a:rPr>
                        <a:t>Değerlendirme Takımı ile Senato ve Yönetim Kurulu  üyelerinin görüşmesi</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Kurumsal Dış Değerlendirme ve  Akreditasyon Ölçütleri de dikkate alınarak kurum tarafından  oluşturulan kalite güvence sistemi, </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Kurumun stratejik hedefleri  ve bu hedeflerin bölgesel/ulusal  kalkınma hedefleri içerindeki  yeri, </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Eğitim-öğretim, </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Araştırma,  </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Toplumsal katkı,</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İdari süreçlerde kurumun yönetimsel yaklaşımı, </a:t>
                      </a:r>
                    </a:p>
                    <a:p>
                      <a:pPr marL="357505" indent="-285750" algn="l">
                        <a:lnSpc>
                          <a:spcPct val="150000"/>
                        </a:lnSpc>
                        <a:spcBef>
                          <a:spcPts val="165"/>
                        </a:spcBef>
                        <a:buFont typeface="Wingdings" panose="05000000000000000000" pitchFamily="2" charset="2"/>
                        <a:buChar char="v"/>
                      </a:pPr>
                      <a:r>
                        <a:rPr lang="tr-TR" sz="2000" spc="-80" dirty="0">
                          <a:solidFill>
                            <a:srgbClr val="231F20"/>
                          </a:solidFill>
                          <a:latin typeface="+mn-lt"/>
                          <a:cs typeface="Arial Black"/>
                        </a:rPr>
                        <a:t>Sürekli iyileşme yaklaşımı </a:t>
                      </a:r>
                    </a:p>
                    <a:p>
                      <a:pPr marL="71755" indent="0" algn="l">
                        <a:lnSpc>
                          <a:spcPct val="150000"/>
                        </a:lnSpc>
                        <a:spcBef>
                          <a:spcPts val="165"/>
                        </a:spcBef>
                        <a:buFont typeface="Wingdings" panose="05000000000000000000" pitchFamily="2" charset="2"/>
                        <a:buNone/>
                      </a:pPr>
                      <a:r>
                        <a:rPr lang="tr-TR" sz="2000" spc="-80" dirty="0">
                          <a:solidFill>
                            <a:srgbClr val="231F20"/>
                          </a:solidFill>
                          <a:latin typeface="+mn-lt"/>
                          <a:cs typeface="Arial Black"/>
                        </a:rPr>
                        <a:t>      ve  bu kapsamda elde edilen sonuçlar görüşülür.</a:t>
                      </a: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11768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1654614262"/>
              </p:ext>
            </p:extLst>
          </p:nvPr>
        </p:nvGraphicFramePr>
        <p:xfrm>
          <a:off x="0" y="0"/>
          <a:ext cx="12192000" cy="6858000"/>
        </p:xfrm>
        <a:graphic>
          <a:graphicData uri="http://schemas.openxmlformats.org/drawingml/2006/table">
            <a:tbl>
              <a:tblPr firstRow="1" bandRow="1">
                <a:tableStyleId>{2D5ABB26-0587-4C30-8999-92F81FD0307C}</a:tableStyleId>
              </a:tblPr>
              <a:tblGrid>
                <a:gridCol w="2403391">
                  <a:extLst>
                    <a:ext uri="{9D8B030D-6E8A-4147-A177-3AD203B41FA5}">
                      <a16:colId xmlns:a16="http://schemas.microsoft.com/office/drawing/2014/main" val="20000"/>
                    </a:ext>
                  </a:extLst>
                </a:gridCol>
                <a:gridCol w="3645717">
                  <a:extLst>
                    <a:ext uri="{9D8B030D-6E8A-4147-A177-3AD203B41FA5}">
                      <a16:colId xmlns:a16="http://schemas.microsoft.com/office/drawing/2014/main" val="20001"/>
                    </a:ext>
                  </a:extLst>
                </a:gridCol>
                <a:gridCol w="6142892">
                  <a:extLst>
                    <a:ext uri="{9D8B030D-6E8A-4147-A177-3AD203B41FA5}">
                      <a16:colId xmlns:a16="http://schemas.microsoft.com/office/drawing/2014/main" val="2730371575"/>
                    </a:ext>
                  </a:extLst>
                </a:gridCol>
              </a:tblGrid>
              <a:tr h="1567879">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290121">
                <a:tc>
                  <a:txBody>
                    <a:bodyPr/>
                    <a:lstStyle/>
                    <a:p>
                      <a:pPr marL="71755">
                        <a:lnSpc>
                          <a:spcPct val="100000"/>
                        </a:lnSpc>
                      </a:pPr>
                      <a:r>
                        <a:rPr lang="tr-TR" sz="1800" kern="1200" spc="-85" dirty="0">
                          <a:solidFill>
                            <a:srgbClr val="231F20"/>
                          </a:solidFill>
                          <a:latin typeface="Arial Black"/>
                          <a:ea typeface="+mn-ea"/>
                          <a:cs typeface="Arial Black"/>
                        </a:rPr>
                        <a:t>12:40-13:30</a:t>
                      </a:r>
                    </a:p>
                    <a:p>
                      <a:pPr marL="71755">
                        <a:lnSpc>
                          <a:spcPct val="100000"/>
                        </a:lnSpc>
                      </a:pPr>
                      <a:r>
                        <a:rPr lang="tr-TR" sz="1800" kern="1200" spc="-85" dirty="0">
                          <a:solidFill>
                            <a:srgbClr val="231F20"/>
                          </a:solidFill>
                          <a:latin typeface="Arial Black"/>
                          <a:ea typeface="+mn-ea"/>
                          <a:cs typeface="Arial Black"/>
                        </a:rPr>
                        <a:t>(50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tc>
                  <a:txBody>
                    <a:bodyPr/>
                    <a:lstStyle/>
                    <a:p>
                      <a:pPr marL="71755" marR="33655">
                        <a:lnSpc>
                          <a:spcPct val="150000"/>
                        </a:lnSpc>
                      </a:pPr>
                      <a:r>
                        <a:rPr lang="tr-TR" sz="1800" kern="1200" spc="-80" dirty="0">
                          <a:solidFill>
                            <a:srgbClr val="231F20"/>
                          </a:solidFill>
                          <a:latin typeface="Arial Black"/>
                          <a:ea typeface="+mn-ea"/>
                          <a:cs typeface="Arial Black"/>
                        </a:rPr>
                        <a:t>Saha ziyareti çalışmaları kapsamında ihtiyaç duyulması ve her iki taraf (takım/kurum) için de uygun  olması durumunda, görüşmelere devam etmek üzere  öğlen yemeğinde takım, kurum yetkilileri ile bir araya  gelebilir.</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tc>
                  <a:txBody>
                    <a:bodyPr/>
                    <a:lstStyle/>
                    <a:p>
                      <a:pPr marL="71755" indent="0" algn="l">
                        <a:lnSpc>
                          <a:spcPct val="150000"/>
                        </a:lnSpc>
                        <a:spcBef>
                          <a:spcPts val="5"/>
                        </a:spcBef>
                        <a:buFont typeface="Wingdings" panose="05000000000000000000" pitchFamily="2" charset="2"/>
                        <a:buNone/>
                      </a:pPr>
                      <a:r>
                        <a:rPr lang="tr-TR" sz="2200" kern="1200" spc="-80" dirty="0">
                          <a:solidFill>
                            <a:srgbClr val="231F20"/>
                          </a:solidFill>
                          <a:latin typeface="+mn-lt"/>
                          <a:ea typeface="+mn-ea"/>
                          <a:cs typeface="Arial Black"/>
                        </a:rPr>
                        <a:t>Ziyaretle ilgili ilk izlenimler </a:t>
                      </a:r>
                    </a:p>
                    <a:p>
                      <a:pPr marL="357505" indent="-285750" algn="l">
                        <a:lnSpc>
                          <a:spcPct val="150000"/>
                        </a:lnSpc>
                        <a:spcBef>
                          <a:spcPts val="5"/>
                        </a:spcBef>
                        <a:buFont typeface="Wingdings" panose="05000000000000000000" pitchFamily="2" charset="2"/>
                        <a:buChar char="Ø"/>
                      </a:pPr>
                      <a:r>
                        <a:rPr lang="tr-TR" sz="2200" kern="1200" spc="-80" dirty="0">
                          <a:solidFill>
                            <a:srgbClr val="231F20"/>
                          </a:solidFill>
                          <a:latin typeface="+mn-lt"/>
                          <a:ea typeface="+mn-ea"/>
                          <a:cs typeface="Arial Black"/>
                        </a:rPr>
                        <a:t>(KIDR,  </a:t>
                      </a:r>
                    </a:p>
                    <a:p>
                      <a:pPr marL="357505" indent="-285750" algn="l">
                        <a:lnSpc>
                          <a:spcPct val="150000"/>
                        </a:lnSpc>
                        <a:spcBef>
                          <a:spcPts val="5"/>
                        </a:spcBef>
                        <a:buFont typeface="Wingdings" panose="05000000000000000000" pitchFamily="2" charset="2"/>
                        <a:buChar char="Ø"/>
                      </a:pPr>
                      <a:r>
                        <a:rPr lang="tr-TR" sz="2200" kern="1200" spc="-80" dirty="0">
                          <a:solidFill>
                            <a:srgbClr val="231F20"/>
                          </a:solidFill>
                          <a:latin typeface="+mn-lt"/>
                          <a:ea typeface="+mn-ea"/>
                          <a:cs typeface="Arial Black"/>
                        </a:rPr>
                        <a:t>Rektörle ilk görüşme, </a:t>
                      </a:r>
                    </a:p>
                    <a:p>
                      <a:pPr marL="357505" indent="-285750" algn="l">
                        <a:lnSpc>
                          <a:spcPct val="150000"/>
                        </a:lnSpc>
                        <a:spcBef>
                          <a:spcPts val="5"/>
                        </a:spcBef>
                        <a:buFont typeface="Wingdings" panose="05000000000000000000" pitchFamily="2" charset="2"/>
                        <a:buChar char="Ø"/>
                      </a:pPr>
                      <a:r>
                        <a:rPr lang="tr-TR" sz="2200" kern="1200" spc="-80" dirty="0">
                          <a:solidFill>
                            <a:srgbClr val="231F20"/>
                          </a:solidFill>
                          <a:latin typeface="+mn-lt"/>
                          <a:ea typeface="+mn-ea"/>
                          <a:cs typeface="Arial Black"/>
                        </a:rPr>
                        <a:t>Sabah Kalite Komisyonu üyeleriyle yapılan  toplantı ve</a:t>
                      </a:r>
                    </a:p>
                    <a:p>
                      <a:pPr marL="357505" indent="-285750" algn="l">
                        <a:lnSpc>
                          <a:spcPct val="150000"/>
                        </a:lnSpc>
                        <a:spcBef>
                          <a:spcPts val="5"/>
                        </a:spcBef>
                        <a:buFont typeface="Wingdings" panose="05000000000000000000" pitchFamily="2" charset="2"/>
                        <a:buChar char="Ø"/>
                      </a:pPr>
                      <a:r>
                        <a:rPr lang="tr-TR" sz="2200" kern="1200" spc="-80" dirty="0">
                          <a:solidFill>
                            <a:srgbClr val="231F20"/>
                          </a:solidFill>
                          <a:latin typeface="+mn-lt"/>
                          <a:ea typeface="+mn-ea"/>
                          <a:cs typeface="Arial Black"/>
                        </a:rPr>
                        <a:t>Kampüs ziyaretine  ilişkin  izlenimler) paylaşılır.</a:t>
                      </a: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098932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3909432513"/>
              </p:ext>
            </p:extLst>
          </p:nvPr>
        </p:nvGraphicFramePr>
        <p:xfrm>
          <a:off x="0" y="0"/>
          <a:ext cx="12192001" cy="6858000"/>
        </p:xfrm>
        <a:graphic>
          <a:graphicData uri="http://schemas.openxmlformats.org/drawingml/2006/table">
            <a:tbl>
              <a:tblPr firstRow="1" bandRow="1">
                <a:tableStyleId>{2D5ABB26-0587-4C30-8999-92F81FD0307C}</a:tableStyleId>
              </a:tblPr>
              <a:tblGrid>
                <a:gridCol w="2245407">
                  <a:extLst>
                    <a:ext uri="{9D8B030D-6E8A-4147-A177-3AD203B41FA5}">
                      <a16:colId xmlns:a16="http://schemas.microsoft.com/office/drawing/2014/main" val="20000"/>
                    </a:ext>
                  </a:extLst>
                </a:gridCol>
                <a:gridCol w="2542320">
                  <a:extLst>
                    <a:ext uri="{9D8B030D-6E8A-4147-A177-3AD203B41FA5}">
                      <a16:colId xmlns:a16="http://schemas.microsoft.com/office/drawing/2014/main" val="20001"/>
                    </a:ext>
                  </a:extLst>
                </a:gridCol>
                <a:gridCol w="2542320">
                  <a:extLst>
                    <a:ext uri="{9D8B030D-6E8A-4147-A177-3AD203B41FA5}">
                      <a16:colId xmlns:a16="http://schemas.microsoft.com/office/drawing/2014/main" val="1073789597"/>
                    </a:ext>
                  </a:extLst>
                </a:gridCol>
                <a:gridCol w="4861954">
                  <a:extLst>
                    <a:ext uri="{9D8B030D-6E8A-4147-A177-3AD203B41FA5}">
                      <a16:colId xmlns:a16="http://schemas.microsoft.com/office/drawing/2014/main" val="2730371575"/>
                    </a:ext>
                  </a:extLst>
                </a:gridCol>
              </a:tblGrid>
              <a:tr h="1456697">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401303">
                <a:tc>
                  <a:txBody>
                    <a:bodyPr/>
                    <a:lstStyle/>
                    <a:p>
                      <a:pPr marL="71755">
                        <a:lnSpc>
                          <a:spcPct val="100000"/>
                        </a:lnSpc>
                        <a:spcBef>
                          <a:spcPts val="165"/>
                        </a:spcBef>
                      </a:pPr>
                      <a:r>
                        <a:rPr lang="tr-TR" sz="1800" spc="-85" dirty="0">
                          <a:solidFill>
                            <a:srgbClr val="231F20"/>
                          </a:solidFill>
                          <a:latin typeface="Arial Black"/>
                          <a:cs typeface="Arial Black"/>
                        </a:rPr>
                        <a:t>13:30-14:15</a:t>
                      </a:r>
                    </a:p>
                    <a:p>
                      <a:pPr marL="71755" marR="0" lvl="0" indent="0" algn="l" defTabSz="914400" rtl="0" eaLnBrk="1" fontAlgn="auto" latinLnBrk="0" hangingPunct="1">
                        <a:lnSpc>
                          <a:spcPct val="100000"/>
                        </a:lnSpc>
                        <a:spcBef>
                          <a:spcPts val="165"/>
                        </a:spcBef>
                        <a:spcAft>
                          <a:spcPts val="0"/>
                        </a:spcAft>
                        <a:buClrTx/>
                        <a:buSzTx/>
                        <a:buFontTx/>
                        <a:buNone/>
                        <a:tabLst/>
                        <a:defRPr/>
                      </a:pPr>
                      <a:r>
                        <a:rPr lang="tr-TR" sz="1800" kern="1200" spc="-85" dirty="0">
                          <a:solidFill>
                            <a:srgbClr val="231F20"/>
                          </a:solidFill>
                          <a:latin typeface="Arial Black"/>
                          <a:ea typeface="+mn-ea"/>
                          <a:cs typeface="Arial Black"/>
                        </a:rPr>
                        <a:t>(45 dk)</a:t>
                      </a:r>
                    </a:p>
                    <a:p>
                      <a:pPr marL="71755" marR="0" lvl="0" indent="0" algn="l" defTabSz="914400" rtl="0" eaLnBrk="1" fontAlgn="auto" latinLnBrk="0" hangingPunct="1">
                        <a:lnSpc>
                          <a:spcPct val="100000"/>
                        </a:lnSpc>
                        <a:spcBef>
                          <a:spcPts val="165"/>
                        </a:spcBef>
                        <a:spcAft>
                          <a:spcPts val="0"/>
                        </a:spcAft>
                        <a:buClrTx/>
                        <a:buSzTx/>
                        <a:buFontTx/>
                        <a:buNone/>
                        <a:tabLst/>
                        <a:defRPr/>
                      </a:pPr>
                      <a:endParaRPr lang="tr-TR" sz="1800" spc="-85" dirty="0">
                        <a:solidFill>
                          <a:srgbClr val="231F20"/>
                        </a:solidFill>
                        <a:latin typeface="Arial Black"/>
                        <a:cs typeface="Arial Black"/>
                      </a:endParaRPr>
                    </a:p>
                    <a:p>
                      <a:pPr marL="93663" indent="0" algn="l">
                        <a:lnSpc>
                          <a:spcPct val="150000"/>
                        </a:lnSpc>
                      </a:pPr>
                      <a:r>
                        <a:rPr lang="tr-TR" sz="1600" b="0" spc="-80" dirty="0">
                          <a:solidFill>
                            <a:srgbClr val="231F20"/>
                          </a:solidFill>
                          <a:latin typeface="Arial Black"/>
                          <a:cs typeface="Arial Black"/>
                        </a:rPr>
                        <a:t>(Kurumun </a:t>
                      </a:r>
                      <a:r>
                        <a:rPr lang="tr-TR" sz="1600" b="0" spc="-75" dirty="0">
                          <a:solidFill>
                            <a:srgbClr val="231F20"/>
                          </a:solidFill>
                          <a:latin typeface="Arial Black"/>
                          <a:cs typeface="Arial Black"/>
                        </a:rPr>
                        <a:t>büyük</a:t>
                      </a:r>
                      <a:r>
                        <a:rPr lang="tr-TR" sz="1600" b="0" spc="-80" dirty="0">
                          <a:solidFill>
                            <a:srgbClr val="231F20"/>
                          </a:solidFill>
                          <a:latin typeface="Arial Black"/>
                          <a:cs typeface="Arial Black"/>
                        </a:rPr>
                        <a:t>lüğüne </a:t>
                      </a:r>
                      <a:r>
                        <a:rPr lang="tr-TR" sz="1600" b="0" spc="-90" dirty="0">
                          <a:solidFill>
                            <a:srgbClr val="231F20"/>
                          </a:solidFill>
                          <a:latin typeface="Arial Black"/>
                          <a:cs typeface="Arial Black"/>
                        </a:rPr>
                        <a:t>bağlı </a:t>
                      </a:r>
                      <a:r>
                        <a:rPr lang="tr-TR" sz="1600" b="0" spc="-95" dirty="0">
                          <a:solidFill>
                            <a:srgbClr val="231F20"/>
                          </a:solidFill>
                          <a:latin typeface="Arial Black"/>
                          <a:cs typeface="Arial Black"/>
                        </a:rPr>
                        <a:t>olarak </a:t>
                      </a:r>
                      <a:r>
                        <a:rPr lang="tr-TR" sz="1600" b="0" spc="-80" dirty="0">
                          <a:solidFill>
                            <a:srgbClr val="231F20"/>
                          </a:solidFill>
                          <a:latin typeface="Arial Black"/>
                          <a:cs typeface="Arial Black"/>
                        </a:rPr>
                        <a:t>değerlendirme </a:t>
                      </a:r>
                      <a:r>
                        <a:rPr lang="tr-TR" sz="1600" b="0" spc="-75" dirty="0">
                          <a:solidFill>
                            <a:srgbClr val="231F20"/>
                          </a:solidFill>
                          <a:latin typeface="Arial Black"/>
                          <a:cs typeface="Arial Black"/>
                        </a:rPr>
                        <a:t>ta</a:t>
                      </a:r>
                      <a:r>
                        <a:rPr lang="tr-TR" sz="1600" b="0" spc="-95" dirty="0">
                          <a:solidFill>
                            <a:srgbClr val="231F20"/>
                          </a:solidFill>
                          <a:latin typeface="Arial Black"/>
                          <a:cs typeface="Arial Black"/>
                        </a:rPr>
                        <a:t>kımı </a:t>
                      </a:r>
                      <a:r>
                        <a:rPr lang="tr-TR" sz="1600" b="0" spc="-85" dirty="0">
                          <a:solidFill>
                            <a:srgbClr val="231F20"/>
                          </a:solidFill>
                          <a:latin typeface="Arial Black"/>
                          <a:cs typeface="Arial Black"/>
                        </a:rPr>
                        <a:t>en </a:t>
                      </a:r>
                      <a:r>
                        <a:rPr lang="tr-TR" sz="1600" b="0" spc="-105" dirty="0">
                          <a:solidFill>
                            <a:srgbClr val="231F20"/>
                          </a:solidFill>
                          <a:latin typeface="Arial Black"/>
                          <a:cs typeface="Arial Black"/>
                        </a:rPr>
                        <a:t>az iki </a:t>
                      </a:r>
                      <a:r>
                        <a:rPr lang="tr-TR" sz="1600" b="0" spc="-110" dirty="0">
                          <a:solidFill>
                            <a:srgbClr val="231F20"/>
                          </a:solidFill>
                          <a:latin typeface="Arial Black"/>
                          <a:cs typeface="Arial Black"/>
                        </a:rPr>
                        <a:t>kişilik  </a:t>
                      </a:r>
                      <a:r>
                        <a:rPr lang="tr-TR" sz="1600" b="0" spc="-75" dirty="0">
                          <a:solidFill>
                            <a:srgbClr val="231F20"/>
                          </a:solidFill>
                          <a:latin typeface="Arial Black"/>
                          <a:cs typeface="Arial Black"/>
                        </a:rPr>
                        <a:t>gruplara </a:t>
                      </a:r>
                      <a:r>
                        <a:rPr lang="tr-TR" sz="1600" b="0" spc="-95" dirty="0">
                          <a:solidFill>
                            <a:srgbClr val="231F20"/>
                          </a:solidFill>
                          <a:latin typeface="Arial Black"/>
                          <a:cs typeface="Arial Black"/>
                        </a:rPr>
                        <a:t>ayrılarak</a:t>
                      </a:r>
                      <a:r>
                        <a:rPr lang="tr-TR" sz="1600" b="0" spc="-165" dirty="0">
                          <a:solidFill>
                            <a:srgbClr val="231F20"/>
                          </a:solidFill>
                          <a:latin typeface="Arial Black"/>
                          <a:cs typeface="Arial Black"/>
                        </a:rPr>
                        <a:t> </a:t>
                      </a:r>
                      <a:r>
                        <a:rPr lang="tr-TR" sz="1600" b="0" spc="-125" dirty="0">
                          <a:solidFill>
                            <a:srgbClr val="231F20"/>
                          </a:solidFill>
                          <a:latin typeface="Arial Black"/>
                          <a:cs typeface="Arial Black"/>
                        </a:rPr>
                        <a:t>eş  </a:t>
                      </a:r>
                      <a:r>
                        <a:rPr lang="tr-TR" sz="1600" b="0" spc="-85" dirty="0">
                          <a:solidFill>
                            <a:srgbClr val="231F20"/>
                          </a:solidFill>
                          <a:latin typeface="Arial Black"/>
                          <a:cs typeface="Arial Black"/>
                        </a:rPr>
                        <a:t>zamanlı </a:t>
                      </a:r>
                      <a:r>
                        <a:rPr lang="tr-TR" sz="1600" b="0" spc="-95" dirty="0">
                          <a:solidFill>
                            <a:srgbClr val="231F20"/>
                          </a:solidFill>
                          <a:latin typeface="Arial Black"/>
                          <a:cs typeface="Arial Black"/>
                        </a:rPr>
                        <a:t>olarak </a:t>
                      </a:r>
                      <a:r>
                        <a:rPr lang="tr-TR" sz="1600" b="0" spc="-85" dirty="0">
                          <a:solidFill>
                            <a:srgbClr val="231F20"/>
                          </a:solidFill>
                          <a:latin typeface="Arial Black"/>
                          <a:cs typeface="Arial Black"/>
                        </a:rPr>
                        <a:t>farklı  </a:t>
                      </a:r>
                      <a:r>
                        <a:rPr lang="tr-TR" sz="1600" b="0" spc="-90" dirty="0">
                          <a:solidFill>
                            <a:srgbClr val="231F20"/>
                          </a:solidFill>
                          <a:latin typeface="Arial Black"/>
                          <a:cs typeface="Arial Black"/>
                        </a:rPr>
                        <a:t>fakültelere ziyaret </a:t>
                      </a:r>
                      <a:r>
                        <a:rPr lang="tr-TR" sz="1600" b="0" spc="-95" dirty="0">
                          <a:solidFill>
                            <a:srgbClr val="231F20"/>
                          </a:solidFill>
                          <a:latin typeface="Arial Black"/>
                          <a:cs typeface="Arial Black"/>
                        </a:rPr>
                        <a:t>gerçekleştirebilir)</a:t>
                      </a:r>
                      <a:endParaRPr lang="tr-TR" sz="1600" b="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marR="279400" algn="l">
                        <a:lnSpc>
                          <a:spcPct val="150000"/>
                        </a:lnSpc>
                        <a:spcBef>
                          <a:spcPts val="5"/>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r>
                        <a:rPr lang="tr-TR" sz="1800" spc="-145" dirty="0">
                          <a:solidFill>
                            <a:srgbClr val="231F20"/>
                          </a:solidFill>
                          <a:latin typeface="Arial Black"/>
                          <a:cs typeface="Arial Black"/>
                        </a:rPr>
                        <a:t>A </a:t>
                      </a:r>
                      <a:r>
                        <a:rPr lang="tr-TR" sz="1800" spc="-110" dirty="0">
                          <a:solidFill>
                            <a:srgbClr val="231F20"/>
                          </a:solidFill>
                          <a:latin typeface="Arial Black"/>
                          <a:cs typeface="Arial Black"/>
                        </a:rPr>
                        <a:t>Fakültesi </a:t>
                      </a:r>
                      <a:r>
                        <a:rPr lang="tr-TR" sz="1800" spc="-95" dirty="0">
                          <a:solidFill>
                            <a:srgbClr val="231F20"/>
                          </a:solidFill>
                          <a:latin typeface="Arial Black"/>
                          <a:cs typeface="Arial Black"/>
                        </a:rPr>
                        <a:t>Dekan </a:t>
                      </a:r>
                      <a:r>
                        <a:rPr lang="tr-TR" sz="1800" spc="-110" dirty="0">
                          <a:solidFill>
                            <a:srgbClr val="231F20"/>
                          </a:solidFill>
                          <a:latin typeface="Arial Black"/>
                          <a:cs typeface="Arial Black"/>
                        </a:rPr>
                        <a:t>ve  </a:t>
                      </a:r>
                      <a:r>
                        <a:rPr lang="tr-TR" sz="1800" spc="-95" dirty="0">
                          <a:solidFill>
                            <a:srgbClr val="231F20"/>
                          </a:solidFill>
                          <a:latin typeface="Arial Black"/>
                          <a:cs typeface="Arial Black"/>
                        </a:rPr>
                        <a:t>Dekan </a:t>
                      </a:r>
                      <a:r>
                        <a:rPr lang="tr-TR" sz="1800" spc="-90" dirty="0">
                          <a:solidFill>
                            <a:srgbClr val="231F20"/>
                          </a:solidFill>
                          <a:latin typeface="Arial Black"/>
                          <a:cs typeface="Arial Black"/>
                        </a:rPr>
                        <a:t>yardımcıları </a:t>
                      </a:r>
                    </a:p>
                    <a:p>
                      <a:pPr marL="71755" marR="279400" algn="l">
                        <a:lnSpc>
                          <a:spcPct val="150000"/>
                        </a:lnSpc>
                        <a:spcBef>
                          <a:spcPts val="5"/>
                        </a:spcBef>
                      </a:pP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marR="279400" lvl="0" indent="0" algn="l" defTabSz="914400" rtl="0" eaLnBrk="1" fontAlgn="auto" latinLnBrk="0" hangingPunct="1">
                        <a:lnSpc>
                          <a:spcPct val="150000"/>
                        </a:lnSpc>
                        <a:spcBef>
                          <a:spcPts val="5"/>
                        </a:spcBef>
                        <a:spcAft>
                          <a:spcPts val="0"/>
                        </a:spcAft>
                        <a:buClrTx/>
                        <a:buSzTx/>
                        <a:buFontTx/>
                        <a:buNone/>
                        <a:tabLst/>
                        <a:defRPr/>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r>
                        <a:rPr lang="tr-TR" sz="1800" spc="-130" dirty="0">
                          <a:solidFill>
                            <a:srgbClr val="231F20"/>
                          </a:solidFill>
                          <a:latin typeface="Arial Black"/>
                          <a:cs typeface="Arial Black"/>
                        </a:rPr>
                        <a:t>B </a:t>
                      </a:r>
                      <a:r>
                        <a:rPr lang="tr-TR" sz="1800" spc="-114" dirty="0">
                          <a:solidFill>
                            <a:srgbClr val="231F20"/>
                          </a:solidFill>
                          <a:latin typeface="Arial Black"/>
                          <a:cs typeface="Arial Black"/>
                        </a:rPr>
                        <a:t>Fakültesi  </a:t>
                      </a:r>
                      <a:r>
                        <a:rPr lang="tr-TR" sz="1800" spc="-95" dirty="0">
                          <a:solidFill>
                            <a:srgbClr val="231F20"/>
                          </a:solidFill>
                          <a:latin typeface="Arial Black"/>
                          <a:cs typeface="Arial Black"/>
                        </a:rPr>
                        <a:t>Dekan </a:t>
                      </a:r>
                      <a:r>
                        <a:rPr lang="tr-TR" sz="1800" spc="-110" dirty="0">
                          <a:solidFill>
                            <a:srgbClr val="231F20"/>
                          </a:solidFill>
                          <a:latin typeface="Arial Black"/>
                          <a:cs typeface="Arial Black"/>
                        </a:rPr>
                        <a:t>ve </a:t>
                      </a:r>
                      <a:r>
                        <a:rPr lang="tr-TR" sz="1800" spc="-95" dirty="0">
                          <a:solidFill>
                            <a:srgbClr val="231F20"/>
                          </a:solidFill>
                          <a:latin typeface="Arial Black"/>
                          <a:cs typeface="Arial Black"/>
                        </a:rPr>
                        <a:t>Dekan </a:t>
                      </a:r>
                      <a:r>
                        <a:rPr lang="tr-TR" sz="1800" spc="-85" dirty="0">
                          <a:solidFill>
                            <a:srgbClr val="231F20"/>
                          </a:solidFill>
                          <a:latin typeface="Arial Black"/>
                          <a:cs typeface="Arial Black"/>
                        </a:rPr>
                        <a:t>yardımcı</a:t>
                      </a:r>
                      <a:r>
                        <a:rPr lang="tr-TR" sz="1800" spc="-80" dirty="0">
                          <a:solidFill>
                            <a:srgbClr val="231F20"/>
                          </a:solidFill>
                          <a:latin typeface="Arial Black"/>
                          <a:cs typeface="Arial Black"/>
                        </a:rPr>
                        <a:t>ları </a:t>
                      </a:r>
                      <a:r>
                        <a:rPr lang="tr-TR" sz="1800" spc="-90" dirty="0">
                          <a:solidFill>
                            <a:srgbClr val="231F20"/>
                          </a:solidFill>
                          <a:latin typeface="Arial Black"/>
                          <a:cs typeface="Arial Black"/>
                        </a:rPr>
                        <a:t>ile</a:t>
                      </a:r>
                      <a:r>
                        <a:rPr lang="tr-TR" sz="1800" spc="-8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269875" marR="63500" indent="-198438" algn="l">
                        <a:lnSpc>
                          <a:spcPct val="150000"/>
                        </a:lnSpc>
                        <a:spcBef>
                          <a:spcPts val="165"/>
                        </a:spcBef>
                        <a:buFont typeface="Wingdings" panose="05000000000000000000" pitchFamily="2" charset="2"/>
                        <a:buChar char="§"/>
                      </a:pPr>
                      <a:r>
                        <a:rPr lang="tr-TR" sz="2000" spc="-100" dirty="0">
                          <a:solidFill>
                            <a:srgbClr val="231F20"/>
                          </a:solidFill>
                          <a:latin typeface="+mn-lt"/>
                          <a:cs typeface="Arial Black"/>
                        </a:rPr>
                        <a:t>Fakültenin </a:t>
                      </a:r>
                      <a:r>
                        <a:rPr lang="tr-TR" sz="2000" spc="-75" dirty="0">
                          <a:solidFill>
                            <a:srgbClr val="231F20"/>
                          </a:solidFill>
                          <a:latin typeface="+mn-lt"/>
                          <a:cs typeface="Arial Black"/>
                        </a:rPr>
                        <a:t>hedefleri </a:t>
                      </a:r>
                      <a:r>
                        <a:rPr lang="tr-TR" sz="2000" spc="-110" dirty="0">
                          <a:solidFill>
                            <a:srgbClr val="231F20"/>
                          </a:solidFill>
                          <a:latin typeface="+mn-lt"/>
                          <a:cs typeface="Arial Black"/>
                        </a:rPr>
                        <a:t>ve </a:t>
                      </a:r>
                      <a:r>
                        <a:rPr lang="tr-TR" sz="2000" spc="-55" dirty="0">
                          <a:solidFill>
                            <a:srgbClr val="231F20"/>
                          </a:solidFill>
                          <a:latin typeface="+mn-lt"/>
                          <a:cs typeface="Arial Black"/>
                        </a:rPr>
                        <a:t>bu  </a:t>
                      </a:r>
                      <a:r>
                        <a:rPr lang="tr-TR" sz="2000" spc="-75" dirty="0">
                          <a:solidFill>
                            <a:srgbClr val="231F20"/>
                          </a:solidFill>
                          <a:latin typeface="+mn-lt"/>
                          <a:cs typeface="Arial Black"/>
                        </a:rPr>
                        <a:t>hedefleri </a:t>
                      </a:r>
                      <a:r>
                        <a:rPr lang="tr-TR" sz="2000" spc="-70" dirty="0">
                          <a:solidFill>
                            <a:srgbClr val="231F20"/>
                          </a:solidFill>
                          <a:latin typeface="+mn-lt"/>
                          <a:cs typeface="Arial Black"/>
                        </a:rPr>
                        <a:t>kurumun </a:t>
                      </a:r>
                      <a:r>
                        <a:rPr lang="tr-TR" sz="2000" spc="-90" dirty="0">
                          <a:solidFill>
                            <a:srgbClr val="231F20"/>
                          </a:solidFill>
                          <a:latin typeface="+mn-lt"/>
                          <a:cs typeface="Arial Black"/>
                        </a:rPr>
                        <a:t>strate</a:t>
                      </a:r>
                      <a:r>
                        <a:rPr lang="tr-TR" sz="2000" spc="-105" dirty="0">
                          <a:solidFill>
                            <a:srgbClr val="231F20"/>
                          </a:solidFill>
                          <a:latin typeface="+mn-lt"/>
                          <a:cs typeface="Arial Black"/>
                        </a:rPr>
                        <a:t>jik </a:t>
                      </a:r>
                      <a:r>
                        <a:rPr lang="tr-TR" sz="2000" spc="-75" dirty="0">
                          <a:solidFill>
                            <a:srgbClr val="231F20"/>
                          </a:solidFill>
                          <a:latin typeface="+mn-lt"/>
                          <a:cs typeface="Arial Black"/>
                        </a:rPr>
                        <a:t>hedefleri </a:t>
                      </a:r>
                      <a:r>
                        <a:rPr lang="tr-TR" sz="2000" spc="-100" dirty="0">
                          <a:solidFill>
                            <a:srgbClr val="231F20"/>
                          </a:solidFill>
                          <a:latin typeface="+mn-lt"/>
                          <a:cs typeface="Arial Black"/>
                        </a:rPr>
                        <a:t>içerisindeki </a:t>
                      </a:r>
                      <a:r>
                        <a:rPr lang="tr-TR" sz="2000" spc="-85" dirty="0">
                          <a:solidFill>
                            <a:srgbClr val="231F20"/>
                          </a:solidFill>
                          <a:latin typeface="+mn-lt"/>
                          <a:cs typeface="Arial Black"/>
                        </a:rPr>
                        <a:t>yeri,  </a:t>
                      </a:r>
                    </a:p>
                    <a:p>
                      <a:pPr marL="269875" marR="63500" indent="-198438" algn="l">
                        <a:lnSpc>
                          <a:spcPct val="150000"/>
                        </a:lnSpc>
                        <a:spcBef>
                          <a:spcPts val="165"/>
                        </a:spcBef>
                        <a:buFont typeface="Wingdings" panose="05000000000000000000" pitchFamily="2" charset="2"/>
                        <a:buChar char="§"/>
                      </a:pPr>
                      <a:r>
                        <a:rPr lang="tr-TR" sz="2000" spc="-85" dirty="0">
                          <a:solidFill>
                            <a:srgbClr val="231F20"/>
                          </a:solidFill>
                          <a:latin typeface="+mn-lt"/>
                          <a:cs typeface="Arial Black"/>
                        </a:rPr>
                        <a:t>Paydaşların </a:t>
                      </a:r>
                      <a:r>
                        <a:rPr lang="tr-TR" sz="2000" spc="-100" dirty="0">
                          <a:solidFill>
                            <a:srgbClr val="231F20"/>
                          </a:solidFill>
                          <a:latin typeface="+mn-lt"/>
                          <a:cs typeface="Arial Black"/>
                        </a:rPr>
                        <a:t>süreçlere </a:t>
                      </a:r>
                      <a:r>
                        <a:rPr lang="tr-TR" sz="2000" spc="-95" dirty="0">
                          <a:solidFill>
                            <a:srgbClr val="231F20"/>
                          </a:solidFill>
                          <a:latin typeface="+mn-lt"/>
                          <a:cs typeface="Arial Black"/>
                        </a:rPr>
                        <a:t>katılımı,  </a:t>
                      </a:r>
                    </a:p>
                    <a:p>
                      <a:pPr marL="269875" marR="63500" indent="-198438" algn="l">
                        <a:lnSpc>
                          <a:spcPct val="150000"/>
                        </a:lnSpc>
                        <a:spcBef>
                          <a:spcPts val="165"/>
                        </a:spcBef>
                        <a:buFont typeface="Wingdings" panose="05000000000000000000" pitchFamily="2" charset="2"/>
                        <a:buChar char="§"/>
                      </a:pPr>
                      <a:r>
                        <a:rPr lang="tr-TR" sz="2000" spc="-110" dirty="0">
                          <a:solidFill>
                            <a:srgbClr val="231F20"/>
                          </a:solidFill>
                          <a:latin typeface="+mn-lt"/>
                          <a:cs typeface="Arial Black"/>
                        </a:rPr>
                        <a:t>Fakültedeki </a:t>
                      </a:r>
                      <a:r>
                        <a:rPr lang="tr-TR" sz="2000" spc="-105" dirty="0">
                          <a:solidFill>
                            <a:srgbClr val="231F20"/>
                          </a:solidFill>
                          <a:latin typeface="+mn-lt"/>
                          <a:cs typeface="Arial Black"/>
                        </a:rPr>
                        <a:t>kalite </a:t>
                      </a:r>
                      <a:r>
                        <a:rPr lang="tr-TR" sz="2000" spc="-100" dirty="0">
                          <a:solidFill>
                            <a:srgbClr val="231F20"/>
                          </a:solidFill>
                          <a:latin typeface="+mn-lt"/>
                          <a:cs typeface="Arial Black"/>
                        </a:rPr>
                        <a:t>süreçleri,  </a:t>
                      </a:r>
                    </a:p>
                    <a:p>
                      <a:pPr marL="269875" marR="63500" indent="-198438" algn="l">
                        <a:lnSpc>
                          <a:spcPct val="150000"/>
                        </a:lnSpc>
                        <a:spcBef>
                          <a:spcPts val="165"/>
                        </a:spcBef>
                        <a:buFont typeface="Wingdings" panose="05000000000000000000" pitchFamily="2" charset="2"/>
                        <a:buChar char="§"/>
                      </a:pPr>
                      <a:r>
                        <a:rPr lang="tr-TR" sz="2000" spc="-110" dirty="0">
                          <a:solidFill>
                            <a:srgbClr val="231F20"/>
                          </a:solidFill>
                          <a:latin typeface="+mn-lt"/>
                          <a:cs typeface="Arial Black"/>
                        </a:rPr>
                        <a:t>Mevcut </a:t>
                      </a:r>
                      <a:r>
                        <a:rPr lang="tr-TR" sz="2000" spc="-75" dirty="0">
                          <a:solidFill>
                            <a:srgbClr val="231F20"/>
                          </a:solidFill>
                          <a:latin typeface="+mn-lt"/>
                          <a:cs typeface="Arial Black"/>
                        </a:rPr>
                        <a:t>programların </a:t>
                      </a:r>
                      <a:r>
                        <a:rPr lang="tr-TR" sz="2000" spc="-80" dirty="0">
                          <a:solidFill>
                            <a:srgbClr val="231F20"/>
                          </a:solidFill>
                          <a:latin typeface="+mn-lt"/>
                          <a:cs typeface="Arial Black"/>
                        </a:rPr>
                        <a:t>öğrenme  </a:t>
                      </a:r>
                      <a:r>
                        <a:rPr lang="tr-TR" sz="2000" spc="-105" dirty="0">
                          <a:solidFill>
                            <a:srgbClr val="231F20"/>
                          </a:solidFill>
                          <a:latin typeface="+mn-lt"/>
                          <a:cs typeface="Arial Black"/>
                        </a:rPr>
                        <a:t>çıktıları, </a:t>
                      </a:r>
                    </a:p>
                    <a:p>
                      <a:pPr marL="269875" marR="63500" indent="-198438" algn="l">
                        <a:lnSpc>
                          <a:spcPct val="150000"/>
                        </a:lnSpc>
                        <a:spcBef>
                          <a:spcPts val="165"/>
                        </a:spcBef>
                        <a:buFont typeface="Wingdings" panose="05000000000000000000" pitchFamily="2" charset="2"/>
                        <a:buChar char="§"/>
                      </a:pPr>
                      <a:r>
                        <a:rPr lang="tr-TR" sz="2000" spc="-110" dirty="0">
                          <a:solidFill>
                            <a:srgbClr val="231F20"/>
                          </a:solidFill>
                          <a:latin typeface="+mn-lt"/>
                          <a:cs typeface="Arial Black"/>
                        </a:rPr>
                        <a:t>AR-</a:t>
                      </a:r>
                      <a:r>
                        <a:rPr lang="tr-TR" sz="2000" spc="-110" dirty="0" err="1">
                          <a:solidFill>
                            <a:srgbClr val="231F20"/>
                          </a:solidFill>
                          <a:latin typeface="+mn-lt"/>
                          <a:cs typeface="Arial Black"/>
                        </a:rPr>
                        <a:t>Ge</a:t>
                      </a:r>
                      <a:r>
                        <a:rPr lang="tr-TR" sz="2000" spc="-110" dirty="0">
                          <a:solidFill>
                            <a:srgbClr val="231F20"/>
                          </a:solidFill>
                          <a:latin typeface="+mn-lt"/>
                          <a:cs typeface="Arial Black"/>
                        </a:rPr>
                        <a:t> </a:t>
                      </a:r>
                      <a:r>
                        <a:rPr lang="tr-TR" sz="2000" spc="-100" dirty="0">
                          <a:solidFill>
                            <a:srgbClr val="231F20"/>
                          </a:solidFill>
                          <a:latin typeface="+mn-lt"/>
                          <a:cs typeface="Arial Black"/>
                        </a:rPr>
                        <a:t>kapsamındaki  </a:t>
                      </a:r>
                      <a:r>
                        <a:rPr lang="tr-TR" sz="2000" spc="-90" dirty="0">
                          <a:solidFill>
                            <a:srgbClr val="231F20"/>
                          </a:solidFill>
                          <a:latin typeface="+mn-lt"/>
                          <a:cs typeface="Arial Black"/>
                        </a:rPr>
                        <a:t>faaliyetler ve</a:t>
                      </a:r>
                    </a:p>
                    <a:p>
                      <a:pPr marL="269875" marR="63500" indent="-198438" algn="l">
                        <a:lnSpc>
                          <a:spcPct val="150000"/>
                        </a:lnSpc>
                        <a:spcBef>
                          <a:spcPts val="165"/>
                        </a:spcBef>
                        <a:buFont typeface="Wingdings" panose="05000000000000000000" pitchFamily="2" charset="2"/>
                        <a:buChar char="§"/>
                      </a:pPr>
                      <a:r>
                        <a:rPr lang="tr-TR" sz="2000" spc="-110" dirty="0">
                          <a:solidFill>
                            <a:srgbClr val="231F20"/>
                          </a:solidFill>
                          <a:latin typeface="+mn-lt"/>
                          <a:cs typeface="Arial Black"/>
                        </a:rPr>
                        <a:t>S</a:t>
                      </a:r>
                      <a:r>
                        <a:rPr lang="tr-TR" sz="2000" spc="-95" dirty="0">
                          <a:solidFill>
                            <a:srgbClr val="231F20"/>
                          </a:solidFill>
                          <a:latin typeface="+mn-lt"/>
                          <a:cs typeface="Arial Black"/>
                        </a:rPr>
                        <a:t>ürekli </a:t>
                      </a:r>
                      <a:r>
                        <a:rPr lang="tr-TR" sz="2000" spc="-100" dirty="0">
                          <a:solidFill>
                            <a:srgbClr val="231F20"/>
                          </a:solidFill>
                          <a:latin typeface="+mn-lt"/>
                          <a:cs typeface="Arial Black"/>
                        </a:rPr>
                        <a:t>iyileşme  </a:t>
                      </a:r>
                      <a:r>
                        <a:rPr lang="tr-TR" sz="2000" spc="-105" dirty="0">
                          <a:solidFill>
                            <a:srgbClr val="231F20"/>
                          </a:solidFill>
                          <a:latin typeface="+mn-lt"/>
                          <a:cs typeface="Arial Black"/>
                        </a:rPr>
                        <a:t>yaklaşımı  </a:t>
                      </a:r>
                      <a:r>
                        <a:rPr lang="tr-TR" sz="2000" spc="-95" dirty="0">
                          <a:solidFill>
                            <a:srgbClr val="231F20"/>
                          </a:solidFill>
                          <a:latin typeface="+mn-lt"/>
                          <a:cs typeface="Arial Black"/>
                        </a:rPr>
                        <a:t>hakkında </a:t>
                      </a:r>
                      <a:r>
                        <a:rPr lang="tr-TR" sz="2000" spc="-85" dirty="0">
                          <a:solidFill>
                            <a:srgbClr val="231F20"/>
                          </a:solidFill>
                          <a:latin typeface="+mn-lt"/>
                          <a:cs typeface="Arial Black"/>
                        </a:rPr>
                        <a:t>bilgi</a:t>
                      </a:r>
                      <a:r>
                        <a:rPr lang="tr-TR" sz="2000" spc="-40" dirty="0">
                          <a:solidFill>
                            <a:srgbClr val="231F20"/>
                          </a:solidFill>
                          <a:latin typeface="+mn-lt"/>
                          <a:cs typeface="Arial Black"/>
                        </a:rPr>
                        <a:t> </a:t>
                      </a:r>
                      <a:r>
                        <a:rPr lang="tr-TR" sz="2000" spc="-80" dirty="0">
                          <a:solidFill>
                            <a:srgbClr val="231F20"/>
                          </a:solidFill>
                          <a:latin typeface="+mn-lt"/>
                          <a:cs typeface="Arial Black"/>
                        </a:rPr>
                        <a:t>alınır.</a:t>
                      </a:r>
                      <a:endParaRPr lang="tr-TR" sz="20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179416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1879270103"/>
              </p:ext>
            </p:extLst>
          </p:nvPr>
        </p:nvGraphicFramePr>
        <p:xfrm>
          <a:off x="0" y="0"/>
          <a:ext cx="12191998" cy="6858000"/>
        </p:xfrm>
        <a:graphic>
          <a:graphicData uri="http://schemas.openxmlformats.org/drawingml/2006/table">
            <a:tbl>
              <a:tblPr firstRow="1" bandRow="1">
                <a:tableStyleId>{2D5ABB26-0587-4C30-8999-92F81FD0307C}</a:tableStyleId>
              </a:tblPr>
              <a:tblGrid>
                <a:gridCol w="2245407">
                  <a:extLst>
                    <a:ext uri="{9D8B030D-6E8A-4147-A177-3AD203B41FA5}">
                      <a16:colId xmlns:a16="http://schemas.microsoft.com/office/drawing/2014/main" val="20000"/>
                    </a:ext>
                  </a:extLst>
                </a:gridCol>
                <a:gridCol w="2542319">
                  <a:extLst>
                    <a:ext uri="{9D8B030D-6E8A-4147-A177-3AD203B41FA5}">
                      <a16:colId xmlns:a16="http://schemas.microsoft.com/office/drawing/2014/main" val="20001"/>
                    </a:ext>
                  </a:extLst>
                </a:gridCol>
                <a:gridCol w="2542319">
                  <a:extLst>
                    <a:ext uri="{9D8B030D-6E8A-4147-A177-3AD203B41FA5}">
                      <a16:colId xmlns:a16="http://schemas.microsoft.com/office/drawing/2014/main" val="1073789597"/>
                    </a:ext>
                  </a:extLst>
                </a:gridCol>
                <a:gridCol w="4861953">
                  <a:extLst>
                    <a:ext uri="{9D8B030D-6E8A-4147-A177-3AD203B41FA5}">
                      <a16:colId xmlns:a16="http://schemas.microsoft.com/office/drawing/2014/main" val="2730371575"/>
                    </a:ext>
                  </a:extLst>
                </a:gridCol>
              </a:tblGrid>
              <a:tr h="1223731">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634269">
                <a:tc>
                  <a:txBody>
                    <a:bodyPr/>
                    <a:lstStyle/>
                    <a:p>
                      <a:pPr marL="71755">
                        <a:lnSpc>
                          <a:spcPct val="100000"/>
                        </a:lnSpc>
                      </a:pPr>
                      <a:r>
                        <a:rPr lang="tr-TR" sz="1800" spc="-85" dirty="0">
                          <a:solidFill>
                            <a:srgbClr val="231F20"/>
                          </a:solidFill>
                          <a:latin typeface="Arial Black"/>
                          <a:cs typeface="Arial Black"/>
                        </a:rPr>
                        <a:t>14:15-15:15</a:t>
                      </a:r>
                      <a:endParaRPr lang="tr-TR" sz="1800" dirty="0">
                        <a:latin typeface="Arial Black"/>
                        <a:cs typeface="Arial Black"/>
                      </a:endParaRPr>
                    </a:p>
                    <a:p>
                      <a:pPr marL="71755">
                        <a:lnSpc>
                          <a:spcPct val="100000"/>
                        </a:lnSpc>
                      </a:pPr>
                      <a:r>
                        <a:rPr lang="tr-TR" sz="1800" kern="1200" spc="-85" dirty="0">
                          <a:solidFill>
                            <a:srgbClr val="231F20"/>
                          </a:solidFill>
                          <a:latin typeface="Arial Black"/>
                          <a:ea typeface="+mn-ea"/>
                          <a:cs typeface="Arial Black"/>
                        </a:rPr>
                        <a:t>(60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77470">
                        <a:lnSpc>
                          <a:spcPct val="150000"/>
                        </a:lnSpc>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77470">
                        <a:lnSpc>
                          <a:spcPct val="150000"/>
                        </a:lnSpc>
                      </a:pPr>
                      <a:r>
                        <a:rPr lang="tr-TR" sz="1800" spc="-145" dirty="0">
                          <a:solidFill>
                            <a:srgbClr val="231F20"/>
                          </a:solidFill>
                          <a:latin typeface="Arial Black"/>
                          <a:cs typeface="Arial Black"/>
                        </a:rPr>
                        <a:t>A  </a:t>
                      </a:r>
                      <a:r>
                        <a:rPr lang="tr-TR" sz="1800" spc="-105" dirty="0">
                          <a:solidFill>
                            <a:srgbClr val="231F20"/>
                          </a:solidFill>
                          <a:latin typeface="Arial Black"/>
                          <a:cs typeface="Arial Black"/>
                        </a:rPr>
                        <a:t>Fakültesinde </a:t>
                      </a:r>
                      <a:r>
                        <a:rPr lang="tr-TR" sz="1800" spc="-90" dirty="0">
                          <a:solidFill>
                            <a:srgbClr val="231F20"/>
                          </a:solidFill>
                          <a:latin typeface="Arial Black"/>
                          <a:cs typeface="Arial Black"/>
                        </a:rPr>
                        <a:t>görev </a:t>
                      </a:r>
                      <a:r>
                        <a:rPr lang="tr-TR" sz="1800" spc="-75" dirty="0">
                          <a:solidFill>
                            <a:srgbClr val="231F20"/>
                          </a:solidFill>
                          <a:latin typeface="Arial Black"/>
                          <a:cs typeface="Arial Black"/>
                        </a:rPr>
                        <a:t>yap</a:t>
                      </a:r>
                      <a:r>
                        <a:rPr lang="tr-TR" sz="1800" spc="-85" dirty="0">
                          <a:solidFill>
                            <a:srgbClr val="231F20"/>
                          </a:solidFill>
                          <a:latin typeface="Arial Black"/>
                          <a:cs typeface="Arial Black"/>
                        </a:rPr>
                        <a:t>an </a:t>
                      </a:r>
                      <a:r>
                        <a:rPr lang="tr-TR" sz="1800" spc="-110" dirty="0">
                          <a:solidFill>
                            <a:srgbClr val="231F20"/>
                          </a:solidFill>
                          <a:latin typeface="Arial Black"/>
                          <a:cs typeface="Arial Black"/>
                        </a:rPr>
                        <a:t>akademik </a:t>
                      </a:r>
                      <a:r>
                        <a:rPr lang="tr-TR" sz="1800" spc="-80" dirty="0">
                          <a:solidFill>
                            <a:srgbClr val="231F20"/>
                          </a:solidFill>
                          <a:latin typeface="Arial Black"/>
                          <a:cs typeface="Arial Black"/>
                        </a:rPr>
                        <a:t>personel </a:t>
                      </a: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77470" lvl="0" indent="0" algn="l" defTabSz="914400" rtl="0" eaLnBrk="1" fontAlgn="auto" latinLnBrk="0" hangingPunct="1">
                        <a:lnSpc>
                          <a:spcPct val="150000"/>
                        </a:lnSpc>
                        <a:spcBef>
                          <a:spcPts val="0"/>
                        </a:spcBef>
                        <a:spcAft>
                          <a:spcPts val="0"/>
                        </a:spcAft>
                        <a:buClrTx/>
                        <a:buSzTx/>
                        <a:buFontTx/>
                        <a:buNone/>
                        <a:tabLst/>
                        <a:defRPr/>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r>
                        <a:rPr lang="tr-TR" sz="1800" spc="-130" dirty="0">
                          <a:solidFill>
                            <a:srgbClr val="231F20"/>
                          </a:solidFill>
                          <a:latin typeface="Arial Black"/>
                          <a:cs typeface="Arial Black"/>
                        </a:rPr>
                        <a:t>B </a:t>
                      </a:r>
                      <a:r>
                        <a:rPr lang="tr-TR" sz="1800" spc="-105" dirty="0">
                          <a:solidFill>
                            <a:srgbClr val="231F20"/>
                          </a:solidFill>
                          <a:latin typeface="Arial Black"/>
                          <a:cs typeface="Arial Black"/>
                        </a:rPr>
                        <a:t>Fakültesinde  </a:t>
                      </a:r>
                      <a:r>
                        <a:rPr lang="tr-TR" sz="1800" spc="-90" dirty="0">
                          <a:solidFill>
                            <a:srgbClr val="231F20"/>
                          </a:solidFill>
                          <a:latin typeface="Arial Black"/>
                          <a:cs typeface="Arial Black"/>
                        </a:rPr>
                        <a:t>görev yapan </a:t>
                      </a:r>
                      <a:r>
                        <a:rPr lang="tr-TR" sz="1800" spc="-110" dirty="0">
                          <a:solidFill>
                            <a:srgbClr val="231F20"/>
                          </a:solidFill>
                          <a:latin typeface="Arial Black"/>
                          <a:cs typeface="Arial Black"/>
                        </a:rPr>
                        <a:t>akademik  </a:t>
                      </a:r>
                      <a:r>
                        <a:rPr lang="tr-TR" sz="1800" spc="-80" dirty="0">
                          <a:solidFill>
                            <a:srgbClr val="231F20"/>
                          </a:solidFill>
                          <a:latin typeface="Arial Black"/>
                          <a:cs typeface="Arial Black"/>
                        </a:rPr>
                        <a:t>personel </a:t>
                      </a: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269875" marR="63500" indent="-198438"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Öğretim elemanlarının üst  yönetim ile ilişkileri incelenir,</a:t>
                      </a:r>
                    </a:p>
                    <a:p>
                      <a:pPr marL="269875" marR="63500" indent="-198438"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Kalite güvence sistemindeki  rolleri, </a:t>
                      </a:r>
                    </a:p>
                    <a:p>
                      <a:pPr marL="269875" marR="63500" indent="-198438"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Personelin işe alımı, </a:t>
                      </a:r>
                    </a:p>
                    <a:p>
                      <a:pPr marL="269875" marR="63500" indent="-198438"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Akademik personelin kendisini  geliştirmesi ve motivasyonu ile  ilgili politikaları hakkında görüş  alınır.</a:t>
                      </a:r>
                    </a:p>
                    <a:p>
                      <a:pPr marL="357187" marR="63500" indent="-285750" algn="l" defTabSz="914400" rtl="0" eaLnBrk="1" latinLnBrk="0" hangingPunct="1">
                        <a:lnSpc>
                          <a:spcPct val="150000"/>
                        </a:lnSpc>
                        <a:spcBef>
                          <a:spcPts val="165"/>
                        </a:spcBef>
                        <a:buFont typeface="Wingdings" panose="05000000000000000000" pitchFamily="2" charset="2"/>
                        <a:buChar char="v"/>
                      </a:pPr>
                      <a:r>
                        <a:rPr lang="tr-TR" sz="2000" kern="1200" spc="-105" dirty="0">
                          <a:solidFill>
                            <a:srgbClr val="231F20"/>
                          </a:solidFill>
                          <a:latin typeface="+mn-lt"/>
                          <a:ea typeface="+mn-ea"/>
                          <a:cs typeface="Arial Black"/>
                        </a:rPr>
                        <a:t>(Bu görüşmeye dekan ve  dekan yardımcılarının katılmaması önemle dikkate alınmalıdır. Bu toplantıya sadece akademik personel katılmalıdır.)</a:t>
                      </a: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301800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1071986938"/>
              </p:ext>
            </p:extLst>
          </p:nvPr>
        </p:nvGraphicFramePr>
        <p:xfrm>
          <a:off x="1" y="0"/>
          <a:ext cx="12192001" cy="6858000"/>
        </p:xfrm>
        <a:graphic>
          <a:graphicData uri="http://schemas.openxmlformats.org/drawingml/2006/table">
            <a:tbl>
              <a:tblPr firstRow="1" bandRow="1">
                <a:tableStyleId>{2D5ABB26-0587-4C30-8999-92F81FD0307C}</a:tableStyleId>
              </a:tblPr>
              <a:tblGrid>
                <a:gridCol w="1792224">
                  <a:extLst>
                    <a:ext uri="{9D8B030D-6E8A-4147-A177-3AD203B41FA5}">
                      <a16:colId xmlns:a16="http://schemas.microsoft.com/office/drawing/2014/main" val="20000"/>
                    </a:ext>
                  </a:extLst>
                </a:gridCol>
                <a:gridCol w="2779776">
                  <a:extLst>
                    <a:ext uri="{9D8B030D-6E8A-4147-A177-3AD203B41FA5}">
                      <a16:colId xmlns:a16="http://schemas.microsoft.com/office/drawing/2014/main" val="20001"/>
                    </a:ext>
                  </a:extLst>
                </a:gridCol>
                <a:gridCol w="2989385">
                  <a:extLst>
                    <a:ext uri="{9D8B030D-6E8A-4147-A177-3AD203B41FA5}">
                      <a16:colId xmlns:a16="http://schemas.microsoft.com/office/drawing/2014/main" val="1073789597"/>
                    </a:ext>
                  </a:extLst>
                </a:gridCol>
                <a:gridCol w="4630616">
                  <a:extLst>
                    <a:ext uri="{9D8B030D-6E8A-4147-A177-3AD203B41FA5}">
                      <a16:colId xmlns:a16="http://schemas.microsoft.com/office/drawing/2014/main" val="3091042006"/>
                    </a:ext>
                  </a:extLst>
                </a:gridCol>
              </a:tblGrid>
              <a:tr h="1670607">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187393">
                <a:tc>
                  <a:txBody>
                    <a:bodyPr/>
                    <a:lstStyle/>
                    <a:p>
                      <a:pPr marL="71755">
                        <a:lnSpc>
                          <a:spcPct val="100000"/>
                        </a:lnSpc>
                      </a:pPr>
                      <a:r>
                        <a:rPr lang="tr-TR" sz="1800" spc="-85" dirty="0">
                          <a:solidFill>
                            <a:srgbClr val="231F20"/>
                          </a:solidFill>
                          <a:latin typeface="Arial Black"/>
                          <a:cs typeface="Arial Black"/>
                        </a:rPr>
                        <a:t>15:15-16:15</a:t>
                      </a:r>
                      <a:endParaRPr lang="tr-TR" sz="1800" dirty="0">
                        <a:latin typeface="Arial Black"/>
                        <a:cs typeface="Arial Black"/>
                      </a:endParaRPr>
                    </a:p>
                    <a:p>
                      <a:pPr marL="71755" marR="0" lvl="0" indent="0" algn="l" defTabSz="914400" rtl="0" eaLnBrk="1" fontAlgn="auto" latinLnBrk="0" hangingPunct="1">
                        <a:lnSpc>
                          <a:spcPct val="100000"/>
                        </a:lnSpc>
                        <a:spcBef>
                          <a:spcPts val="165"/>
                        </a:spcBef>
                        <a:spcAft>
                          <a:spcPts val="0"/>
                        </a:spcAft>
                        <a:buClrTx/>
                        <a:buSzTx/>
                        <a:buFontTx/>
                        <a:buNone/>
                        <a:tabLst/>
                        <a:defRPr/>
                      </a:pPr>
                      <a:r>
                        <a:rPr lang="tr-TR" sz="1800" kern="1200" spc="-85" dirty="0">
                          <a:solidFill>
                            <a:srgbClr val="231F20"/>
                          </a:solidFill>
                          <a:latin typeface="Arial Black"/>
                          <a:ea typeface="+mn-ea"/>
                          <a:cs typeface="Arial Black"/>
                        </a:rPr>
                        <a:t>(60 dk)</a:t>
                      </a:r>
                      <a:endParaRPr lang="tr-TR" sz="1800" spc="-85" dirty="0">
                        <a:solidFill>
                          <a:srgbClr val="231F20"/>
                        </a:solidFill>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marR="226695">
                        <a:lnSpc>
                          <a:spcPct val="150000"/>
                        </a:lnSpc>
                        <a:spcBef>
                          <a:spcPts val="0"/>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226695">
                        <a:lnSpc>
                          <a:spcPct val="150000"/>
                        </a:lnSpc>
                        <a:spcBef>
                          <a:spcPts val="0"/>
                        </a:spcBef>
                      </a:pPr>
                      <a:r>
                        <a:rPr lang="tr-TR" sz="1800" spc="-145" dirty="0">
                          <a:solidFill>
                            <a:srgbClr val="231F20"/>
                          </a:solidFill>
                          <a:latin typeface="Arial Black"/>
                          <a:cs typeface="Arial Black"/>
                        </a:rPr>
                        <a:t>A </a:t>
                      </a:r>
                      <a:r>
                        <a:rPr lang="tr-TR" sz="1800" spc="-105" dirty="0">
                          <a:solidFill>
                            <a:srgbClr val="231F20"/>
                          </a:solidFill>
                          <a:latin typeface="Arial Black"/>
                          <a:cs typeface="Arial Black"/>
                        </a:rPr>
                        <a:t>Fakültesinde </a:t>
                      </a:r>
                    </a:p>
                    <a:p>
                      <a:pPr marL="71755" marR="226695">
                        <a:lnSpc>
                          <a:spcPct val="150000"/>
                        </a:lnSpc>
                        <a:spcBef>
                          <a:spcPts val="0"/>
                        </a:spcBef>
                      </a:pPr>
                      <a:r>
                        <a:rPr lang="tr-TR" sz="1800" spc="-65" dirty="0">
                          <a:solidFill>
                            <a:srgbClr val="231F20"/>
                          </a:solidFill>
                          <a:latin typeface="Arial Black"/>
                          <a:cs typeface="Arial Black"/>
                        </a:rPr>
                        <a:t>öğreni</a:t>
                      </a:r>
                      <a:r>
                        <a:rPr lang="tr-TR" sz="1800" spc="-75" dirty="0">
                          <a:solidFill>
                            <a:srgbClr val="231F20"/>
                          </a:solidFill>
                          <a:latin typeface="Arial Black"/>
                          <a:cs typeface="Arial Black"/>
                        </a:rPr>
                        <a:t>m </a:t>
                      </a:r>
                      <a:r>
                        <a:rPr lang="tr-TR" sz="1800" spc="-80" dirty="0">
                          <a:solidFill>
                            <a:srgbClr val="231F20"/>
                          </a:solidFill>
                          <a:latin typeface="Arial Black"/>
                          <a:cs typeface="Arial Black"/>
                        </a:rPr>
                        <a:t>gören </a:t>
                      </a:r>
                      <a:r>
                        <a:rPr lang="tr-TR" sz="1800" spc="-90" dirty="0">
                          <a:solidFill>
                            <a:srgbClr val="231F20"/>
                          </a:solidFill>
                          <a:latin typeface="Arial Black"/>
                          <a:cs typeface="Arial Black"/>
                        </a:rPr>
                        <a:t>öğrenciler</a:t>
                      </a:r>
                      <a:r>
                        <a:rPr lang="tr-TR" sz="1800" spc="-114" dirty="0">
                          <a:solidFill>
                            <a:srgbClr val="231F20"/>
                          </a:solidFill>
                          <a:latin typeface="Arial Black"/>
                          <a:cs typeface="Arial Black"/>
                        </a:rPr>
                        <a:t> </a:t>
                      </a: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accent4">
                        <a:lumMod val="20000"/>
                        <a:lumOff val="80000"/>
                      </a:schemeClr>
                    </a:solidFill>
                  </a:tcPr>
                </a:tc>
                <a:tc>
                  <a:txBody>
                    <a:bodyPr/>
                    <a:lstStyle/>
                    <a:p>
                      <a:pPr marL="71755">
                        <a:lnSpc>
                          <a:spcPct val="150000"/>
                        </a:lnSpc>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p>
                    <a:p>
                      <a:pPr marL="71755">
                        <a:lnSpc>
                          <a:spcPct val="150000"/>
                        </a:lnSpc>
                      </a:pP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a:lnSpc>
                          <a:spcPct val="150000"/>
                        </a:lnSpc>
                      </a:pPr>
                      <a:r>
                        <a:rPr lang="tr-TR" sz="1800" spc="-130" dirty="0">
                          <a:solidFill>
                            <a:srgbClr val="231F20"/>
                          </a:solidFill>
                          <a:latin typeface="Arial Black"/>
                          <a:cs typeface="Arial Black"/>
                        </a:rPr>
                        <a:t>B </a:t>
                      </a:r>
                      <a:r>
                        <a:rPr lang="tr-TR" sz="1800" spc="-105" dirty="0">
                          <a:solidFill>
                            <a:srgbClr val="231F20"/>
                          </a:solidFill>
                          <a:latin typeface="Arial Black"/>
                          <a:cs typeface="Arial Black"/>
                        </a:rPr>
                        <a:t>Fakültesinde </a:t>
                      </a:r>
                      <a:r>
                        <a:rPr lang="tr-TR" sz="1800" spc="-80" dirty="0">
                          <a:solidFill>
                            <a:srgbClr val="231F20"/>
                          </a:solidFill>
                          <a:latin typeface="Arial Black"/>
                          <a:cs typeface="Arial Black"/>
                        </a:rPr>
                        <a:t>öğrenim gören </a:t>
                      </a:r>
                      <a:r>
                        <a:rPr lang="tr-TR" sz="1800" spc="-90" dirty="0">
                          <a:solidFill>
                            <a:srgbClr val="231F20"/>
                          </a:solidFill>
                          <a:latin typeface="Arial Black"/>
                          <a:cs typeface="Arial Black"/>
                        </a:rPr>
                        <a:t>öğrenciler  ile</a:t>
                      </a:r>
                      <a:r>
                        <a:rPr lang="tr-TR" sz="1800" spc="-8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20675" marR="62865" indent="-144463" algn="l">
                        <a:lnSpc>
                          <a:spcPct val="150000"/>
                        </a:lnSpc>
                        <a:spcBef>
                          <a:spcPts val="165"/>
                        </a:spcBef>
                        <a:buFont typeface="Wingdings" panose="05000000000000000000" pitchFamily="2" charset="2"/>
                        <a:buChar char="§"/>
                      </a:pPr>
                      <a:r>
                        <a:rPr lang="tr-TR" sz="2000" spc="-85" dirty="0">
                          <a:solidFill>
                            <a:srgbClr val="231F20"/>
                          </a:solidFill>
                          <a:latin typeface="+mn-lt"/>
                          <a:cs typeface="Arial Black"/>
                        </a:rPr>
                        <a:t>Öğrencilerin </a:t>
                      </a:r>
                      <a:r>
                        <a:rPr lang="tr-TR" sz="2000" spc="-90" dirty="0">
                          <a:solidFill>
                            <a:srgbClr val="231F20"/>
                          </a:solidFill>
                          <a:latin typeface="+mn-lt"/>
                          <a:cs typeface="Arial Black"/>
                        </a:rPr>
                        <a:t>karar </a:t>
                      </a:r>
                      <a:r>
                        <a:rPr lang="tr-TR" sz="2000" spc="-100" dirty="0">
                          <a:solidFill>
                            <a:srgbClr val="231F20"/>
                          </a:solidFill>
                          <a:latin typeface="+mn-lt"/>
                          <a:cs typeface="Arial Black"/>
                        </a:rPr>
                        <a:t>alma  </a:t>
                      </a:r>
                      <a:r>
                        <a:rPr lang="tr-TR" sz="2000" spc="-95" dirty="0">
                          <a:solidFill>
                            <a:srgbClr val="231F20"/>
                          </a:solidFill>
                          <a:latin typeface="+mn-lt"/>
                          <a:cs typeface="Arial Black"/>
                        </a:rPr>
                        <a:t>süreçlerine katılımı, </a:t>
                      </a:r>
                    </a:p>
                    <a:p>
                      <a:pPr marL="320675" marR="62865" indent="-144463" algn="l">
                        <a:lnSpc>
                          <a:spcPct val="150000"/>
                        </a:lnSpc>
                        <a:spcBef>
                          <a:spcPts val="165"/>
                        </a:spcBef>
                        <a:buFont typeface="Wingdings" panose="05000000000000000000" pitchFamily="2" charset="2"/>
                        <a:buChar char="§"/>
                      </a:pPr>
                      <a:r>
                        <a:rPr lang="tr-TR" sz="2000" spc="-95" dirty="0">
                          <a:solidFill>
                            <a:srgbClr val="231F20"/>
                          </a:solidFill>
                          <a:latin typeface="+mn-lt"/>
                          <a:cs typeface="Arial Black"/>
                        </a:rPr>
                        <a:t>K</a:t>
                      </a:r>
                      <a:r>
                        <a:rPr lang="tr-TR" sz="2000" spc="-90" dirty="0">
                          <a:solidFill>
                            <a:srgbClr val="231F20"/>
                          </a:solidFill>
                          <a:latin typeface="+mn-lt"/>
                          <a:cs typeface="Arial Black"/>
                        </a:rPr>
                        <a:t>ali</a:t>
                      </a:r>
                      <a:r>
                        <a:rPr lang="tr-TR" sz="2000" spc="-105" dirty="0">
                          <a:solidFill>
                            <a:srgbClr val="231F20"/>
                          </a:solidFill>
                          <a:latin typeface="+mn-lt"/>
                          <a:cs typeface="Arial Black"/>
                        </a:rPr>
                        <a:t>te </a:t>
                      </a:r>
                      <a:r>
                        <a:rPr lang="tr-TR" sz="2000" spc="-110" dirty="0">
                          <a:solidFill>
                            <a:srgbClr val="231F20"/>
                          </a:solidFill>
                          <a:latin typeface="+mn-lt"/>
                          <a:cs typeface="Arial Black"/>
                        </a:rPr>
                        <a:t>güvence </a:t>
                      </a:r>
                      <a:r>
                        <a:rPr lang="tr-TR" sz="2000" spc="-105" dirty="0">
                          <a:solidFill>
                            <a:srgbClr val="231F20"/>
                          </a:solidFill>
                          <a:latin typeface="+mn-lt"/>
                          <a:cs typeface="Arial Black"/>
                        </a:rPr>
                        <a:t>sistemi, </a:t>
                      </a:r>
                    </a:p>
                    <a:p>
                      <a:pPr marL="320675" marR="62865" indent="-144463" algn="l">
                        <a:lnSpc>
                          <a:spcPct val="150000"/>
                        </a:lnSpc>
                        <a:spcBef>
                          <a:spcPts val="165"/>
                        </a:spcBef>
                        <a:buFont typeface="Wingdings" panose="05000000000000000000" pitchFamily="2" charset="2"/>
                        <a:buChar char="§"/>
                      </a:pPr>
                      <a:r>
                        <a:rPr lang="tr-TR" sz="2000" spc="-105" dirty="0">
                          <a:solidFill>
                            <a:srgbClr val="231F20"/>
                          </a:solidFill>
                          <a:latin typeface="+mn-lt"/>
                          <a:cs typeface="Arial Black"/>
                        </a:rPr>
                        <a:t>E</a:t>
                      </a:r>
                      <a:r>
                        <a:rPr lang="tr-TR" sz="2000" spc="-100" dirty="0">
                          <a:solidFill>
                            <a:srgbClr val="231F20"/>
                          </a:solidFill>
                          <a:latin typeface="+mn-lt"/>
                          <a:cs typeface="Arial Black"/>
                        </a:rPr>
                        <a:t>ğitim  </a:t>
                      </a:r>
                      <a:r>
                        <a:rPr lang="tr-TR" sz="2000" spc="-80" dirty="0">
                          <a:solidFill>
                            <a:srgbClr val="231F20"/>
                          </a:solidFill>
                          <a:latin typeface="+mn-lt"/>
                          <a:cs typeface="Arial Black"/>
                        </a:rPr>
                        <a:t>hizmetleri, </a:t>
                      </a:r>
                    </a:p>
                    <a:p>
                      <a:pPr marL="320675" marR="62865" indent="-144463" algn="l">
                        <a:lnSpc>
                          <a:spcPct val="150000"/>
                        </a:lnSpc>
                        <a:spcBef>
                          <a:spcPts val="165"/>
                        </a:spcBef>
                        <a:buFont typeface="Wingdings" panose="05000000000000000000" pitchFamily="2" charset="2"/>
                        <a:buChar char="§"/>
                      </a:pPr>
                      <a:r>
                        <a:rPr lang="tr-TR" sz="2000" spc="-80" dirty="0">
                          <a:solidFill>
                            <a:srgbClr val="231F20"/>
                          </a:solidFill>
                          <a:latin typeface="+mn-lt"/>
                          <a:cs typeface="Arial Black"/>
                        </a:rPr>
                        <a:t>Ö</a:t>
                      </a:r>
                      <a:r>
                        <a:rPr lang="tr-TR" sz="2000" spc="-95" dirty="0">
                          <a:solidFill>
                            <a:srgbClr val="231F20"/>
                          </a:solidFill>
                          <a:latin typeface="+mn-lt"/>
                          <a:cs typeface="Arial Black"/>
                        </a:rPr>
                        <a:t>ğrenci </a:t>
                      </a:r>
                      <a:r>
                        <a:rPr lang="tr-TR" sz="2000" spc="-110" dirty="0">
                          <a:solidFill>
                            <a:srgbClr val="231F20"/>
                          </a:solidFill>
                          <a:latin typeface="+mn-lt"/>
                          <a:cs typeface="Arial Black"/>
                        </a:rPr>
                        <a:t>destek  </a:t>
                      </a:r>
                      <a:r>
                        <a:rPr lang="tr-TR" sz="2000" spc="-80" dirty="0">
                          <a:solidFill>
                            <a:srgbClr val="231F20"/>
                          </a:solidFill>
                          <a:latin typeface="+mn-lt"/>
                          <a:cs typeface="Arial Black"/>
                        </a:rPr>
                        <a:t>hizmetleri </a:t>
                      </a:r>
                      <a:r>
                        <a:rPr lang="tr-TR" sz="2000" spc="-85" dirty="0">
                          <a:solidFill>
                            <a:srgbClr val="231F20"/>
                          </a:solidFill>
                          <a:latin typeface="+mn-lt"/>
                          <a:cs typeface="Arial Black"/>
                        </a:rPr>
                        <a:t>gibi </a:t>
                      </a:r>
                      <a:r>
                        <a:rPr lang="tr-TR" sz="2000" spc="-80" dirty="0">
                          <a:solidFill>
                            <a:srgbClr val="231F20"/>
                          </a:solidFill>
                          <a:latin typeface="+mn-lt"/>
                          <a:cs typeface="Arial Black"/>
                        </a:rPr>
                        <a:t>konularda  görüşlerini </a:t>
                      </a:r>
                      <a:r>
                        <a:rPr lang="tr-TR" sz="2000" spc="-100" dirty="0">
                          <a:solidFill>
                            <a:srgbClr val="231F20"/>
                          </a:solidFill>
                          <a:latin typeface="+mn-lt"/>
                          <a:cs typeface="Arial Black"/>
                        </a:rPr>
                        <a:t>paylaşması</a:t>
                      </a:r>
                      <a:r>
                        <a:rPr lang="tr-TR" sz="2000" spc="-80" dirty="0">
                          <a:solidFill>
                            <a:srgbClr val="231F20"/>
                          </a:solidFill>
                          <a:latin typeface="+mn-lt"/>
                          <a:cs typeface="Arial Black"/>
                        </a:rPr>
                        <a:t> </a:t>
                      </a:r>
                      <a:r>
                        <a:rPr lang="tr-TR" sz="2000" spc="-85" dirty="0">
                          <a:solidFill>
                            <a:srgbClr val="231F20"/>
                          </a:solidFill>
                          <a:latin typeface="+mn-lt"/>
                          <a:cs typeface="Arial Black"/>
                        </a:rPr>
                        <a:t>istenir.</a:t>
                      </a:r>
                      <a:endParaRPr lang="tr-TR" sz="20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898899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734435724"/>
              </p:ext>
            </p:extLst>
          </p:nvPr>
        </p:nvGraphicFramePr>
        <p:xfrm>
          <a:off x="1" y="0"/>
          <a:ext cx="12192001" cy="6858000"/>
        </p:xfrm>
        <a:graphic>
          <a:graphicData uri="http://schemas.openxmlformats.org/drawingml/2006/table">
            <a:tbl>
              <a:tblPr firstRow="1" bandRow="1">
                <a:tableStyleId>{2D5ABB26-0587-4C30-8999-92F81FD0307C}</a:tableStyleId>
              </a:tblPr>
              <a:tblGrid>
                <a:gridCol w="1792224">
                  <a:extLst>
                    <a:ext uri="{9D8B030D-6E8A-4147-A177-3AD203B41FA5}">
                      <a16:colId xmlns:a16="http://schemas.microsoft.com/office/drawing/2014/main" val="20000"/>
                    </a:ext>
                  </a:extLst>
                </a:gridCol>
                <a:gridCol w="5769161">
                  <a:extLst>
                    <a:ext uri="{9D8B030D-6E8A-4147-A177-3AD203B41FA5}">
                      <a16:colId xmlns:a16="http://schemas.microsoft.com/office/drawing/2014/main" val="20001"/>
                    </a:ext>
                  </a:extLst>
                </a:gridCol>
                <a:gridCol w="4630616">
                  <a:extLst>
                    <a:ext uri="{9D8B030D-6E8A-4147-A177-3AD203B41FA5}">
                      <a16:colId xmlns:a16="http://schemas.microsoft.com/office/drawing/2014/main" val="3091042006"/>
                    </a:ext>
                  </a:extLst>
                </a:gridCol>
              </a:tblGrid>
              <a:tr h="2346221">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4511779">
                <a:tc>
                  <a:txBody>
                    <a:bodyPr/>
                    <a:lstStyle/>
                    <a:p>
                      <a:pPr marL="71755">
                        <a:lnSpc>
                          <a:spcPct val="100000"/>
                        </a:lnSpc>
                      </a:pPr>
                      <a:r>
                        <a:rPr lang="tr-TR" sz="2000" spc="-85" dirty="0">
                          <a:solidFill>
                            <a:srgbClr val="231F20"/>
                          </a:solidFill>
                          <a:latin typeface="Arial Black"/>
                          <a:cs typeface="Arial Black"/>
                        </a:rPr>
                        <a:t>16:30-18:00</a:t>
                      </a:r>
                      <a:endParaRPr lang="tr-TR" sz="2000" dirty="0">
                        <a:latin typeface="Arial Black"/>
                        <a:cs typeface="Arial Black"/>
                      </a:endParaRPr>
                    </a:p>
                    <a:p>
                      <a:pPr marL="71755">
                        <a:lnSpc>
                          <a:spcPct val="100000"/>
                        </a:lnSpc>
                      </a:pPr>
                      <a:r>
                        <a:rPr lang="tr-TR" sz="2000" kern="1200" spc="-85" dirty="0">
                          <a:solidFill>
                            <a:srgbClr val="231F20"/>
                          </a:solidFill>
                          <a:latin typeface="Arial Black"/>
                          <a:ea typeface="+mn-ea"/>
                          <a:cs typeface="Arial Black"/>
                        </a:rPr>
                        <a:t>(90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297815">
                        <a:lnSpc>
                          <a:spcPct val="150000"/>
                        </a:lnSpc>
                        <a:spcBef>
                          <a:spcPts val="165"/>
                        </a:spcBef>
                      </a:pPr>
                      <a:r>
                        <a:rPr lang="tr-TR" sz="2000" spc="-80" dirty="0">
                          <a:solidFill>
                            <a:srgbClr val="231F20"/>
                          </a:solidFill>
                          <a:latin typeface="Arial Black"/>
                          <a:cs typeface="Arial Black"/>
                        </a:rPr>
                        <a:t>Değerlendirme </a:t>
                      </a:r>
                      <a:r>
                        <a:rPr lang="tr-TR" sz="2000" spc="-100" dirty="0">
                          <a:solidFill>
                            <a:srgbClr val="231F20"/>
                          </a:solidFill>
                          <a:latin typeface="Arial Black"/>
                          <a:cs typeface="Arial Black"/>
                        </a:rPr>
                        <a:t>Takımının </a:t>
                      </a:r>
                      <a:r>
                        <a:rPr lang="tr-TR" sz="2000" spc="-70" dirty="0">
                          <a:solidFill>
                            <a:srgbClr val="231F20"/>
                          </a:solidFill>
                          <a:latin typeface="Arial Black"/>
                          <a:cs typeface="Arial Black"/>
                        </a:rPr>
                        <a:t>kurumun </a:t>
                      </a:r>
                      <a:r>
                        <a:rPr lang="tr-TR" sz="2000" spc="-95" dirty="0">
                          <a:solidFill>
                            <a:srgbClr val="231F20"/>
                          </a:solidFill>
                          <a:latin typeface="Arial Black"/>
                          <a:cs typeface="Arial Black"/>
                        </a:rPr>
                        <a:t>paydaşlarıyla  </a:t>
                      </a:r>
                      <a:r>
                        <a:rPr lang="tr-TR" sz="2000" spc="-90" dirty="0">
                          <a:solidFill>
                            <a:srgbClr val="231F20"/>
                          </a:solidFill>
                          <a:latin typeface="Arial Black"/>
                          <a:cs typeface="Arial Black"/>
                        </a:rPr>
                        <a:t>görüşmesi</a:t>
                      </a:r>
                      <a:endParaRPr lang="tr-TR" sz="20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414655" marR="63500" indent="-342900">
                        <a:lnSpc>
                          <a:spcPct val="150000"/>
                        </a:lnSpc>
                        <a:spcBef>
                          <a:spcPts val="165"/>
                        </a:spcBef>
                        <a:buFont typeface="Courier New" panose="02070309020205020404" pitchFamily="49" charset="0"/>
                        <a:buChar char="o"/>
                        <a:tabLst>
                          <a:tab pos="467995" algn="l"/>
                          <a:tab pos="1317625" algn="l"/>
                        </a:tabLst>
                      </a:pPr>
                      <a:r>
                        <a:rPr lang="tr-TR" sz="2500" dirty="0">
                          <a:solidFill>
                            <a:srgbClr val="231F20"/>
                          </a:solidFill>
                          <a:latin typeface="+mn-lt"/>
                          <a:cs typeface="Arial Black"/>
                        </a:rPr>
                        <a:t>İlgili paydaşların </a:t>
                      </a:r>
                      <a:r>
                        <a:rPr lang="tr-TR" sz="2500" spc="-5" dirty="0">
                          <a:solidFill>
                            <a:srgbClr val="231F20"/>
                          </a:solidFill>
                          <a:latin typeface="+mn-lt"/>
                          <a:cs typeface="Arial Black"/>
                        </a:rPr>
                        <a:t>Üniversite  </a:t>
                      </a:r>
                      <a:r>
                        <a:rPr lang="tr-TR" sz="2500" spc="-95" dirty="0">
                          <a:solidFill>
                            <a:srgbClr val="231F20"/>
                          </a:solidFill>
                          <a:latin typeface="+mn-lt"/>
                          <a:cs typeface="Arial Black"/>
                        </a:rPr>
                        <a:t>hakkında </a:t>
                      </a:r>
                      <a:r>
                        <a:rPr lang="tr-TR" sz="2500" spc="-80" dirty="0">
                          <a:solidFill>
                            <a:srgbClr val="231F20"/>
                          </a:solidFill>
                          <a:latin typeface="+mn-lt"/>
                          <a:cs typeface="Arial Black"/>
                        </a:rPr>
                        <a:t>görüşleri</a:t>
                      </a:r>
                      <a:r>
                        <a:rPr lang="tr-TR" sz="2500" spc="-65" dirty="0">
                          <a:solidFill>
                            <a:srgbClr val="231F20"/>
                          </a:solidFill>
                          <a:latin typeface="+mn-lt"/>
                          <a:cs typeface="Arial Black"/>
                        </a:rPr>
                        <a:t> </a:t>
                      </a:r>
                      <a:r>
                        <a:rPr lang="tr-TR" sz="2500" spc="-80" dirty="0">
                          <a:solidFill>
                            <a:srgbClr val="231F20"/>
                          </a:solidFill>
                          <a:latin typeface="+mn-lt"/>
                          <a:cs typeface="Arial Black"/>
                        </a:rPr>
                        <a:t>alınır.</a:t>
                      </a:r>
                      <a:endParaRPr lang="tr-TR" sz="25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25540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3069837337"/>
              </p:ext>
            </p:extLst>
          </p:nvPr>
        </p:nvGraphicFramePr>
        <p:xfrm>
          <a:off x="1" y="0"/>
          <a:ext cx="12192001" cy="6858000"/>
        </p:xfrm>
        <a:graphic>
          <a:graphicData uri="http://schemas.openxmlformats.org/drawingml/2006/table">
            <a:tbl>
              <a:tblPr firstRow="1" bandRow="1">
                <a:tableStyleId>{2D5ABB26-0587-4C30-8999-92F81FD0307C}</a:tableStyleId>
              </a:tblPr>
              <a:tblGrid>
                <a:gridCol w="1792224">
                  <a:extLst>
                    <a:ext uri="{9D8B030D-6E8A-4147-A177-3AD203B41FA5}">
                      <a16:colId xmlns:a16="http://schemas.microsoft.com/office/drawing/2014/main" val="20000"/>
                    </a:ext>
                  </a:extLst>
                </a:gridCol>
                <a:gridCol w="5769161">
                  <a:extLst>
                    <a:ext uri="{9D8B030D-6E8A-4147-A177-3AD203B41FA5}">
                      <a16:colId xmlns:a16="http://schemas.microsoft.com/office/drawing/2014/main" val="20001"/>
                    </a:ext>
                  </a:extLst>
                </a:gridCol>
                <a:gridCol w="4630616">
                  <a:extLst>
                    <a:ext uri="{9D8B030D-6E8A-4147-A177-3AD203B41FA5}">
                      <a16:colId xmlns:a16="http://schemas.microsoft.com/office/drawing/2014/main" val="3091042006"/>
                    </a:ext>
                  </a:extLst>
                </a:gridCol>
              </a:tblGrid>
              <a:tr h="1936567">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2147063">
                <a:tc>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2000" spc="-90" dirty="0">
                          <a:solidFill>
                            <a:srgbClr val="231F20"/>
                          </a:solidFill>
                          <a:latin typeface="Arial Black"/>
                          <a:cs typeface="Arial Black"/>
                        </a:rPr>
                        <a:t>18:15</a:t>
                      </a:r>
                      <a:endParaRPr lang="tr-TR" sz="20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gridSpan="2">
                  <a:txBody>
                    <a:bodyPr/>
                    <a:lstStyle/>
                    <a:p>
                      <a:pPr marL="71755" marR="297815" lvl="0" indent="0" algn="l" defTabSz="914400" rtl="0" eaLnBrk="1" fontAlgn="auto" latinLnBrk="0" hangingPunct="1">
                        <a:lnSpc>
                          <a:spcPct val="100000"/>
                        </a:lnSpc>
                        <a:spcBef>
                          <a:spcPts val="165"/>
                        </a:spcBef>
                        <a:spcAft>
                          <a:spcPts val="0"/>
                        </a:spcAft>
                        <a:buClrTx/>
                        <a:buSzTx/>
                        <a:buFontTx/>
                        <a:buNone/>
                        <a:tabLst/>
                        <a:defRPr/>
                      </a:pPr>
                      <a:r>
                        <a:rPr lang="tr-TR" sz="2000" spc="-75" dirty="0">
                          <a:solidFill>
                            <a:srgbClr val="231F20"/>
                          </a:solidFill>
                          <a:latin typeface="Arial Black"/>
                          <a:cs typeface="Arial Black"/>
                        </a:rPr>
                        <a:t>{Değerlendirme </a:t>
                      </a:r>
                      <a:r>
                        <a:rPr lang="tr-TR" sz="2000" spc="-100" dirty="0">
                          <a:solidFill>
                            <a:srgbClr val="231F20"/>
                          </a:solidFill>
                          <a:latin typeface="Arial Black"/>
                          <a:cs typeface="Arial Black"/>
                        </a:rPr>
                        <a:t>Takımının konaklama </a:t>
                      </a:r>
                      <a:r>
                        <a:rPr lang="tr-TR" sz="2000" spc="-85" dirty="0">
                          <a:solidFill>
                            <a:srgbClr val="231F20"/>
                          </a:solidFill>
                          <a:latin typeface="Arial Black"/>
                          <a:cs typeface="Arial Black"/>
                        </a:rPr>
                        <a:t>yerine</a:t>
                      </a:r>
                      <a:r>
                        <a:rPr lang="tr-TR" sz="2000" spc="-25" dirty="0">
                          <a:solidFill>
                            <a:srgbClr val="231F20"/>
                          </a:solidFill>
                          <a:latin typeface="Arial Black"/>
                          <a:cs typeface="Arial Black"/>
                        </a:rPr>
                        <a:t> </a:t>
                      </a:r>
                      <a:r>
                        <a:rPr lang="tr-TR" sz="2000" spc="-75" dirty="0">
                          <a:solidFill>
                            <a:srgbClr val="231F20"/>
                          </a:solidFill>
                          <a:latin typeface="Arial Black"/>
                          <a:cs typeface="Arial Black"/>
                        </a:rPr>
                        <a:t>transferi}</a:t>
                      </a:r>
                      <a:endParaRPr lang="tr-TR" sz="20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hMerge="1">
                  <a:txBody>
                    <a:bodyPr/>
                    <a:lstStyle/>
                    <a:p>
                      <a:pPr marL="71755" marR="297815" lvl="0" indent="0" algn="l" defTabSz="914400" rtl="0" eaLnBrk="1" fontAlgn="auto" latinLnBrk="0" hangingPunct="1">
                        <a:lnSpc>
                          <a:spcPct val="100000"/>
                        </a:lnSpc>
                        <a:spcBef>
                          <a:spcPts val="165"/>
                        </a:spcBef>
                        <a:spcAft>
                          <a:spcPts val="0"/>
                        </a:spcAft>
                        <a:buClrTx/>
                        <a:buSzTx/>
                        <a:buFontTx/>
                        <a:buNone/>
                        <a:tabLst/>
                        <a:defRPr/>
                      </a:pPr>
                      <a:endParaRPr lang="tr-TR" sz="16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5370748"/>
                  </a:ext>
                </a:extLst>
              </a:tr>
              <a:tr h="2774370">
                <a:tc>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2000" spc="-85" dirty="0">
                          <a:solidFill>
                            <a:schemeClr val="bg1"/>
                          </a:solidFill>
                          <a:latin typeface="Arial Black"/>
                          <a:cs typeface="Arial Black"/>
                        </a:rPr>
                        <a:t>19:30-20:30</a:t>
                      </a:r>
                      <a:endParaRPr lang="tr-TR" sz="2000" dirty="0">
                        <a:solidFill>
                          <a:schemeClr val="bg1"/>
                        </a:solidFill>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030A0"/>
                    </a:solidFill>
                  </a:tcPr>
                </a:tc>
                <a:tc>
                  <a:txBody>
                    <a:bodyPr/>
                    <a:lstStyle/>
                    <a:p>
                      <a:pPr marL="71755" marR="297815" lvl="0" indent="0" algn="l" defTabSz="914400" rtl="0" eaLnBrk="1" fontAlgn="auto" latinLnBrk="0" hangingPunct="1">
                        <a:lnSpc>
                          <a:spcPct val="100000"/>
                        </a:lnSpc>
                        <a:spcBef>
                          <a:spcPts val="165"/>
                        </a:spcBef>
                        <a:spcAft>
                          <a:spcPts val="0"/>
                        </a:spcAft>
                        <a:buClrTx/>
                        <a:buSzTx/>
                        <a:buFontTx/>
                        <a:buNone/>
                        <a:tabLst/>
                        <a:defRPr/>
                      </a:pPr>
                      <a:r>
                        <a:rPr lang="tr-TR" sz="2000" spc="-125" dirty="0">
                          <a:solidFill>
                            <a:schemeClr val="bg1"/>
                          </a:solidFill>
                          <a:latin typeface="Arial Black"/>
                          <a:cs typeface="Arial Black"/>
                        </a:rPr>
                        <a:t>Akşam</a:t>
                      </a:r>
                      <a:r>
                        <a:rPr lang="tr-TR" sz="2000" spc="-80" dirty="0">
                          <a:solidFill>
                            <a:schemeClr val="bg1"/>
                          </a:solidFill>
                          <a:latin typeface="Arial Black"/>
                          <a:cs typeface="Arial Black"/>
                        </a:rPr>
                        <a:t> </a:t>
                      </a:r>
                      <a:r>
                        <a:rPr lang="tr-TR" sz="2000" spc="-125" dirty="0">
                          <a:solidFill>
                            <a:schemeClr val="bg1"/>
                          </a:solidFill>
                          <a:latin typeface="Arial Black"/>
                          <a:cs typeface="Arial Black"/>
                        </a:rPr>
                        <a:t>Yemeği</a:t>
                      </a:r>
                      <a:endParaRPr lang="tr-TR" sz="2000" dirty="0">
                        <a:solidFill>
                          <a:schemeClr val="bg1"/>
                        </a:solidFill>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030A0"/>
                    </a:solidFill>
                  </a:tcPr>
                </a:tc>
                <a:tc>
                  <a:txBody>
                    <a:bodyPr/>
                    <a:lstStyle/>
                    <a:p>
                      <a:pPr marL="342900" indent="-160338">
                        <a:buFont typeface="Wingdings" panose="05000000000000000000" pitchFamily="2" charset="2"/>
                        <a:buChar char="q"/>
                      </a:pPr>
                      <a:r>
                        <a:rPr lang="tr-TR" sz="2000" kern="1200" spc="-125" dirty="0">
                          <a:solidFill>
                            <a:schemeClr val="bg1"/>
                          </a:solidFill>
                          <a:latin typeface="Arial Black"/>
                          <a:ea typeface="+mn-ea"/>
                          <a:cs typeface="Arial Black"/>
                        </a:rPr>
                        <a:t>Takım üyeleri</a:t>
                      </a:r>
                      <a:endParaRPr lang="tr-TR" sz="2000" kern="1200" spc="-125" dirty="0">
                        <a:solidFill>
                          <a:schemeClr val="bg1"/>
                        </a:solidFill>
                        <a:latin typeface="Arial Black"/>
                        <a:ea typeface="+mn-ea"/>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030A0"/>
                    </a:solidFill>
                  </a:tcPr>
                </a:tc>
                <a:extLst>
                  <a:ext uri="{0D108BD9-81ED-4DB2-BD59-A6C34878D82A}">
                    <a16:rowId xmlns:a16="http://schemas.microsoft.com/office/drawing/2014/main" val="3086628484"/>
                  </a:ext>
                </a:extLst>
              </a:tr>
            </a:tbl>
          </a:graphicData>
        </a:graphic>
      </p:graphicFrame>
    </p:spTree>
    <p:extLst>
      <p:ext uri="{BB962C8B-B14F-4D97-AF65-F5344CB8AC3E}">
        <p14:creationId xmlns:p14="http://schemas.microsoft.com/office/powerpoint/2010/main" val="274308743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4085526889"/>
              </p:ext>
            </p:extLst>
          </p:nvPr>
        </p:nvGraphicFramePr>
        <p:xfrm>
          <a:off x="1" y="0"/>
          <a:ext cx="12192001" cy="6858000"/>
        </p:xfrm>
        <a:graphic>
          <a:graphicData uri="http://schemas.openxmlformats.org/drawingml/2006/table">
            <a:tbl>
              <a:tblPr firstRow="1" bandRow="1">
                <a:tableStyleId>{2D5ABB26-0587-4C30-8999-92F81FD0307C}</a:tableStyleId>
              </a:tblPr>
              <a:tblGrid>
                <a:gridCol w="1792224">
                  <a:extLst>
                    <a:ext uri="{9D8B030D-6E8A-4147-A177-3AD203B41FA5}">
                      <a16:colId xmlns:a16="http://schemas.microsoft.com/office/drawing/2014/main" val="20000"/>
                    </a:ext>
                  </a:extLst>
                </a:gridCol>
                <a:gridCol w="5769161">
                  <a:extLst>
                    <a:ext uri="{9D8B030D-6E8A-4147-A177-3AD203B41FA5}">
                      <a16:colId xmlns:a16="http://schemas.microsoft.com/office/drawing/2014/main" val="20001"/>
                    </a:ext>
                  </a:extLst>
                </a:gridCol>
                <a:gridCol w="4630616">
                  <a:extLst>
                    <a:ext uri="{9D8B030D-6E8A-4147-A177-3AD203B41FA5}">
                      <a16:colId xmlns:a16="http://schemas.microsoft.com/office/drawing/2014/main" val="3091042006"/>
                    </a:ext>
                  </a:extLst>
                </a:gridCol>
              </a:tblGrid>
              <a:tr h="1401461">
                <a:tc>
                  <a:txBody>
                    <a:bodyPr/>
                    <a:lstStyle/>
                    <a:p>
                      <a:pPr marL="71755" algn="ctr">
                        <a:lnSpc>
                          <a:spcPct val="100000"/>
                        </a:lnSpc>
                        <a:spcBef>
                          <a:spcPts val="165"/>
                        </a:spcBef>
                      </a:pPr>
                      <a:r>
                        <a:rPr lang="tr-TR" sz="2000" spc="-75" dirty="0">
                          <a:solidFill>
                            <a:srgbClr val="C00000"/>
                          </a:solidFill>
                          <a:latin typeface="Arial Black"/>
                          <a:cs typeface="Arial Black"/>
                        </a:rPr>
                        <a:t>4 ARALIK </a:t>
                      </a:r>
                    </a:p>
                    <a:p>
                      <a:pPr marL="71755" algn="ctr">
                        <a:lnSpc>
                          <a:spcPct val="100000"/>
                        </a:lnSpc>
                        <a:spcBef>
                          <a:spcPts val="165"/>
                        </a:spcBef>
                      </a:pPr>
                      <a:r>
                        <a:rPr lang="tr-TR" sz="2000" spc="-75" dirty="0">
                          <a:solidFill>
                            <a:srgbClr val="C00000"/>
                          </a:solidFill>
                          <a:latin typeface="Arial Black"/>
                          <a:cs typeface="Arial Black"/>
                        </a:rPr>
                        <a:t>PAZARTESİ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456539">
                <a:tc>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spc="-90" dirty="0">
                          <a:solidFill>
                            <a:srgbClr val="231F20"/>
                          </a:solidFill>
                          <a:latin typeface="Arial Black"/>
                          <a:cs typeface="Arial Black"/>
                        </a:rPr>
                        <a:t>20:30</a:t>
                      </a: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6">
                        <a:lumMod val="40000"/>
                        <a:lumOff val="60000"/>
                      </a:schemeClr>
                    </a:solidFill>
                  </a:tcPr>
                </a:tc>
                <a:tc>
                  <a:txBody>
                    <a:bodyPr/>
                    <a:lstStyle/>
                    <a:p>
                      <a:pPr marL="71755" marR="297815" lvl="0" indent="0" algn="l" defTabSz="914400" rtl="0" eaLnBrk="1" fontAlgn="auto" latinLnBrk="0" hangingPunct="1">
                        <a:lnSpc>
                          <a:spcPct val="150000"/>
                        </a:lnSpc>
                        <a:spcBef>
                          <a:spcPts val="165"/>
                        </a:spcBef>
                        <a:spcAft>
                          <a:spcPts val="0"/>
                        </a:spcAft>
                        <a:buClrTx/>
                        <a:buSzTx/>
                        <a:buFontTx/>
                        <a:buNone/>
                        <a:tabLst/>
                        <a:defRPr/>
                      </a:pPr>
                      <a:r>
                        <a:rPr lang="tr-TR" sz="1800" spc="-80" dirty="0">
                          <a:solidFill>
                            <a:srgbClr val="231F20"/>
                          </a:solidFill>
                          <a:latin typeface="Arial Black"/>
                          <a:cs typeface="Arial Black"/>
                        </a:rPr>
                        <a:t>Değerlendirme </a:t>
                      </a:r>
                      <a:r>
                        <a:rPr lang="tr-TR" sz="1800" spc="-120" dirty="0">
                          <a:solidFill>
                            <a:srgbClr val="231F20"/>
                          </a:solidFill>
                          <a:latin typeface="Arial Black"/>
                          <a:cs typeface="Arial Black"/>
                        </a:rPr>
                        <a:t>Takım </a:t>
                      </a:r>
                      <a:r>
                        <a:rPr lang="tr-TR" sz="1800" spc="-80" dirty="0">
                          <a:solidFill>
                            <a:srgbClr val="231F20"/>
                          </a:solidFill>
                          <a:latin typeface="Arial Black"/>
                          <a:cs typeface="Arial Black"/>
                        </a:rPr>
                        <a:t>üyelerinin </a:t>
                      </a:r>
                      <a:r>
                        <a:rPr lang="tr-TR" sz="1800" spc="-85" dirty="0">
                          <a:solidFill>
                            <a:srgbClr val="231F20"/>
                          </a:solidFill>
                          <a:latin typeface="Arial Black"/>
                          <a:cs typeface="Arial Black"/>
                        </a:rPr>
                        <a:t>birinci günkü </a:t>
                      </a:r>
                      <a:r>
                        <a:rPr lang="tr-TR" sz="1800" spc="-75" dirty="0">
                          <a:solidFill>
                            <a:srgbClr val="231F20"/>
                          </a:solidFill>
                          <a:latin typeface="Arial Black"/>
                          <a:cs typeface="Arial Black"/>
                        </a:rPr>
                        <a:t>izlen</a:t>
                      </a:r>
                      <a:r>
                        <a:rPr lang="tr-TR" sz="1800" spc="-80" dirty="0">
                          <a:solidFill>
                            <a:srgbClr val="231F20"/>
                          </a:solidFill>
                          <a:latin typeface="Arial Black"/>
                          <a:cs typeface="Arial Black"/>
                        </a:rPr>
                        <a:t>imlerine </a:t>
                      </a:r>
                      <a:r>
                        <a:rPr lang="tr-TR" sz="1800" spc="-95" dirty="0">
                          <a:solidFill>
                            <a:srgbClr val="231F20"/>
                          </a:solidFill>
                          <a:latin typeface="Arial Black"/>
                          <a:cs typeface="Arial Black"/>
                        </a:rPr>
                        <a:t>ilişkin </a:t>
                      </a:r>
                      <a:r>
                        <a:rPr lang="tr-TR" sz="1800" spc="-80" dirty="0">
                          <a:solidFill>
                            <a:srgbClr val="231F20"/>
                          </a:solidFill>
                          <a:latin typeface="Arial Black"/>
                          <a:cs typeface="Arial Black"/>
                        </a:rPr>
                        <a:t>gözlemlerinin </a:t>
                      </a:r>
                      <a:r>
                        <a:rPr lang="tr-TR" sz="1800" spc="-85" dirty="0">
                          <a:solidFill>
                            <a:srgbClr val="231F20"/>
                          </a:solidFill>
                          <a:latin typeface="Arial Black"/>
                          <a:cs typeface="Arial Black"/>
                        </a:rPr>
                        <a:t>değerlendirilmesi </a:t>
                      </a:r>
                      <a:r>
                        <a:rPr lang="tr-TR" sz="1800" spc="-110" dirty="0">
                          <a:solidFill>
                            <a:srgbClr val="231F20"/>
                          </a:solidFill>
                          <a:latin typeface="Arial Black"/>
                          <a:cs typeface="Arial Black"/>
                        </a:rPr>
                        <a:t>ve  </a:t>
                      </a:r>
                      <a:r>
                        <a:rPr lang="tr-TR" sz="1800" spc="-105" dirty="0">
                          <a:solidFill>
                            <a:srgbClr val="231F20"/>
                          </a:solidFill>
                          <a:latin typeface="Arial Black"/>
                          <a:cs typeface="Arial Black"/>
                        </a:rPr>
                        <a:t>ikinci </a:t>
                      </a:r>
                      <a:r>
                        <a:rPr lang="tr-TR" sz="1800" spc="-80" dirty="0">
                          <a:solidFill>
                            <a:srgbClr val="231F20"/>
                          </a:solidFill>
                          <a:latin typeface="Arial Black"/>
                          <a:cs typeface="Arial Black"/>
                        </a:rPr>
                        <a:t>gün </a:t>
                      </a:r>
                      <a:r>
                        <a:rPr lang="tr-TR" sz="1800" spc="-90" dirty="0">
                          <a:solidFill>
                            <a:srgbClr val="231F20"/>
                          </a:solidFill>
                          <a:latin typeface="Arial Black"/>
                          <a:cs typeface="Arial Black"/>
                        </a:rPr>
                        <a:t>ziyaretine </a:t>
                      </a:r>
                      <a:r>
                        <a:rPr lang="tr-TR" sz="1800" spc="-95" dirty="0">
                          <a:solidFill>
                            <a:srgbClr val="231F20"/>
                          </a:solidFill>
                          <a:latin typeface="Arial Black"/>
                          <a:cs typeface="Arial Black"/>
                        </a:rPr>
                        <a:t>ilişkin </a:t>
                      </a:r>
                      <a:r>
                        <a:rPr lang="tr-TR" sz="1800" spc="-80" dirty="0">
                          <a:solidFill>
                            <a:srgbClr val="231F20"/>
                          </a:solidFill>
                          <a:latin typeface="Arial Black"/>
                          <a:cs typeface="Arial Black"/>
                        </a:rPr>
                        <a:t>planlamanın konuşulduğu  </a:t>
                      </a:r>
                      <a:r>
                        <a:rPr lang="tr-TR" sz="1800" spc="-60" dirty="0">
                          <a:solidFill>
                            <a:srgbClr val="231F20"/>
                          </a:solidFill>
                          <a:latin typeface="Arial Black"/>
                          <a:cs typeface="Arial Black"/>
                        </a:rPr>
                        <a:t>bir </a:t>
                      </a:r>
                      <a:r>
                        <a:rPr lang="tr-TR" sz="1800" spc="-85" dirty="0">
                          <a:solidFill>
                            <a:srgbClr val="231F20"/>
                          </a:solidFill>
                          <a:latin typeface="Arial Black"/>
                          <a:cs typeface="Arial Black"/>
                        </a:rPr>
                        <a:t>toplantı</a:t>
                      </a:r>
                      <a:r>
                        <a:rPr lang="tr-TR" sz="1800" spc="-95" dirty="0">
                          <a:solidFill>
                            <a:srgbClr val="231F20"/>
                          </a:solidFill>
                          <a:latin typeface="Arial Black"/>
                          <a:cs typeface="Arial Black"/>
                        </a:rPr>
                        <a:t> yapılması</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6">
                        <a:lumMod val="40000"/>
                        <a:lumOff val="60000"/>
                      </a:schemeClr>
                    </a:solidFill>
                  </a:tcPr>
                </a:tc>
                <a:tc>
                  <a:txBody>
                    <a:bodyPr/>
                    <a:lstStyle/>
                    <a:p>
                      <a:pPr marL="414655" marR="297815" lvl="0" indent="-342900" algn="l" defTabSz="914400" rtl="0" eaLnBrk="1" fontAlgn="auto" latinLnBrk="0" hangingPunct="1">
                        <a:lnSpc>
                          <a:spcPct val="150000"/>
                        </a:lnSpc>
                        <a:spcBef>
                          <a:spcPts val="165"/>
                        </a:spcBef>
                        <a:spcAft>
                          <a:spcPts val="0"/>
                        </a:spcAft>
                        <a:buClrTx/>
                        <a:buSzTx/>
                        <a:buFont typeface="Arial" panose="020B0604020202020204" pitchFamily="34" charset="0"/>
                        <a:buChar char="•"/>
                        <a:tabLst/>
                        <a:defRPr/>
                      </a:pPr>
                      <a:r>
                        <a:rPr lang="tr-TR" sz="2500" kern="1200" spc="-5" dirty="0">
                          <a:solidFill>
                            <a:srgbClr val="231F20"/>
                          </a:solidFill>
                          <a:latin typeface="+mn-lt"/>
                          <a:ea typeface="+mn-ea"/>
                          <a:cs typeface="Arial Black"/>
                        </a:rPr>
                        <a:t>Birinci gün edinilen izlenimler  paylaşılır, </a:t>
                      </a:r>
                    </a:p>
                    <a:p>
                      <a:pPr marL="414655" marR="297815" lvl="0" indent="-342900" algn="l" defTabSz="914400" rtl="0" eaLnBrk="1" fontAlgn="auto" latinLnBrk="0" hangingPunct="1">
                        <a:lnSpc>
                          <a:spcPct val="150000"/>
                        </a:lnSpc>
                        <a:spcBef>
                          <a:spcPts val="165"/>
                        </a:spcBef>
                        <a:spcAft>
                          <a:spcPts val="0"/>
                        </a:spcAft>
                        <a:buClrTx/>
                        <a:buSzTx/>
                        <a:buFont typeface="Arial" panose="020B0604020202020204" pitchFamily="34" charset="0"/>
                        <a:buChar char="•"/>
                        <a:tabLst/>
                        <a:defRPr/>
                      </a:pPr>
                      <a:r>
                        <a:rPr lang="tr-TR" sz="2500" kern="1200" spc="-5" dirty="0">
                          <a:solidFill>
                            <a:srgbClr val="231F20"/>
                          </a:solidFill>
                          <a:latin typeface="+mn-lt"/>
                          <a:ea typeface="+mn-ea"/>
                          <a:cs typeface="Arial Black"/>
                        </a:rPr>
                        <a:t>ikinci gün yapılacaklar konuşulur.</a:t>
                      </a:r>
                      <a:endParaRPr lang="tr-TR" sz="2500" dirty="0"/>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98383832"/>
                  </a:ext>
                </a:extLst>
              </a:tr>
            </a:tbl>
          </a:graphicData>
        </a:graphic>
      </p:graphicFrame>
    </p:spTree>
    <p:extLst>
      <p:ext uri="{BB962C8B-B14F-4D97-AF65-F5344CB8AC3E}">
        <p14:creationId xmlns:p14="http://schemas.microsoft.com/office/powerpoint/2010/main" val="393813152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814702013"/>
              </p:ext>
            </p:extLst>
          </p:nvPr>
        </p:nvGraphicFramePr>
        <p:xfrm>
          <a:off x="0" y="2"/>
          <a:ext cx="12191999" cy="6857996"/>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2542320">
                  <a:extLst>
                    <a:ext uri="{9D8B030D-6E8A-4147-A177-3AD203B41FA5}">
                      <a16:colId xmlns:a16="http://schemas.microsoft.com/office/drawing/2014/main" val="20001"/>
                    </a:ext>
                  </a:extLst>
                </a:gridCol>
                <a:gridCol w="2542320">
                  <a:extLst>
                    <a:ext uri="{9D8B030D-6E8A-4147-A177-3AD203B41FA5}">
                      <a16:colId xmlns:a16="http://schemas.microsoft.com/office/drawing/2014/main" val="1073789597"/>
                    </a:ext>
                  </a:extLst>
                </a:gridCol>
                <a:gridCol w="4861953">
                  <a:extLst>
                    <a:ext uri="{9D8B030D-6E8A-4147-A177-3AD203B41FA5}">
                      <a16:colId xmlns:a16="http://schemas.microsoft.com/office/drawing/2014/main" val="2730371575"/>
                    </a:ext>
                  </a:extLst>
                </a:gridCol>
              </a:tblGrid>
              <a:tr h="1165768">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859024">
                <a:tc>
                  <a:txBody>
                    <a:bodyPr/>
                    <a:lstStyle/>
                    <a:p>
                      <a:pPr marL="71755">
                        <a:lnSpc>
                          <a:spcPct val="100000"/>
                        </a:lnSpc>
                      </a:pPr>
                      <a:r>
                        <a:rPr lang="tr-TR" sz="1800" spc="-85" dirty="0">
                          <a:solidFill>
                            <a:srgbClr val="231F20"/>
                          </a:solidFill>
                          <a:latin typeface="Arial Black"/>
                          <a:cs typeface="Arial Black"/>
                        </a:rPr>
                        <a:t>08:30</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gridSpan="3">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spc="-75"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80" dirty="0">
                          <a:solidFill>
                            <a:srgbClr val="231F20"/>
                          </a:solidFill>
                          <a:latin typeface="Arial Black"/>
                          <a:cs typeface="Arial Black"/>
                        </a:rPr>
                        <a:t>kuruma</a:t>
                      </a:r>
                      <a:r>
                        <a:rPr lang="tr-TR" sz="1800" spc="-50" dirty="0">
                          <a:solidFill>
                            <a:srgbClr val="231F20"/>
                          </a:solidFill>
                          <a:latin typeface="Arial Black"/>
                          <a:cs typeface="Arial Black"/>
                        </a:rPr>
                        <a:t> </a:t>
                      </a:r>
                      <a:r>
                        <a:rPr lang="tr-TR" sz="1800" spc="-75" dirty="0">
                          <a:solidFill>
                            <a:srgbClr val="231F20"/>
                          </a:solidFill>
                          <a:latin typeface="Arial Black"/>
                          <a:cs typeface="Arial Black"/>
                        </a:rPr>
                        <a:t>transferi}</a:t>
                      </a:r>
                      <a:endParaRPr lang="tr-TR" sz="18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hMerge="1">
                  <a:txBody>
                    <a:bodyPr/>
                    <a:lstStyle/>
                    <a:p>
                      <a:pPr marL="71755" marR="279400" lvl="0" indent="0" algn="l" defTabSz="914400" rtl="0" eaLnBrk="1" fontAlgn="auto" latinLnBrk="0" hangingPunct="1">
                        <a:lnSpc>
                          <a:spcPct val="100000"/>
                        </a:lnSpc>
                        <a:spcBef>
                          <a:spcPts val="5"/>
                        </a:spcBef>
                        <a:spcAft>
                          <a:spcPts val="0"/>
                        </a:spcAft>
                        <a:buClrTx/>
                        <a:buSzTx/>
                        <a:buFontTx/>
                        <a:buNone/>
                        <a:tabLst/>
                        <a:defRPr/>
                      </a:pPr>
                      <a:r>
                        <a:rPr lang="tr-TR" sz="1600" spc="-80" dirty="0">
                          <a:solidFill>
                            <a:srgbClr val="231F20"/>
                          </a:solidFill>
                          <a:latin typeface="Arial Black"/>
                          <a:cs typeface="Arial Black"/>
                        </a:rPr>
                        <a:t>Değerlendirme </a:t>
                      </a:r>
                      <a:r>
                        <a:rPr lang="tr-TR" sz="1600" spc="-100" dirty="0">
                          <a:solidFill>
                            <a:srgbClr val="231F20"/>
                          </a:solidFill>
                          <a:latin typeface="Arial Black"/>
                          <a:cs typeface="Arial Black"/>
                        </a:rPr>
                        <a:t>Takımının  </a:t>
                      </a:r>
                      <a:r>
                        <a:rPr lang="tr-TR" sz="1600" spc="-105" dirty="0">
                          <a:solidFill>
                            <a:srgbClr val="231F20"/>
                          </a:solidFill>
                          <a:latin typeface="Arial Black"/>
                          <a:cs typeface="Arial Black"/>
                        </a:rPr>
                        <a:t>iki </a:t>
                      </a:r>
                      <a:r>
                        <a:rPr lang="tr-TR" sz="1600" spc="-85" dirty="0">
                          <a:solidFill>
                            <a:srgbClr val="231F20"/>
                          </a:solidFill>
                          <a:latin typeface="Arial Black"/>
                          <a:cs typeface="Arial Black"/>
                        </a:rPr>
                        <a:t>üyesinin </a:t>
                      </a:r>
                      <a:r>
                        <a:rPr lang="tr-TR" sz="1600" spc="-130" dirty="0">
                          <a:solidFill>
                            <a:srgbClr val="231F20"/>
                          </a:solidFill>
                          <a:latin typeface="Arial Black"/>
                          <a:cs typeface="Arial Black"/>
                        </a:rPr>
                        <a:t>B </a:t>
                      </a:r>
                      <a:r>
                        <a:rPr lang="tr-TR" sz="1600" spc="-114" dirty="0">
                          <a:solidFill>
                            <a:srgbClr val="231F20"/>
                          </a:solidFill>
                          <a:latin typeface="Arial Black"/>
                          <a:cs typeface="Arial Black"/>
                        </a:rPr>
                        <a:t>Fakültesi  </a:t>
                      </a:r>
                      <a:r>
                        <a:rPr lang="tr-TR" sz="1600" spc="-95" dirty="0">
                          <a:solidFill>
                            <a:srgbClr val="231F20"/>
                          </a:solidFill>
                          <a:latin typeface="Arial Black"/>
                          <a:cs typeface="Arial Black"/>
                        </a:rPr>
                        <a:t>Dekan </a:t>
                      </a:r>
                      <a:r>
                        <a:rPr lang="tr-TR" sz="1600" spc="-110" dirty="0">
                          <a:solidFill>
                            <a:srgbClr val="231F20"/>
                          </a:solidFill>
                          <a:latin typeface="Arial Black"/>
                          <a:cs typeface="Arial Black"/>
                        </a:rPr>
                        <a:t>ve </a:t>
                      </a:r>
                      <a:r>
                        <a:rPr lang="tr-TR" sz="1600" spc="-95" dirty="0">
                          <a:solidFill>
                            <a:srgbClr val="231F20"/>
                          </a:solidFill>
                          <a:latin typeface="Arial Black"/>
                          <a:cs typeface="Arial Black"/>
                        </a:rPr>
                        <a:t>Dekan </a:t>
                      </a:r>
                      <a:r>
                        <a:rPr lang="tr-TR" sz="1600" spc="-85" dirty="0">
                          <a:solidFill>
                            <a:srgbClr val="231F20"/>
                          </a:solidFill>
                          <a:latin typeface="Arial Black"/>
                          <a:cs typeface="Arial Black"/>
                        </a:rPr>
                        <a:t>yardımcı</a:t>
                      </a:r>
                      <a:r>
                        <a:rPr lang="tr-TR" sz="1600" spc="-80" dirty="0">
                          <a:solidFill>
                            <a:srgbClr val="231F20"/>
                          </a:solidFill>
                          <a:latin typeface="Arial Black"/>
                          <a:cs typeface="Arial Black"/>
                        </a:rPr>
                        <a:t>ları </a:t>
                      </a:r>
                      <a:r>
                        <a:rPr lang="tr-TR" sz="1600" spc="-90" dirty="0">
                          <a:solidFill>
                            <a:srgbClr val="231F20"/>
                          </a:solidFill>
                          <a:latin typeface="Arial Black"/>
                          <a:cs typeface="Arial Black"/>
                        </a:rPr>
                        <a:t>ile</a:t>
                      </a:r>
                      <a:r>
                        <a:rPr lang="tr-TR" sz="1600" spc="-80" dirty="0">
                          <a:solidFill>
                            <a:srgbClr val="231F20"/>
                          </a:solidFill>
                          <a:latin typeface="Arial Black"/>
                          <a:cs typeface="Arial Black"/>
                        </a:rPr>
                        <a:t> </a:t>
                      </a:r>
                      <a:r>
                        <a:rPr lang="tr-TR" sz="1600" spc="-90" dirty="0">
                          <a:solidFill>
                            <a:srgbClr val="231F20"/>
                          </a:solidFill>
                          <a:latin typeface="Arial Black"/>
                          <a:cs typeface="Arial Black"/>
                        </a:rPr>
                        <a:t>görüşmesi</a:t>
                      </a:r>
                      <a:endParaRPr lang="tr-TR" sz="16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20000"/>
                        <a:lumOff val="80000"/>
                      </a:schemeClr>
                    </a:solidFill>
                  </a:tcPr>
                </a:tc>
                <a:tc hMerge="1">
                  <a:txBody>
                    <a:bodyPr/>
                    <a:lstStyle/>
                    <a:p>
                      <a:pPr marL="269875" marR="63500" indent="-198438" algn="l">
                        <a:lnSpc>
                          <a:spcPct val="100000"/>
                        </a:lnSpc>
                        <a:spcBef>
                          <a:spcPts val="165"/>
                        </a:spcBef>
                        <a:buFont typeface="Wingdings" panose="05000000000000000000" pitchFamily="2" charset="2"/>
                        <a:buChar char="§"/>
                      </a:pPr>
                      <a:r>
                        <a:rPr lang="tr-TR" sz="1800" spc="-100" dirty="0">
                          <a:solidFill>
                            <a:srgbClr val="231F20"/>
                          </a:solidFill>
                          <a:latin typeface="+mn-lt"/>
                          <a:cs typeface="Arial Black"/>
                        </a:rPr>
                        <a:t>Fakültenin </a:t>
                      </a:r>
                      <a:r>
                        <a:rPr lang="tr-TR" sz="1800" spc="-75" dirty="0">
                          <a:solidFill>
                            <a:srgbClr val="231F20"/>
                          </a:solidFill>
                          <a:latin typeface="+mn-lt"/>
                          <a:cs typeface="Arial Black"/>
                        </a:rPr>
                        <a:t>hedefleri </a:t>
                      </a:r>
                      <a:r>
                        <a:rPr lang="tr-TR" sz="1800" spc="-110" dirty="0">
                          <a:solidFill>
                            <a:srgbClr val="231F20"/>
                          </a:solidFill>
                          <a:latin typeface="+mn-lt"/>
                          <a:cs typeface="Arial Black"/>
                        </a:rPr>
                        <a:t>ve </a:t>
                      </a:r>
                      <a:r>
                        <a:rPr lang="tr-TR" sz="1800" spc="-55" dirty="0">
                          <a:solidFill>
                            <a:srgbClr val="231F20"/>
                          </a:solidFill>
                          <a:latin typeface="+mn-lt"/>
                          <a:cs typeface="Arial Black"/>
                        </a:rPr>
                        <a:t>bu  </a:t>
                      </a:r>
                      <a:r>
                        <a:rPr lang="tr-TR" sz="1800" spc="-75" dirty="0">
                          <a:solidFill>
                            <a:srgbClr val="231F20"/>
                          </a:solidFill>
                          <a:latin typeface="+mn-lt"/>
                          <a:cs typeface="Arial Black"/>
                        </a:rPr>
                        <a:t>hedefleri </a:t>
                      </a:r>
                      <a:r>
                        <a:rPr lang="tr-TR" sz="1800" spc="-70" dirty="0">
                          <a:solidFill>
                            <a:srgbClr val="231F20"/>
                          </a:solidFill>
                          <a:latin typeface="+mn-lt"/>
                          <a:cs typeface="Arial Black"/>
                        </a:rPr>
                        <a:t>kurumun </a:t>
                      </a:r>
                      <a:r>
                        <a:rPr lang="tr-TR" sz="1800" spc="-90" dirty="0">
                          <a:solidFill>
                            <a:srgbClr val="231F20"/>
                          </a:solidFill>
                          <a:latin typeface="+mn-lt"/>
                          <a:cs typeface="Arial Black"/>
                        </a:rPr>
                        <a:t>strate</a:t>
                      </a:r>
                      <a:r>
                        <a:rPr lang="tr-TR" sz="1800" spc="-105" dirty="0">
                          <a:solidFill>
                            <a:srgbClr val="231F20"/>
                          </a:solidFill>
                          <a:latin typeface="+mn-lt"/>
                          <a:cs typeface="Arial Black"/>
                        </a:rPr>
                        <a:t>jik </a:t>
                      </a:r>
                      <a:r>
                        <a:rPr lang="tr-TR" sz="1800" spc="-75" dirty="0">
                          <a:solidFill>
                            <a:srgbClr val="231F20"/>
                          </a:solidFill>
                          <a:latin typeface="+mn-lt"/>
                          <a:cs typeface="Arial Black"/>
                        </a:rPr>
                        <a:t>hedefleri </a:t>
                      </a:r>
                      <a:r>
                        <a:rPr lang="tr-TR" sz="1800" spc="-100" dirty="0">
                          <a:solidFill>
                            <a:srgbClr val="231F20"/>
                          </a:solidFill>
                          <a:latin typeface="+mn-lt"/>
                          <a:cs typeface="Arial Black"/>
                        </a:rPr>
                        <a:t>içerisindeki </a:t>
                      </a:r>
                      <a:r>
                        <a:rPr lang="tr-TR" sz="1800" spc="-85" dirty="0">
                          <a:solidFill>
                            <a:srgbClr val="231F20"/>
                          </a:solidFill>
                          <a:latin typeface="+mn-lt"/>
                          <a:cs typeface="Arial Black"/>
                        </a:rPr>
                        <a:t>yeri,  </a:t>
                      </a:r>
                    </a:p>
                    <a:p>
                      <a:pPr marL="269875" marR="63500" indent="-198438" algn="l">
                        <a:lnSpc>
                          <a:spcPct val="100000"/>
                        </a:lnSpc>
                        <a:spcBef>
                          <a:spcPts val="165"/>
                        </a:spcBef>
                        <a:buFont typeface="Wingdings" panose="05000000000000000000" pitchFamily="2" charset="2"/>
                        <a:buChar char="§"/>
                      </a:pPr>
                      <a:r>
                        <a:rPr lang="tr-TR" sz="1800" spc="-85" dirty="0">
                          <a:solidFill>
                            <a:srgbClr val="231F20"/>
                          </a:solidFill>
                          <a:latin typeface="+mn-lt"/>
                          <a:cs typeface="Arial Black"/>
                        </a:rPr>
                        <a:t>Paydaşların </a:t>
                      </a:r>
                      <a:r>
                        <a:rPr lang="tr-TR" sz="1800" spc="-100" dirty="0">
                          <a:solidFill>
                            <a:srgbClr val="231F20"/>
                          </a:solidFill>
                          <a:latin typeface="+mn-lt"/>
                          <a:cs typeface="Arial Black"/>
                        </a:rPr>
                        <a:t>süreçlere </a:t>
                      </a:r>
                      <a:r>
                        <a:rPr lang="tr-TR" sz="1800" spc="-95" dirty="0">
                          <a:solidFill>
                            <a:srgbClr val="231F20"/>
                          </a:solidFill>
                          <a:latin typeface="+mn-lt"/>
                          <a:cs typeface="Arial Black"/>
                        </a:rPr>
                        <a:t>katılımı,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Fakültedeki </a:t>
                      </a:r>
                      <a:r>
                        <a:rPr lang="tr-TR" sz="1800" spc="-105" dirty="0">
                          <a:solidFill>
                            <a:srgbClr val="231F20"/>
                          </a:solidFill>
                          <a:latin typeface="+mn-lt"/>
                          <a:cs typeface="Arial Black"/>
                        </a:rPr>
                        <a:t>kalite </a:t>
                      </a:r>
                      <a:r>
                        <a:rPr lang="tr-TR" sz="1800" spc="-100" dirty="0">
                          <a:solidFill>
                            <a:srgbClr val="231F20"/>
                          </a:solidFill>
                          <a:latin typeface="+mn-lt"/>
                          <a:cs typeface="Arial Black"/>
                        </a:rPr>
                        <a:t>süreçleri,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Mevcut </a:t>
                      </a:r>
                      <a:r>
                        <a:rPr lang="tr-TR" sz="1800" spc="-75" dirty="0">
                          <a:solidFill>
                            <a:srgbClr val="231F20"/>
                          </a:solidFill>
                          <a:latin typeface="+mn-lt"/>
                          <a:cs typeface="Arial Black"/>
                        </a:rPr>
                        <a:t>programların </a:t>
                      </a:r>
                      <a:r>
                        <a:rPr lang="tr-TR" sz="1800" spc="-80" dirty="0">
                          <a:solidFill>
                            <a:srgbClr val="231F20"/>
                          </a:solidFill>
                          <a:latin typeface="+mn-lt"/>
                          <a:cs typeface="Arial Black"/>
                        </a:rPr>
                        <a:t>öğrenme  </a:t>
                      </a:r>
                      <a:r>
                        <a:rPr lang="tr-TR" sz="1800" spc="-105" dirty="0">
                          <a:solidFill>
                            <a:srgbClr val="231F20"/>
                          </a:solidFill>
                          <a:latin typeface="+mn-lt"/>
                          <a:cs typeface="Arial Black"/>
                        </a:rPr>
                        <a:t>çıktıları,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AR-</a:t>
                      </a:r>
                      <a:r>
                        <a:rPr lang="tr-TR" sz="1800" spc="-110" dirty="0" err="1">
                          <a:solidFill>
                            <a:srgbClr val="231F20"/>
                          </a:solidFill>
                          <a:latin typeface="+mn-lt"/>
                          <a:cs typeface="Arial Black"/>
                        </a:rPr>
                        <a:t>Ge</a:t>
                      </a:r>
                      <a:r>
                        <a:rPr lang="tr-TR" sz="1800" spc="-110" dirty="0">
                          <a:solidFill>
                            <a:srgbClr val="231F20"/>
                          </a:solidFill>
                          <a:latin typeface="+mn-lt"/>
                          <a:cs typeface="Arial Black"/>
                        </a:rPr>
                        <a:t> </a:t>
                      </a:r>
                      <a:r>
                        <a:rPr lang="tr-TR" sz="1800" spc="-100" dirty="0">
                          <a:solidFill>
                            <a:srgbClr val="231F20"/>
                          </a:solidFill>
                          <a:latin typeface="+mn-lt"/>
                          <a:cs typeface="Arial Black"/>
                        </a:rPr>
                        <a:t>kapsamındaki  </a:t>
                      </a:r>
                      <a:r>
                        <a:rPr lang="tr-TR" sz="1800" spc="-90" dirty="0">
                          <a:solidFill>
                            <a:srgbClr val="231F20"/>
                          </a:solidFill>
                          <a:latin typeface="+mn-lt"/>
                          <a:cs typeface="Arial Black"/>
                        </a:rPr>
                        <a:t>faaliyetler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ve </a:t>
                      </a:r>
                      <a:r>
                        <a:rPr lang="tr-TR" sz="1800" spc="-95" dirty="0">
                          <a:solidFill>
                            <a:srgbClr val="231F20"/>
                          </a:solidFill>
                          <a:latin typeface="+mn-lt"/>
                          <a:cs typeface="Arial Black"/>
                        </a:rPr>
                        <a:t>sürekli </a:t>
                      </a:r>
                      <a:r>
                        <a:rPr lang="tr-TR" sz="1800" spc="-100" dirty="0">
                          <a:solidFill>
                            <a:srgbClr val="231F20"/>
                          </a:solidFill>
                          <a:latin typeface="+mn-lt"/>
                          <a:cs typeface="Arial Black"/>
                        </a:rPr>
                        <a:t>iyileşme  </a:t>
                      </a:r>
                      <a:r>
                        <a:rPr lang="tr-TR" sz="1800" spc="-105" dirty="0">
                          <a:solidFill>
                            <a:srgbClr val="231F20"/>
                          </a:solidFill>
                          <a:latin typeface="+mn-lt"/>
                          <a:cs typeface="Arial Black"/>
                        </a:rPr>
                        <a:t>yaklaşımı  </a:t>
                      </a:r>
                      <a:r>
                        <a:rPr lang="tr-TR" sz="1800" spc="-95" dirty="0">
                          <a:solidFill>
                            <a:srgbClr val="231F20"/>
                          </a:solidFill>
                          <a:latin typeface="+mn-lt"/>
                          <a:cs typeface="Arial Black"/>
                        </a:rPr>
                        <a:t>hakkında </a:t>
                      </a:r>
                      <a:r>
                        <a:rPr lang="tr-TR" sz="1800" spc="-85" dirty="0">
                          <a:solidFill>
                            <a:srgbClr val="231F20"/>
                          </a:solidFill>
                          <a:latin typeface="+mn-lt"/>
                          <a:cs typeface="Arial Black"/>
                        </a:rPr>
                        <a:t>bilgi</a:t>
                      </a:r>
                      <a:r>
                        <a:rPr lang="tr-TR" sz="1800" spc="-40" dirty="0">
                          <a:solidFill>
                            <a:srgbClr val="231F20"/>
                          </a:solidFill>
                          <a:latin typeface="+mn-lt"/>
                          <a:cs typeface="Arial Black"/>
                        </a:rPr>
                        <a:t> </a:t>
                      </a:r>
                      <a:r>
                        <a:rPr lang="tr-TR" sz="1800" spc="-80" dirty="0">
                          <a:solidFill>
                            <a:srgbClr val="231F20"/>
                          </a:solidFill>
                          <a:latin typeface="+mn-lt"/>
                          <a:cs typeface="Arial Black"/>
                        </a:rPr>
                        <a:t>alınır.</a:t>
                      </a:r>
                      <a:endParaRPr lang="tr-TR" sz="18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4833204">
                <a:tc>
                  <a:txBody>
                    <a:bodyPr/>
                    <a:lstStyle/>
                    <a:p>
                      <a:pPr marL="71755">
                        <a:lnSpc>
                          <a:spcPct val="100000"/>
                        </a:lnSpc>
                      </a:pPr>
                      <a:endParaRPr lang="tr-TR" sz="1800" spc="-80" dirty="0">
                        <a:solidFill>
                          <a:srgbClr val="231F20"/>
                        </a:solidFill>
                        <a:latin typeface="Arial Black"/>
                        <a:cs typeface="Arial Black"/>
                      </a:endParaRPr>
                    </a:p>
                    <a:p>
                      <a:pPr marL="71755">
                        <a:lnSpc>
                          <a:spcPct val="100000"/>
                        </a:lnSpc>
                      </a:pPr>
                      <a:r>
                        <a:rPr lang="tr-TR" sz="1800" spc="-80" dirty="0">
                          <a:solidFill>
                            <a:srgbClr val="231F20"/>
                          </a:solidFill>
                          <a:latin typeface="Arial Black"/>
                          <a:cs typeface="Arial Black"/>
                        </a:rPr>
                        <a:t>9:00-9:45</a:t>
                      </a:r>
                    </a:p>
                    <a:p>
                      <a:pPr marL="71755">
                        <a:lnSpc>
                          <a:spcPct val="100000"/>
                        </a:lnSpc>
                      </a:pPr>
                      <a:r>
                        <a:rPr lang="tr-TR" sz="1800" spc="-80" dirty="0">
                          <a:solidFill>
                            <a:srgbClr val="231F20"/>
                          </a:solidFill>
                          <a:latin typeface="Arial Black"/>
                          <a:cs typeface="Arial Black"/>
                        </a:rPr>
                        <a:t>(45 dk)</a:t>
                      </a:r>
                    </a:p>
                    <a:p>
                      <a:pPr marL="71755">
                        <a:lnSpc>
                          <a:spcPct val="100000"/>
                        </a:lnSpc>
                      </a:pPr>
                      <a:endParaRPr lang="tr-TR" sz="1800" dirty="0">
                        <a:latin typeface="Arial Black"/>
                        <a:cs typeface="Arial Black"/>
                      </a:endParaRPr>
                    </a:p>
                    <a:p>
                      <a:pPr marL="71755" marR="635">
                        <a:lnSpc>
                          <a:spcPct val="150000"/>
                        </a:lnSpc>
                      </a:pPr>
                      <a:r>
                        <a:rPr lang="tr-TR" sz="1200" spc="-80" dirty="0">
                          <a:solidFill>
                            <a:srgbClr val="231F20"/>
                          </a:solidFill>
                          <a:latin typeface="Arial Black"/>
                          <a:cs typeface="Arial Black"/>
                        </a:rPr>
                        <a:t>(</a:t>
                      </a:r>
                      <a:r>
                        <a:rPr lang="tr-TR" sz="1500" spc="-80" dirty="0">
                          <a:solidFill>
                            <a:srgbClr val="231F20"/>
                          </a:solidFill>
                          <a:latin typeface="Arial Black"/>
                          <a:cs typeface="Arial Black"/>
                        </a:rPr>
                        <a:t>Kurumun </a:t>
                      </a:r>
                      <a:r>
                        <a:rPr lang="tr-TR" sz="1500" spc="-75" dirty="0">
                          <a:solidFill>
                            <a:srgbClr val="231F20"/>
                          </a:solidFill>
                          <a:latin typeface="Arial Black"/>
                          <a:cs typeface="Arial Black"/>
                        </a:rPr>
                        <a:t>büyük</a:t>
                      </a:r>
                      <a:r>
                        <a:rPr lang="tr-TR" sz="1500" spc="-80" dirty="0">
                          <a:solidFill>
                            <a:srgbClr val="231F20"/>
                          </a:solidFill>
                          <a:latin typeface="Arial Black"/>
                          <a:cs typeface="Arial Black"/>
                        </a:rPr>
                        <a:t>lüğüne </a:t>
                      </a:r>
                      <a:r>
                        <a:rPr lang="tr-TR" sz="1500" spc="-90" dirty="0">
                          <a:solidFill>
                            <a:srgbClr val="231F20"/>
                          </a:solidFill>
                          <a:latin typeface="Arial Black"/>
                          <a:cs typeface="Arial Black"/>
                        </a:rPr>
                        <a:t>bağlı </a:t>
                      </a:r>
                      <a:r>
                        <a:rPr lang="tr-TR" sz="1500" spc="-95" dirty="0">
                          <a:solidFill>
                            <a:srgbClr val="231F20"/>
                          </a:solidFill>
                          <a:latin typeface="Arial Black"/>
                          <a:cs typeface="Arial Black"/>
                        </a:rPr>
                        <a:t>olarak  </a:t>
                      </a:r>
                      <a:r>
                        <a:rPr lang="tr-TR" sz="1500" spc="-80" dirty="0">
                          <a:solidFill>
                            <a:srgbClr val="231F20"/>
                          </a:solidFill>
                          <a:latin typeface="Arial Black"/>
                          <a:cs typeface="Arial Black"/>
                        </a:rPr>
                        <a:t>değerlendirme </a:t>
                      </a:r>
                      <a:r>
                        <a:rPr lang="tr-TR" sz="1500" spc="-75" dirty="0">
                          <a:solidFill>
                            <a:srgbClr val="231F20"/>
                          </a:solidFill>
                          <a:latin typeface="Arial Black"/>
                          <a:cs typeface="Arial Black"/>
                        </a:rPr>
                        <a:t>ta</a:t>
                      </a:r>
                      <a:r>
                        <a:rPr lang="tr-TR" sz="1500" spc="-95" dirty="0">
                          <a:solidFill>
                            <a:srgbClr val="231F20"/>
                          </a:solidFill>
                          <a:latin typeface="Arial Black"/>
                          <a:cs typeface="Arial Black"/>
                        </a:rPr>
                        <a:t>kımı </a:t>
                      </a:r>
                      <a:r>
                        <a:rPr lang="tr-TR" sz="1500" spc="-85" dirty="0">
                          <a:solidFill>
                            <a:srgbClr val="231F20"/>
                          </a:solidFill>
                          <a:latin typeface="Arial Black"/>
                          <a:cs typeface="Arial Black"/>
                        </a:rPr>
                        <a:t>en </a:t>
                      </a:r>
                      <a:r>
                        <a:rPr lang="tr-TR" sz="1500" spc="-105" dirty="0">
                          <a:solidFill>
                            <a:srgbClr val="231F20"/>
                          </a:solidFill>
                          <a:latin typeface="Arial Black"/>
                          <a:cs typeface="Arial Black"/>
                        </a:rPr>
                        <a:t>az iki </a:t>
                      </a:r>
                      <a:r>
                        <a:rPr lang="tr-TR" sz="1500" spc="-110" dirty="0">
                          <a:solidFill>
                            <a:srgbClr val="231F20"/>
                          </a:solidFill>
                          <a:latin typeface="Arial Black"/>
                          <a:cs typeface="Arial Black"/>
                        </a:rPr>
                        <a:t>kişilik  </a:t>
                      </a:r>
                      <a:r>
                        <a:rPr lang="tr-TR" sz="1500" spc="-75" dirty="0">
                          <a:solidFill>
                            <a:srgbClr val="231F20"/>
                          </a:solidFill>
                          <a:latin typeface="Arial Black"/>
                          <a:cs typeface="Arial Black"/>
                        </a:rPr>
                        <a:t>gruplara </a:t>
                      </a:r>
                      <a:r>
                        <a:rPr lang="tr-TR" sz="1500" spc="-85" dirty="0">
                          <a:solidFill>
                            <a:srgbClr val="231F20"/>
                          </a:solidFill>
                          <a:latin typeface="Arial Black"/>
                          <a:cs typeface="Arial Black"/>
                        </a:rPr>
                        <a:t>ayrılıp </a:t>
                      </a:r>
                      <a:r>
                        <a:rPr lang="tr-TR" sz="1500" spc="-125" dirty="0">
                          <a:solidFill>
                            <a:srgbClr val="231F20"/>
                          </a:solidFill>
                          <a:latin typeface="Arial Black"/>
                          <a:cs typeface="Arial Black"/>
                        </a:rPr>
                        <a:t>eş  </a:t>
                      </a:r>
                      <a:r>
                        <a:rPr lang="tr-TR" sz="1500" spc="-85" dirty="0">
                          <a:solidFill>
                            <a:srgbClr val="231F20"/>
                          </a:solidFill>
                          <a:latin typeface="Arial Black"/>
                          <a:cs typeface="Arial Black"/>
                        </a:rPr>
                        <a:t>zamanlı </a:t>
                      </a:r>
                      <a:r>
                        <a:rPr lang="tr-TR" sz="1500" spc="-95" dirty="0">
                          <a:solidFill>
                            <a:srgbClr val="231F20"/>
                          </a:solidFill>
                          <a:latin typeface="Arial Black"/>
                          <a:cs typeface="Arial Black"/>
                        </a:rPr>
                        <a:t>olarak </a:t>
                      </a:r>
                      <a:r>
                        <a:rPr lang="tr-TR" sz="1500" spc="-85" dirty="0">
                          <a:solidFill>
                            <a:srgbClr val="231F20"/>
                          </a:solidFill>
                          <a:latin typeface="Arial Black"/>
                          <a:cs typeface="Arial Black"/>
                        </a:rPr>
                        <a:t>farklı  </a:t>
                      </a:r>
                      <a:r>
                        <a:rPr lang="tr-TR" sz="1500" spc="-110" dirty="0">
                          <a:solidFill>
                            <a:srgbClr val="231F20"/>
                          </a:solidFill>
                          <a:latin typeface="Arial Black"/>
                          <a:cs typeface="Arial Black"/>
                        </a:rPr>
                        <a:t>akademik </a:t>
                      </a:r>
                      <a:r>
                        <a:rPr lang="tr-TR" sz="1500" spc="-75" dirty="0">
                          <a:solidFill>
                            <a:srgbClr val="231F20"/>
                          </a:solidFill>
                          <a:latin typeface="Arial Black"/>
                          <a:cs typeface="Arial Black"/>
                        </a:rPr>
                        <a:t>birimlere  </a:t>
                      </a:r>
                      <a:r>
                        <a:rPr lang="tr-TR" sz="1500" spc="-95" dirty="0">
                          <a:solidFill>
                            <a:srgbClr val="231F20"/>
                          </a:solidFill>
                          <a:latin typeface="Arial Black"/>
                          <a:cs typeface="Arial Black"/>
                        </a:rPr>
                        <a:t>(Enstitü, </a:t>
                      </a:r>
                      <a:r>
                        <a:rPr lang="tr-TR" sz="1500" spc="-120" dirty="0">
                          <a:solidFill>
                            <a:srgbClr val="231F20"/>
                          </a:solidFill>
                          <a:latin typeface="Arial Black"/>
                          <a:cs typeface="Arial Black"/>
                        </a:rPr>
                        <a:t>Yüksekokul,  </a:t>
                      </a:r>
                      <a:r>
                        <a:rPr lang="tr-TR" sz="1500" spc="-105" dirty="0">
                          <a:solidFill>
                            <a:srgbClr val="231F20"/>
                          </a:solidFill>
                          <a:latin typeface="Arial Black"/>
                          <a:cs typeface="Arial Black"/>
                        </a:rPr>
                        <a:t>MYO </a:t>
                      </a:r>
                      <a:r>
                        <a:rPr lang="tr-TR" sz="1500" spc="-85" dirty="0">
                          <a:solidFill>
                            <a:srgbClr val="231F20"/>
                          </a:solidFill>
                          <a:latin typeface="Arial Black"/>
                          <a:cs typeface="Arial Black"/>
                        </a:rPr>
                        <a:t>vb.) </a:t>
                      </a:r>
                      <a:r>
                        <a:rPr lang="tr-TR" sz="1500" spc="-90" dirty="0">
                          <a:solidFill>
                            <a:srgbClr val="231F20"/>
                          </a:solidFill>
                          <a:latin typeface="Arial Black"/>
                          <a:cs typeface="Arial Black"/>
                        </a:rPr>
                        <a:t>ziyaret  </a:t>
                      </a:r>
                      <a:r>
                        <a:rPr lang="tr-TR" sz="1500" spc="-95" dirty="0">
                          <a:solidFill>
                            <a:srgbClr val="231F20"/>
                          </a:solidFill>
                          <a:latin typeface="Arial Black"/>
                          <a:cs typeface="Arial Black"/>
                        </a:rPr>
                        <a:t>gerçekleştirebilir</a:t>
                      </a:r>
                      <a:r>
                        <a:rPr lang="tr-TR" sz="1200" spc="-95" dirty="0">
                          <a:solidFill>
                            <a:srgbClr val="231F20"/>
                          </a:solidFill>
                          <a:latin typeface="Arial Black"/>
                          <a:cs typeface="Arial Black"/>
                        </a:rPr>
                        <a:t>)</a:t>
                      </a:r>
                      <a:endParaRPr lang="tr-TR" sz="12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13335">
                        <a:lnSpc>
                          <a:spcPct val="150000"/>
                        </a:lnSpc>
                        <a:spcBef>
                          <a:spcPts val="0"/>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13335">
                        <a:lnSpc>
                          <a:spcPct val="150000"/>
                        </a:lnSpc>
                        <a:spcBef>
                          <a:spcPts val="0"/>
                        </a:spcBef>
                      </a:pPr>
                      <a:r>
                        <a:rPr lang="tr-TR" sz="1800" spc="-150" dirty="0">
                          <a:solidFill>
                            <a:srgbClr val="231F20"/>
                          </a:solidFill>
                          <a:latin typeface="Arial Black"/>
                          <a:cs typeface="Arial Black"/>
                        </a:rPr>
                        <a:t>C </a:t>
                      </a:r>
                      <a:r>
                        <a:rPr lang="tr-TR" sz="1800" spc="-114" dirty="0">
                          <a:solidFill>
                            <a:srgbClr val="231F20"/>
                          </a:solidFill>
                          <a:latin typeface="Arial Black"/>
                          <a:cs typeface="Arial Black"/>
                        </a:rPr>
                        <a:t>Yüksekoku</a:t>
                      </a:r>
                      <a:r>
                        <a:rPr lang="tr-TR" sz="1800" spc="-70" dirty="0">
                          <a:solidFill>
                            <a:srgbClr val="231F20"/>
                          </a:solidFill>
                          <a:latin typeface="Arial Black"/>
                          <a:cs typeface="Arial Black"/>
                        </a:rPr>
                        <a:t>lu/</a:t>
                      </a:r>
                    </a:p>
                    <a:p>
                      <a:pPr marL="71755" marR="13335">
                        <a:lnSpc>
                          <a:spcPct val="150000"/>
                        </a:lnSpc>
                        <a:spcBef>
                          <a:spcPts val="0"/>
                        </a:spcBef>
                      </a:pPr>
                      <a:r>
                        <a:rPr lang="tr-TR" sz="1800" spc="-70" dirty="0">
                          <a:solidFill>
                            <a:srgbClr val="231F20"/>
                          </a:solidFill>
                          <a:latin typeface="Arial Black"/>
                          <a:cs typeface="Arial Black"/>
                        </a:rPr>
                        <a:t>Enstitü/</a:t>
                      </a:r>
                    </a:p>
                    <a:p>
                      <a:pPr marL="71755" marR="13335">
                        <a:lnSpc>
                          <a:spcPct val="150000"/>
                        </a:lnSpc>
                        <a:spcBef>
                          <a:spcPts val="0"/>
                        </a:spcBef>
                      </a:pPr>
                      <a:r>
                        <a:rPr lang="tr-TR" sz="1800" spc="-70" dirty="0">
                          <a:solidFill>
                            <a:srgbClr val="231F20"/>
                          </a:solidFill>
                          <a:latin typeface="Arial Black"/>
                          <a:cs typeface="Arial Black"/>
                        </a:rPr>
                        <a:t>MYO </a:t>
                      </a:r>
                      <a:r>
                        <a:rPr lang="tr-TR" sz="1800" spc="-105" dirty="0">
                          <a:solidFill>
                            <a:srgbClr val="231F20"/>
                          </a:solidFill>
                          <a:latin typeface="Arial Black"/>
                          <a:cs typeface="Arial Black"/>
                        </a:rPr>
                        <a:t>Yöneticile</a:t>
                      </a:r>
                      <a:r>
                        <a:rPr lang="tr-TR" sz="1800" spc="-90" dirty="0">
                          <a:solidFill>
                            <a:srgbClr val="231F20"/>
                          </a:solidFill>
                          <a:latin typeface="Arial Black"/>
                          <a:cs typeface="Arial Black"/>
                        </a:rPr>
                        <a:t>riyle</a:t>
                      </a:r>
                      <a:r>
                        <a:rPr lang="tr-TR" sz="1800" spc="-8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13335">
                        <a:lnSpc>
                          <a:spcPct val="150000"/>
                        </a:lnSpc>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13335">
                        <a:lnSpc>
                          <a:spcPct val="150000"/>
                        </a:lnSpc>
                      </a:pPr>
                      <a:r>
                        <a:rPr lang="tr-TR" sz="1800" spc="-50" dirty="0">
                          <a:solidFill>
                            <a:srgbClr val="231F20"/>
                          </a:solidFill>
                          <a:latin typeface="Arial Black"/>
                          <a:cs typeface="Arial Black"/>
                        </a:rPr>
                        <a:t>D </a:t>
                      </a:r>
                      <a:r>
                        <a:rPr lang="tr-TR" sz="1800" spc="-114" dirty="0">
                          <a:solidFill>
                            <a:srgbClr val="231F20"/>
                          </a:solidFill>
                          <a:latin typeface="Arial Black"/>
                          <a:cs typeface="Arial Black"/>
                        </a:rPr>
                        <a:t>Yüksekokulu</a:t>
                      </a:r>
                      <a:r>
                        <a:rPr lang="tr-TR" sz="1800" spc="-70" dirty="0">
                          <a:solidFill>
                            <a:srgbClr val="231F20"/>
                          </a:solidFill>
                          <a:latin typeface="Arial Black"/>
                          <a:cs typeface="Arial Black"/>
                        </a:rPr>
                        <a:t>/</a:t>
                      </a:r>
                    </a:p>
                    <a:p>
                      <a:pPr marL="71755" marR="13335">
                        <a:lnSpc>
                          <a:spcPct val="150000"/>
                        </a:lnSpc>
                      </a:pPr>
                      <a:r>
                        <a:rPr lang="tr-TR" sz="1800" spc="-70" dirty="0">
                          <a:solidFill>
                            <a:srgbClr val="231F20"/>
                          </a:solidFill>
                          <a:latin typeface="Arial Black"/>
                          <a:cs typeface="Arial Black"/>
                        </a:rPr>
                        <a:t>Enstitü/MYO </a:t>
                      </a:r>
                      <a:r>
                        <a:rPr lang="tr-TR" sz="1800" spc="-105" dirty="0">
                          <a:solidFill>
                            <a:srgbClr val="231F20"/>
                          </a:solidFill>
                          <a:latin typeface="Arial Black"/>
                          <a:cs typeface="Arial Black"/>
                        </a:rPr>
                        <a:t>Yöneticile</a:t>
                      </a:r>
                      <a:r>
                        <a:rPr lang="tr-TR" sz="1800" spc="-90" dirty="0">
                          <a:solidFill>
                            <a:srgbClr val="231F20"/>
                          </a:solidFill>
                          <a:latin typeface="Arial Black"/>
                          <a:cs typeface="Arial Black"/>
                        </a:rPr>
                        <a:t>riyle</a:t>
                      </a:r>
                      <a:r>
                        <a:rPr lang="tr-TR" sz="1800" spc="-8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57505" marR="64135" indent="-285750" algn="just">
                        <a:lnSpc>
                          <a:spcPct val="100000"/>
                        </a:lnSpc>
                        <a:spcBef>
                          <a:spcPts val="1155"/>
                        </a:spcBef>
                        <a:buFont typeface="Wingdings" panose="05000000000000000000" pitchFamily="2" charset="2"/>
                        <a:buChar char="§"/>
                      </a:pPr>
                      <a:r>
                        <a:rPr lang="tr-TR" sz="2000" spc="-114" dirty="0">
                          <a:solidFill>
                            <a:srgbClr val="231F20"/>
                          </a:solidFill>
                          <a:latin typeface="+mn-lt"/>
                          <a:cs typeface="Arial Black"/>
                        </a:rPr>
                        <a:t>Kalite </a:t>
                      </a:r>
                      <a:r>
                        <a:rPr lang="tr-TR" sz="2000" spc="-90" dirty="0">
                          <a:solidFill>
                            <a:srgbClr val="231F20"/>
                          </a:solidFill>
                          <a:latin typeface="+mn-lt"/>
                          <a:cs typeface="Arial Black"/>
                        </a:rPr>
                        <a:t>süreçlerinin </a:t>
                      </a:r>
                      <a:r>
                        <a:rPr lang="tr-TR" sz="2000" spc="-75" dirty="0">
                          <a:solidFill>
                            <a:srgbClr val="231F20"/>
                          </a:solidFill>
                          <a:latin typeface="+mn-lt"/>
                          <a:cs typeface="Arial Black"/>
                        </a:rPr>
                        <a:t>birim(</a:t>
                      </a:r>
                      <a:r>
                        <a:rPr lang="tr-TR" sz="2000" spc="-75" dirty="0" err="1">
                          <a:solidFill>
                            <a:srgbClr val="231F20"/>
                          </a:solidFill>
                          <a:latin typeface="+mn-lt"/>
                          <a:cs typeface="Arial Black"/>
                        </a:rPr>
                        <a:t>ler</a:t>
                      </a:r>
                      <a:r>
                        <a:rPr lang="tr-TR" sz="2000" spc="-75" dirty="0">
                          <a:solidFill>
                            <a:srgbClr val="231F20"/>
                          </a:solidFill>
                          <a:latin typeface="+mn-lt"/>
                          <a:cs typeface="Arial Black"/>
                        </a:rPr>
                        <a:t>)</a:t>
                      </a:r>
                      <a:r>
                        <a:rPr lang="tr-TR" sz="2000" spc="-110" dirty="0">
                          <a:solidFill>
                            <a:srgbClr val="231F20"/>
                          </a:solidFill>
                          <a:latin typeface="+mn-lt"/>
                          <a:cs typeface="Arial Black"/>
                        </a:rPr>
                        <a:t>e </a:t>
                      </a:r>
                      <a:r>
                        <a:rPr lang="tr-TR" sz="2000" spc="-90" dirty="0">
                          <a:solidFill>
                            <a:srgbClr val="231F20"/>
                          </a:solidFill>
                          <a:latin typeface="+mn-lt"/>
                          <a:cs typeface="Arial Black"/>
                        </a:rPr>
                        <a:t>yayılımı, </a:t>
                      </a:r>
                    </a:p>
                    <a:p>
                      <a:pPr marL="357505" marR="64135" indent="-285750" algn="just">
                        <a:lnSpc>
                          <a:spcPct val="100000"/>
                        </a:lnSpc>
                        <a:spcBef>
                          <a:spcPts val="1155"/>
                        </a:spcBef>
                        <a:buFont typeface="Wingdings" panose="05000000000000000000" pitchFamily="2" charset="2"/>
                        <a:buChar char="§"/>
                      </a:pPr>
                      <a:r>
                        <a:rPr lang="tr-TR" sz="2000" spc="-75" dirty="0">
                          <a:solidFill>
                            <a:srgbClr val="231F20"/>
                          </a:solidFill>
                          <a:latin typeface="+mn-lt"/>
                          <a:cs typeface="Arial Black"/>
                        </a:rPr>
                        <a:t>Birim(</a:t>
                      </a:r>
                      <a:r>
                        <a:rPr lang="tr-TR" sz="2000" spc="-75" dirty="0" err="1">
                          <a:solidFill>
                            <a:srgbClr val="231F20"/>
                          </a:solidFill>
                          <a:latin typeface="+mn-lt"/>
                          <a:cs typeface="Arial Black"/>
                        </a:rPr>
                        <a:t>ler</a:t>
                      </a:r>
                      <a:r>
                        <a:rPr lang="tr-TR" sz="2000" spc="-75" dirty="0">
                          <a:solidFill>
                            <a:srgbClr val="231F20"/>
                          </a:solidFill>
                          <a:latin typeface="+mn-lt"/>
                          <a:cs typeface="Arial Black"/>
                        </a:rPr>
                        <a:t>)in </a:t>
                      </a:r>
                      <a:r>
                        <a:rPr lang="tr-TR" sz="2000" spc="-70" dirty="0">
                          <a:solidFill>
                            <a:srgbClr val="231F20"/>
                          </a:solidFill>
                          <a:latin typeface="+mn-lt"/>
                          <a:cs typeface="Arial Black"/>
                        </a:rPr>
                        <a:t>hede</a:t>
                      </a:r>
                      <a:r>
                        <a:rPr lang="tr-TR" sz="2000" spc="-75" dirty="0">
                          <a:solidFill>
                            <a:srgbClr val="231F20"/>
                          </a:solidFill>
                          <a:latin typeface="+mn-lt"/>
                          <a:cs typeface="Arial Black"/>
                        </a:rPr>
                        <a:t>fleri </a:t>
                      </a:r>
                      <a:r>
                        <a:rPr lang="tr-TR" sz="2000" spc="-110" dirty="0">
                          <a:solidFill>
                            <a:srgbClr val="231F20"/>
                          </a:solidFill>
                          <a:latin typeface="+mn-lt"/>
                          <a:cs typeface="Arial Black"/>
                        </a:rPr>
                        <a:t>ve </a:t>
                      </a:r>
                      <a:r>
                        <a:rPr lang="tr-TR" sz="2000" spc="-55" dirty="0">
                          <a:solidFill>
                            <a:srgbClr val="231F20"/>
                          </a:solidFill>
                          <a:latin typeface="+mn-lt"/>
                          <a:cs typeface="Arial Black"/>
                        </a:rPr>
                        <a:t>bu </a:t>
                      </a:r>
                      <a:r>
                        <a:rPr lang="tr-TR" sz="2000" spc="-75" dirty="0">
                          <a:solidFill>
                            <a:srgbClr val="231F20"/>
                          </a:solidFill>
                          <a:latin typeface="+mn-lt"/>
                          <a:cs typeface="Arial Black"/>
                        </a:rPr>
                        <a:t>hedeflerin </a:t>
                      </a:r>
                      <a:r>
                        <a:rPr lang="tr-TR" sz="2000" spc="-70" dirty="0">
                          <a:solidFill>
                            <a:srgbClr val="231F20"/>
                          </a:solidFill>
                          <a:latin typeface="+mn-lt"/>
                          <a:cs typeface="Arial Black"/>
                        </a:rPr>
                        <a:t>kurumun  </a:t>
                      </a:r>
                      <a:r>
                        <a:rPr lang="tr-TR" sz="2000" spc="-105" dirty="0">
                          <a:solidFill>
                            <a:srgbClr val="231F20"/>
                          </a:solidFill>
                          <a:latin typeface="+mn-lt"/>
                          <a:cs typeface="Arial Black"/>
                        </a:rPr>
                        <a:t>stratejik </a:t>
                      </a:r>
                      <a:r>
                        <a:rPr lang="tr-TR" sz="2000" spc="-75" dirty="0">
                          <a:solidFill>
                            <a:srgbClr val="231F20"/>
                          </a:solidFill>
                          <a:latin typeface="+mn-lt"/>
                          <a:cs typeface="Arial Black"/>
                        </a:rPr>
                        <a:t>hedefleri </a:t>
                      </a:r>
                      <a:r>
                        <a:rPr lang="tr-TR" sz="2000" spc="-90" dirty="0">
                          <a:solidFill>
                            <a:srgbClr val="231F20"/>
                          </a:solidFill>
                          <a:latin typeface="+mn-lt"/>
                          <a:cs typeface="Arial Black"/>
                        </a:rPr>
                        <a:t>içerisinde</a:t>
                      </a:r>
                      <a:r>
                        <a:rPr lang="tr-TR" sz="2000" spc="-114" dirty="0">
                          <a:solidFill>
                            <a:srgbClr val="231F20"/>
                          </a:solidFill>
                          <a:latin typeface="+mn-lt"/>
                          <a:cs typeface="Arial Black"/>
                        </a:rPr>
                        <a:t>ki </a:t>
                      </a:r>
                      <a:r>
                        <a:rPr lang="tr-TR" sz="2000" spc="-85" dirty="0">
                          <a:solidFill>
                            <a:srgbClr val="231F20"/>
                          </a:solidFill>
                          <a:latin typeface="+mn-lt"/>
                          <a:cs typeface="Arial Black"/>
                        </a:rPr>
                        <a:t>yeri, </a:t>
                      </a:r>
                    </a:p>
                    <a:p>
                      <a:pPr marL="357505" marR="64135" indent="-285750" algn="just">
                        <a:lnSpc>
                          <a:spcPct val="100000"/>
                        </a:lnSpc>
                        <a:spcBef>
                          <a:spcPts val="1155"/>
                        </a:spcBef>
                        <a:buFont typeface="Wingdings" panose="05000000000000000000" pitchFamily="2" charset="2"/>
                        <a:buChar char="§"/>
                      </a:pPr>
                      <a:r>
                        <a:rPr lang="tr-TR" sz="2000" spc="-85" dirty="0">
                          <a:solidFill>
                            <a:srgbClr val="231F20"/>
                          </a:solidFill>
                          <a:latin typeface="+mn-lt"/>
                          <a:cs typeface="Arial Black"/>
                        </a:rPr>
                        <a:t>Paydaşların </a:t>
                      </a:r>
                      <a:r>
                        <a:rPr lang="tr-TR" sz="2000" spc="-100" dirty="0">
                          <a:solidFill>
                            <a:srgbClr val="231F20"/>
                          </a:solidFill>
                          <a:latin typeface="+mn-lt"/>
                          <a:cs typeface="Arial Black"/>
                        </a:rPr>
                        <a:t>süreçlere  </a:t>
                      </a:r>
                      <a:r>
                        <a:rPr lang="tr-TR" sz="2000" spc="-95" dirty="0">
                          <a:solidFill>
                            <a:srgbClr val="231F20"/>
                          </a:solidFill>
                          <a:latin typeface="+mn-lt"/>
                          <a:cs typeface="Arial Black"/>
                        </a:rPr>
                        <a:t>katılımı, </a:t>
                      </a:r>
                    </a:p>
                    <a:p>
                      <a:pPr marL="357505" marR="64135" indent="-285750" algn="just">
                        <a:lnSpc>
                          <a:spcPct val="100000"/>
                        </a:lnSpc>
                        <a:spcBef>
                          <a:spcPts val="1155"/>
                        </a:spcBef>
                        <a:buFont typeface="Wingdings" panose="05000000000000000000" pitchFamily="2" charset="2"/>
                        <a:buChar char="§"/>
                      </a:pPr>
                      <a:r>
                        <a:rPr lang="tr-TR" sz="2000" spc="-70" dirty="0">
                          <a:solidFill>
                            <a:srgbClr val="231F20"/>
                          </a:solidFill>
                          <a:latin typeface="+mn-lt"/>
                          <a:cs typeface="Arial Black"/>
                        </a:rPr>
                        <a:t>Birimlerin </a:t>
                      </a:r>
                      <a:r>
                        <a:rPr lang="tr-TR" sz="2000" spc="-100" dirty="0">
                          <a:solidFill>
                            <a:srgbClr val="231F20"/>
                          </a:solidFill>
                          <a:latin typeface="+mn-lt"/>
                          <a:cs typeface="Arial Black"/>
                        </a:rPr>
                        <a:t>içindeki </a:t>
                      </a:r>
                      <a:r>
                        <a:rPr lang="tr-TR" sz="2000" spc="-45" dirty="0">
                          <a:solidFill>
                            <a:srgbClr val="231F20"/>
                          </a:solidFill>
                          <a:latin typeface="+mn-lt"/>
                          <a:cs typeface="Arial Black"/>
                        </a:rPr>
                        <a:t>pro</a:t>
                      </a:r>
                      <a:r>
                        <a:rPr lang="tr-TR" sz="2000" spc="-80" dirty="0">
                          <a:solidFill>
                            <a:srgbClr val="231F20"/>
                          </a:solidFill>
                          <a:latin typeface="+mn-lt"/>
                          <a:cs typeface="Arial Black"/>
                        </a:rPr>
                        <a:t>gramların öğrenme </a:t>
                      </a:r>
                      <a:r>
                        <a:rPr lang="tr-TR" sz="2000" spc="-105" dirty="0">
                          <a:solidFill>
                            <a:srgbClr val="231F20"/>
                          </a:solidFill>
                          <a:latin typeface="+mn-lt"/>
                          <a:cs typeface="Arial Black"/>
                        </a:rPr>
                        <a:t>çıktıları </a:t>
                      </a:r>
                    </a:p>
                    <a:p>
                      <a:pPr marL="357505" marR="64135" indent="-285750" algn="just">
                        <a:lnSpc>
                          <a:spcPct val="100000"/>
                        </a:lnSpc>
                        <a:spcBef>
                          <a:spcPts val="1155"/>
                        </a:spcBef>
                        <a:buFont typeface="Wingdings" panose="05000000000000000000" pitchFamily="2" charset="2"/>
                        <a:buChar char="§"/>
                      </a:pPr>
                      <a:r>
                        <a:rPr lang="tr-TR" sz="2000" spc="-110" dirty="0">
                          <a:solidFill>
                            <a:srgbClr val="231F20"/>
                          </a:solidFill>
                          <a:latin typeface="+mn-lt"/>
                          <a:cs typeface="Arial Black"/>
                        </a:rPr>
                        <a:t>ve </a:t>
                      </a:r>
                      <a:r>
                        <a:rPr lang="tr-TR" sz="2000" spc="-95" dirty="0">
                          <a:solidFill>
                            <a:srgbClr val="231F20"/>
                          </a:solidFill>
                          <a:latin typeface="+mn-lt"/>
                          <a:cs typeface="Arial Black"/>
                        </a:rPr>
                        <a:t>sürekli </a:t>
                      </a:r>
                      <a:r>
                        <a:rPr lang="tr-TR" sz="2000" spc="-100" dirty="0">
                          <a:solidFill>
                            <a:srgbClr val="231F20"/>
                          </a:solidFill>
                          <a:latin typeface="+mn-lt"/>
                          <a:cs typeface="Arial Black"/>
                        </a:rPr>
                        <a:t>iyileşme </a:t>
                      </a:r>
                      <a:r>
                        <a:rPr lang="tr-TR" sz="2000" spc="-105" dirty="0">
                          <a:solidFill>
                            <a:srgbClr val="231F20"/>
                          </a:solidFill>
                          <a:latin typeface="+mn-lt"/>
                          <a:cs typeface="Arial Black"/>
                        </a:rPr>
                        <a:t>çalışmaları </a:t>
                      </a:r>
                      <a:r>
                        <a:rPr lang="tr-TR" sz="2000" spc="-85" dirty="0">
                          <a:solidFill>
                            <a:srgbClr val="231F20"/>
                          </a:solidFill>
                          <a:latin typeface="+mn-lt"/>
                          <a:cs typeface="Arial Black"/>
                        </a:rPr>
                        <a:t>gibi  hususlarda </a:t>
                      </a:r>
                    </a:p>
                    <a:p>
                      <a:pPr marL="71755" marR="64135" indent="0" algn="just">
                        <a:lnSpc>
                          <a:spcPct val="100000"/>
                        </a:lnSpc>
                        <a:spcBef>
                          <a:spcPts val="1155"/>
                        </a:spcBef>
                        <a:buFont typeface="Wingdings" panose="05000000000000000000" pitchFamily="2" charset="2"/>
                        <a:buNone/>
                      </a:pPr>
                      <a:r>
                        <a:rPr lang="tr-TR" sz="2000" spc="-85" dirty="0">
                          <a:solidFill>
                            <a:srgbClr val="231F20"/>
                          </a:solidFill>
                          <a:latin typeface="+mn-lt"/>
                          <a:cs typeface="Arial Black"/>
                        </a:rPr>
                        <a:t>       bilgi</a:t>
                      </a:r>
                      <a:r>
                        <a:rPr lang="tr-TR" sz="2000" spc="-70" dirty="0">
                          <a:solidFill>
                            <a:srgbClr val="231F20"/>
                          </a:solidFill>
                          <a:latin typeface="+mn-lt"/>
                          <a:cs typeface="Arial Black"/>
                        </a:rPr>
                        <a:t> </a:t>
                      </a:r>
                      <a:r>
                        <a:rPr lang="tr-TR" sz="2000" spc="-80" dirty="0">
                          <a:solidFill>
                            <a:srgbClr val="231F20"/>
                          </a:solidFill>
                          <a:latin typeface="+mn-lt"/>
                          <a:cs typeface="Arial Black"/>
                        </a:rPr>
                        <a:t>alınır.</a:t>
                      </a:r>
                      <a:endParaRPr lang="tr-TR" sz="20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96221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600075" y="697566"/>
            <a:ext cx="6804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ZİYARETLERİ</a:t>
            </a:r>
          </a:p>
        </p:txBody>
      </p:sp>
      <p:graphicFrame>
        <p:nvGraphicFramePr>
          <p:cNvPr id="4" name="Diyagram 3">
            <a:extLst>
              <a:ext uri="{FF2B5EF4-FFF2-40B4-BE49-F238E27FC236}">
                <a16:creationId xmlns:a16="http://schemas.microsoft.com/office/drawing/2014/main" id="{5CC9A3A0-89AB-4F0D-B42D-3242937DBA45}"/>
              </a:ext>
            </a:extLst>
          </p:cNvPr>
          <p:cNvGraphicFramePr/>
          <p:nvPr>
            <p:extLst>
              <p:ext uri="{D42A27DB-BD31-4B8C-83A1-F6EECF244321}">
                <p14:modId xmlns:p14="http://schemas.microsoft.com/office/powerpoint/2010/main" val="1636064817"/>
              </p:ext>
            </p:extLst>
          </p:nvPr>
        </p:nvGraphicFramePr>
        <p:xfrm>
          <a:off x="2032000" y="2325029"/>
          <a:ext cx="2149707" cy="22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D0BDBDB1-E296-4E59-BFD8-CDC6CDE6DF5E}"/>
              </a:ext>
            </a:extLst>
          </p:cNvPr>
          <p:cNvSpPr txBox="1"/>
          <p:nvPr/>
        </p:nvSpPr>
        <p:spPr>
          <a:xfrm>
            <a:off x="5382321" y="2375210"/>
            <a:ext cx="6378497" cy="1938992"/>
          </a:xfrm>
          <a:prstGeom prst="rect">
            <a:avLst/>
          </a:prstGeom>
          <a:noFill/>
        </p:spPr>
        <p:txBody>
          <a:bodyPr wrap="square" rtlCol="0">
            <a:spAutoFit/>
          </a:bodyPr>
          <a:lstStyle/>
          <a:p>
            <a:r>
              <a:rPr lang="tr-TR" sz="4000" dirty="0"/>
              <a:t>REKTÖR</a:t>
            </a:r>
          </a:p>
          <a:p>
            <a:r>
              <a:rPr lang="tr-TR" sz="4000" dirty="0"/>
              <a:t>ÜST YÖNETİM</a:t>
            </a:r>
          </a:p>
          <a:p>
            <a:r>
              <a:rPr lang="tr-TR" sz="4000" dirty="0"/>
              <a:t>KALİTE KOMİSYONU ÜYELERİ</a:t>
            </a:r>
          </a:p>
        </p:txBody>
      </p:sp>
      <p:sp>
        <p:nvSpPr>
          <p:cNvPr id="3" name="Ok: Sağ 2">
            <a:extLst>
              <a:ext uri="{FF2B5EF4-FFF2-40B4-BE49-F238E27FC236}">
                <a16:creationId xmlns:a16="http://schemas.microsoft.com/office/drawing/2014/main" id="{D84A1119-69B3-4FEC-BFC3-AE1F4CEC19B6}"/>
              </a:ext>
            </a:extLst>
          </p:cNvPr>
          <p:cNvSpPr/>
          <p:nvPr/>
        </p:nvSpPr>
        <p:spPr>
          <a:xfrm>
            <a:off x="4337823" y="3222702"/>
            <a:ext cx="613317"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1156224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1049781519"/>
              </p:ext>
            </p:extLst>
          </p:nvPr>
        </p:nvGraphicFramePr>
        <p:xfrm>
          <a:off x="0" y="3"/>
          <a:ext cx="12191999" cy="6857997"/>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2542320">
                  <a:extLst>
                    <a:ext uri="{9D8B030D-6E8A-4147-A177-3AD203B41FA5}">
                      <a16:colId xmlns:a16="http://schemas.microsoft.com/office/drawing/2014/main" val="20001"/>
                    </a:ext>
                  </a:extLst>
                </a:gridCol>
                <a:gridCol w="2542320">
                  <a:extLst>
                    <a:ext uri="{9D8B030D-6E8A-4147-A177-3AD203B41FA5}">
                      <a16:colId xmlns:a16="http://schemas.microsoft.com/office/drawing/2014/main" val="1073789597"/>
                    </a:ext>
                  </a:extLst>
                </a:gridCol>
                <a:gridCol w="4861953">
                  <a:extLst>
                    <a:ext uri="{9D8B030D-6E8A-4147-A177-3AD203B41FA5}">
                      <a16:colId xmlns:a16="http://schemas.microsoft.com/office/drawing/2014/main" val="2730371575"/>
                    </a:ext>
                  </a:extLst>
                </a:gridCol>
              </a:tblGrid>
              <a:tr h="900347">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957650">
                <a:tc>
                  <a:txBody>
                    <a:bodyPr/>
                    <a:lstStyle/>
                    <a:p>
                      <a:pPr marL="71755" marR="0" lvl="0" indent="0" algn="l" defTabSz="914400" rtl="0" eaLnBrk="1" fontAlgn="auto" latinLnBrk="0" hangingPunct="1">
                        <a:lnSpc>
                          <a:spcPct val="150000"/>
                        </a:lnSpc>
                        <a:spcBef>
                          <a:spcPts val="0"/>
                        </a:spcBef>
                        <a:spcAft>
                          <a:spcPts val="0"/>
                        </a:spcAft>
                        <a:buClrTx/>
                        <a:buSzTx/>
                        <a:buFontTx/>
                        <a:buNone/>
                        <a:tabLst/>
                        <a:defRPr/>
                      </a:pPr>
                      <a:r>
                        <a:rPr lang="tr-TR" sz="1800" dirty="0">
                          <a:solidFill>
                            <a:srgbClr val="231F20"/>
                          </a:solidFill>
                          <a:latin typeface="Arial Black"/>
                          <a:cs typeface="Arial Black"/>
                        </a:rPr>
                        <a:t>09:45-10:45</a:t>
                      </a:r>
                      <a:endParaRPr lang="tr-TR" sz="1800" dirty="0">
                        <a:latin typeface="Arial Black"/>
                        <a:cs typeface="Arial Black"/>
                      </a:endParaRPr>
                    </a:p>
                    <a:p>
                      <a:pPr marL="71755">
                        <a:lnSpc>
                          <a:spcPct val="150000"/>
                        </a:lnSpc>
                      </a:pPr>
                      <a:r>
                        <a:rPr lang="tr-TR" sz="1800" kern="1200" spc="-85" dirty="0">
                          <a:solidFill>
                            <a:srgbClr val="231F20"/>
                          </a:solidFill>
                          <a:latin typeface="Arial Black"/>
                          <a:ea typeface="+mn-ea"/>
                          <a:cs typeface="Arial Black"/>
                        </a:rPr>
                        <a:t>(60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54610" algn="l">
                        <a:lnSpc>
                          <a:spcPct val="150000"/>
                        </a:lnSpc>
                        <a:spcBef>
                          <a:spcPts val="0"/>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54610" algn="l">
                        <a:lnSpc>
                          <a:spcPct val="150000"/>
                        </a:lnSpc>
                        <a:spcBef>
                          <a:spcPts val="0"/>
                        </a:spcBef>
                      </a:pPr>
                      <a:r>
                        <a:rPr lang="tr-TR" sz="1800" spc="-150" dirty="0">
                          <a:solidFill>
                            <a:srgbClr val="231F20"/>
                          </a:solidFill>
                          <a:latin typeface="Arial Black"/>
                          <a:cs typeface="Arial Black"/>
                        </a:rPr>
                        <a:t>C </a:t>
                      </a:r>
                      <a:r>
                        <a:rPr lang="tr-TR" sz="1800" spc="-114" dirty="0">
                          <a:solidFill>
                            <a:srgbClr val="231F20"/>
                          </a:solidFill>
                          <a:latin typeface="Arial Black"/>
                          <a:cs typeface="Arial Black"/>
                        </a:rPr>
                        <a:t>Yüksekoku</a:t>
                      </a:r>
                      <a:r>
                        <a:rPr lang="tr-TR" sz="1800" spc="-60" dirty="0">
                          <a:solidFill>
                            <a:srgbClr val="231F20"/>
                          </a:solidFill>
                          <a:latin typeface="Arial Black"/>
                          <a:cs typeface="Arial Black"/>
                        </a:rPr>
                        <a:t>lu/</a:t>
                      </a:r>
                    </a:p>
                    <a:p>
                      <a:pPr marL="71755" marR="54610" algn="l">
                        <a:lnSpc>
                          <a:spcPct val="150000"/>
                        </a:lnSpc>
                        <a:spcBef>
                          <a:spcPts val="0"/>
                        </a:spcBef>
                      </a:pPr>
                      <a:r>
                        <a:rPr lang="tr-TR" sz="1800" spc="-60" dirty="0">
                          <a:solidFill>
                            <a:srgbClr val="231F20"/>
                          </a:solidFill>
                          <a:latin typeface="Arial Black"/>
                          <a:cs typeface="Arial Black"/>
                        </a:rPr>
                        <a:t>Enstitü/</a:t>
                      </a:r>
                      <a:endParaRPr lang="tr-TR" sz="1800" dirty="0">
                        <a:latin typeface="Arial Black"/>
                        <a:cs typeface="Arial Black"/>
                      </a:endParaRPr>
                    </a:p>
                    <a:p>
                      <a:pPr marL="71755" marR="259079" algn="l">
                        <a:lnSpc>
                          <a:spcPct val="150000"/>
                        </a:lnSpc>
                        <a:spcBef>
                          <a:spcPts val="0"/>
                        </a:spcBef>
                      </a:pPr>
                      <a:r>
                        <a:rPr lang="tr-TR" sz="1800" spc="-100" dirty="0" err="1">
                          <a:solidFill>
                            <a:srgbClr val="231F20"/>
                          </a:solidFill>
                          <a:latin typeface="Arial Black"/>
                          <a:cs typeface="Arial Black"/>
                        </a:rPr>
                        <a:t>MYO’da</a:t>
                      </a:r>
                      <a:r>
                        <a:rPr lang="tr-TR" sz="1800" spc="-100" dirty="0">
                          <a:solidFill>
                            <a:srgbClr val="231F20"/>
                          </a:solidFill>
                          <a:latin typeface="Arial Black"/>
                          <a:cs typeface="Arial Black"/>
                        </a:rPr>
                        <a:t> </a:t>
                      </a:r>
                      <a:r>
                        <a:rPr lang="tr-TR" sz="1800" spc="-90" dirty="0">
                          <a:solidFill>
                            <a:srgbClr val="231F20"/>
                          </a:solidFill>
                          <a:latin typeface="Arial Black"/>
                          <a:cs typeface="Arial Black"/>
                        </a:rPr>
                        <a:t>görev yapan  </a:t>
                      </a:r>
                      <a:r>
                        <a:rPr lang="tr-TR" sz="1800" spc="-110" dirty="0">
                          <a:solidFill>
                            <a:srgbClr val="231F20"/>
                          </a:solidFill>
                          <a:latin typeface="Arial Black"/>
                          <a:cs typeface="Arial Black"/>
                        </a:rPr>
                        <a:t>akademik </a:t>
                      </a:r>
                      <a:r>
                        <a:rPr lang="tr-TR" sz="1800" spc="-80" dirty="0">
                          <a:solidFill>
                            <a:srgbClr val="231F20"/>
                          </a:solidFill>
                          <a:latin typeface="Arial Black"/>
                          <a:cs typeface="Arial Black"/>
                        </a:rPr>
                        <a:t>personel </a:t>
                      </a: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54610" algn="l">
                        <a:lnSpc>
                          <a:spcPct val="150000"/>
                        </a:lnSpc>
                        <a:spcBef>
                          <a:spcPts val="0"/>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54610" algn="l">
                        <a:lnSpc>
                          <a:spcPct val="150000"/>
                        </a:lnSpc>
                        <a:spcBef>
                          <a:spcPts val="0"/>
                        </a:spcBef>
                      </a:pPr>
                      <a:r>
                        <a:rPr lang="tr-TR" sz="1800" spc="-85" dirty="0">
                          <a:solidFill>
                            <a:srgbClr val="231F20"/>
                          </a:solidFill>
                          <a:latin typeface="Arial Black"/>
                          <a:cs typeface="Arial Black"/>
                        </a:rPr>
                        <a:t>D </a:t>
                      </a:r>
                      <a:r>
                        <a:rPr lang="tr-TR" sz="1800" spc="-100" dirty="0">
                          <a:solidFill>
                            <a:srgbClr val="231F20"/>
                          </a:solidFill>
                          <a:latin typeface="Arial Black"/>
                          <a:cs typeface="Arial Black"/>
                        </a:rPr>
                        <a:t>Yüksekokulu/ </a:t>
                      </a:r>
                      <a:r>
                        <a:rPr lang="tr-TR" sz="1800" spc="-80" dirty="0">
                          <a:solidFill>
                            <a:srgbClr val="231F20"/>
                          </a:solidFill>
                          <a:latin typeface="Arial Black"/>
                          <a:cs typeface="Arial Black"/>
                        </a:rPr>
                        <a:t>Enstitü/</a:t>
                      </a:r>
                      <a:endParaRPr lang="tr-TR" sz="1800" dirty="0">
                        <a:latin typeface="Arial Black"/>
                        <a:cs typeface="Arial Black"/>
                      </a:endParaRPr>
                    </a:p>
                    <a:p>
                      <a:pPr marL="71755" marR="259079" algn="l">
                        <a:lnSpc>
                          <a:spcPct val="150000"/>
                        </a:lnSpc>
                        <a:spcBef>
                          <a:spcPts val="0"/>
                        </a:spcBef>
                      </a:pPr>
                      <a:r>
                        <a:rPr lang="tr-TR" sz="1800" spc="-100" dirty="0" err="1">
                          <a:solidFill>
                            <a:srgbClr val="231F20"/>
                          </a:solidFill>
                          <a:latin typeface="Arial Black"/>
                          <a:cs typeface="Arial Black"/>
                        </a:rPr>
                        <a:t>MYO’da</a:t>
                      </a:r>
                      <a:r>
                        <a:rPr lang="tr-TR" sz="1800" spc="-100" dirty="0">
                          <a:solidFill>
                            <a:srgbClr val="231F20"/>
                          </a:solidFill>
                          <a:latin typeface="Arial Black"/>
                          <a:cs typeface="Arial Black"/>
                        </a:rPr>
                        <a:t> </a:t>
                      </a:r>
                      <a:r>
                        <a:rPr lang="tr-TR" sz="1800" spc="-90" dirty="0">
                          <a:solidFill>
                            <a:srgbClr val="231F20"/>
                          </a:solidFill>
                          <a:latin typeface="Arial Black"/>
                          <a:cs typeface="Arial Black"/>
                        </a:rPr>
                        <a:t>görev yapan  </a:t>
                      </a:r>
                      <a:r>
                        <a:rPr lang="tr-TR" sz="1800" spc="-110" dirty="0">
                          <a:solidFill>
                            <a:srgbClr val="231F20"/>
                          </a:solidFill>
                          <a:latin typeface="Arial Black"/>
                          <a:cs typeface="Arial Black"/>
                        </a:rPr>
                        <a:t>akademik </a:t>
                      </a:r>
                      <a:r>
                        <a:rPr lang="tr-TR" sz="1800" spc="-80" dirty="0">
                          <a:solidFill>
                            <a:srgbClr val="231F20"/>
                          </a:solidFill>
                          <a:latin typeface="Arial Black"/>
                          <a:cs typeface="Arial Black"/>
                        </a:rPr>
                        <a:t>personel </a:t>
                      </a:r>
                      <a:r>
                        <a:rPr lang="tr-TR" sz="1800" spc="-90" dirty="0">
                          <a:solidFill>
                            <a:srgbClr val="231F20"/>
                          </a:solidFill>
                          <a:latin typeface="Arial Black"/>
                          <a:cs typeface="Arial Black"/>
                        </a:rPr>
                        <a:t>ile  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57187" marR="63500" indent="-285750" algn="l" defTabSz="914400" rtl="0" eaLnBrk="1" latinLnBrk="0" hangingPunct="1">
                        <a:lnSpc>
                          <a:spcPct val="150000"/>
                        </a:lnSpc>
                        <a:spcBef>
                          <a:spcPts val="165"/>
                        </a:spcBef>
                        <a:buFont typeface="Wingdings" panose="05000000000000000000" pitchFamily="2" charset="2"/>
                        <a:buChar char="§"/>
                      </a:pPr>
                      <a:endParaRPr lang="tr-TR" sz="1800" kern="1200" spc="-105" dirty="0">
                        <a:solidFill>
                          <a:srgbClr val="231F20"/>
                        </a:solidFill>
                        <a:latin typeface="+mn-lt"/>
                        <a:ea typeface="+mn-ea"/>
                        <a:cs typeface="Arial Black"/>
                      </a:endParaRPr>
                    </a:p>
                    <a:p>
                      <a:pPr marL="357187" marR="63500" indent="-285750"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Öğretim elemanlarının üst  yönetim ile ilişkileri incelenir, </a:t>
                      </a:r>
                    </a:p>
                    <a:p>
                      <a:pPr marL="357187" marR="63500" indent="-285750"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Kalite güvence sisteminin öğretim  elemanlarının faaliyetlerindeki  rolü, </a:t>
                      </a:r>
                    </a:p>
                    <a:p>
                      <a:pPr marL="357187" marR="63500" indent="-285750"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Yeni personelin işe alımı,  </a:t>
                      </a:r>
                    </a:p>
                    <a:p>
                      <a:pPr marL="357187" marR="63500" indent="-285750" algn="l" defTabSz="914400" rtl="0" eaLnBrk="1" latinLnBrk="0" hangingPunct="1">
                        <a:lnSpc>
                          <a:spcPct val="150000"/>
                        </a:lnSpc>
                        <a:spcBef>
                          <a:spcPts val="165"/>
                        </a:spcBef>
                        <a:buFont typeface="Wingdings" panose="05000000000000000000" pitchFamily="2" charset="2"/>
                        <a:buChar char="§"/>
                      </a:pPr>
                      <a:r>
                        <a:rPr lang="tr-TR" sz="2000" kern="1200" spc="-105" dirty="0">
                          <a:solidFill>
                            <a:srgbClr val="231F20"/>
                          </a:solidFill>
                          <a:latin typeface="+mn-lt"/>
                          <a:ea typeface="+mn-ea"/>
                          <a:cs typeface="Arial Black"/>
                        </a:rPr>
                        <a:t>Akademik personelin kendisini  geliştirmesi ve motivasyonu ile  ilgili politikaları hakkında görüş  alınır.</a:t>
                      </a:r>
                    </a:p>
                    <a:p>
                      <a:pPr marL="357187" marR="63500" indent="-285750" algn="l" defTabSz="914400" rtl="0" eaLnBrk="1" latinLnBrk="0" hangingPunct="1">
                        <a:lnSpc>
                          <a:spcPct val="150000"/>
                        </a:lnSpc>
                        <a:spcBef>
                          <a:spcPts val="165"/>
                        </a:spcBef>
                        <a:buFont typeface="Wingdings" panose="05000000000000000000" pitchFamily="2" charset="2"/>
                        <a:buChar char="v"/>
                      </a:pPr>
                      <a:r>
                        <a:rPr lang="tr-TR" sz="2000" kern="1200" spc="-105" dirty="0">
                          <a:solidFill>
                            <a:srgbClr val="231F20"/>
                          </a:solidFill>
                          <a:latin typeface="+mn-lt"/>
                          <a:ea typeface="+mn-ea"/>
                          <a:cs typeface="Arial Black"/>
                        </a:rPr>
                        <a:t>(Bu görüşmeye birim  yöneticilerinin katılmaması  önemle dikkate alınmalıdır. Bu  toplantıya sadece akademik  personel katılmalıdır.)</a:t>
                      </a: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4255018"/>
                  </a:ext>
                </a:extLst>
              </a:tr>
            </a:tbl>
          </a:graphicData>
        </a:graphic>
      </p:graphicFrame>
    </p:spTree>
    <p:extLst>
      <p:ext uri="{BB962C8B-B14F-4D97-AF65-F5344CB8AC3E}">
        <p14:creationId xmlns:p14="http://schemas.microsoft.com/office/powerpoint/2010/main" val="57801671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183857879"/>
              </p:ext>
            </p:extLst>
          </p:nvPr>
        </p:nvGraphicFramePr>
        <p:xfrm>
          <a:off x="0" y="3"/>
          <a:ext cx="12191999" cy="6857997"/>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2542320">
                  <a:extLst>
                    <a:ext uri="{9D8B030D-6E8A-4147-A177-3AD203B41FA5}">
                      <a16:colId xmlns:a16="http://schemas.microsoft.com/office/drawing/2014/main" val="20001"/>
                    </a:ext>
                  </a:extLst>
                </a:gridCol>
                <a:gridCol w="2542320">
                  <a:extLst>
                    <a:ext uri="{9D8B030D-6E8A-4147-A177-3AD203B41FA5}">
                      <a16:colId xmlns:a16="http://schemas.microsoft.com/office/drawing/2014/main" val="1073789597"/>
                    </a:ext>
                  </a:extLst>
                </a:gridCol>
                <a:gridCol w="4861953">
                  <a:extLst>
                    <a:ext uri="{9D8B030D-6E8A-4147-A177-3AD203B41FA5}">
                      <a16:colId xmlns:a16="http://schemas.microsoft.com/office/drawing/2014/main" val="2730371575"/>
                    </a:ext>
                  </a:extLst>
                </a:gridCol>
              </a:tblGrid>
              <a:tr h="900347">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gridSpan="2">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pPr marL="958850" indent="-777875">
                        <a:lnSpc>
                          <a:spcPct val="100000"/>
                        </a:lnSpc>
                        <a:spcBef>
                          <a:spcPts val="165"/>
                        </a:spcBef>
                      </a:pP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957650">
                <a:tc>
                  <a:txBody>
                    <a:bodyPr/>
                    <a:lstStyle/>
                    <a:p>
                      <a:pPr marL="71755" marR="0" lvl="0" indent="0" algn="l" defTabSz="914400" rtl="0" eaLnBrk="1" fontAlgn="auto" latinLnBrk="0" hangingPunct="1">
                        <a:lnSpc>
                          <a:spcPct val="150000"/>
                        </a:lnSpc>
                        <a:spcBef>
                          <a:spcPts val="0"/>
                        </a:spcBef>
                        <a:spcAft>
                          <a:spcPts val="0"/>
                        </a:spcAft>
                        <a:buClrTx/>
                        <a:buSzTx/>
                        <a:buFontTx/>
                        <a:buNone/>
                        <a:tabLst/>
                        <a:defRPr/>
                      </a:pPr>
                      <a:r>
                        <a:rPr lang="tr-TR" sz="1800" dirty="0">
                          <a:solidFill>
                            <a:srgbClr val="231F20"/>
                          </a:solidFill>
                          <a:latin typeface="Arial Black"/>
                          <a:cs typeface="Arial Black"/>
                        </a:rPr>
                        <a:t>10:45-11:45</a:t>
                      </a:r>
                      <a:endParaRPr lang="tr-TR" sz="1800" dirty="0">
                        <a:latin typeface="Arial Black"/>
                        <a:cs typeface="Arial Black"/>
                      </a:endParaRPr>
                    </a:p>
                    <a:p>
                      <a:pPr marL="71755">
                        <a:lnSpc>
                          <a:spcPct val="150000"/>
                        </a:lnSpc>
                      </a:pPr>
                      <a:r>
                        <a:rPr lang="tr-TR" sz="1800" kern="1200" spc="-85" dirty="0">
                          <a:solidFill>
                            <a:srgbClr val="231F20"/>
                          </a:solidFill>
                          <a:latin typeface="Arial Black"/>
                          <a:ea typeface="+mn-ea"/>
                          <a:cs typeface="Arial Black"/>
                        </a:rPr>
                        <a:t>(60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54610" algn="l">
                        <a:lnSpc>
                          <a:spcPct val="150000"/>
                        </a:lnSpc>
                        <a:spcBef>
                          <a:spcPts val="0"/>
                        </a:spcBef>
                      </a:pPr>
                      <a:r>
                        <a:rPr lang="tr-TR" sz="1800" spc="-80" dirty="0">
                          <a:solidFill>
                            <a:srgbClr val="231F20"/>
                          </a:solidFill>
                          <a:latin typeface="Arial Black"/>
                          <a:cs typeface="Arial Black"/>
                        </a:rPr>
                        <a:t>Değerlendirme Takımının  iki üyesinin </a:t>
                      </a:r>
                    </a:p>
                    <a:p>
                      <a:pPr marL="71755" marR="54610" algn="l">
                        <a:lnSpc>
                          <a:spcPct val="150000"/>
                        </a:lnSpc>
                        <a:spcBef>
                          <a:spcPts val="0"/>
                        </a:spcBef>
                      </a:pPr>
                      <a:r>
                        <a:rPr lang="tr-TR" sz="1800" spc="-80" dirty="0">
                          <a:solidFill>
                            <a:srgbClr val="231F20"/>
                          </a:solidFill>
                          <a:latin typeface="Arial Black"/>
                          <a:cs typeface="Arial Black"/>
                        </a:rPr>
                        <a:t>C Yüksekokulu/</a:t>
                      </a:r>
                    </a:p>
                    <a:p>
                      <a:pPr marL="71755" marR="54610" algn="l">
                        <a:lnSpc>
                          <a:spcPct val="150000"/>
                        </a:lnSpc>
                        <a:spcBef>
                          <a:spcPts val="0"/>
                        </a:spcBef>
                      </a:pPr>
                      <a:r>
                        <a:rPr lang="tr-TR" sz="1800" spc="-80" dirty="0">
                          <a:solidFill>
                            <a:srgbClr val="231F20"/>
                          </a:solidFill>
                          <a:latin typeface="Arial Black"/>
                          <a:cs typeface="Arial Black"/>
                        </a:rPr>
                        <a:t>/Enstitü/</a:t>
                      </a:r>
                    </a:p>
                    <a:p>
                      <a:pPr marL="71755" marR="54610" algn="l">
                        <a:lnSpc>
                          <a:spcPct val="150000"/>
                        </a:lnSpc>
                        <a:spcBef>
                          <a:spcPts val="0"/>
                        </a:spcBef>
                      </a:pPr>
                      <a:r>
                        <a:rPr lang="tr-TR" sz="1800" spc="-80" dirty="0" err="1">
                          <a:solidFill>
                            <a:srgbClr val="231F20"/>
                          </a:solidFill>
                          <a:latin typeface="Arial Black"/>
                          <a:cs typeface="Arial Black"/>
                        </a:rPr>
                        <a:t>MYO’da</a:t>
                      </a:r>
                      <a:r>
                        <a:rPr lang="tr-TR" sz="1800" spc="-80" dirty="0">
                          <a:solidFill>
                            <a:srgbClr val="231F20"/>
                          </a:solidFill>
                          <a:latin typeface="Arial Black"/>
                          <a:cs typeface="Arial Black"/>
                        </a:rPr>
                        <a:t> öğrenim gören  öğrenciler ile görüşmesi</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29845" algn="l">
                        <a:lnSpc>
                          <a:spcPct val="150000"/>
                        </a:lnSpc>
                        <a:spcBef>
                          <a:spcPts val="780"/>
                        </a:spcBef>
                      </a:pPr>
                      <a:r>
                        <a:rPr lang="tr-TR" sz="1800" spc="-80" dirty="0">
                          <a:solidFill>
                            <a:srgbClr val="231F20"/>
                          </a:solidFill>
                          <a:latin typeface="Arial Black"/>
                          <a:cs typeface="Arial Black"/>
                        </a:rPr>
                        <a:t>Değerlendirme </a:t>
                      </a:r>
                      <a:r>
                        <a:rPr lang="tr-TR" sz="1800" spc="-100" dirty="0">
                          <a:solidFill>
                            <a:srgbClr val="231F20"/>
                          </a:solidFill>
                          <a:latin typeface="Arial Black"/>
                          <a:cs typeface="Arial Black"/>
                        </a:rPr>
                        <a:t>Takımının  </a:t>
                      </a:r>
                      <a:r>
                        <a:rPr lang="tr-TR" sz="1800" spc="-105" dirty="0">
                          <a:solidFill>
                            <a:srgbClr val="231F20"/>
                          </a:solidFill>
                          <a:latin typeface="Arial Black"/>
                          <a:cs typeface="Arial Black"/>
                        </a:rPr>
                        <a:t>iki </a:t>
                      </a:r>
                      <a:r>
                        <a:rPr lang="tr-TR" sz="1800" spc="-85" dirty="0">
                          <a:solidFill>
                            <a:srgbClr val="231F20"/>
                          </a:solidFill>
                          <a:latin typeface="Arial Black"/>
                          <a:cs typeface="Arial Black"/>
                        </a:rPr>
                        <a:t>üyesinin, </a:t>
                      </a:r>
                    </a:p>
                    <a:p>
                      <a:pPr marL="71755" marR="29845" algn="l">
                        <a:lnSpc>
                          <a:spcPct val="150000"/>
                        </a:lnSpc>
                        <a:spcBef>
                          <a:spcPts val="780"/>
                        </a:spcBef>
                      </a:pPr>
                      <a:r>
                        <a:rPr lang="tr-TR" sz="1800" spc="-50" dirty="0">
                          <a:solidFill>
                            <a:srgbClr val="231F20"/>
                          </a:solidFill>
                          <a:latin typeface="Arial Black"/>
                          <a:cs typeface="Arial Black"/>
                        </a:rPr>
                        <a:t>D </a:t>
                      </a:r>
                      <a:r>
                        <a:rPr lang="tr-TR" sz="1800" spc="-114" dirty="0">
                          <a:solidFill>
                            <a:srgbClr val="231F20"/>
                          </a:solidFill>
                          <a:latin typeface="Arial Black"/>
                          <a:cs typeface="Arial Black"/>
                        </a:rPr>
                        <a:t>Yüksekokulu/ </a:t>
                      </a:r>
                      <a:r>
                        <a:rPr lang="tr-TR" sz="1800" spc="-60" dirty="0">
                          <a:solidFill>
                            <a:srgbClr val="231F20"/>
                          </a:solidFill>
                          <a:latin typeface="Arial Black"/>
                          <a:cs typeface="Arial Black"/>
                        </a:rPr>
                        <a:t>Enstitü/</a:t>
                      </a:r>
                      <a:endParaRPr lang="tr-TR" sz="1800" dirty="0">
                        <a:latin typeface="Arial Black"/>
                        <a:cs typeface="Arial Black"/>
                      </a:endParaRPr>
                    </a:p>
                    <a:p>
                      <a:pPr marL="71755" marR="138430" algn="l">
                        <a:lnSpc>
                          <a:spcPct val="150000"/>
                        </a:lnSpc>
                      </a:pPr>
                      <a:r>
                        <a:rPr lang="tr-TR" sz="1800" spc="-100" dirty="0" err="1">
                          <a:solidFill>
                            <a:srgbClr val="231F20"/>
                          </a:solidFill>
                          <a:latin typeface="Arial Black"/>
                          <a:cs typeface="Arial Black"/>
                        </a:rPr>
                        <a:t>MYO’da</a:t>
                      </a:r>
                      <a:r>
                        <a:rPr lang="tr-TR" sz="1800" spc="-100" dirty="0">
                          <a:solidFill>
                            <a:srgbClr val="231F20"/>
                          </a:solidFill>
                          <a:latin typeface="Arial Black"/>
                          <a:cs typeface="Arial Black"/>
                        </a:rPr>
                        <a:t> </a:t>
                      </a:r>
                      <a:r>
                        <a:rPr lang="tr-TR" sz="1800" spc="-80" dirty="0">
                          <a:solidFill>
                            <a:srgbClr val="231F20"/>
                          </a:solidFill>
                          <a:latin typeface="Arial Black"/>
                          <a:cs typeface="Arial Black"/>
                        </a:rPr>
                        <a:t>öğrenim gören  </a:t>
                      </a:r>
                      <a:r>
                        <a:rPr lang="tr-TR" sz="1800" spc="-90" dirty="0">
                          <a:solidFill>
                            <a:srgbClr val="231F20"/>
                          </a:solidFill>
                          <a:latin typeface="Arial Black"/>
                          <a:cs typeface="Arial Black"/>
                        </a:rPr>
                        <a:t>öğrenciler ile</a:t>
                      </a:r>
                      <a:r>
                        <a:rPr lang="tr-TR" sz="1800" spc="-11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57187" marR="63500" indent="-285750" algn="l" defTabSz="914400" rtl="0" eaLnBrk="1" latinLnBrk="0" hangingPunct="1">
                        <a:lnSpc>
                          <a:spcPct val="150000"/>
                        </a:lnSpc>
                        <a:spcBef>
                          <a:spcPts val="165"/>
                        </a:spcBef>
                        <a:buFont typeface="Wingdings" panose="05000000000000000000" pitchFamily="2" charset="2"/>
                        <a:buChar char="§"/>
                      </a:pPr>
                      <a:endParaRPr lang="tr-TR" sz="2000" kern="1200" spc="-105" dirty="0">
                        <a:solidFill>
                          <a:srgbClr val="231F20"/>
                        </a:solidFill>
                        <a:latin typeface="+mn-lt"/>
                        <a:ea typeface="+mn-ea"/>
                        <a:cs typeface="Arial Black"/>
                      </a:endParaRPr>
                    </a:p>
                    <a:p>
                      <a:pPr marL="414655" indent="-342900" algn="just">
                        <a:lnSpc>
                          <a:spcPct val="150000"/>
                        </a:lnSpc>
                        <a:spcBef>
                          <a:spcPts val="330"/>
                        </a:spcBef>
                        <a:buFont typeface="Wingdings" panose="05000000000000000000" pitchFamily="2" charset="2"/>
                        <a:buChar char="q"/>
                      </a:pPr>
                      <a:r>
                        <a:rPr lang="tr-TR" sz="2000" spc="-85" dirty="0">
                          <a:solidFill>
                            <a:srgbClr val="231F20"/>
                          </a:solidFill>
                          <a:latin typeface="+mn-lt"/>
                          <a:cs typeface="Arial Black"/>
                        </a:rPr>
                        <a:t>Öğrencilerin</a:t>
                      </a:r>
                      <a:r>
                        <a:rPr lang="tr-TR" sz="2000" spc="-185" dirty="0">
                          <a:solidFill>
                            <a:srgbClr val="231F20"/>
                          </a:solidFill>
                          <a:latin typeface="+mn-lt"/>
                          <a:cs typeface="Arial Black"/>
                        </a:rPr>
                        <a:t> </a:t>
                      </a:r>
                      <a:r>
                        <a:rPr lang="tr-TR" sz="2000" spc="-90" dirty="0">
                          <a:solidFill>
                            <a:srgbClr val="231F20"/>
                          </a:solidFill>
                          <a:latin typeface="+mn-lt"/>
                          <a:cs typeface="Arial Black"/>
                        </a:rPr>
                        <a:t>karar</a:t>
                      </a:r>
                      <a:r>
                        <a:rPr lang="tr-TR" sz="2000" spc="-185" dirty="0">
                          <a:solidFill>
                            <a:srgbClr val="231F20"/>
                          </a:solidFill>
                          <a:latin typeface="+mn-lt"/>
                          <a:cs typeface="Arial Black"/>
                        </a:rPr>
                        <a:t> </a:t>
                      </a:r>
                      <a:r>
                        <a:rPr lang="tr-TR" sz="2000" spc="-100" dirty="0">
                          <a:solidFill>
                            <a:srgbClr val="231F20"/>
                          </a:solidFill>
                          <a:latin typeface="+mn-lt"/>
                          <a:cs typeface="Arial Black"/>
                        </a:rPr>
                        <a:t>alma</a:t>
                      </a:r>
                      <a:r>
                        <a:rPr lang="tr-TR" sz="2000" spc="-180" dirty="0">
                          <a:solidFill>
                            <a:srgbClr val="231F20"/>
                          </a:solidFill>
                          <a:latin typeface="+mn-lt"/>
                          <a:cs typeface="Arial Black"/>
                        </a:rPr>
                        <a:t> </a:t>
                      </a:r>
                      <a:r>
                        <a:rPr lang="tr-TR" sz="2000" spc="-90" dirty="0">
                          <a:solidFill>
                            <a:srgbClr val="231F20"/>
                          </a:solidFill>
                          <a:latin typeface="+mn-lt"/>
                          <a:cs typeface="Arial Black"/>
                        </a:rPr>
                        <a:t>süreçler</a:t>
                      </a:r>
                      <a:r>
                        <a:rPr lang="tr-TR" sz="2000" spc="-80" dirty="0">
                          <a:solidFill>
                            <a:srgbClr val="231F20"/>
                          </a:solidFill>
                          <a:latin typeface="+mn-lt"/>
                          <a:cs typeface="Arial Black"/>
                        </a:rPr>
                        <a:t>ine </a:t>
                      </a:r>
                      <a:r>
                        <a:rPr lang="tr-TR" sz="2000" spc="-95" dirty="0">
                          <a:solidFill>
                            <a:srgbClr val="231F20"/>
                          </a:solidFill>
                          <a:latin typeface="+mn-lt"/>
                          <a:cs typeface="Arial Black"/>
                        </a:rPr>
                        <a:t>katılımı, </a:t>
                      </a:r>
                    </a:p>
                    <a:p>
                      <a:pPr marL="414655" indent="-342900" algn="just">
                        <a:lnSpc>
                          <a:spcPct val="150000"/>
                        </a:lnSpc>
                        <a:spcBef>
                          <a:spcPts val="330"/>
                        </a:spcBef>
                        <a:buFont typeface="Wingdings" panose="05000000000000000000" pitchFamily="2" charset="2"/>
                        <a:buChar char="q"/>
                      </a:pPr>
                      <a:r>
                        <a:rPr lang="tr-TR" sz="2000" spc="-105" dirty="0">
                          <a:solidFill>
                            <a:srgbClr val="231F20"/>
                          </a:solidFill>
                          <a:latin typeface="+mn-lt"/>
                          <a:cs typeface="Arial Black"/>
                        </a:rPr>
                        <a:t>Kalite </a:t>
                      </a:r>
                      <a:r>
                        <a:rPr lang="tr-TR" sz="2000" spc="-110" dirty="0">
                          <a:solidFill>
                            <a:srgbClr val="231F20"/>
                          </a:solidFill>
                          <a:latin typeface="+mn-lt"/>
                          <a:cs typeface="Arial Black"/>
                        </a:rPr>
                        <a:t>güvence  </a:t>
                      </a:r>
                      <a:r>
                        <a:rPr lang="tr-TR" sz="2000" spc="-105" dirty="0">
                          <a:solidFill>
                            <a:srgbClr val="231F20"/>
                          </a:solidFill>
                          <a:latin typeface="+mn-lt"/>
                          <a:cs typeface="Arial Black"/>
                        </a:rPr>
                        <a:t>sistemi, </a:t>
                      </a:r>
                    </a:p>
                    <a:p>
                      <a:pPr marL="414655" indent="-342900" algn="just">
                        <a:lnSpc>
                          <a:spcPct val="150000"/>
                        </a:lnSpc>
                        <a:spcBef>
                          <a:spcPts val="330"/>
                        </a:spcBef>
                        <a:buFont typeface="Wingdings" panose="05000000000000000000" pitchFamily="2" charset="2"/>
                        <a:buChar char="q"/>
                      </a:pPr>
                      <a:r>
                        <a:rPr lang="tr-TR" sz="2000" spc="-100" dirty="0">
                          <a:solidFill>
                            <a:srgbClr val="231F20"/>
                          </a:solidFill>
                          <a:latin typeface="+mn-lt"/>
                          <a:cs typeface="Arial Black"/>
                        </a:rPr>
                        <a:t>Eğitim </a:t>
                      </a:r>
                      <a:r>
                        <a:rPr lang="tr-TR" sz="2000" spc="-80" dirty="0">
                          <a:solidFill>
                            <a:srgbClr val="231F20"/>
                          </a:solidFill>
                          <a:latin typeface="+mn-lt"/>
                          <a:cs typeface="Arial Black"/>
                        </a:rPr>
                        <a:t>hizmetleri,</a:t>
                      </a:r>
                      <a:r>
                        <a:rPr lang="tr-TR" sz="2000" spc="-190" dirty="0">
                          <a:solidFill>
                            <a:srgbClr val="231F20"/>
                          </a:solidFill>
                          <a:latin typeface="+mn-lt"/>
                          <a:cs typeface="Arial Black"/>
                        </a:rPr>
                        <a:t> </a:t>
                      </a:r>
                    </a:p>
                    <a:p>
                      <a:pPr marL="414655" indent="-342900" algn="just">
                        <a:lnSpc>
                          <a:spcPct val="150000"/>
                        </a:lnSpc>
                        <a:spcBef>
                          <a:spcPts val="330"/>
                        </a:spcBef>
                        <a:buFont typeface="Wingdings" panose="05000000000000000000" pitchFamily="2" charset="2"/>
                        <a:buChar char="q"/>
                      </a:pPr>
                      <a:r>
                        <a:rPr lang="tr-TR" sz="2000" spc="-70" dirty="0">
                          <a:solidFill>
                            <a:srgbClr val="231F20"/>
                          </a:solidFill>
                          <a:latin typeface="+mn-lt"/>
                          <a:cs typeface="Arial Black"/>
                        </a:rPr>
                        <a:t>Öğren</a:t>
                      </a:r>
                      <a:r>
                        <a:rPr lang="tr-TR" sz="2000" spc="-140" dirty="0">
                          <a:solidFill>
                            <a:srgbClr val="231F20"/>
                          </a:solidFill>
                          <a:latin typeface="+mn-lt"/>
                          <a:cs typeface="Arial Black"/>
                        </a:rPr>
                        <a:t>ci </a:t>
                      </a:r>
                      <a:r>
                        <a:rPr lang="tr-TR" sz="2000" spc="-110" dirty="0">
                          <a:solidFill>
                            <a:srgbClr val="231F20"/>
                          </a:solidFill>
                          <a:latin typeface="+mn-lt"/>
                          <a:cs typeface="Arial Black"/>
                        </a:rPr>
                        <a:t>destek </a:t>
                      </a:r>
                      <a:r>
                        <a:rPr lang="tr-TR" sz="2000" spc="-80" dirty="0">
                          <a:solidFill>
                            <a:srgbClr val="231F20"/>
                          </a:solidFill>
                          <a:latin typeface="+mn-lt"/>
                          <a:cs typeface="Arial Black"/>
                        </a:rPr>
                        <a:t>hizmetleri </a:t>
                      </a:r>
                      <a:r>
                        <a:rPr lang="tr-TR" sz="2000" spc="-85" dirty="0">
                          <a:solidFill>
                            <a:srgbClr val="231F20"/>
                          </a:solidFill>
                          <a:latin typeface="+mn-lt"/>
                          <a:cs typeface="Arial Black"/>
                        </a:rPr>
                        <a:t>gibi </a:t>
                      </a:r>
                    </a:p>
                    <a:p>
                      <a:pPr marL="71755" algn="just">
                        <a:lnSpc>
                          <a:spcPct val="150000"/>
                        </a:lnSpc>
                        <a:spcBef>
                          <a:spcPts val="330"/>
                        </a:spcBef>
                      </a:pPr>
                      <a:r>
                        <a:rPr lang="tr-TR" sz="2000" spc="-70" dirty="0">
                          <a:solidFill>
                            <a:srgbClr val="231F20"/>
                          </a:solidFill>
                          <a:latin typeface="+mn-lt"/>
                          <a:cs typeface="Arial Black"/>
                        </a:rPr>
                        <a:t>konular</a:t>
                      </a:r>
                      <a:r>
                        <a:rPr lang="tr-TR" sz="2000" spc="-85" dirty="0">
                          <a:solidFill>
                            <a:srgbClr val="231F20"/>
                          </a:solidFill>
                          <a:latin typeface="+mn-lt"/>
                          <a:cs typeface="Arial Black"/>
                        </a:rPr>
                        <a:t>da </a:t>
                      </a:r>
                      <a:r>
                        <a:rPr lang="tr-TR" sz="2000" spc="-80" dirty="0">
                          <a:solidFill>
                            <a:srgbClr val="231F20"/>
                          </a:solidFill>
                          <a:latin typeface="+mn-lt"/>
                          <a:cs typeface="Arial Black"/>
                        </a:rPr>
                        <a:t>görüşlerini </a:t>
                      </a:r>
                      <a:r>
                        <a:rPr lang="tr-TR" sz="2000" spc="-100" dirty="0">
                          <a:solidFill>
                            <a:srgbClr val="231F20"/>
                          </a:solidFill>
                          <a:latin typeface="+mn-lt"/>
                          <a:cs typeface="Arial Black"/>
                        </a:rPr>
                        <a:t>paylaşması </a:t>
                      </a:r>
                      <a:r>
                        <a:rPr lang="tr-TR" sz="2000" spc="-90" dirty="0">
                          <a:solidFill>
                            <a:srgbClr val="231F20"/>
                          </a:solidFill>
                          <a:latin typeface="+mn-lt"/>
                          <a:cs typeface="Arial Black"/>
                        </a:rPr>
                        <a:t>iste</a:t>
                      </a:r>
                      <a:r>
                        <a:rPr lang="tr-TR" sz="2000" spc="-60" dirty="0">
                          <a:solidFill>
                            <a:srgbClr val="231F20"/>
                          </a:solidFill>
                          <a:latin typeface="+mn-lt"/>
                          <a:cs typeface="Arial Black"/>
                        </a:rPr>
                        <a:t>nir.</a:t>
                      </a:r>
                      <a:endParaRPr lang="tr-TR" sz="20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4255018"/>
                  </a:ext>
                </a:extLst>
              </a:tr>
            </a:tbl>
          </a:graphicData>
        </a:graphic>
      </p:graphicFrame>
    </p:spTree>
    <p:extLst>
      <p:ext uri="{BB962C8B-B14F-4D97-AF65-F5344CB8AC3E}">
        <p14:creationId xmlns:p14="http://schemas.microsoft.com/office/powerpoint/2010/main" val="3309835768"/>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207155044"/>
              </p:ext>
            </p:extLst>
          </p:nvPr>
        </p:nvGraphicFramePr>
        <p:xfrm>
          <a:off x="0" y="3"/>
          <a:ext cx="12191999" cy="6857996"/>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5084640">
                  <a:extLst>
                    <a:ext uri="{9D8B030D-6E8A-4147-A177-3AD203B41FA5}">
                      <a16:colId xmlns:a16="http://schemas.microsoft.com/office/drawing/2014/main" val="20001"/>
                    </a:ext>
                  </a:extLst>
                </a:gridCol>
                <a:gridCol w="4861953">
                  <a:extLst>
                    <a:ext uri="{9D8B030D-6E8A-4147-A177-3AD203B41FA5}">
                      <a16:colId xmlns:a16="http://schemas.microsoft.com/office/drawing/2014/main" val="2730371575"/>
                    </a:ext>
                  </a:extLst>
                </a:gridCol>
              </a:tblGrid>
              <a:tr h="710099">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1230601">
                <a:tc>
                  <a:txBody>
                    <a:bodyPr/>
                    <a:lstStyle/>
                    <a:p>
                      <a:pPr marL="71755">
                        <a:lnSpc>
                          <a:spcPct val="100000"/>
                        </a:lnSpc>
                      </a:pPr>
                      <a:r>
                        <a:rPr lang="tr-TR" sz="1800" spc="-85" dirty="0">
                          <a:solidFill>
                            <a:schemeClr val="bg1"/>
                          </a:solidFill>
                          <a:latin typeface="Arial Black"/>
                          <a:cs typeface="Arial Black"/>
                        </a:rPr>
                        <a:t>12:30-13:30</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rgbClr val="7030A0"/>
                    </a:solidFill>
                  </a:tcPr>
                </a:tc>
                <a:tc gridSpan="2">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b="1" spc="-75" dirty="0">
                          <a:solidFill>
                            <a:schemeClr val="bg1"/>
                          </a:solidFill>
                          <a:latin typeface="Arial Black"/>
                          <a:cs typeface="Arial Black"/>
                        </a:rPr>
                        <a:t>Öğlen Yemeği  (</a:t>
                      </a:r>
                      <a:r>
                        <a:rPr lang="tr-TR" sz="1800" b="1" kern="1200" spc="-75" dirty="0">
                          <a:solidFill>
                            <a:schemeClr val="bg1"/>
                          </a:solidFill>
                          <a:latin typeface="Arial Black"/>
                          <a:ea typeface="+mn-ea"/>
                          <a:cs typeface="Arial Black"/>
                        </a:rPr>
                        <a:t>Takım üyeleri)</a:t>
                      </a:r>
                      <a:endParaRPr lang="tr-TR" sz="1800" b="1" kern="1200" spc="-75" dirty="0">
                        <a:solidFill>
                          <a:schemeClr val="bg1"/>
                        </a:solidFill>
                        <a:latin typeface="Arial Black"/>
                        <a:ea typeface="+mn-ea"/>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rgbClr val="7030A0"/>
                    </a:solidFill>
                  </a:tcPr>
                </a:tc>
                <a:tc hMerge="1">
                  <a:txBody>
                    <a:bodyPr/>
                    <a:lstStyle/>
                    <a:p>
                      <a:pPr marL="269875" marR="63500" indent="-198438" algn="l">
                        <a:lnSpc>
                          <a:spcPct val="100000"/>
                        </a:lnSpc>
                        <a:spcBef>
                          <a:spcPts val="165"/>
                        </a:spcBef>
                        <a:buFont typeface="Wingdings" panose="05000000000000000000" pitchFamily="2" charset="2"/>
                        <a:buChar char="§"/>
                      </a:pPr>
                      <a:r>
                        <a:rPr lang="tr-TR" sz="1800" spc="-100" dirty="0">
                          <a:solidFill>
                            <a:srgbClr val="231F20"/>
                          </a:solidFill>
                          <a:latin typeface="+mn-lt"/>
                          <a:cs typeface="Arial Black"/>
                        </a:rPr>
                        <a:t>Fakültenin </a:t>
                      </a:r>
                      <a:r>
                        <a:rPr lang="tr-TR" sz="1800" spc="-75" dirty="0">
                          <a:solidFill>
                            <a:srgbClr val="231F20"/>
                          </a:solidFill>
                          <a:latin typeface="+mn-lt"/>
                          <a:cs typeface="Arial Black"/>
                        </a:rPr>
                        <a:t>hedefleri </a:t>
                      </a:r>
                      <a:r>
                        <a:rPr lang="tr-TR" sz="1800" spc="-110" dirty="0">
                          <a:solidFill>
                            <a:srgbClr val="231F20"/>
                          </a:solidFill>
                          <a:latin typeface="+mn-lt"/>
                          <a:cs typeface="Arial Black"/>
                        </a:rPr>
                        <a:t>ve </a:t>
                      </a:r>
                      <a:r>
                        <a:rPr lang="tr-TR" sz="1800" spc="-55" dirty="0">
                          <a:solidFill>
                            <a:srgbClr val="231F20"/>
                          </a:solidFill>
                          <a:latin typeface="+mn-lt"/>
                          <a:cs typeface="Arial Black"/>
                        </a:rPr>
                        <a:t>bu  </a:t>
                      </a:r>
                      <a:r>
                        <a:rPr lang="tr-TR" sz="1800" spc="-75" dirty="0">
                          <a:solidFill>
                            <a:srgbClr val="231F20"/>
                          </a:solidFill>
                          <a:latin typeface="+mn-lt"/>
                          <a:cs typeface="Arial Black"/>
                        </a:rPr>
                        <a:t>hedefleri </a:t>
                      </a:r>
                      <a:r>
                        <a:rPr lang="tr-TR" sz="1800" spc="-70" dirty="0">
                          <a:solidFill>
                            <a:srgbClr val="231F20"/>
                          </a:solidFill>
                          <a:latin typeface="+mn-lt"/>
                          <a:cs typeface="Arial Black"/>
                        </a:rPr>
                        <a:t>kurumun </a:t>
                      </a:r>
                      <a:r>
                        <a:rPr lang="tr-TR" sz="1800" spc="-90" dirty="0">
                          <a:solidFill>
                            <a:srgbClr val="231F20"/>
                          </a:solidFill>
                          <a:latin typeface="+mn-lt"/>
                          <a:cs typeface="Arial Black"/>
                        </a:rPr>
                        <a:t>strate</a:t>
                      </a:r>
                      <a:r>
                        <a:rPr lang="tr-TR" sz="1800" spc="-105" dirty="0">
                          <a:solidFill>
                            <a:srgbClr val="231F20"/>
                          </a:solidFill>
                          <a:latin typeface="+mn-lt"/>
                          <a:cs typeface="Arial Black"/>
                        </a:rPr>
                        <a:t>jik </a:t>
                      </a:r>
                      <a:r>
                        <a:rPr lang="tr-TR" sz="1800" spc="-75" dirty="0">
                          <a:solidFill>
                            <a:srgbClr val="231F20"/>
                          </a:solidFill>
                          <a:latin typeface="+mn-lt"/>
                          <a:cs typeface="Arial Black"/>
                        </a:rPr>
                        <a:t>hedefleri </a:t>
                      </a:r>
                      <a:r>
                        <a:rPr lang="tr-TR" sz="1800" spc="-100" dirty="0">
                          <a:solidFill>
                            <a:srgbClr val="231F20"/>
                          </a:solidFill>
                          <a:latin typeface="+mn-lt"/>
                          <a:cs typeface="Arial Black"/>
                        </a:rPr>
                        <a:t>içerisindeki </a:t>
                      </a:r>
                      <a:r>
                        <a:rPr lang="tr-TR" sz="1800" spc="-85" dirty="0">
                          <a:solidFill>
                            <a:srgbClr val="231F20"/>
                          </a:solidFill>
                          <a:latin typeface="+mn-lt"/>
                          <a:cs typeface="Arial Black"/>
                        </a:rPr>
                        <a:t>yeri,  </a:t>
                      </a:r>
                    </a:p>
                    <a:p>
                      <a:pPr marL="269875" marR="63500" indent="-198438" algn="l">
                        <a:lnSpc>
                          <a:spcPct val="100000"/>
                        </a:lnSpc>
                        <a:spcBef>
                          <a:spcPts val="165"/>
                        </a:spcBef>
                        <a:buFont typeface="Wingdings" panose="05000000000000000000" pitchFamily="2" charset="2"/>
                        <a:buChar char="§"/>
                      </a:pPr>
                      <a:r>
                        <a:rPr lang="tr-TR" sz="1800" spc="-85" dirty="0">
                          <a:solidFill>
                            <a:srgbClr val="231F20"/>
                          </a:solidFill>
                          <a:latin typeface="+mn-lt"/>
                          <a:cs typeface="Arial Black"/>
                        </a:rPr>
                        <a:t>Paydaşların </a:t>
                      </a:r>
                      <a:r>
                        <a:rPr lang="tr-TR" sz="1800" spc="-100" dirty="0">
                          <a:solidFill>
                            <a:srgbClr val="231F20"/>
                          </a:solidFill>
                          <a:latin typeface="+mn-lt"/>
                          <a:cs typeface="Arial Black"/>
                        </a:rPr>
                        <a:t>süreçlere </a:t>
                      </a:r>
                      <a:r>
                        <a:rPr lang="tr-TR" sz="1800" spc="-95" dirty="0">
                          <a:solidFill>
                            <a:srgbClr val="231F20"/>
                          </a:solidFill>
                          <a:latin typeface="+mn-lt"/>
                          <a:cs typeface="Arial Black"/>
                        </a:rPr>
                        <a:t>katılımı,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Fakültedeki </a:t>
                      </a:r>
                      <a:r>
                        <a:rPr lang="tr-TR" sz="1800" spc="-105" dirty="0">
                          <a:solidFill>
                            <a:srgbClr val="231F20"/>
                          </a:solidFill>
                          <a:latin typeface="+mn-lt"/>
                          <a:cs typeface="Arial Black"/>
                        </a:rPr>
                        <a:t>kalite </a:t>
                      </a:r>
                      <a:r>
                        <a:rPr lang="tr-TR" sz="1800" spc="-100" dirty="0">
                          <a:solidFill>
                            <a:srgbClr val="231F20"/>
                          </a:solidFill>
                          <a:latin typeface="+mn-lt"/>
                          <a:cs typeface="Arial Black"/>
                        </a:rPr>
                        <a:t>süreçleri,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Mevcut </a:t>
                      </a:r>
                      <a:r>
                        <a:rPr lang="tr-TR" sz="1800" spc="-75" dirty="0">
                          <a:solidFill>
                            <a:srgbClr val="231F20"/>
                          </a:solidFill>
                          <a:latin typeface="+mn-lt"/>
                          <a:cs typeface="Arial Black"/>
                        </a:rPr>
                        <a:t>programların </a:t>
                      </a:r>
                      <a:r>
                        <a:rPr lang="tr-TR" sz="1800" spc="-80" dirty="0">
                          <a:solidFill>
                            <a:srgbClr val="231F20"/>
                          </a:solidFill>
                          <a:latin typeface="+mn-lt"/>
                          <a:cs typeface="Arial Black"/>
                        </a:rPr>
                        <a:t>öğrenme  </a:t>
                      </a:r>
                      <a:r>
                        <a:rPr lang="tr-TR" sz="1800" spc="-105" dirty="0">
                          <a:solidFill>
                            <a:srgbClr val="231F20"/>
                          </a:solidFill>
                          <a:latin typeface="+mn-lt"/>
                          <a:cs typeface="Arial Black"/>
                        </a:rPr>
                        <a:t>çıktıları,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AR-</a:t>
                      </a:r>
                      <a:r>
                        <a:rPr lang="tr-TR" sz="1800" spc="-110" dirty="0" err="1">
                          <a:solidFill>
                            <a:srgbClr val="231F20"/>
                          </a:solidFill>
                          <a:latin typeface="+mn-lt"/>
                          <a:cs typeface="Arial Black"/>
                        </a:rPr>
                        <a:t>Ge</a:t>
                      </a:r>
                      <a:r>
                        <a:rPr lang="tr-TR" sz="1800" spc="-110" dirty="0">
                          <a:solidFill>
                            <a:srgbClr val="231F20"/>
                          </a:solidFill>
                          <a:latin typeface="+mn-lt"/>
                          <a:cs typeface="Arial Black"/>
                        </a:rPr>
                        <a:t> </a:t>
                      </a:r>
                      <a:r>
                        <a:rPr lang="tr-TR" sz="1800" spc="-100" dirty="0">
                          <a:solidFill>
                            <a:srgbClr val="231F20"/>
                          </a:solidFill>
                          <a:latin typeface="+mn-lt"/>
                          <a:cs typeface="Arial Black"/>
                        </a:rPr>
                        <a:t>kapsamındaki  </a:t>
                      </a:r>
                      <a:r>
                        <a:rPr lang="tr-TR" sz="1800" spc="-90" dirty="0">
                          <a:solidFill>
                            <a:srgbClr val="231F20"/>
                          </a:solidFill>
                          <a:latin typeface="+mn-lt"/>
                          <a:cs typeface="Arial Black"/>
                        </a:rPr>
                        <a:t>faaliyetler </a:t>
                      </a:r>
                    </a:p>
                    <a:p>
                      <a:pPr marL="269875" marR="63500" indent="-198438" algn="l">
                        <a:lnSpc>
                          <a:spcPct val="100000"/>
                        </a:lnSpc>
                        <a:spcBef>
                          <a:spcPts val="165"/>
                        </a:spcBef>
                        <a:buFont typeface="Wingdings" panose="05000000000000000000" pitchFamily="2" charset="2"/>
                        <a:buChar char="§"/>
                      </a:pPr>
                      <a:r>
                        <a:rPr lang="tr-TR" sz="1800" spc="-110" dirty="0">
                          <a:solidFill>
                            <a:srgbClr val="231F20"/>
                          </a:solidFill>
                          <a:latin typeface="+mn-lt"/>
                          <a:cs typeface="Arial Black"/>
                        </a:rPr>
                        <a:t>ve </a:t>
                      </a:r>
                      <a:r>
                        <a:rPr lang="tr-TR" sz="1800" spc="-95" dirty="0">
                          <a:solidFill>
                            <a:srgbClr val="231F20"/>
                          </a:solidFill>
                          <a:latin typeface="+mn-lt"/>
                          <a:cs typeface="Arial Black"/>
                        </a:rPr>
                        <a:t>sürekli </a:t>
                      </a:r>
                      <a:r>
                        <a:rPr lang="tr-TR" sz="1800" spc="-100" dirty="0">
                          <a:solidFill>
                            <a:srgbClr val="231F20"/>
                          </a:solidFill>
                          <a:latin typeface="+mn-lt"/>
                          <a:cs typeface="Arial Black"/>
                        </a:rPr>
                        <a:t>iyileşme  </a:t>
                      </a:r>
                      <a:r>
                        <a:rPr lang="tr-TR" sz="1800" spc="-105" dirty="0">
                          <a:solidFill>
                            <a:srgbClr val="231F20"/>
                          </a:solidFill>
                          <a:latin typeface="+mn-lt"/>
                          <a:cs typeface="Arial Black"/>
                        </a:rPr>
                        <a:t>yaklaşımı  </a:t>
                      </a:r>
                      <a:r>
                        <a:rPr lang="tr-TR" sz="1800" spc="-95" dirty="0">
                          <a:solidFill>
                            <a:srgbClr val="231F20"/>
                          </a:solidFill>
                          <a:latin typeface="+mn-lt"/>
                          <a:cs typeface="Arial Black"/>
                        </a:rPr>
                        <a:t>hakkında </a:t>
                      </a:r>
                      <a:r>
                        <a:rPr lang="tr-TR" sz="1800" spc="-85" dirty="0">
                          <a:solidFill>
                            <a:srgbClr val="231F20"/>
                          </a:solidFill>
                          <a:latin typeface="+mn-lt"/>
                          <a:cs typeface="Arial Black"/>
                        </a:rPr>
                        <a:t>bilgi</a:t>
                      </a:r>
                      <a:r>
                        <a:rPr lang="tr-TR" sz="1800" spc="-40" dirty="0">
                          <a:solidFill>
                            <a:srgbClr val="231F20"/>
                          </a:solidFill>
                          <a:latin typeface="+mn-lt"/>
                          <a:cs typeface="Arial Black"/>
                        </a:rPr>
                        <a:t> </a:t>
                      </a:r>
                      <a:r>
                        <a:rPr lang="tr-TR" sz="1800" spc="-80" dirty="0">
                          <a:solidFill>
                            <a:srgbClr val="231F20"/>
                          </a:solidFill>
                          <a:latin typeface="+mn-lt"/>
                          <a:cs typeface="Arial Black"/>
                        </a:rPr>
                        <a:t>alınır.</a:t>
                      </a:r>
                      <a:endParaRPr lang="tr-TR" sz="18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4917296">
                <a:tc>
                  <a:txBody>
                    <a:bodyPr/>
                    <a:lstStyle/>
                    <a:p>
                      <a:pPr marL="71755">
                        <a:lnSpc>
                          <a:spcPct val="150000"/>
                        </a:lnSpc>
                      </a:pPr>
                      <a:endParaRPr lang="tr-TR" sz="1800" spc="-80" dirty="0">
                        <a:solidFill>
                          <a:srgbClr val="231F20"/>
                        </a:solidFill>
                        <a:latin typeface="Arial Black"/>
                        <a:cs typeface="Arial Black"/>
                      </a:endParaRPr>
                    </a:p>
                    <a:p>
                      <a:pPr marL="6350">
                        <a:lnSpc>
                          <a:spcPct val="150000"/>
                        </a:lnSpc>
                        <a:spcBef>
                          <a:spcPts val="0"/>
                        </a:spcBef>
                      </a:pPr>
                      <a:r>
                        <a:rPr lang="tr-TR" sz="1800" spc="-85" dirty="0">
                          <a:solidFill>
                            <a:srgbClr val="231F20"/>
                          </a:solidFill>
                          <a:latin typeface="Arial Black"/>
                          <a:cs typeface="Arial Black"/>
                        </a:rPr>
                        <a:t>14:00-15:00</a:t>
                      </a:r>
                    </a:p>
                    <a:p>
                      <a:pPr marL="6350">
                        <a:lnSpc>
                          <a:spcPct val="150000"/>
                        </a:lnSpc>
                        <a:spcBef>
                          <a:spcPts val="0"/>
                        </a:spcBef>
                      </a:pPr>
                      <a:r>
                        <a:rPr lang="tr-TR" sz="1800" spc="-85" dirty="0">
                          <a:solidFill>
                            <a:srgbClr val="231F20"/>
                          </a:solidFill>
                          <a:latin typeface="Arial Black"/>
                          <a:cs typeface="Arial Black"/>
                        </a:rPr>
                        <a:t>(60 dk)</a:t>
                      </a:r>
                      <a:endParaRPr lang="tr-TR" sz="1800" dirty="0">
                        <a:latin typeface="Arial Black"/>
                        <a:cs typeface="Arial Black"/>
                      </a:endParaRPr>
                    </a:p>
                    <a:p>
                      <a:pPr marL="71755" marR="635">
                        <a:lnSpc>
                          <a:spcPct val="150000"/>
                        </a:lnSpc>
                      </a:pPr>
                      <a:endParaRPr lang="tr-T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66040">
                        <a:lnSpc>
                          <a:spcPct val="150000"/>
                        </a:lnSpc>
                      </a:pPr>
                      <a:r>
                        <a:rPr lang="tr-TR" sz="1800" spc="-95" dirty="0">
                          <a:solidFill>
                            <a:srgbClr val="231F20"/>
                          </a:solidFill>
                          <a:latin typeface="Arial Black"/>
                          <a:cs typeface="Arial Black"/>
                        </a:rPr>
                        <a:t>Üniversitede </a:t>
                      </a:r>
                      <a:r>
                        <a:rPr lang="tr-TR" sz="1800" spc="-70" dirty="0">
                          <a:solidFill>
                            <a:srgbClr val="231F20"/>
                          </a:solidFill>
                          <a:latin typeface="Arial Black"/>
                          <a:cs typeface="Arial Black"/>
                        </a:rPr>
                        <a:t>bulunan </a:t>
                      </a:r>
                      <a:r>
                        <a:rPr lang="tr-TR" sz="1800" spc="-75" dirty="0">
                          <a:solidFill>
                            <a:srgbClr val="231F20"/>
                          </a:solidFill>
                          <a:latin typeface="Arial Black"/>
                          <a:cs typeface="Arial Black"/>
                        </a:rPr>
                        <a:t>idari </a:t>
                      </a:r>
                      <a:r>
                        <a:rPr lang="tr-TR" sz="1800" spc="-70" dirty="0">
                          <a:solidFill>
                            <a:srgbClr val="231F20"/>
                          </a:solidFill>
                          <a:latin typeface="Arial Black"/>
                          <a:cs typeface="Arial Black"/>
                        </a:rPr>
                        <a:t>birimlerin </a:t>
                      </a:r>
                      <a:r>
                        <a:rPr lang="tr-TR" sz="1800" spc="-90" dirty="0">
                          <a:solidFill>
                            <a:srgbClr val="231F20"/>
                          </a:solidFill>
                          <a:latin typeface="Arial Black"/>
                          <a:cs typeface="Arial Black"/>
                        </a:rPr>
                        <a:t>(Personel </a:t>
                      </a:r>
                      <a:r>
                        <a:rPr lang="tr-TR" sz="1800" spc="-80" dirty="0">
                          <a:solidFill>
                            <a:srgbClr val="231F20"/>
                          </a:solidFill>
                          <a:latin typeface="Arial Black"/>
                          <a:cs typeface="Arial Black"/>
                        </a:rPr>
                        <a:t>Daire  </a:t>
                      </a:r>
                      <a:r>
                        <a:rPr lang="tr-TR" sz="1800" spc="-105" dirty="0">
                          <a:solidFill>
                            <a:srgbClr val="231F20"/>
                          </a:solidFill>
                          <a:latin typeface="Arial Black"/>
                          <a:cs typeface="Arial Black"/>
                        </a:rPr>
                        <a:t>Başkanlığı, </a:t>
                      </a:r>
                      <a:r>
                        <a:rPr lang="tr-TR" sz="1800" spc="-114" dirty="0">
                          <a:solidFill>
                            <a:srgbClr val="231F20"/>
                          </a:solidFill>
                          <a:latin typeface="Arial Black"/>
                          <a:cs typeface="Arial Black"/>
                        </a:rPr>
                        <a:t>Sağlık, </a:t>
                      </a:r>
                      <a:r>
                        <a:rPr lang="tr-TR" sz="1800" spc="-90" dirty="0">
                          <a:solidFill>
                            <a:srgbClr val="231F20"/>
                          </a:solidFill>
                          <a:latin typeface="Arial Black"/>
                          <a:cs typeface="Arial Black"/>
                        </a:rPr>
                        <a:t>Kültür </a:t>
                      </a:r>
                      <a:r>
                        <a:rPr lang="tr-TR" sz="1800" spc="-110" dirty="0">
                          <a:solidFill>
                            <a:srgbClr val="231F20"/>
                          </a:solidFill>
                          <a:latin typeface="Arial Black"/>
                          <a:cs typeface="Arial Black"/>
                        </a:rPr>
                        <a:t>ve </a:t>
                      </a:r>
                      <a:r>
                        <a:rPr lang="tr-TR" sz="1800" spc="-85" dirty="0">
                          <a:solidFill>
                            <a:srgbClr val="231F20"/>
                          </a:solidFill>
                          <a:latin typeface="Arial Black"/>
                          <a:cs typeface="Arial Black"/>
                        </a:rPr>
                        <a:t>Spor Dairesi</a:t>
                      </a:r>
                      <a:r>
                        <a:rPr lang="tr-TR" sz="1800" spc="50" dirty="0">
                          <a:solidFill>
                            <a:srgbClr val="231F20"/>
                          </a:solidFill>
                          <a:latin typeface="Arial Black"/>
                          <a:cs typeface="Arial Black"/>
                        </a:rPr>
                        <a:t> </a:t>
                      </a:r>
                      <a:r>
                        <a:rPr lang="tr-TR" sz="1800" spc="-105" dirty="0">
                          <a:solidFill>
                            <a:srgbClr val="231F20"/>
                          </a:solidFill>
                          <a:latin typeface="Arial Black"/>
                          <a:cs typeface="Arial Black"/>
                        </a:rPr>
                        <a:t>Başkan</a:t>
                      </a:r>
                      <a:r>
                        <a:rPr lang="tr-TR" sz="1800" spc="-90" dirty="0">
                          <a:solidFill>
                            <a:srgbClr val="231F20"/>
                          </a:solidFill>
                          <a:latin typeface="Arial Black"/>
                          <a:cs typeface="Arial Black"/>
                        </a:rPr>
                        <a:t>lığı, </a:t>
                      </a:r>
                      <a:r>
                        <a:rPr lang="tr-TR" sz="1800" spc="-95" dirty="0">
                          <a:solidFill>
                            <a:srgbClr val="231F20"/>
                          </a:solidFill>
                          <a:latin typeface="Arial Black"/>
                          <a:cs typeface="Arial Black"/>
                        </a:rPr>
                        <a:t>Öğrenci İşleri </a:t>
                      </a:r>
                      <a:r>
                        <a:rPr lang="tr-TR" sz="1800" spc="-80" dirty="0">
                          <a:solidFill>
                            <a:srgbClr val="231F20"/>
                          </a:solidFill>
                          <a:latin typeface="Arial Black"/>
                          <a:cs typeface="Arial Black"/>
                        </a:rPr>
                        <a:t>Daire </a:t>
                      </a:r>
                      <a:r>
                        <a:rPr lang="tr-TR" sz="1800" spc="-105" dirty="0">
                          <a:solidFill>
                            <a:srgbClr val="231F20"/>
                          </a:solidFill>
                          <a:latin typeface="Arial Black"/>
                          <a:cs typeface="Arial Black"/>
                        </a:rPr>
                        <a:t>Başkanlığı, </a:t>
                      </a:r>
                      <a:r>
                        <a:rPr lang="tr-TR" sz="1800" spc="-90" dirty="0">
                          <a:solidFill>
                            <a:srgbClr val="231F20"/>
                          </a:solidFill>
                          <a:latin typeface="Arial Black"/>
                          <a:cs typeface="Arial Black"/>
                        </a:rPr>
                        <a:t>Kütüphane </a:t>
                      </a:r>
                      <a:r>
                        <a:rPr lang="tr-TR" sz="1800" spc="-110" dirty="0">
                          <a:solidFill>
                            <a:srgbClr val="231F20"/>
                          </a:solidFill>
                          <a:latin typeface="Arial Black"/>
                          <a:cs typeface="Arial Black"/>
                        </a:rPr>
                        <a:t>ve  </a:t>
                      </a:r>
                      <a:r>
                        <a:rPr lang="tr-TR" sz="1800" spc="-85" dirty="0">
                          <a:solidFill>
                            <a:srgbClr val="231F20"/>
                          </a:solidFill>
                          <a:latin typeface="Arial Black"/>
                          <a:cs typeface="Arial Black"/>
                        </a:rPr>
                        <a:t>Dokümantasyon Dairesi </a:t>
                      </a:r>
                      <a:r>
                        <a:rPr lang="tr-TR" sz="1800" spc="-105" dirty="0">
                          <a:solidFill>
                            <a:srgbClr val="231F20"/>
                          </a:solidFill>
                          <a:latin typeface="Arial Black"/>
                          <a:cs typeface="Arial Black"/>
                        </a:rPr>
                        <a:t>Başkanlığı, </a:t>
                      </a:r>
                      <a:r>
                        <a:rPr lang="tr-TR" sz="1800" spc="-100" dirty="0">
                          <a:solidFill>
                            <a:srgbClr val="231F20"/>
                          </a:solidFill>
                          <a:latin typeface="Arial Black"/>
                          <a:cs typeface="Arial Black"/>
                        </a:rPr>
                        <a:t>Kariyer </a:t>
                      </a:r>
                      <a:r>
                        <a:rPr lang="tr-TR" sz="1800" spc="-90" dirty="0">
                          <a:solidFill>
                            <a:srgbClr val="231F20"/>
                          </a:solidFill>
                          <a:latin typeface="Arial Black"/>
                          <a:cs typeface="Arial Black"/>
                        </a:rPr>
                        <a:t>Merkezi,  </a:t>
                      </a:r>
                      <a:r>
                        <a:rPr lang="tr-TR" sz="1800" spc="-105" dirty="0">
                          <a:solidFill>
                            <a:srgbClr val="231F20"/>
                          </a:solidFill>
                          <a:latin typeface="Arial Black"/>
                          <a:cs typeface="Arial Black"/>
                        </a:rPr>
                        <a:t>Engelli </a:t>
                      </a:r>
                      <a:r>
                        <a:rPr lang="tr-TR" sz="1800" spc="-95" dirty="0">
                          <a:solidFill>
                            <a:srgbClr val="231F20"/>
                          </a:solidFill>
                          <a:latin typeface="Arial Black"/>
                          <a:cs typeface="Arial Black"/>
                        </a:rPr>
                        <a:t>Öğrenci </a:t>
                      </a:r>
                      <a:r>
                        <a:rPr lang="tr-TR" sz="1800" spc="-80" dirty="0">
                          <a:solidFill>
                            <a:srgbClr val="231F20"/>
                          </a:solidFill>
                          <a:latin typeface="Arial Black"/>
                          <a:cs typeface="Arial Black"/>
                        </a:rPr>
                        <a:t>Birimi </a:t>
                      </a:r>
                      <a:r>
                        <a:rPr lang="tr-TR" sz="1800" spc="-85" dirty="0">
                          <a:solidFill>
                            <a:srgbClr val="231F20"/>
                          </a:solidFill>
                          <a:latin typeface="Arial Black"/>
                          <a:cs typeface="Arial Black"/>
                        </a:rPr>
                        <a:t>vb.) </a:t>
                      </a:r>
                      <a:r>
                        <a:rPr lang="tr-TR" sz="1800" spc="-95" dirty="0">
                          <a:solidFill>
                            <a:srgbClr val="231F20"/>
                          </a:solidFill>
                          <a:latin typeface="Arial Black"/>
                          <a:cs typeface="Arial Black"/>
                        </a:rPr>
                        <a:t>yöneticileriyle </a:t>
                      </a:r>
                      <a:r>
                        <a:rPr lang="tr-TR" sz="1800" spc="-85" dirty="0">
                          <a:solidFill>
                            <a:srgbClr val="231F20"/>
                          </a:solidFill>
                          <a:latin typeface="Arial Black"/>
                          <a:cs typeface="Arial Black"/>
                        </a:rPr>
                        <a:t>görüşme  </a:t>
                      </a:r>
                      <a:r>
                        <a:rPr lang="tr-TR" sz="1800" spc="-100" dirty="0">
                          <a:solidFill>
                            <a:srgbClr val="231F20"/>
                          </a:solidFill>
                          <a:latin typeface="Arial Black"/>
                          <a:cs typeface="Arial Black"/>
                        </a:rPr>
                        <a:t>gerçekleştirilmesi</a:t>
                      </a:r>
                      <a:endParaRPr lang="tr-TR" sz="1800" dirty="0">
                        <a:latin typeface="Arial Black"/>
                        <a:cs typeface="Arial Black"/>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107950" marR="62865" algn="just">
                        <a:lnSpc>
                          <a:spcPct val="150000"/>
                        </a:lnSpc>
                        <a:spcBef>
                          <a:spcPts val="330"/>
                        </a:spcBef>
                      </a:pPr>
                      <a:r>
                        <a:rPr lang="tr-TR" sz="2000" spc="-80" dirty="0">
                          <a:solidFill>
                            <a:srgbClr val="231F20"/>
                          </a:solidFill>
                          <a:latin typeface="+mn-lt"/>
                          <a:cs typeface="Arial Black"/>
                        </a:rPr>
                        <a:t>İdari </a:t>
                      </a:r>
                      <a:r>
                        <a:rPr lang="tr-TR" sz="2000" spc="-70" dirty="0">
                          <a:solidFill>
                            <a:srgbClr val="231F20"/>
                          </a:solidFill>
                          <a:latin typeface="+mn-lt"/>
                          <a:cs typeface="Arial Black"/>
                        </a:rPr>
                        <a:t>birimlerin </a:t>
                      </a:r>
                      <a:r>
                        <a:rPr lang="tr-TR" sz="2000" spc="-90" dirty="0">
                          <a:solidFill>
                            <a:srgbClr val="231F20"/>
                          </a:solidFill>
                          <a:latin typeface="+mn-lt"/>
                          <a:cs typeface="Arial Black"/>
                        </a:rPr>
                        <a:t>yöneticile</a:t>
                      </a:r>
                      <a:r>
                        <a:rPr lang="tr-TR" sz="2000" spc="-65" dirty="0">
                          <a:solidFill>
                            <a:srgbClr val="231F20"/>
                          </a:solidFill>
                          <a:latin typeface="+mn-lt"/>
                          <a:cs typeface="Arial Black"/>
                        </a:rPr>
                        <a:t>ri </a:t>
                      </a:r>
                      <a:r>
                        <a:rPr lang="tr-TR" sz="2000" spc="-90" dirty="0">
                          <a:solidFill>
                            <a:srgbClr val="231F20"/>
                          </a:solidFill>
                          <a:latin typeface="+mn-lt"/>
                          <a:cs typeface="Arial Black"/>
                        </a:rPr>
                        <a:t>ile </a:t>
                      </a:r>
                      <a:r>
                        <a:rPr lang="tr-TR" sz="2000" spc="-60" dirty="0">
                          <a:solidFill>
                            <a:srgbClr val="231F20"/>
                          </a:solidFill>
                          <a:latin typeface="+mn-lt"/>
                          <a:cs typeface="Arial Black"/>
                        </a:rPr>
                        <a:t>bir </a:t>
                      </a:r>
                      <a:r>
                        <a:rPr lang="tr-TR" sz="2000" spc="-100" dirty="0">
                          <a:solidFill>
                            <a:srgbClr val="231F20"/>
                          </a:solidFill>
                          <a:latin typeface="+mn-lt"/>
                          <a:cs typeface="Arial Black"/>
                        </a:rPr>
                        <a:t>araya gelerek;</a:t>
                      </a:r>
                    </a:p>
                    <a:p>
                      <a:pPr marL="393700" marR="62865" indent="-285750" algn="just">
                        <a:lnSpc>
                          <a:spcPct val="150000"/>
                        </a:lnSpc>
                        <a:spcBef>
                          <a:spcPts val="330"/>
                        </a:spcBef>
                        <a:buFont typeface="Wingdings" panose="05000000000000000000" pitchFamily="2" charset="2"/>
                        <a:buChar char="§"/>
                      </a:pPr>
                      <a:r>
                        <a:rPr lang="tr-TR" sz="2000" spc="-105" dirty="0">
                          <a:solidFill>
                            <a:srgbClr val="231F20"/>
                          </a:solidFill>
                          <a:latin typeface="+mn-lt"/>
                          <a:cs typeface="Arial Black"/>
                        </a:rPr>
                        <a:t>Kalite </a:t>
                      </a:r>
                      <a:r>
                        <a:rPr lang="tr-TR" sz="2000" spc="-90" dirty="0">
                          <a:solidFill>
                            <a:srgbClr val="231F20"/>
                          </a:solidFill>
                          <a:latin typeface="+mn-lt"/>
                          <a:cs typeface="Arial Black"/>
                        </a:rPr>
                        <a:t>süreçlerinin </a:t>
                      </a:r>
                      <a:r>
                        <a:rPr lang="tr-TR" sz="2000" spc="-75" dirty="0">
                          <a:solidFill>
                            <a:srgbClr val="231F20"/>
                          </a:solidFill>
                          <a:latin typeface="+mn-lt"/>
                          <a:cs typeface="Arial Black"/>
                        </a:rPr>
                        <a:t>birimlere </a:t>
                      </a:r>
                      <a:r>
                        <a:rPr lang="tr-TR" sz="2000" spc="-90" dirty="0">
                          <a:solidFill>
                            <a:srgbClr val="231F20"/>
                          </a:solidFill>
                          <a:latin typeface="+mn-lt"/>
                          <a:cs typeface="Arial Black"/>
                        </a:rPr>
                        <a:t>yayılımı,  </a:t>
                      </a:r>
                      <a:r>
                        <a:rPr lang="tr-TR" sz="2000" spc="-75" dirty="0">
                          <a:solidFill>
                            <a:srgbClr val="231F20"/>
                          </a:solidFill>
                          <a:latin typeface="+mn-lt"/>
                          <a:cs typeface="Arial Black"/>
                        </a:rPr>
                        <a:t>birim(</a:t>
                      </a:r>
                      <a:r>
                        <a:rPr lang="tr-TR" sz="2000" spc="-75" dirty="0" err="1">
                          <a:solidFill>
                            <a:srgbClr val="231F20"/>
                          </a:solidFill>
                          <a:latin typeface="+mn-lt"/>
                          <a:cs typeface="Arial Black"/>
                        </a:rPr>
                        <a:t>ler</a:t>
                      </a:r>
                      <a:r>
                        <a:rPr lang="tr-TR" sz="2000" spc="-75" dirty="0">
                          <a:solidFill>
                            <a:srgbClr val="231F20"/>
                          </a:solidFill>
                          <a:latin typeface="+mn-lt"/>
                          <a:cs typeface="Arial Black"/>
                        </a:rPr>
                        <a:t>)in hedefleri </a:t>
                      </a:r>
                      <a:r>
                        <a:rPr lang="tr-TR" sz="2000" spc="-110" dirty="0">
                          <a:solidFill>
                            <a:srgbClr val="231F20"/>
                          </a:solidFill>
                          <a:latin typeface="+mn-lt"/>
                          <a:cs typeface="Arial Black"/>
                        </a:rPr>
                        <a:t>ve </a:t>
                      </a:r>
                      <a:r>
                        <a:rPr lang="tr-TR" sz="2000" spc="-55" dirty="0">
                          <a:solidFill>
                            <a:srgbClr val="231F20"/>
                          </a:solidFill>
                          <a:latin typeface="+mn-lt"/>
                          <a:cs typeface="Arial Black"/>
                        </a:rPr>
                        <a:t>bu  </a:t>
                      </a:r>
                      <a:r>
                        <a:rPr lang="tr-TR" sz="2000" spc="-75" dirty="0">
                          <a:solidFill>
                            <a:srgbClr val="231F20"/>
                          </a:solidFill>
                          <a:latin typeface="+mn-lt"/>
                          <a:cs typeface="Arial Black"/>
                        </a:rPr>
                        <a:t>hedeflerin </a:t>
                      </a:r>
                      <a:r>
                        <a:rPr lang="tr-TR" sz="2000" spc="-70" dirty="0">
                          <a:solidFill>
                            <a:srgbClr val="231F20"/>
                          </a:solidFill>
                          <a:latin typeface="+mn-lt"/>
                          <a:cs typeface="Arial Black"/>
                        </a:rPr>
                        <a:t>kurumun </a:t>
                      </a:r>
                      <a:r>
                        <a:rPr lang="tr-TR" sz="2000" spc="-90" dirty="0">
                          <a:solidFill>
                            <a:srgbClr val="231F20"/>
                          </a:solidFill>
                          <a:latin typeface="+mn-lt"/>
                          <a:cs typeface="Arial Black"/>
                        </a:rPr>
                        <a:t>strate</a:t>
                      </a:r>
                      <a:r>
                        <a:rPr lang="tr-TR" sz="2000" spc="-105" dirty="0">
                          <a:solidFill>
                            <a:srgbClr val="231F20"/>
                          </a:solidFill>
                          <a:latin typeface="+mn-lt"/>
                          <a:cs typeface="Arial Black"/>
                        </a:rPr>
                        <a:t>jik </a:t>
                      </a:r>
                      <a:r>
                        <a:rPr lang="tr-TR" sz="2000" spc="-75" dirty="0">
                          <a:solidFill>
                            <a:srgbClr val="231F20"/>
                          </a:solidFill>
                          <a:latin typeface="+mn-lt"/>
                          <a:cs typeface="Arial Black"/>
                        </a:rPr>
                        <a:t>hedefleri </a:t>
                      </a:r>
                      <a:r>
                        <a:rPr lang="tr-TR" sz="2000" spc="-100" dirty="0">
                          <a:solidFill>
                            <a:srgbClr val="231F20"/>
                          </a:solidFill>
                          <a:latin typeface="+mn-lt"/>
                          <a:cs typeface="Arial Black"/>
                        </a:rPr>
                        <a:t>içerisindeki </a:t>
                      </a:r>
                      <a:r>
                        <a:rPr lang="tr-TR" sz="2000" spc="-85" dirty="0">
                          <a:solidFill>
                            <a:srgbClr val="231F20"/>
                          </a:solidFill>
                          <a:latin typeface="+mn-lt"/>
                          <a:cs typeface="Arial Black"/>
                        </a:rPr>
                        <a:t>yeri,  </a:t>
                      </a:r>
                    </a:p>
                    <a:p>
                      <a:pPr marL="393700" marR="62865" indent="-285750" algn="just">
                        <a:lnSpc>
                          <a:spcPct val="150000"/>
                        </a:lnSpc>
                        <a:spcBef>
                          <a:spcPts val="330"/>
                        </a:spcBef>
                        <a:buFont typeface="Wingdings" panose="05000000000000000000" pitchFamily="2" charset="2"/>
                        <a:buChar char="§"/>
                      </a:pPr>
                      <a:r>
                        <a:rPr lang="tr-TR" sz="2000" spc="-85" dirty="0">
                          <a:solidFill>
                            <a:srgbClr val="231F20"/>
                          </a:solidFill>
                          <a:latin typeface="+mn-lt"/>
                          <a:cs typeface="Arial Black"/>
                        </a:rPr>
                        <a:t>Paydaşların </a:t>
                      </a:r>
                      <a:r>
                        <a:rPr lang="tr-TR" sz="2000" spc="-100" dirty="0">
                          <a:solidFill>
                            <a:srgbClr val="231F20"/>
                          </a:solidFill>
                          <a:latin typeface="+mn-lt"/>
                          <a:cs typeface="Arial Black"/>
                        </a:rPr>
                        <a:t>süreçlere </a:t>
                      </a:r>
                      <a:r>
                        <a:rPr lang="tr-TR" sz="2000" spc="-95" dirty="0">
                          <a:solidFill>
                            <a:srgbClr val="231F20"/>
                          </a:solidFill>
                          <a:latin typeface="+mn-lt"/>
                          <a:cs typeface="Arial Black"/>
                        </a:rPr>
                        <a:t>katılımı  ve</a:t>
                      </a:r>
                    </a:p>
                    <a:p>
                      <a:pPr marL="393700" marR="62865" indent="-285750" algn="just">
                        <a:lnSpc>
                          <a:spcPct val="150000"/>
                        </a:lnSpc>
                        <a:spcBef>
                          <a:spcPts val="330"/>
                        </a:spcBef>
                        <a:buFont typeface="Wingdings" panose="05000000000000000000" pitchFamily="2" charset="2"/>
                        <a:buChar char="§"/>
                      </a:pPr>
                      <a:r>
                        <a:rPr lang="tr-TR" sz="2000" spc="-110" dirty="0">
                          <a:solidFill>
                            <a:srgbClr val="231F20"/>
                          </a:solidFill>
                          <a:latin typeface="+mn-lt"/>
                          <a:cs typeface="Arial Black"/>
                        </a:rPr>
                        <a:t>S</a:t>
                      </a:r>
                      <a:r>
                        <a:rPr lang="tr-TR" sz="2000" spc="-95" dirty="0">
                          <a:solidFill>
                            <a:srgbClr val="231F20"/>
                          </a:solidFill>
                          <a:latin typeface="+mn-lt"/>
                          <a:cs typeface="Arial Black"/>
                        </a:rPr>
                        <a:t>ürekli </a:t>
                      </a:r>
                      <a:r>
                        <a:rPr lang="tr-TR" sz="2000" spc="-100" dirty="0">
                          <a:solidFill>
                            <a:srgbClr val="231F20"/>
                          </a:solidFill>
                          <a:latin typeface="+mn-lt"/>
                          <a:cs typeface="Arial Black"/>
                        </a:rPr>
                        <a:t>iyileşme </a:t>
                      </a:r>
                      <a:r>
                        <a:rPr lang="tr-TR" sz="2000" spc="-105" dirty="0">
                          <a:solidFill>
                            <a:srgbClr val="231F20"/>
                          </a:solidFill>
                          <a:latin typeface="+mn-lt"/>
                          <a:cs typeface="Arial Black"/>
                        </a:rPr>
                        <a:t>çalışmaları  </a:t>
                      </a:r>
                    </a:p>
                    <a:p>
                      <a:pPr marL="107950" marR="62865" algn="just">
                        <a:lnSpc>
                          <a:spcPct val="150000"/>
                        </a:lnSpc>
                        <a:spcBef>
                          <a:spcPts val="330"/>
                        </a:spcBef>
                      </a:pPr>
                      <a:r>
                        <a:rPr lang="tr-TR" sz="2000" spc="-95" dirty="0">
                          <a:solidFill>
                            <a:srgbClr val="231F20"/>
                          </a:solidFill>
                          <a:latin typeface="+mn-lt"/>
                          <a:cs typeface="Arial Black"/>
                        </a:rPr>
                        <a:t>        hakkında </a:t>
                      </a:r>
                      <a:r>
                        <a:rPr lang="tr-TR" sz="2000" spc="-80" dirty="0">
                          <a:solidFill>
                            <a:srgbClr val="231F20"/>
                          </a:solidFill>
                          <a:latin typeface="+mn-lt"/>
                          <a:cs typeface="Arial Black"/>
                        </a:rPr>
                        <a:t>görüşleri</a:t>
                      </a:r>
                      <a:r>
                        <a:rPr lang="tr-TR" sz="2000" spc="-65" dirty="0">
                          <a:solidFill>
                            <a:srgbClr val="231F20"/>
                          </a:solidFill>
                          <a:latin typeface="+mn-lt"/>
                          <a:cs typeface="Arial Black"/>
                        </a:rPr>
                        <a:t> </a:t>
                      </a:r>
                      <a:r>
                        <a:rPr lang="tr-TR" sz="2000" spc="-80" dirty="0">
                          <a:solidFill>
                            <a:srgbClr val="231F20"/>
                          </a:solidFill>
                          <a:latin typeface="+mn-lt"/>
                          <a:cs typeface="Arial Black"/>
                        </a:rPr>
                        <a:t>alınır.</a:t>
                      </a:r>
                      <a:endParaRPr lang="tr-TR" sz="20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087993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512598927"/>
              </p:ext>
            </p:extLst>
          </p:nvPr>
        </p:nvGraphicFramePr>
        <p:xfrm>
          <a:off x="0" y="2"/>
          <a:ext cx="12191999" cy="6857998"/>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5084640">
                  <a:extLst>
                    <a:ext uri="{9D8B030D-6E8A-4147-A177-3AD203B41FA5}">
                      <a16:colId xmlns:a16="http://schemas.microsoft.com/office/drawing/2014/main" val="20001"/>
                    </a:ext>
                  </a:extLst>
                </a:gridCol>
                <a:gridCol w="4861953">
                  <a:extLst>
                    <a:ext uri="{9D8B030D-6E8A-4147-A177-3AD203B41FA5}">
                      <a16:colId xmlns:a16="http://schemas.microsoft.com/office/drawing/2014/main" val="2730371575"/>
                    </a:ext>
                  </a:extLst>
                </a:gridCol>
              </a:tblGrid>
              <a:tr h="1085967">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2318275">
                <a:tc>
                  <a:txBody>
                    <a:bodyPr/>
                    <a:lstStyle/>
                    <a:p>
                      <a:pPr marL="71755">
                        <a:lnSpc>
                          <a:spcPct val="150000"/>
                        </a:lnSpc>
                        <a:spcBef>
                          <a:spcPts val="815"/>
                        </a:spcBef>
                      </a:pPr>
                      <a:r>
                        <a:rPr lang="tr-TR" sz="1800" spc="-85" dirty="0">
                          <a:solidFill>
                            <a:srgbClr val="231F20"/>
                          </a:solidFill>
                          <a:latin typeface="Arial Black"/>
                          <a:cs typeface="Arial Black"/>
                        </a:rPr>
                        <a:t>15:00-16:00</a:t>
                      </a:r>
                    </a:p>
                    <a:p>
                      <a:pPr marL="71755">
                        <a:lnSpc>
                          <a:spcPct val="150000"/>
                        </a:lnSpc>
                        <a:spcBef>
                          <a:spcPts val="815"/>
                        </a:spcBef>
                      </a:pPr>
                      <a:r>
                        <a:rPr lang="tr-TR" sz="1800" spc="-85" dirty="0">
                          <a:solidFill>
                            <a:srgbClr val="231F20"/>
                          </a:solidFill>
                          <a:latin typeface="Arial Black"/>
                          <a:cs typeface="Arial Black"/>
                        </a:rPr>
                        <a:t>(60 dk)</a:t>
                      </a: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345440">
                        <a:lnSpc>
                          <a:spcPct val="150000"/>
                        </a:lnSpc>
                        <a:spcBef>
                          <a:spcPts val="750"/>
                        </a:spcBef>
                      </a:pPr>
                      <a:r>
                        <a:rPr lang="tr-TR" sz="1800" spc="-114" dirty="0">
                          <a:solidFill>
                            <a:srgbClr val="231F20"/>
                          </a:solidFill>
                          <a:latin typeface="Arial Black"/>
                          <a:cs typeface="Arial Black"/>
                        </a:rPr>
                        <a:t>Seçilen </a:t>
                      </a:r>
                      <a:r>
                        <a:rPr lang="tr-TR" sz="1800" spc="-75" dirty="0">
                          <a:solidFill>
                            <a:srgbClr val="231F20"/>
                          </a:solidFill>
                          <a:latin typeface="Arial Black"/>
                          <a:cs typeface="Arial Black"/>
                        </a:rPr>
                        <a:t>idari birimlerde </a:t>
                      </a:r>
                      <a:r>
                        <a:rPr lang="tr-TR" sz="1800" spc="-70" dirty="0">
                          <a:solidFill>
                            <a:srgbClr val="231F20"/>
                          </a:solidFill>
                          <a:latin typeface="Arial Black"/>
                          <a:cs typeface="Arial Black"/>
                        </a:rPr>
                        <a:t>bulunan </a:t>
                      </a:r>
                      <a:r>
                        <a:rPr lang="tr-TR" sz="1800" spc="-75" dirty="0">
                          <a:solidFill>
                            <a:srgbClr val="231F20"/>
                          </a:solidFill>
                          <a:latin typeface="Arial Black"/>
                          <a:cs typeface="Arial Black"/>
                        </a:rPr>
                        <a:t>idari </a:t>
                      </a:r>
                      <a:r>
                        <a:rPr lang="tr-TR" sz="1800" spc="-85" dirty="0">
                          <a:solidFill>
                            <a:srgbClr val="231F20"/>
                          </a:solidFill>
                          <a:latin typeface="Arial Black"/>
                          <a:cs typeface="Arial Black"/>
                        </a:rPr>
                        <a:t>personelle  görüşülmesi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57505" marR="63500" indent="-285750" algn="just">
                        <a:lnSpc>
                          <a:spcPct val="150000"/>
                        </a:lnSpc>
                        <a:spcBef>
                          <a:spcPts val="165"/>
                        </a:spcBef>
                        <a:buFont typeface="Arial" panose="020B0604020202020204" pitchFamily="34" charset="0"/>
                        <a:buChar char="•"/>
                      </a:pPr>
                      <a:r>
                        <a:rPr lang="tr-TR" sz="2000" spc="-95" dirty="0">
                          <a:solidFill>
                            <a:srgbClr val="231F20"/>
                          </a:solidFill>
                          <a:latin typeface="+mn-lt"/>
                          <a:cs typeface="Arial Black"/>
                        </a:rPr>
                        <a:t>Toplantıda </a:t>
                      </a:r>
                      <a:r>
                        <a:rPr lang="tr-TR" sz="2000" spc="-75" dirty="0">
                          <a:solidFill>
                            <a:srgbClr val="231F20"/>
                          </a:solidFill>
                          <a:latin typeface="+mn-lt"/>
                          <a:cs typeface="Arial Black"/>
                        </a:rPr>
                        <a:t>idari personelin </a:t>
                      </a:r>
                      <a:r>
                        <a:rPr lang="tr-TR" sz="2000" spc="-85" dirty="0">
                          <a:solidFill>
                            <a:srgbClr val="231F20"/>
                          </a:solidFill>
                          <a:latin typeface="+mn-lt"/>
                          <a:cs typeface="Arial Black"/>
                        </a:rPr>
                        <a:t>yönetim </a:t>
                      </a:r>
                      <a:r>
                        <a:rPr lang="tr-TR" sz="2000" spc="-90" dirty="0">
                          <a:solidFill>
                            <a:srgbClr val="231F20"/>
                          </a:solidFill>
                          <a:latin typeface="+mn-lt"/>
                          <a:cs typeface="Arial Black"/>
                        </a:rPr>
                        <a:t>ile ilişkileri, </a:t>
                      </a:r>
                    </a:p>
                    <a:p>
                      <a:pPr marL="357505" marR="63500" indent="-285750" algn="just">
                        <a:lnSpc>
                          <a:spcPct val="150000"/>
                        </a:lnSpc>
                        <a:spcBef>
                          <a:spcPts val="165"/>
                        </a:spcBef>
                        <a:buFont typeface="Arial" panose="020B0604020202020204" pitchFamily="34" charset="0"/>
                        <a:buChar char="•"/>
                      </a:pPr>
                      <a:r>
                        <a:rPr lang="tr-TR" sz="2000" spc="-105" dirty="0">
                          <a:solidFill>
                            <a:srgbClr val="231F20"/>
                          </a:solidFill>
                          <a:latin typeface="+mn-lt"/>
                          <a:cs typeface="Arial Black"/>
                        </a:rPr>
                        <a:t>Kalite  </a:t>
                      </a:r>
                      <a:r>
                        <a:rPr lang="tr-TR" sz="2000" spc="-110" dirty="0">
                          <a:solidFill>
                            <a:srgbClr val="231F20"/>
                          </a:solidFill>
                          <a:latin typeface="+mn-lt"/>
                          <a:cs typeface="Arial Black"/>
                        </a:rPr>
                        <a:t>güvence </a:t>
                      </a:r>
                      <a:r>
                        <a:rPr lang="tr-TR" sz="2000" spc="-100" dirty="0">
                          <a:solidFill>
                            <a:srgbClr val="231F20"/>
                          </a:solidFill>
                          <a:latin typeface="+mn-lt"/>
                          <a:cs typeface="Arial Black"/>
                        </a:rPr>
                        <a:t>sistemindeki </a:t>
                      </a:r>
                      <a:r>
                        <a:rPr lang="tr-TR" sz="2000" spc="-60" dirty="0">
                          <a:solidFill>
                            <a:srgbClr val="231F20"/>
                          </a:solidFill>
                          <a:latin typeface="+mn-lt"/>
                          <a:cs typeface="Arial Black"/>
                        </a:rPr>
                        <a:t>roll</a:t>
                      </a:r>
                      <a:r>
                        <a:rPr lang="tr-TR" sz="2000" spc="-85" dirty="0">
                          <a:solidFill>
                            <a:srgbClr val="231F20"/>
                          </a:solidFill>
                          <a:latin typeface="+mn-lt"/>
                          <a:cs typeface="Arial Black"/>
                        </a:rPr>
                        <a:t>eri, </a:t>
                      </a:r>
                    </a:p>
                    <a:p>
                      <a:pPr marL="357505" marR="63500" indent="-285750" algn="just">
                        <a:lnSpc>
                          <a:spcPct val="150000"/>
                        </a:lnSpc>
                        <a:spcBef>
                          <a:spcPts val="165"/>
                        </a:spcBef>
                        <a:buFont typeface="Arial" panose="020B0604020202020204" pitchFamily="34" charset="0"/>
                        <a:buChar char="•"/>
                      </a:pPr>
                      <a:r>
                        <a:rPr lang="tr-TR" sz="2000" spc="-110" dirty="0">
                          <a:solidFill>
                            <a:srgbClr val="231F20"/>
                          </a:solidFill>
                          <a:latin typeface="+mn-lt"/>
                          <a:cs typeface="Arial Black"/>
                        </a:rPr>
                        <a:t>Mesleki </a:t>
                      </a:r>
                      <a:r>
                        <a:rPr lang="tr-TR" sz="2000" spc="-95" dirty="0">
                          <a:solidFill>
                            <a:srgbClr val="231F20"/>
                          </a:solidFill>
                          <a:latin typeface="+mn-lt"/>
                          <a:cs typeface="Arial Black"/>
                        </a:rPr>
                        <a:t>gelişimi </a:t>
                      </a:r>
                      <a:r>
                        <a:rPr lang="tr-TR" sz="2000" spc="-110" dirty="0">
                          <a:solidFill>
                            <a:srgbClr val="231F20"/>
                          </a:solidFill>
                          <a:latin typeface="+mn-lt"/>
                          <a:cs typeface="Arial Black"/>
                        </a:rPr>
                        <a:t>ve </a:t>
                      </a:r>
                      <a:r>
                        <a:rPr lang="tr-TR" sz="2000" spc="-70" dirty="0">
                          <a:solidFill>
                            <a:srgbClr val="231F20"/>
                          </a:solidFill>
                          <a:latin typeface="+mn-lt"/>
                          <a:cs typeface="Arial Black"/>
                        </a:rPr>
                        <a:t>moti</a:t>
                      </a:r>
                      <a:r>
                        <a:rPr lang="tr-TR" sz="2000" spc="-90" dirty="0">
                          <a:solidFill>
                            <a:srgbClr val="231F20"/>
                          </a:solidFill>
                          <a:latin typeface="+mn-lt"/>
                          <a:cs typeface="Arial Black"/>
                        </a:rPr>
                        <a:t>vasyonu, </a:t>
                      </a:r>
                    </a:p>
                    <a:p>
                      <a:pPr marL="357505" marR="63500" indent="-285750" algn="just">
                        <a:lnSpc>
                          <a:spcPct val="150000"/>
                        </a:lnSpc>
                        <a:spcBef>
                          <a:spcPts val="165"/>
                        </a:spcBef>
                        <a:buFont typeface="Arial" panose="020B0604020202020204" pitchFamily="34" charset="0"/>
                        <a:buChar char="•"/>
                      </a:pPr>
                      <a:r>
                        <a:rPr lang="tr-TR" sz="2000" spc="-75" dirty="0">
                          <a:solidFill>
                            <a:srgbClr val="231F20"/>
                          </a:solidFill>
                          <a:latin typeface="+mn-lt"/>
                          <a:cs typeface="Arial Black"/>
                        </a:rPr>
                        <a:t>Kurum </a:t>
                      </a:r>
                      <a:r>
                        <a:rPr lang="tr-TR" sz="2000" spc="-120" dirty="0">
                          <a:solidFill>
                            <a:srgbClr val="231F20"/>
                          </a:solidFill>
                          <a:latin typeface="+mn-lt"/>
                          <a:cs typeface="Arial Black"/>
                        </a:rPr>
                        <a:t>içi </a:t>
                      </a:r>
                      <a:r>
                        <a:rPr lang="tr-TR" sz="2000" spc="-95" dirty="0">
                          <a:solidFill>
                            <a:srgbClr val="231F20"/>
                          </a:solidFill>
                          <a:latin typeface="+mn-lt"/>
                          <a:cs typeface="Arial Black"/>
                        </a:rPr>
                        <a:t>iletişim </a:t>
                      </a:r>
                      <a:r>
                        <a:rPr lang="tr-TR" sz="2000" spc="-85" dirty="0">
                          <a:solidFill>
                            <a:srgbClr val="231F20"/>
                          </a:solidFill>
                          <a:latin typeface="+mn-lt"/>
                          <a:cs typeface="Arial Black"/>
                        </a:rPr>
                        <a:t>gibi  hususlar </a:t>
                      </a:r>
                      <a:r>
                        <a:rPr lang="tr-TR" sz="2000" spc="-105" dirty="0">
                          <a:solidFill>
                            <a:srgbClr val="231F20"/>
                          </a:solidFill>
                          <a:latin typeface="+mn-lt"/>
                          <a:cs typeface="Arial Black"/>
                        </a:rPr>
                        <a:t>ele</a:t>
                      </a:r>
                      <a:r>
                        <a:rPr lang="tr-TR" sz="2000" spc="-70" dirty="0">
                          <a:solidFill>
                            <a:srgbClr val="231F20"/>
                          </a:solidFill>
                          <a:latin typeface="+mn-lt"/>
                          <a:cs typeface="Arial Black"/>
                        </a:rPr>
                        <a:t> </a:t>
                      </a:r>
                      <a:r>
                        <a:rPr lang="tr-TR" sz="2000" spc="-80" dirty="0">
                          <a:solidFill>
                            <a:srgbClr val="231F20"/>
                          </a:solidFill>
                          <a:latin typeface="+mn-lt"/>
                          <a:cs typeface="Arial Black"/>
                        </a:rPr>
                        <a:t>alınır.</a:t>
                      </a:r>
                      <a:endParaRPr lang="tr-TR" sz="20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4255018"/>
                  </a:ext>
                </a:extLst>
              </a:tr>
              <a:tr h="3453756">
                <a:tc>
                  <a:txBody>
                    <a:bodyPr/>
                    <a:lstStyle/>
                    <a:p>
                      <a:pPr marL="71755">
                        <a:lnSpc>
                          <a:spcPct val="150000"/>
                        </a:lnSpc>
                        <a:spcBef>
                          <a:spcPts val="815"/>
                        </a:spcBef>
                      </a:pPr>
                      <a:r>
                        <a:rPr lang="tr-TR" sz="1800" dirty="0">
                          <a:latin typeface="Arial Black"/>
                          <a:cs typeface="Arial Black"/>
                        </a:rPr>
                        <a:t>16:00-17:30</a:t>
                      </a:r>
                    </a:p>
                    <a:p>
                      <a:pPr marL="71755">
                        <a:lnSpc>
                          <a:spcPct val="150000"/>
                        </a:lnSpc>
                        <a:spcBef>
                          <a:spcPts val="815"/>
                        </a:spcBef>
                      </a:pPr>
                      <a:r>
                        <a:rPr lang="tr-TR" sz="1800" dirty="0">
                          <a:latin typeface="Arial Black"/>
                          <a:cs typeface="Arial Black"/>
                        </a:rPr>
                        <a:t>(90 dk)</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345440">
                        <a:lnSpc>
                          <a:spcPct val="150000"/>
                        </a:lnSpc>
                        <a:spcBef>
                          <a:spcPts val="750"/>
                        </a:spcBef>
                      </a:pPr>
                      <a:r>
                        <a:rPr lang="tr-TR" sz="1800" kern="1200" spc="-100" dirty="0">
                          <a:solidFill>
                            <a:srgbClr val="231F20"/>
                          </a:solidFill>
                          <a:latin typeface="Arial Black"/>
                          <a:ea typeface="+mn-ea"/>
                          <a:cs typeface="Arial Black"/>
                        </a:rPr>
                        <a:t>Üniversitede bulunan araştırma birim (Aktif Araştırma  Merkezleri, Teknokent, Teknoloji Transfer Ofisleri vb.)  yöneticileriyle görüşme</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357505" marR="63500" indent="-285750" algn="just">
                        <a:lnSpc>
                          <a:spcPct val="150000"/>
                        </a:lnSpc>
                        <a:spcBef>
                          <a:spcPts val="165"/>
                        </a:spcBef>
                        <a:buFont typeface="Arial" panose="020B0604020202020204" pitchFamily="34" charset="0"/>
                        <a:buChar char="•"/>
                      </a:pPr>
                      <a:r>
                        <a:rPr lang="tr-TR" sz="2000" dirty="0">
                          <a:latin typeface="+mn-lt"/>
                          <a:cs typeface="Arial Black"/>
                        </a:rPr>
                        <a:t>Araştırma birimlerinin hedefleri,</a:t>
                      </a:r>
                    </a:p>
                    <a:p>
                      <a:pPr marL="357505" marR="63500" indent="-285750" algn="just">
                        <a:lnSpc>
                          <a:spcPct val="150000"/>
                        </a:lnSpc>
                        <a:spcBef>
                          <a:spcPts val="165"/>
                        </a:spcBef>
                        <a:buFont typeface="Arial" panose="020B0604020202020204" pitchFamily="34" charset="0"/>
                        <a:buChar char="•"/>
                      </a:pPr>
                      <a:r>
                        <a:rPr lang="tr-TR" sz="2000" dirty="0">
                          <a:latin typeface="+mn-lt"/>
                          <a:cs typeface="Arial Black"/>
                        </a:rPr>
                        <a:t>Bu hedeflerin kurumun  stratejik hedefleri içindeki yeri,  </a:t>
                      </a:r>
                    </a:p>
                    <a:p>
                      <a:pPr marL="357505" marR="63500" indent="-285750" algn="just">
                        <a:lnSpc>
                          <a:spcPct val="150000"/>
                        </a:lnSpc>
                        <a:spcBef>
                          <a:spcPts val="165"/>
                        </a:spcBef>
                        <a:buFont typeface="Arial" panose="020B0604020202020204" pitchFamily="34" charset="0"/>
                        <a:buChar char="•"/>
                      </a:pPr>
                      <a:r>
                        <a:rPr lang="tr-TR" sz="2000" dirty="0">
                          <a:latin typeface="+mn-lt"/>
                          <a:cs typeface="Arial Black"/>
                        </a:rPr>
                        <a:t>Paydaşların süreçlere katılımı,  </a:t>
                      </a:r>
                    </a:p>
                    <a:p>
                      <a:pPr marL="357505" marR="63500" indent="-285750" algn="just">
                        <a:lnSpc>
                          <a:spcPct val="150000"/>
                        </a:lnSpc>
                        <a:spcBef>
                          <a:spcPts val="165"/>
                        </a:spcBef>
                        <a:buFont typeface="Arial" panose="020B0604020202020204" pitchFamily="34" charset="0"/>
                        <a:buChar char="•"/>
                      </a:pPr>
                      <a:r>
                        <a:rPr lang="tr-TR" sz="2000" dirty="0">
                          <a:latin typeface="+mn-lt"/>
                          <a:cs typeface="Arial Black"/>
                        </a:rPr>
                        <a:t>Kalite süreçleri ve sürekli iyileşme çalışmaları görüşülür</a:t>
                      </a: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92858508"/>
                  </a:ext>
                </a:extLst>
              </a:tr>
            </a:tbl>
          </a:graphicData>
        </a:graphic>
      </p:graphicFrame>
    </p:spTree>
    <p:extLst>
      <p:ext uri="{BB962C8B-B14F-4D97-AF65-F5344CB8AC3E}">
        <p14:creationId xmlns:p14="http://schemas.microsoft.com/office/powerpoint/2010/main" val="254489979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463677699"/>
              </p:ext>
            </p:extLst>
          </p:nvPr>
        </p:nvGraphicFramePr>
        <p:xfrm>
          <a:off x="0" y="2"/>
          <a:ext cx="12191999" cy="6857996"/>
        </p:xfrm>
        <a:graphic>
          <a:graphicData uri="http://schemas.openxmlformats.org/drawingml/2006/table">
            <a:tbl>
              <a:tblPr firstRow="1" bandRow="1">
                <a:tableStyleId>{2D5ABB26-0587-4C30-8999-92F81FD0307C}</a:tableStyleId>
              </a:tblPr>
              <a:tblGrid>
                <a:gridCol w="2245406">
                  <a:extLst>
                    <a:ext uri="{9D8B030D-6E8A-4147-A177-3AD203B41FA5}">
                      <a16:colId xmlns:a16="http://schemas.microsoft.com/office/drawing/2014/main" val="20000"/>
                    </a:ext>
                  </a:extLst>
                </a:gridCol>
                <a:gridCol w="5084640">
                  <a:extLst>
                    <a:ext uri="{9D8B030D-6E8A-4147-A177-3AD203B41FA5}">
                      <a16:colId xmlns:a16="http://schemas.microsoft.com/office/drawing/2014/main" val="20001"/>
                    </a:ext>
                  </a:extLst>
                </a:gridCol>
                <a:gridCol w="4861953">
                  <a:extLst>
                    <a:ext uri="{9D8B030D-6E8A-4147-A177-3AD203B41FA5}">
                      <a16:colId xmlns:a16="http://schemas.microsoft.com/office/drawing/2014/main" val="2730371575"/>
                    </a:ext>
                  </a:extLst>
                </a:gridCol>
              </a:tblGrid>
              <a:tr h="1016978">
                <a:tc>
                  <a:txBody>
                    <a:bodyPr/>
                    <a:lstStyle/>
                    <a:p>
                      <a:pPr marL="71755" algn="ctr">
                        <a:lnSpc>
                          <a:spcPct val="100000"/>
                        </a:lnSpc>
                        <a:spcBef>
                          <a:spcPts val="165"/>
                        </a:spcBef>
                      </a:pPr>
                      <a:r>
                        <a:rPr lang="tr-TR" sz="2000" spc="-75" dirty="0">
                          <a:solidFill>
                            <a:srgbClr val="C00000"/>
                          </a:solidFill>
                          <a:latin typeface="Arial Black"/>
                          <a:cs typeface="Arial Black"/>
                        </a:rPr>
                        <a:t>5 ARALIK </a:t>
                      </a:r>
                    </a:p>
                    <a:p>
                      <a:pPr marL="71755" algn="ctr">
                        <a:lnSpc>
                          <a:spcPct val="100000"/>
                        </a:lnSpc>
                        <a:spcBef>
                          <a:spcPts val="165"/>
                        </a:spcBef>
                      </a:pPr>
                      <a:r>
                        <a:rPr lang="tr-TR" sz="2000" spc="-75" dirty="0">
                          <a:solidFill>
                            <a:srgbClr val="C00000"/>
                          </a:solidFill>
                          <a:latin typeface="Arial Black"/>
                          <a:cs typeface="Arial Black"/>
                        </a:rPr>
                        <a:t>SALI</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tc>
                  <a:txBody>
                    <a:bodyPr/>
                    <a:lstStyle/>
                    <a:p>
                      <a:pPr marL="958850" indent="-777875">
                        <a:lnSpc>
                          <a:spcPct val="100000"/>
                        </a:lnSpc>
                        <a:spcBef>
                          <a:spcPts val="165"/>
                        </a:spcBef>
                      </a:pPr>
                      <a:r>
                        <a:rPr lang="tr-TR" sz="1800" spc="-105" dirty="0">
                          <a:solidFill>
                            <a:schemeClr val="accent5"/>
                          </a:solidFill>
                          <a:latin typeface="Arial Black"/>
                          <a:cs typeface="Arial Black"/>
                        </a:rPr>
                        <a:t>İçeriği </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1272886">
                <a:tc>
                  <a:txBody>
                    <a:bodyPr/>
                    <a:lstStyle/>
                    <a:p>
                      <a:pPr marL="71755">
                        <a:lnSpc>
                          <a:spcPct val="100000"/>
                        </a:lnSpc>
                        <a:spcBef>
                          <a:spcPts val="165"/>
                        </a:spcBef>
                      </a:pPr>
                      <a:r>
                        <a:rPr sz="1800" spc="-90" dirty="0">
                          <a:solidFill>
                            <a:srgbClr val="231F20"/>
                          </a:solidFill>
                          <a:latin typeface="Arial Black"/>
                          <a:cs typeface="Arial Black"/>
                        </a:rPr>
                        <a:t>17:30</a:t>
                      </a:r>
                      <a:endParaRPr sz="1800">
                        <a:latin typeface="Arial Black"/>
                        <a:cs typeface="Arial Black"/>
                      </a:endParaRPr>
                    </a:p>
                  </a:txBody>
                  <a:tcPr marL="0" marR="0" marT="20955"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gridSpan="2">
                  <a:txBody>
                    <a:bodyPr/>
                    <a:lstStyle/>
                    <a:p>
                      <a:pPr marL="71755">
                        <a:lnSpc>
                          <a:spcPct val="100000"/>
                        </a:lnSpc>
                        <a:spcBef>
                          <a:spcPts val="165"/>
                        </a:spcBef>
                      </a:pPr>
                      <a:r>
                        <a:rPr sz="1800" spc="-75" dirty="0">
                          <a:solidFill>
                            <a:srgbClr val="231F20"/>
                          </a:solidFill>
                          <a:latin typeface="Arial Black"/>
                          <a:cs typeface="Arial Black"/>
                        </a:rPr>
                        <a:t>{Değerlendirme </a:t>
                      </a:r>
                      <a:r>
                        <a:rPr sz="1800" spc="-100" dirty="0">
                          <a:solidFill>
                            <a:srgbClr val="231F20"/>
                          </a:solidFill>
                          <a:latin typeface="Arial Black"/>
                          <a:cs typeface="Arial Black"/>
                        </a:rPr>
                        <a:t>Takımının konaklama </a:t>
                      </a:r>
                      <a:r>
                        <a:rPr sz="1800" spc="-85" dirty="0">
                          <a:solidFill>
                            <a:srgbClr val="231F20"/>
                          </a:solidFill>
                          <a:latin typeface="Arial Black"/>
                          <a:cs typeface="Arial Black"/>
                        </a:rPr>
                        <a:t>yerine</a:t>
                      </a:r>
                      <a:r>
                        <a:rPr sz="1800" spc="-25" dirty="0">
                          <a:solidFill>
                            <a:srgbClr val="231F20"/>
                          </a:solidFill>
                          <a:latin typeface="Arial Black"/>
                          <a:cs typeface="Arial Black"/>
                        </a:rPr>
                        <a:t> </a:t>
                      </a:r>
                      <a:r>
                        <a:rPr sz="1800" spc="-75" dirty="0">
                          <a:solidFill>
                            <a:srgbClr val="231F20"/>
                          </a:solidFill>
                          <a:latin typeface="Arial Black"/>
                          <a:cs typeface="Arial Black"/>
                        </a:rPr>
                        <a:t>transferi}</a:t>
                      </a:r>
                      <a:endParaRPr sz="1800" dirty="0">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hMerge="1">
                  <a:txBody>
                    <a:bodyPr/>
                    <a:lstStyle/>
                    <a:p>
                      <a:endParaRPr/>
                    </a:p>
                  </a:txBody>
                  <a:tcPr marL="0" marR="0" marT="0" marB="0">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285958">
                <a:tc>
                  <a:txBody>
                    <a:bodyPr/>
                    <a:lstStyle/>
                    <a:p>
                      <a:pPr marL="71755">
                        <a:lnSpc>
                          <a:spcPct val="100000"/>
                        </a:lnSpc>
                        <a:spcBef>
                          <a:spcPts val="165"/>
                        </a:spcBef>
                      </a:pPr>
                      <a:r>
                        <a:rPr sz="1800" spc="-85" dirty="0">
                          <a:solidFill>
                            <a:schemeClr val="bg1"/>
                          </a:solidFill>
                          <a:latin typeface="Arial Black"/>
                          <a:cs typeface="Arial Black"/>
                        </a:rPr>
                        <a:t>18:00-19:00</a:t>
                      </a:r>
                      <a:endParaRPr sz="1800">
                        <a:solidFill>
                          <a:schemeClr val="bg1"/>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030A0"/>
                    </a:solidFill>
                  </a:tcPr>
                </a:tc>
                <a:tc gridSpan="2">
                  <a:txBody>
                    <a:bodyPr/>
                    <a:lstStyle/>
                    <a:p>
                      <a:pPr marL="71755">
                        <a:lnSpc>
                          <a:spcPct val="100000"/>
                        </a:lnSpc>
                        <a:spcBef>
                          <a:spcPts val="165"/>
                        </a:spcBef>
                      </a:pPr>
                      <a:r>
                        <a:rPr lang="tr-TR" sz="1800" spc="-125" dirty="0">
                          <a:solidFill>
                            <a:schemeClr val="bg1"/>
                          </a:solidFill>
                          <a:latin typeface="Arial Black"/>
                          <a:cs typeface="Arial Black"/>
                        </a:rPr>
                        <a:t>Akşam</a:t>
                      </a:r>
                      <a:r>
                        <a:rPr lang="tr-TR" sz="1800" spc="-80" dirty="0">
                          <a:solidFill>
                            <a:schemeClr val="bg1"/>
                          </a:solidFill>
                          <a:latin typeface="Arial Black"/>
                          <a:cs typeface="Arial Black"/>
                        </a:rPr>
                        <a:t> </a:t>
                      </a:r>
                      <a:r>
                        <a:rPr lang="tr-TR" sz="1800" spc="-125" dirty="0">
                          <a:solidFill>
                            <a:schemeClr val="bg1"/>
                          </a:solidFill>
                          <a:latin typeface="Arial Black"/>
                          <a:cs typeface="Arial Black"/>
                        </a:rPr>
                        <a:t>Yemeği   </a:t>
                      </a:r>
                      <a:r>
                        <a:rPr lang="tr-TR" sz="1800" b="1" spc="-75" dirty="0">
                          <a:solidFill>
                            <a:schemeClr val="bg1"/>
                          </a:solidFill>
                          <a:latin typeface="Arial Black"/>
                          <a:cs typeface="Arial Black"/>
                        </a:rPr>
                        <a:t>(</a:t>
                      </a:r>
                      <a:r>
                        <a:rPr lang="tr-TR" sz="1800" b="1" kern="1200" spc="-75" dirty="0">
                          <a:solidFill>
                            <a:schemeClr val="bg1"/>
                          </a:solidFill>
                          <a:latin typeface="Arial Black"/>
                          <a:ea typeface="+mn-ea"/>
                          <a:cs typeface="Arial Black"/>
                        </a:rPr>
                        <a:t>Takım üyeleri)</a:t>
                      </a:r>
                      <a:endParaRPr lang="tr-TR" sz="1800" dirty="0">
                        <a:solidFill>
                          <a:schemeClr val="bg1"/>
                        </a:solidFill>
                        <a:latin typeface="Arial Black"/>
                        <a:cs typeface="Arial Black"/>
                      </a:endParaRPr>
                    </a:p>
                  </a:txBody>
                  <a:tcPr marL="0" marR="0" marT="20955"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030A0"/>
                    </a:solidFill>
                  </a:tcPr>
                </a:tc>
                <a:tc hMerge="1">
                  <a:txBody>
                    <a:bodyPr/>
                    <a:lstStyle/>
                    <a:p>
                      <a:pPr marL="107950" marR="62865" algn="just">
                        <a:lnSpc>
                          <a:spcPct val="100000"/>
                        </a:lnSpc>
                        <a:spcBef>
                          <a:spcPts val="330"/>
                        </a:spcBef>
                      </a:pPr>
                      <a:endParaRPr lang="tr-TR" sz="18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282174">
                <a:tc>
                  <a:txBody>
                    <a:bodyPr/>
                    <a:lstStyle/>
                    <a:p>
                      <a:pPr>
                        <a:lnSpc>
                          <a:spcPct val="100000"/>
                        </a:lnSpc>
                        <a:spcBef>
                          <a:spcPts val="10"/>
                        </a:spcBef>
                      </a:pPr>
                      <a:endParaRPr sz="1900" dirty="0">
                        <a:latin typeface="Times New Roman"/>
                        <a:cs typeface="Times New Roman"/>
                      </a:endParaRPr>
                    </a:p>
                    <a:p>
                      <a:pPr marL="71755">
                        <a:lnSpc>
                          <a:spcPct val="100000"/>
                        </a:lnSpc>
                      </a:pPr>
                      <a:r>
                        <a:rPr sz="1800" spc="-90" dirty="0">
                          <a:solidFill>
                            <a:srgbClr val="231F20"/>
                          </a:solidFill>
                          <a:latin typeface="Arial Black"/>
                          <a:cs typeface="Arial Black"/>
                        </a:rPr>
                        <a:t>19:30</a:t>
                      </a:r>
                      <a:endParaRPr sz="1800" dirty="0">
                        <a:latin typeface="Arial Black"/>
                        <a:cs typeface="Arial Black"/>
                      </a:endParaRPr>
                    </a:p>
                  </a:txBody>
                  <a:tcPr marL="0" marR="0" marT="127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marR="115570">
                        <a:lnSpc>
                          <a:spcPct val="150000"/>
                        </a:lnSpc>
                        <a:spcBef>
                          <a:spcPts val="1145"/>
                        </a:spcBef>
                      </a:pPr>
                      <a:r>
                        <a:rPr sz="1800" spc="-80" dirty="0">
                          <a:solidFill>
                            <a:srgbClr val="231F20"/>
                          </a:solidFill>
                          <a:latin typeface="Arial Black"/>
                          <a:cs typeface="Arial Black"/>
                        </a:rPr>
                        <a:t>Değerlendirme </a:t>
                      </a:r>
                      <a:r>
                        <a:rPr sz="1800" spc="-100" dirty="0">
                          <a:solidFill>
                            <a:srgbClr val="231F20"/>
                          </a:solidFill>
                          <a:latin typeface="Arial Black"/>
                          <a:cs typeface="Arial Black"/>
                        </a:rPr>
                        <a:t>takımı </a:t>
                      </a:r>
                      <a:r>
                        <a:rPr sz="1800" spc="-80" dirty="0">
                          <a:solidFill>
                            <a:srgbClr val="231F20"/>
                          </a:solidFill>
                          <a:latin typeface="Arial Black"/>
                          <a:cs typeface="Arial Black"/>
                        </a:rPr>
                        <a:t>tarafından </a:t>
                      </a:r>
                      <a:r>
                        <a:rPr sz="1800" b="1" spc="-90" dirty="0" err="1">
                          <a:solidFill>
                            <a:srgbClr val="C00000"/>
                          </a:solidFill>
                          <a:latin typeface="Arial Black"/>
                          <a:cs typeface="Arial Black"/>
                        </a:rPr>
                        <a:t>Kurum</a:t>
                      </a:r>
                      <a:r>
                        <a:rPr sz="1800" b="1" spc="-90" dirty="0">
                          <a:solidFill>
                            <a:srgbClr val="C00000"/>
                          </a:solidFill>
                          <a:latin typeface="Arial Black"/>
                          <a:cs typeface="Arial Black"/>
                        </a:rPr>
                        <a:t> </a:t>
                      </a:r>
                      <a:r>
                        <a:rPr sz="1800" b="1" spc="-75" dirty="0">
                          <a:solidFill>
                            <a:srgbClr val="C00000"/>
                          </a:solidFill>
                          <a:latin typeface="Arial Black"/>
                          <a:cs typeface="Arial Black"/>
                        </a:rPr>
                        <a:t>Değerlendirme Formunun</a:t>
                      </a:r>
                      <a:r>
                        <a:rPr sz="1800" spc="-75" dirty="0">
                          <a:solidFill>
                            <a:srgbClr val="231F20"/>
                          </a:solidFill>
                          <a:latin typeface="Arial Black"/>
                          <a:cs typeface="Arial Black"/>
                        </a:rPr>
                        <a:t> doldurulması </a:t>
                      </a:r>
                      <a:r>
                        <a:rPr sz="1800" spc="-110" dirty="0">
                          <a:solidFill>
                            <a:srgbClr val="231F20"/>
                          </a:solidFill>
                          <a:latin typeface="Arial Black"/>
                          <a:cs typeface="Arial Black"/>
                        </a:rPr>
                        <a:t>ve </a:t>
                      </a:r>
                      <a:r>
                        <a:rPr sz="1800" spc="-130" dirty="0" err="1">
                          <a:solidFill>
                            <a:srgbClr val="231F20"/>
                          </a:solidFill>
                          <a:latin typeface="Arial Black"/>
                          <a:cs typeface="Arial Black"/>
                        </a:rPr>
                        <a:t>çıkış</a:t>
                      </a:r>
                      <a:r>
                        <a:rPr sz="1800" spc="-130" dirty="0">
                          <a:solidFill>
                            <a:srgbClr val="231F20"/>
                          </a:solidFill>
                          <a:latin typeface="Arial Black"/>
                          <a:cs typeface="Arial Black"/>
                        </a:rPr>
                        <a:t> </a:t>
                      </a:r>
                      <a:r>
                        <a:rPr sz="1800" spc="-80" dirty="0" err="1">
                          <a:solidFill>
                            <a:srgbClr val="231F20"/>
                          </a:solidFill>
                          <a:latin typeface="Arial Black"/>
                          <a:cs typeface="Arial Black"/>
                        </a:rPr>
                        <a:t>görüşme</a:t>
                      </a:r>
                      <a:r>
                        <a:rPr sz="1800" spc="-90" dirty="0" err="1">
                          <a:solidFill>
                            <a:srgbClr val="231F20"/>
                          </a:solidFill>
                          <a:latin typeface="Arial Black"/>
                          <a:cs typeface="Arial Black"/>
                        </a:rPr>
                        <a:t>sinde</a:t>
                      </a:r>
                      <a:r>
                        <a:rPr sz="1800" spc="-90" dirty="0">
                          <a:solidFill>
                            <a:srgbClr val="231F20"/>
                          </a:solidFill>
                          <a:latin typeface="Arial Black"/>
                          <a:cs typeface="Arial Black"/>
                        </a:rPr>
                        <a:t> sözlü </a:t>
                      </a:r>
                      <a:r>
                        <a:rPr sz="1800" spc="-95" dirty="0">
                          <a:solidFill>
                            <a:srgbClr val="231F20"/>
                          </a:solidFill>
                          <a:latin typeface="Arial Black"/>
                          <a:cs typeface="Arial Black"/>
                        </a:rPr>
                        <a:t>olarak </a:t>
                      </a:r>
                      <a:r>
                        <a:rPr sz="1800" spc="-110" dirty="0">
                          <a:solidFill>
                            <a:srgbClr val="231F20"/>
                          </a:solidFill>
                          <a:latin typeface="Arial Black"/>
                          <a:cs typeface="Arial Black"/>
                        </a:rPr>
                        <a:t>iletilecek </a:t>
                      </a:r>
                      <a:r>
                        <a:rPr sz="1800" spc="-130" dirty="0">
                          <a:solidFill>
                            <a:srgbClr val="231F20"/>
                          </a:solidFill>
                          <a:latin typeface="Arial Black"/>
                          <a:cs typeface="Arial Black"/>
                        </a:rPr>
                        <a:t>“</a:t>
                      </a:r>
                      <a:r>
                        <a:rPr sz="1800" spc="-130" dirty="0">
                          <a:solidFill>
                            <a:srgbClr val="C00000"/>
                          </a:solidFill>
                          <a:latin typeface="Arial Black"/>
                          <a:cs typeface="Arial Black"/>
                        </a:rPr>
                        <a:t>Çıkış </a:t>
                      </a:r>
                      <a:r>
                        <a:rPr sz="1800" spc="-85" dirty="0">
                          <a:solidFill>
                            <a:srgbClr val="C00000"/>
                          </a:solidFill>
                          <a:latin typeface="Arial Black"/>
                          <a:cs typeface="Arial Black"/>
                        </a:rPr>
                        <a:t>Bildirimi</a:t>
                      </a:r>
                      <a:r>
                        <a:rPr sz="1800" spc="-85" dirty="0">
                          <a:solidFill>
                            <a:srgbClr val="231F20"/>
                          </a:solidFill>
                          <a:latin typeface="Arial Black"/>
                          <a:cs typeface="Arial Black"/>
                        </a:rPr>
                        <a:t>” </a:t>
                      </a:r>
                      <a:r>
                        <a:rPr sz="1800" spc="-70" dirty="0">
                          <a:solidFill>
                            <a:srgbClr val="231F20"/>
                          </a:solidFill>
                          <a:latin typeface="Arial Black"/>
                          <a:cs typeface="Arial Black"/>
                        </a:rPr>
                        <a:t>hazırlan</a:t>
                      </a:r>
                      <a:r>
                        <a:rPr sz="1800" spc="-105" dirty="0">
                          <a:solidFill>
                            <a:srgbClr val="231F20"/>
                          </a:solidFill>
                          <a:latin typeface="Arial Black"/>
                          <a:cs typeface="Arial Black"/>
                        </a:rPr>
                        <a:t>ması</a:t>
                      </a:r>
                      <a:endParaRPr sz="1800" dirty="0">
                        <a:latin typeface="Arial Black"/>
                        <a:cs typeface="Arial Black"/>
                      </a:endParaRPr>
                    </a:p>
                  </a:txBody>
                  <a:tcPr marL="0" marR="0" marT="14541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414655" marR="62865" indent="-342900" algn="l">
                        <a:lnSpc>
                          <a:spcPct val="150000"/>
                        </a:lnSpc>
                        <a:spcBef>
                          <a:spcPts val="45"/>
                        </a:spcBef>
                        <a:buFont typeface="Wingdings" panose="05000000000000000000" pitchFamily="2" charset="2"/>
                        <a:buChar char="q"/>
                      </a:pPr>
                      <a:r>
                        <a:rPr sz="2000" spc="-80" dirty="0">
                          <a:solidFill>
                            <a:srgbClr val="231F20"/>
                          </a:solidFill>
                          <a:latin typeface="+mn-lt"/>
                          <a:cs typeface="Arial Black"/>
                        </a:rPr>
                        <a:t>Değerlendirme </a:t>
                      </a:r>
                      <a:r>
                        <a:rPr sz="2000" spc="-100" dirty="0">
                          <a:solidFill>
                            <a:srgbClr val="231F20"/>
                          </a:solidFill>
                          <a:latin typeface="+mn-lt"/>
                          <a:cs typeface="Arial Black"/>
                        </a:rPr>
                        <a:t>takımı </a:t>
                      </a:r>
                      <a:r>
                        <a:rPr sz="2000" spc="-60" dirty="0">
                          <a:solidFill>
                            <a:srgbClr val="231F20"/>
                          </a:solidFill>
                          <a:latin typeface="+mn-lt"/>
                          <a:cs typeface="Arial Black"/>
                        </a:rPr>
                        <a:t>bir </a:t>
                      </a:r>
                      <a:r>
                        <a:rPr sz="2000" spc="-100" dirty="0">
                          <a:solidFill>
                            <a:srgbClr val="231F20"/>
                          </a:solidFill>
                          <a:latin typeface="+mn-lt"/>
                          <a:cs typeface="Arial Black"/>
                        </a:rPr>
                        <a:t>araya  gelerek </a:t>
                      </a:r>
                      <a:r>
                        <a:rPr sz="2000" spc="-90" dirty="0">
                          <a:solidFill>
                            <a:srgbClr val="231F20"/>
                          </a:solidFill>
                          <a:latin typeface="+mn-lt"/>
                          <a:cs typeface="Arial Black"/>
                        </a:rPr>
                        <a:t>Kurum </a:t>
                      </a:r>
                      <a:r>
                        <a:rPr sz="2000" spc="-80" dirty="0">
                          <a:solidFill>
                            <a:srgbClr val="231F20"/>
                          </a:solidFill>
                          <a:latin typeface="+mn-lt"/>
                          <a:cs typeface="Arial Black"/>
                        </a:rPr>
                        <a:t>değerlendirme  </a:t>
                      </a:r>
                      <a:r>
                        <a:rPr sz="2000" spc="-55" dirty="0">
                          <a:solidFill>
                            <a:srgbClr val="231F20"/>
                          </a:solidFill>
                          <a:latin typeface="+mn-lt"/>
                          <a:cs typeface="Arial Black"/>
                        </a:rPr>
                        <a:t>formunu </a:t>
                      </a:r>
                      <a:r>
                        <a:rPr sz="2000" spc="-60" dirty="0">
                          <a:solidFill>
                            <a:srgbClr val="231F20"/>
                          </a:solidFill>
                          <a:latin typeface="+mn-lt"/>
                          <a:cs typeface="Arial Black"/>
                        </a:rPr>
                        <a:t>doldururlar </a:t>
                      </a:r>
                      <a:r>
                        <a:rPr sz="2000" spc="-110" dirty="0">
                          <a:solidFill>
                            <a:srgbClr val="231F20"/>
                          </a:solidFill>
                          <a:latin typeface="+mn-lt"/>
                          <a:cs typeface="Arial Black"/>
                        </a:rPr>
                        <a:t>ve </a:t>
                      </a:r>
                      <a:r>
                        <a:rPr sz="2000" spc="-135" dirty="0">
                          <a:solidFill>
                            <a:srgbClr val="231F20"/>
                          </a:solidFill>
                          <a:latin typeface="+mn-lt"/>
                          <a:cs typeface="Arial Black"/>
                        </a:rPr>
                        <a:t>çıkış  </a:t>
                      </a:r>
                      <a:r>
                        <a:rPr sz="2000" spc="-85" dirty="0">
                          <a:solidFill>
                            <a:srgbClr val="231F20"/>
                          </a:solidFill>
                          <a:latin typeface="+mn-lt"/>
                          <a:cs typeface="Arial Black"/>
                        </a:rPr>
                        <a:t>görüşmesinde </a:t>
                      </a:r>
                      <a:r>
                        <a:rPr sz="2000" spc="-90" dirty="0">
                          <a:solidFill>
                            <a:srgbClr val="231F20"/>
                          </a:solidFill>
                          <a:latin typeface="+mn-lt"/>
                          <a:cs typeface="Arial Black"/>
                        </a:rPr>
                        <a:t>sözlü </a:t>
                      </a:r>
                      <a:r>
                        <a:rPr sz="2000" spc="-95" dirty="0">
                          <a:solidFill>
                            <a:srgbClr val="231F20"/>
                          </a:solidFill>
                          <a:latin typeface="+mn-lt"/>
                          <a:cs typeface="Arial Black"/>
                        </a:rPr>
                        <a:t>olarak  </a:t>
                      </a:r>
                      <a:r>
                        <a:rPr sz="2000" spc="-110" dirty="0">
                          <a:solidFill>
                            <a:srgbClr val="231F20"/>
                          </a:solidFill>
                          <a:latin typeface="+mn-lt"/>
                          <a:cs typeface="Arial Black"/>
                        </a:rPr>
                        <a:t>iletilecek </a:t>
                      </a:r>
                      <a:r>
                        <a:rPr sz="2000" spc="-120" dirty="0">
                          <a:solidFill>
                            <a:srgbClr val="231F20"/>
                          </a:solidFill>
                          <a:latin typeface="+mn-lt"/>
                          <a:cs typeface="Arial Black"/>
                        </a:rPr>
                        <a:t>Çıkış </a:t>
                      </a:r>
                      <a:r>
                        <a:rPr sz="2000" spc="-80" dirty="0">
                          <a:solidFill>
                            <a:srgbClr val="231F20"/>
                          </a:solidFill>
                          <a:latin typeface="+mn-lt"/>
                          <a:cs typeface="Arial Black"/>
                        </a:rPr>
                        <a:t>Bildirimi </a:t>
                      </a:r>
                      <a:r>
                        <a:rPr sz="2000" spc="-105" dirty="0">
                          <a:solidFill>
                            <a:srgbClr val="231F20"/>
                          </a:solidFill>
                          <a:latin typeface="+mn-lt"/>
                          <a:cs typeface="Arial Black"/>
                        </a:rPr>
                        <a:t>için  </a:t>
                      </a:r>
                      <a:r>
                        <a:rPr sz="2000" spc="-85" dirty="0">
                          <a:solidFill>
                            <a:srgbClr val="231F20"/>
                          </a:solidFill>
                          <a:latin typeface="+mn-lt"/>
                          <a:cs typeface="Arial Black"/>
                        </a:rPr>
                        <a:t>hazırlık</a:t>
                      </a:r>
                      <a:r>
                        <a:rPr sz="2000" spc="-80" dirty="0">
                          <a:solidFill>
                            <a:srgbClr val="231F20"/>
                          </a:solidFill>
                          <a:latin typeface="+mn-lt"/>
                          <a:cs typeface="Arial Black"/>
                        </a:rPr>
                        <a:t> </a:t>
                      </a:r>
                      <a:r>
                        <a:rPr sz="2000" spc="-85" dirty="0">
                          <a:solidFill>
                            <a:srgbClr val="231F20"/>
                          </a:solidFill>
                          <a:latin typeface="+mn-lt"/>
                          <a:cs typeface="Arial Black"/>
                        </a:rPr>
                        <a:t>yapar.</a:t>
                      </a:r>
                      <a:endParaRPr sz="2000" dirty="0">
                        <a:latin typeface="+mn-lt"/>
                        <a:cs typeface="Arial Black"/>
                      </a:endParaRPr>
                    </a:p>
                  </a:txBody>
                  <a:tcPr marL="0" marR="0" marT="571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4255018"/>
                  </a:ext>
                </a:extLst>
              </a:tr>
            </a:tbl>
          </a:graphicData>
        </a:graphic>
      </p:graphicFrame>
    </p:spTree>
    <p:extLst>
      <p:ext uri="{BB962C8B-B14F-4D97-AF65-F5344CB8AC3E}">
        <p14:creationId xmlns:p14="http://schemas.microsoft.com/office/powerpoint/2010/main" val="414273127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graphicFrame>
        <p:nvGraphicFramePr>
          <p:cNvPr id="4" name="object 2">
            <a:extLst>
              <a:ext uri="{FF2B5EF4-FFF2-40B4-BE49-F238E27FC236}">
                <a16:creationId xmlns:a16="http://schemas.microsoft.com/office/drawing/2014/main" id="{D1899C6A-103C-F2FD-4201-1081BAC9A13C}"/>
              </a:ext>
            </a:extLst>
          </p:cNvPr>
          <p:cNvGraphicFramePr>
            <a:graphicFrameLocks noGrp="1"/>
          </p:cNvGraphicFramePr>
          <p:nvPr>
            <p:extLst>
              <p:ext uri="{D42A27DB-BD31-4B8C-83A1-F6EECF244321}">
                <p14:modId xmlns:p14="http://schemas.microsoft.com/office/powerpoint/2010/main" val="2093255609"/>
              </p:ext>
            </p:extLst>
          </p:nvPr>
        </p:nvGraphicFramePr>
        <p:xfrm>
          <a:off x="3049" y="3"/>
          <a:ext cx="12188950" cy="6945679"/>
        </p:xfrm>
        <a:graphic>
          <a:graphicData uri="http://schemas.openxmlformats.org/drawingml/2006/table">
            <a:tbl>
              <a:tblPr firstRow="1" bandRow="1">
                <a:tableStyleId>{2D5ABB26-0587-4C30-8999-92F81FD0307C}</a:tableStyleId>
              </a:tblPr>
              <a:tblGrid>
                <a:gridCol w="1810059">
                  <a:extLst>
                    <a:ext uri="{9D8B030D-6E8A-4147-A177-3AD203B41FA5}">
                      <a16:colId xmlns:a16="http://schemas.microsoft.com/office/drawing/2014/main" val="20000"/>
                    </a:ext>
                  </a:extLst>
                </a:gridCol>
                <a:gridCol w="5749434">
                  <a:extLst>
                    <a:ext uri="{9D8B030D-6E8A-4147-A177-3AD203B41FA5}">
                      <a16:colId xmlns:a16="http://schemas.microsoft.com/office/drawing/2014/main" val="20001"/>
                    </a:ext>
                  </a:extLst>
                </a:gridCol>
                <a:gridCol w="4629457">
                  <a:extLst>
                    <a:ext uri="{9D8B030D-6E8A-4147-A177-3AD203B41FA5}">
                      <a16:colId xmlns:a16="http://schemas.microsoft.com/office/drawing/2014/main" val="3091042006"/>
                    </a:ext>
                  </a:extLst>
                </a:gridCol>
              </a:tblGrid>
              <a:tr h="626921">
                <a:tc>
                  <a:txBody>
                    <a:bodyPr/>
                    <a:lstStyle/>
                    <a:p>
                      <a:pPr marL="71755" algn="ctr">
                        <a:lnSpc>
                          <a:spcPct val="100000"/>
                        </a:lnSpc>
                        <a:spcBef>
                          <a:spcPts val="165"/>
                        </a:spcBef>
                      </a:pPr>
                      <a:r>
                        <a:rPr lang="tr-TR" sz="2000" spc="-75" dirty="0">
                          <a:solidFill>
                            <a:srgbClr val="C00000"/>
                          </a:solidFill>
                          <a:latin typeface="Arial Black"/>
                          <a:cs typeface="Arial Black"/>
                        </a:rPr>
                        <a:t>6 ARALIK </a:t>
                      </a:r>
                    </a:p>
                    <a:p>
                      <a:pPr marL="71755" algn="ctr">
                        <a:lnSpc>
                          <a:spcPct val="100000"/>
                        </a:lnSpc>
                        <a:spcBef>
                          <a:spcPts val="165"/>
                        </a:spcBef>
                      </a:pPr>
                      <a:r>
                        <a:rPr lang="tr-TR" sz="2000" spc="-75" dirty="0">
                          <a:solidFill>
                            <a:srgbClr val="C00000"/>
                          </a:solidFill>
                          <a:latin typeface="Arial Black"/>
                          <a:cs typeface="Arial Black"/>
                        </a:rPr>
                        <a:t>ÇARŞAMBA</a:t>
                      </a:r>
                      <a:endParaRPr lang="tr-TR" sz="2000" dirty="0">
                        <a:solidFill>
                          <a:srgbClr val="C00000"/>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sz="1800" spc="-100" dirty="0">
                          <a:solidFill>
                            <a:schemeClr val="accent5"/>
                          </a:solidFill>
                          <a:latin typeface="Arial Black"/>
                          <a:cs typeface="Arial Black"/>
                        </a:rPr>
                        <a:t>Kimler </a:t>
                      </a:r>
                      <a:r>
                        <a:rPr sz="1800" spc="-90" dirty="0">
                          <a:solidFill>
                            <a:schemeClr val="accent5"/>
                          </a:solidFill>
                          <a:latin typeface="Arial Black"/>
                          <a:cs typeface="Arial Black"/>
                        </a:rPr>
                        <a:t>ile </a:t>
                      </a:r>
                      <a:r>
                        <a:rPr sz="1800" spc="-80" dirty="0">
                          <a:solidFill>
                            <a:schemeClr val="accent5"/>
                          </a:solidFill>
                          <a:latin typeface="Arial Black"/>
                          <a:cs typeface="Arial Black"/>
                        </a:rPr>
                        <a:t>ne</a:t>
                      </a:r>
                      <a:r>
                        <a:rPr sz="1800" spc="-45" dirty="0">
                          <a:solidFill>
                            <a:schemeClr val="accent5"/>
                          </a:solidFill>
                          <a:latin typeface="Arial Black"/>
                          <a:cs typeface="Arial Black"/>
                        </a:rPr>
                        <a:t> </a:t>
                      </a:r>
                      <a:r>
                        <a:rPr sz="1800" spc="-105" dirty="0">
                          <a:solidFill>
                            <a:schemeClr val="accent5"/>
                          </a:solidFill>
                          <a:latin typeface="Arial Black"/>
                          <a:cs typeface="Arial Black"/>
                        </a:rPr>
                        <a:t>yapılacağı</a:t>
                      </a:r>
                      <a:endParaRPr sz="1800" dirty="0">
                        <a:solidFill>
                          <a:schemeClr val="accent5"/>
                        </a:solidFill>
                        <a:latin typeface="Arial Black"/>
                        <a:cs typeface="Arial Black"/>
                      </a:endParaRPr>
                    </a:p>
                  </a:txBody>
                  <a:tcPr marL="0" marR="0" marT="2095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958850" indent="-777875">
                        <a:lnSpc>
                          <a:spcPct val="100000"/>
                        </a:lnSpc>
                        <a:spcBef>
                          <a:spcPts val="165"/>
                        </a:spcBef>
                      </a:pPr>
                      <a:r>
                        <a:rPr lang="tr-TR" sz="1800" spc="-105">
                          <a:solidFill>
                            <a:schemeClr val="accent5"/>
                          </a:solidFill>
                          <a:latin typeface="Arial Black"/>
                          <a:cs typeface="Arial Black"/>
                        </a:rPr>
                        <a:t>İçeriği</a:t>
                      </a:r>
                      <a:endParaRPr sz="1800" dirty="0">
                        <a:solidFill>
                          <a:schemeClr val="accent5"/>
                        </a:solidFill>
                        <a:latin typeface="Arial Black"/>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a:solidFill>
                        <a:srgbClr val="231F20"/>
                      </a:solidFill>
                      <a:prstDash val="soli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526659">
                <a:tc>
                  <a:txBody>
                    <a:bodyPr/>
                    <a:lstStyle/>
                    <a:p>
                      <a:pPr marL="71755">
                        <a:lnSpc>
                          <a:spcPct val="100000"/>
                        </a:lnSpc>
                      </a:pPr>
                      <a:r>
                        <a:rPr lang="tr-TR" sz="1800" spc="-85" dirty="0">
                          <a:solidFill>
                            <a:srgbClr val="231F20"/>
                          </a:solidFill>
                          <a:latin typeface="Arial Black"/>
                          <a:cs typeface="Arial Black"/>
                        </a:rPr>
                        <a:t>08:30</a:t>
                      </a: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gridSpan="2">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600" spc="-75" dirty="0">
                          <a:solidFill>
                            <a:srgbClr val="231F20"/>
                          </a:solidFill>
                          <a:latin typeface="Arial Black"/>
                          <a:cs typeface="Arial Black"/>
                        </a:rPr>
                        <a:t>{Değerlendirme </a:t>
                      </a:r>
                      <a:r>
                        <a:rPr lang="tr-TR" sz="1600" spc="-100" dirty="0">
                          <a:solidFill>
                            <a:srgbClr val="231F20"/>
                          </a:solidFill>
                          <a:latin typeface="Arial Black"/>
                          <a:cs typeface="Arial Black"/>
                        </a:rPr>
                        <a:t>Takımının </a:t>
                      </a:r>
                      <a:r>
                        <a:rPr lang="tr-TR" sz="1600" spc="-80" dirty="0">
                          <a:solidFill>
                            <a:srgbClr val="231F20"/>
                          </a:solidFill>
                          <a:latin typeface="Arial Black"/>
                          <a:cs typeface="Arial Black"/>
                        </a:rPr>
                        <a:t>kuruma</a:t>
                      </a:r>
                      <a:r>
                        <a:rPr lang="tr-TR" sz="1600" spc="-50" dirty="0">
                          <a:solidFill>
                            <a:srgbClr val="231F20"/>
                          </a:solidFill>
                          <a:latin typeface="Arial Black"/>
                          <a:cs typeface="Arial Black"/>
                        </a:rPr>
                        <a:t> </a:t>
                      </a:r>
                      <a:r>
                        <a:rPr lang="tr-TR" sz="1600" spc="-75" dirty="0">
                          <a:solidFill>
                            <a:srgbClr val="231F20"/>
                          </a:solidFill>
                          <a:latin typeface="Arial Black"/>
                          <a:cs typeface="Arial Black"/>
                        </a:rPr>
                        <a:t>transferi}</a:t>
                      </a:r>
                      <a:endParaRPr lang="tr-TR" sz="1600" dirty="0">
                        <a:latin typeface="Arial Black"/>
                        <a:cs typeface="Arial Black"/>
                      </a:endParaRPr>
                    </a:p>
                  </a:txBody>
                  <a:tcPr marL="0" marR="0" marT="0"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a:solidFill>
                        <a:srgbClr val="231F20"/>
                      </a:solidFill>
                      <a:prstDash val="solid"/>
                    </a:lnB>
                    <a:solidFill>
                      <a:schemeClr val="bg1"/>
                    </a:solidFill>
                  </a:tcPr>
                </a:tc>
                <a:tc hMerge="1">
                  <a:txBody>
                    <a:bodyPr/>
                    <a:lstStyle/>
                    <a:p>
                      <a:pPr marL="320675" marR="62865" indent="-144463" algn="l">
                        <a:lnSpc>
                          <a:spcPct val="100000"/>
                        </a:lnSpc>
                        <a:spcBef>
                          <a:spcPts val="165"/>
                        </a:spcBef>
                        <a:buFont typeface="Wingdings" panose="05000000000000000000" pitchFamily="2" charset="2"/>
                        <a:buChar char="§"/>
                      </a:pPr>
                      <a:r>
                        <a:rPr lang="tr-TR" sz="1800" spc="-85" dirty="0">
                          <a:solidFill>
                            <a:srgbClr val="231F20"/>
                          </a:solidFill>
                          <a:latin typeface="+mn-lt"/>
                          <a:cs typeface="Arial Black"/>
                        </a:rPr>
                        <a:t>Öğrencilerin </a:t>
                      </a:r>
                      <a:r>
                        <a:rPr lang="tr-TR" sz="1800" spc="-90" dirty="0">
                          <a:solidFill>
                            <a:srgbClr val="231F20"/>
                          </a:solidFill>
                          <a:latin typeface="+mn-lt"/>
                          <a:cs typeface="Arial Black"/>
                        </a:rPr>
                        <a:t>karar </a:t>
                      </a:r>
                      <a:r>
                        <a:rPr lang="tr-TR" sz="1800" spc="-100" dirty="0">
                          <a:solidFill>
                            <a:srgbClr val="231F20"/>
                          </a:solidFill>
                          <a:latin typeface="+mn-lt"/>
                          <a:cs typeface="Arial Black"/>
                        </a:rPr>
                        <a:t>alma  </a:t>
                      </a:r>
                      <a:r>
                        <a:rPr lang="tr-TR" sz="1800" spc="-95" dirty="0">
                          <a:solidFill>
                            <a:srgbClr val="231F20"/>
                          </a:solidFill>
                          <a:latin typeface="+mn-lt"/>
                          <a:cs typeface="Arial Black"/>
                        </a:rPr>
                        <a:t>süreçlerine katılımı, </a:t>
                      </a:r>
                    </a:p>
                    <a:p>
                      <a:pPr marL="320675" marR="62865" indent="-144463" algn="l">
                        <a:lnSpc>
                          <a:spcPct val="100000"/>
                        </a:lnSpc>
                        <a:spcBef>
                          <a:spcPts val="165"/>
                        </a:spcBef>
                        <a:buFont typeface="Wingdings" panose="05000000000000000000" pitchFamily="2" charset="2"/>
                        <a:buChar char="§"/>
                      </a:pPr>
                      <a:r>
                        <a:rPr lang="tr-TR" sz="1800" spc="-95" dirty="0">
                          <a:solidFill>
                            <a:srgbClr val="231F20"/>
                          </a:solidFill>
                          <a:latin typeface="+mn-lt"/>
                          <a:cs typeface="Arial Black"/>
                        </a:rPr>
                        <a:t>K</a:t>
                      </a:r>
                      <a:r>
                        <a:rPr lang="tr-TR" sz="1800" spc="-90" dirty="0">
                          <a:solidFill>
                            <a:srgbClr val="231F20"/>
                          </a:solidFill>
                          <a:latin typeface="+mn-lt"/>
                          <a:cs typeface="Arial Black"/>
                        </a:rPr>
                        <a:t>ali</a:t>
                      </a:r>
                      <a:r>
                        <a:rPr lang="tr-TR" sz="1800" spc="-105" dirty="0">
                          <a:solidFill>
                            <a:srgbClr val="231F20"/>
                          </a:solidFill>
                          <a:latin typeface="+mn-lt"/>
                          <a:cs typeface="Arial Black"/>
                        </a:rPr>
                        <a:t>te </a:t>
                      </a:r>
                      <a:r>
                        <a:rPr lang="tr-TR" sz="1800" spc="-110" dirty="0">
                          <a:solidFill>
                            <a:srgbClr val="231F20"/>
                          </a:solidFill>
                          <a:latin typeface="+mn-lt"/>
                          <a:cs typeface="Arial Black"/>
                        </a:rPr>
                        <a:t>güvence </a:t>
                      </a:r>
                      <a:r>
                        <a:rPr lang="tr-TR" sz="1800" spc="-105" dirty="0">
                          <a:solidFill>
                            <a:srgbClr val="231F20"/>
                          </a:solidFill>
                          <a:latin typeface="+mn-lt"/>
                          <a:cs typeface="Arial Black"/>
                        </a:rPr>
                        <a:t>sistemi, </a:t>
                      </a:r>
                    </a:p>
                    <a:p>
                      <a:pPr marL="320675" marR="62865" indent="-144463" algn="l">
                        <a:lnSpc>
                          <a:spcPct val="100000"/>
                        </a:lnSpc>
                        <a:spcBef>
                          <a:spcPts val="165"/>
                        </a:spcBef>
                        <a:buFont typeface="Wingdings" panose="05000000000000000000" pitchFamily="2" charset="2"/>
                        <a:buChar char="§"/>
                      </a:pPr>
                      <a:r>
                        <a:rPr lang="tr-TR" sz="1800" spc="-105" dirty="0">
                          <a:solidFill>
                            <a:srgbClr val="231F20"/>
                          </a:solidFill>
                          <a:latin typeface="+mn-lt"/>
                          <a:cs typeface="Arial Black"/>
                        </a:rPr>
                        <a:t>E</a:t>
                      </a:r>
                      <a:r>
                        <a:rPr lang="tr-TR" sz="1800" spc="-100" dirty="0">
                          <a:solidFill>
                            <a:srgbClr val="231F20"/>
                          </a:solidFill>
                          <a:latin typeface="+mn-lt"/>
                          <a:cs typeface="Arial Black"/>
                        </a:rPr>
                        <a:t>ğitim  </a:t>
                      </a:r>
                      <a:r>
                        <a:rPr lang="tr-TR" sz="1800" spc="-80" dirty="0">
                          <a:solidFill>
                            <a:srgbClr val="231F20"/>
                          </a:solidFill>
                          <a:latin typeface="+mn-lt"/>
                          <a:cs typeface="Arial Black"/>
                        </a:rPr>
                        <a:t>hizmetleri, </a:t>
                      </a:r>
                    </a:p>
                    <a:p>
                      <a:pPr marL="320675" marR="62865" indent="-144463" algn="l">
                        <a:lnSpc>
                          <a:spcPct val="100000"/>
                        </a:lnSpc>
                        <a:spcBef>
                          <a:spcPts val="165"/>
                        </a:spcBef>
                        <a:buFont typeface="Wingdings" panose="05000000000000000000" pitchFamily="2" charset="2"/>
                        <a:buChar char="§"/>
                      </a:pPr>
                      <a:r>
                        <a:rPr lang="tr-TR" sz="1800" spc="-80" dirty="0">
                          <a:solidFill>
                            <a:srgbClr val="231F20"/>
                          </a:solidFill>
                          <a:latin typeface="+mn-lt"/>
                          <a:cs typeface="Arial Black"/>
                        </a:rPr>
                        <a:t>Ö</a:t>
                      </a:r>
                      <a:r>
                        <a:rPr lang="tr-TR" sz="1800" spc="-95" dirty="0">
                          <a:solidFill>
                            <a:srgbClr val="231F20"/>
                          </a:solidFill>
                          <a:latin typeface="+mn-lt"/>
                          <a:cs typeface="Arial Black"/>
                        </a:rPr>
                        <a:t>ğrenci </a:t>
                      </a:r>
                      <a:r>
                        <a:rPr lang="tr-TR" sz="1800" spc="-110" dirty="0">
                          <a:solidFill>
                            <a:srgbClr val="231F20"/>
                          </a:solidFill>
                          <a:latin typeface="+mn-lt"/>
                          <a:cs typeface="Arial Black"/>
                        </a:rPr>
                        <a:t>destek  </a:t>
                      </a:r>
                      <a:r>
                        <a:rPr lang="tr-TR" sz="1800" spc="-80" dirty="0">
                          <a:solidFill>
                            <a:srgbClr val="231F20"/>
                          </a:solidFill>
                          <a:latin typeface="+mn-lt"/>
                          <a:cs typeface="Arial Black"/>
                        </a:rPr>
                        <a:t>hizmetleri </a:t>
                      </a:r>
                      <a:r>
                        <a:rPr lang="tr-TR" sz="1800" spc="-85" dirty="0">
                          <a:solidFill>
                            <a:srgbClr val="231F20"/>
                          </a:solidFill>
                          <a:latin typeface="+mn-lt"/>
                          <a:cs typeface="Arial Black"/>
                        </a:rPr>
                        <a:t>gibi </a:t>
                      </a:r>
                      <a:r>
                        <a:rPr lang="tr-TR" sz="1800" spc="-80" dirty="0">
                          <a:solidFill>
                            <a:srgbClr val="231F20"/>
                          </a:solidFill>
                          <a:latin typeface="+mn-lt"/>
                          <a:cs typeface="Arial Black"/>
                        </a:rPr>
                        <a:t>konularda  görüşlerini </a:t>
                      </a:r>
                      <a:r>
                        <a:rPr lang="tr-TR" sz="1800" spc="-100" dirty="0">
                          <a:solidFill>
                            <a:srgbClr val="231F20"/>
                          </a:solidFill>
                          <a:latin typeface="+mn-lt"/>
                          <a:cs typeface="Arial Black"/>
                        </a:rPr>
                        <a:t>paylaşması</a:t>
                      </a:r>
                      <a:r>
                        <a:rPr lang="tr-TR" sz="1800" spc="-80" dirty="0">
                          <a:solidFill>
                            <a:srgbClr val="231F20"/>
                          </a:solidFill>
                          <a:latin typeface="+mn-lt"/>
                          <a:cs typeface="Arial Black"/>
                        </a:rPr>
                        <a:t> </a:t>
                      </a:r>
                      <a:r>
                        <a:rPr lang="tr-TR" sz="1800" spc="-85" dirty="0">
                          <a:solidFill>
                            <a:srgbClr val="231F20"/>
                          </a:solidFill>
                          <a:latin typeface="+mn-lt"/>
                          <a:cs typeface="Arial Black"/>
                        </a:rPr>
                        <a:t>istenir.</a:t>
                      </a:r>
                      <a:endParaRPr lang="tr-TR" sz="1800" dirty="0">
                        <a:latin typeface="+mn-lt"/>
                        <a:cs typeface="Arial Black"/>
                      </a:endParaRPr>
                    </a:p>
                  </a:txBody>
                  <a:tcPr marL="0" marR="0" marT="2095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266343">
                <a:tc>
                  <a:txBody>
                    <a:bodyPr/>
                    <a:lstStyle/>
                    <a:p>
                      <a:pPr marL="71755">
                        <a:lnSpc>
                          <a:spcPct val="100000"/>
                        </a:lnSpc>
                      </a:pPr>
                      <a:r>
                        <a:rPr lang="tr-TR" sz="1800" spc="-85" dirty="0">
                          <a:solidFill>
                            <a:srgbClr val="231F20"/>
                          </a:solidFill>
                          <a:latin typeface="Arial Black"/>
                          <a:cs typeface="Arial Black"/>
                        </a:rPr>
                        <a:t>09.00-09.45</a:t>
                      </a:r>
                    </a:p>
                    <a:p>
                      <a:pPr marL="71755">
                        <a:lnSpc>
                          <a:spcPct val="100000"/>
                        </a:lnSpc>
                      </a:pPr>
                      <a:r>
                        <a:rPr lang="tr-TR" sz="1800" spc="-85" dirty="0">
                          <a:solidFill>
                            <a:srgbClr val="231F20"/>
                          </a:solidFill>
                          <a:latin typeface="Arial Black"/>
                          <a:cs typeface="Arial Black"/>
                        </a:rPr>
                        <a:t>(45 dk)</a:t>
                      </a:r>
                      <a:endParaRPr lang="tr-TR" sz="1800" dirty="0">
                        <a:latin typeface="Arial Black"/>
                        <a:cs typeface="Arial Black"/>
                      </a:endParaRPr>
                    </a:p>
                  </a:txBody>
                  <a:tcPr marL="0" marR="0" marT="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a:lnSpc>
                          <a:spcPct val="100000"/>
                        </a:lnSpc>
                      </a:pPr>
                      <a:r>
                        <a:rPr lang="tr-TR" sz="1800" spc="-105" dirty="0">
                          <a:solidFill>
                            <a:srgbClr val="231F20"/>
                          </a:solidFill>
                          <a:latin typeface="Arial Black"/>
                          <a:cs typeface="Arial Black"/>
                        </a:rPr>
                        <a:t>Rektörle </a:t>
                      </a:r>
                      <a:r>
                        <a:rPr lang="tr-TR" sz="1800" spc="-120" dirty="0">
                          <a:solidFill>
                            <a:srgbClr val="231F20"/>
                          </a:solidFill>
                          <a:latin typeface="Arial Black"/>
                          <a:cs typeface="Arial Black"/>
                        </a:rPr>
                        <a:t>kısa </a:t>
                      </a:r>
                      <a:r>
                        <a:rPr lang="tr-TR" sz="1800" spc="-60" dirty="0">
                          <a:solidFill>
                            <a:srgbClr val="231F20"/>
                          </a:solidFill>
                          <a:latin typeface="Arial Black"/>
                          <a:cs typeface="Arial Black"/>
                        </a:rPr>
                        <a:t>bir</a:t>
                      </a:r>
                      <a:r>
                        <a:rPr lang="tr-TR" sz="1800" spc="-5" dirty="0">
                          <a:solidFill>
                            <a:srgbClr val="231F20"/>
                          </a:solidFill>
                          <a:latin typeface="Arial Black"/>
                          <a:cs typeface="Arial Black"/>
                        </a:rPr>
                        <a:t> </a:t>
                      </a:r>
                      <a:r>
                        <a:rPr lang="tr-TR" sz="1800" spc="-85" dirty="0">
                          <a:solidFill>
                            <a:srgbClr val="231F20"/>
                          </a:solidFill>
                          <a:latin typeface="Arial Black"/>
                          <a:cs typeface="Arial Black"/>
                        </a:rPr>
                        <a:t>görüşme</a:t>
                      </a:r>
                      <a:endParaRPr lang="tr-TR" sz="1800" dirty="0">
                        <a:latin typeface="Arial Black"/>
                        <a:cs typeface="Arial Black"/>
                      </a:endParaRPr>
                    </a:p>
                  </a:txBody>
                  <a:tcPr marL="0" marR="0" marT="5080" marB="0" anchor="ctr">
                    <a:lnL w="12700">
                      <a:solidFill>
                        <a:srgbClr val="231F20"/>
                      </a:solidFill>
                      <a:prstDash val="soli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414338" marR="63500" lvl="0" indent="-238125" algn="l" defTabSz="914400" rtl="0" eaLnBrk="1" fontAlgn="auto" latinLnBrk="0" hangingPunct="1">
                        <a:lnSpc>
                          <a:spcPct val="150000"/>
                        </a:lnSpc>
                        <a:spcBef>
                          <a:spcPts val="165"/>
                        </a:spcBef>
                        <a:spcAft>
                          <a:spcPts val="0"/>
                        </a:spcAft>
                        <a:buClrTx/>
                        <a:buSzTx/>
                        <a:buFont typeface="Courier New" panose="02070309020205020404" pitchFamily="49" charset="0"/>
                        <a:buChar char="o"/>
                        <a:tabLst>
                          <a:tab pos="467995" algn="l"/>
                          <a:tab pos="1317625" algn="l"/>
                        </a:tabLst>
                        <a:defRPr/>
                      </a:pPr>
                      <a:r>
                        <a:rPr lang="tr-TR" sz="2000" spc="-100" dirty="0">
                          <a:solidFill>
                            <a:srgbClr val="231F20"/>
                          </a:solidFill>
                          <a:latin typeface="+mn-lt"/>
                          <a:cs typeface="Arial Black"/>
                        </a:rPr>
                        <a:t>Ziyaret </a:t>
                      </a:r>
                      <a:r>
                        <a:rPr lang="tr-TR" sz="2000" spc="-105" dirty="0">
                          <a:solidFill>
                            <a:srgbClr val="231F20"/>
                          </a:solidFill>
                          <a:latin typeface="+mn-lt"/>
                          <a:cs typeface="Arial Black"/>
                        </a:rPr>
                        <a:t>süreci </a:t>
                      </a:r>
                      <a:r>
                        <a:rPr lang="tr-TR" sz="2000" spc="-110" dirty="0">
                          <a:solidFill>
                            <a:srgbClr val="231F20"/>
                          </a:solidFill>
                          <a:latin typeface="+mn-lt"/>
                          <a:cs typeface="Arial Black"/>
                        </a:rPr>
                        <a:t>ve </a:t>
                      </a:r>
                      <a:r>
                        <a:rPr lang="tr-TR" sz="2000" spc="-130" dirty="0">
                          <a:solidFill>
                            <a:srgbClr val="231F20"/>
                          </a:solidFill>
                          <a:latin typeface="+mn-lt"/>
                          <a:cs typeface="Arial Black"/>
                        </a:rPr>
                        <a:t>“</a:t>
                      </a:r>
                      <a:r>
                        <a:rPr lang="tr-TR" sz="2000" spc="-130" dirty="0">
                          <a:solidFill>
                            <a:srgbClr val="C00000"/>
                          </a:solidFill>
                          <a:latin typeface="+mn-lt"/>
                          <a:cs typeface="Arial Black"/>
                        </a:rPr>
                        <a:t>Çıkış </a:t>
                      </a:r>
                      <a:r>
                        <a:rPr lang="tr-TR" sz="2000" spc="-70" dirty="0">
                          <a:solidFill>
                            <a:srgbClr val="C00000"/>
                          </a:solidFill>
                          <a:latin typeface="+mn-lt"/>
                          <a:cs typeface="Arial Black"/>
                        </a:rPr>
                        <a:t>Bildirim</a:t>
                      </a:r>
                      <a:r>
                        <a:rPr lang="tr-TR" sz="2000" spc="-90" dirty="0">
                          <a:solidFill>
                            <a:srgbClr val="C00000"/>
                          </a:solidFill>
                          <a:latin typeface="+mn-lt"/>
                          <a:cs typeface="Arial Black"/>
                        </a:rPr>
                        <a:t>i</a:t>
                      </a:r>
                      <a:r>
                        <a:rPr lang="tr-TR" sz="2000" spc="-90" dirty="0">
                          <a:solidFill>
                            <a:srgbClr val="231F20"/>
                          </a:solidFill>
                          <a:latin typeface="+mn-lt"/>
                          <a:cs typeface="Arial Black"/>
                        </a:rPr>
                        <a:t>”nde </a:t>
                      </a:r>
                      <a:r>
                        <a:rPr lang="tr-TR" sz="2000" spc="-85" dirty="0">
                          <a:solidFill>
                            <a:srgbClr val="231F20"/>
                          </a:solidFill>
                          <a:latin typeface="+mn-lt"/>
                          <a:cs typeface="Arial Black"/>
                        </a:rPr>
                        <a:t>yer </a:t>
                      </a:r>
                      <a:r>
                        <a:rPr lang="tr-TR" sz="2000" spc="-130" dirty="0">
                          <a:solidFill>
                            <a:srgbClr val="231F20"/>
                          </a:solidFill>
                          <a:latin typeface="+mn-lt"/>
                          <a:cs typeface="Arial Black"/>
                        </a:rPr>
                        <a:t>alacak </a:t>
                      </a:r>
                      <a:r>
                        <a:rPr lang="tr-TR" sz="2000" spc="-85" dirty="0">
                          <a:solidFill>
                            <a:srgbClr val="231F20"/>
                          </a:solidFill>
                          <a:latin typeface="+mn-lt"/>
                          <a:cs typeface="Arial Black"/>
                        </a:rPr>
                        <a:t>hususlarla </a:t>
                      </a:r>
                      <a:r>
                        <a:rPr lang="tr-TR" sz="2000" spc="-90" dirty="0">
                          <a:solidFill>
                            <a:srgbClr val="231F20"/>
                          </a:solidFill>
                          <a:latin typeface="+mn-lt"/>
                          <a:cs typeface="Arial Black"/>
                        </a:rPr>
                        <a:t>ilgili  </a:t>
                      </a:r>
                      <a:r>
                        <a:rPr lang="tr-TR" sz="2000" spc="-100" dirty="0">
                          <a:solidFill>
                            <a:srgbClr val="231F20"/>
                          </a:solidFill>
                          <a:latin typeface="+mn-lt"/>
                          <a:cs typeface="Arial Black"/>
                        </a:rPr>
                        <a:t>gerekli </a:t>
                      </a:r>
                      <a:r>
                        <a:rPr lang="tr-TR" sz="2000" spc="-90" dirty="0">
                          <a:solidFill>
                            <a:srgbClr val="231F20"/>
                          </a:solidFill>
                          <a:latin typeface="+mn-lt"/>
                          <a:cs typeface="Arial Black"/>
                        </a:rPr>
                        <a:t>paylaşımlar</a:t>
                      </a:r>
                      <a:r>
                        <a:rPr lang="tr-TR" sz="2000" spc="-55" dirty="0">
                          <a:solidFill>
                            <a:srgbClr val="231F20"/>
                          </a:solidFill>
                          <a:latin typeface="+mn-lt"/>
                          <a:cs typeface="Arial Black"/>
                        </a:rPr>
                        <a:t> </a:t>
                      </a:r>
                      <a:r>
                        <a:rPr lang="tr-TR" sz="2000" spc="-80" dirty="0">
                          <a:solidFill>
                            <a:srgbClr val="231F20"/>
                          </a:solidFill>
                          <a:latin typeface="+mn-lt"/>
                          <a:cs typeface="Arial Black"/>
                        </a:rPr>
                        <a:t>yapılır.</a:t>
                      </a:r>
                      <a:endParaRPr lang="tr-TR" sz="2000" dirty="0">
                        <a:latin typeface="+mn-lt"/>
                        <a:cs typeface="Arial Black"/>
                      </a:endParaRPr>
                    </a:p>
                  </a:txBody>
                  <a:tcPr marL="0" marR="0" marT="635" marB="0" anchor="ctr">
                    <a:lnL w="12700" cap="flat" cmpd="sng" algn="ctr">
                      <a:solidFill>
                        <a:srgbClr val="231F20"/>
                      </a:solidFill>
                      <a:prstDash val="solid"/>
                      <a:round/>
                      <a:headEnd type="none" w="med" len="med"/>
                      <a:tailEnd type="none" w="med" len="med"/>
                    </a:lnL>
                    <a:lnR w="12700">
                      <a:solidFill>
                        <a:srgbClr val="231F20"/>
                      </a:solidFill>
                      <a:prstDash val="soli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876589">
                <a:tc>
                  <a:txBody>
                    <a:bodyPr/>
                    <a:lstStyle/>
                    <a:p>
                      <a:pPr marL="71755">
                        <a:lnSpc>
                          <a:spcPct val="100000"/>
                        </a:lnSpc>
                      </a:pPr>
                      <a:r>
                        <a:rPr lang="tr-TR" sz="1800" spc="-85" dirty="0">
                          <a:solidFill>
                            <a:srgbClr val="231F20"/>
                          </a:solidFill>
                          <a:latin typeface="Arial Black"/>
                          <a:cs typeface="Arial Black"/>
                        </a:rPr>
                        <a:t>09:45-11:45</a:t>
                      </a:r>
                    </a:p>
                    <a:p>
                      <a:pPr marL="71755">
                        <a:lnSpc>
                          <a:spcPct val="100000"/>
                        </a:lnSpc>
                      </a:pPr>
                      <a:r>
                        <a:rPr lang="tr-TR" sz="1800" spc="-85" dirty="0">
                          <a:solidFill>
                            <a:srgbClr val="231F20"/>
                          </a:solidFill>
                          <a:latin typeface="Arial Black"/>
                          <a:cs typeface="Arial Black"/>
                        </a:rPr>
                        <a:t>(120 dk)</a:t>
                      </a: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71755">
                        <a:lnSpc>
                          <a:spcPct val="100000"/>
                        </a:lnSpc>
                      </a:pPr>
                      <a:r>
                        <a:rPr lang="tr-TR" sz="1800" spc="-120" dirty="0">
                          <a:solidFill>
                            <a:srgbClr val="231F20"/>
                          </a:solidFill>
                          <a:latin typeface="Arial Black"/>
                          <a:cs typeface="Arial Black"/>
                        </a:rPr>
                        <a:t>Çıkış</a:t>
                      </a:r>
                      <a:r>
                        <a:rPr lang="tr-TR" sz="1800" spc="-80" dirty="0">
                          <a:solidFill>
                            <a:srgbClr val="231F20"/>
                          </a:solidFill>
                          <a:latin typeface="Arial Black"/>
                          <a:cs typeface="Arial Black"/>
                        </a:rPr>
                        <a:t> </a:t>
                      </a:r>
                      <a:r>
                        <a:rPr lang="tr-TR" sz="1800" spc="-90" dirty="0">
                          <a:solidFill>
                            <a:srgbClr val="231F20"/>
                          </a:solidFill>
                          <a:latin typeface="Arial Black"/>
                          <a:cs typeface="Arial Black"/>
                        </a:rPr>
                        <a:t>görüşmesi</a:t>
                      </a:r>
                      <a:endParaRPr lang="tr-TR" sz="1800" dirty="0">
                        <a:latin typeface="Arial Black"/>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2000" spc="-105" dirty="0">
                          <a:solidFill>
                            <a:srgbClr val="231F20"/>
                          </a:solidFill>
                          <a:latin typeface="+mn-lt"/>
                          <a:cs typeface="Arial Black"/>
                        </a:rPr>
                        <a:t>Rektör </a:t>
                      </a:r>
                      <a:r>
                        <a:rPr lang="tr-TR" sz="2000" spc="-110" dirty="0">
                          <a:solidFill>
                            <a:srgbClr val="231F20"/>
                          </a:solidFill>
                          <a:latin typeface="+mn-lt"/>
                          <a:cs typeface="Arial Black"/>
                        </a:rPr>
                        <a:t>ve </a:t>
                      </a:r>
                      <a:r>
                        <a:rPr lang="tr-TR" sz="2000" spc="-80" dirty="0">
                          <a:solidFill>
                            <a:srgbClr val="231F20"/>
                          </a:solidFill>
                          <a:latin typeface="+mn-lt"/>
                          <a:cs typeface="Arial Black"/>
                        </a:rPr>
                        <a:t>rektörün </a:t>
                      </a:r>
                      <a:r>
                        <a:rPr lang="tr-TR" sz="2000" spc="-95" dirty="0">
                          <a:solidFill>
                            <a:srgbClr val="231F20"/>
                          </a:solidFill>
                          <a:latin typeface="+mn-lt"/>
                          <a:cs typeface="Arial Black"/>
                        </a:rPr>
                        <a:t>davet </a:t>
                      </a:r>
                      <a:r>
                        <a:rPr lang="tr-TR" sz="2000" spc="-70" dirty="0">
                          <a:solidFill>
                            <a:srgbClr val="231F20"/>
                          </a:solidFill>
                          <a:latin typeface="+mn-lt"/>
                          <a:cs typeface="Arial Black"/>
                        </a:rPr>
                        <a:t>ede</a:t>
                      </a:r>
                      <a:r>
                        <a:rPr lang="tr-TR" sz="2000" spc="-130" dirty="0">
                          <a:solidFill>
                            <a:srgbClr val="231F20"/>
                          </a:solidFill>
                          <a:latin typeface="+mn-lt"/>
                          <a:cs typeface="Arial Black"/>
                        </a:rPr>
                        <a:t>ceği </a:t>
                      </a:r>
                      <a:r>
                        <a:rPr lang="tr-TR" sz="2000" spc="-90" dirty="0">
                          <a:solidFill>
                            <a:srgbClr val="231F20"/>
                          </a:solidFill>
                          <a:latin typeface="+mn-lt"/>
                          <a:cs typeface="Arial Black"/>
                        </a:rPr>
                        <a:t>ilgili </a:t>
                      </a:r>
                      <a:r>
                        <a:rPr lang="tr-TR" sz="2000" spc="-75" dirty="0">
                          <a:solidFill>
                            <a:srgbClr val="231F20"/>
                          </a:solidFill>
                          <a:latin typeface="+mn-lt"/>
                          <a:cs typeface="Arial Black"/>
                        </a:rPr>
                        <a:t>kurum </a:t>
                      </a:r>
                      <a:r>
                        <a:rPr lang="tr-TR" sz="2000" spc="-95" dirty="0">
                          <a:solidFill>
                            <a:srgbClr val="231F20"/>
                          </a:solidFill>
                          <a:latin typeface="+mn-lt"/>
                          <a:cs typeface="Arial Black"/>
                        </a:rPr>
                        <a:t>yetkilileriyle  </a:t>
                      </a:r>
                      <a:r>
                        <a:rPr lang="tr-TR" sz="2000" spc="-130" dirty="0">
                          <a:solidFill>
                            <a:srgbClr val="231F20"/>
                          </a:solidFill>
                          <a:latin typeface="+mn-lt"/>
                          <a:cs typeface="Arial Black"/>
                        </a:rPr>
                        <a:t>çıkış </a:t>
                      </a:r>
                      <a:r>
                        <a:rPr lang="tr-TR" sz="2000" spc="-90" dirty="0">
                          <a:solidFill>
                            <a:srgbClr val="231F20"/>
                          </a:solidFill>
                          <a:latin typeface="+mn-lt"/>
                          <a:cs typeface="Arial Black"/>
                        </a:rPr>
                        <a:t>görüşmesi </a:t>
                      </a:r>
                      <a:r>
                        <a:rPr lang="tr-TR" sz="2000" spc="-80" dirty="0">
                          <a:solidFill>
                            <a:srgbClr val="231F20"/>
                          </a:solidFill>
                          <a:latin typeface="+mn-lt"/>
                          <a:cs typeface="Arial Black"/>
                        </a:rPr>
                        <a:t>yapılır.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tr-TR" sz="2000" spc="-80" dirty="0">
                        <a:solidFill>
                          <a:srgbClr val="231F20"/>
                        </a:solidFill>
                        <a:latin typeface="+mn-lt"/>
                        <a:cs typeface="Arial Black"/>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2000" spc="-130" dirty="0">
                          <a:solidFill>
                            <a:srgbClr val="231F20"/>
                          </a:solidFill>
                          <a:latin typeface="+mn-lt"/>
                          <a:cs typeface="Arial Black"/>
                        </a:rPr>
                        <a:t>“</a:t>
                      </a:r>
                      <a:r>
                        <a:rPr lang="tr-TR" sz="2000" spc="-130" dirty="0">
                          <a:solidFill>
                            <a:srgbClr val="C00000"/>
                          </a:solidFill>
                          <a:latin typeface="+mn-lt"/>
                          <a:cs typeface="Arial Black"/>
                        </a:rPr>
                        <a:t>Çıkış  </a:t>
                      </a:r>
                      <a:r>
                        <a:rPr lang="tr-TR" sz="2000" spc="-85" dirty="0">
                          <a:solidFill>
                            <a:srgbClr val="C00000"/>
                          </a:solidFill>
                          <a:latin typeface="+mn-lt"/>
                          <a:cs typeface="Arial Black"/>
                        </a:rPr>
                        <a:t>Bildirimi</a:t>
                      </a:r>
                      <a:r>
                        <a:rPr lang="tr-TR" sz="2000" spc="-85" dirty="0">
                          <a:solidFill>
                            <a:srgbClr val="231F20"/>
                          </a:solidFill>
                          <a:latin typeface="+mn-lt"/>
                          <a:cs typeface="Arial Black"/>
                        </a:rPr>
                        <a:t>” </a:t>
                      </a:r>
                      <a:r>
                        <a:rPr lang="tr-TR" sz="2000" spc="-105" dirty="0">
                          <a:solidFill>
                            <a:srgbClr val="231F20"/>
                          </a:solidFill>
                          <a:latin typeface="+mn-lt"/>
                          <a:cs typeface="Arial Black"/>
                        </a:rPr>
                        <a:t>takım </a:t>
                      </a:r>
                      <a:r>
                        <a:rPr lang="tr-TR" sz="2000" spc="-100" dirty="0">
                          <a:solidFill>
                            <a:srgbClr val="231F20"/>
                          </a:solidFill>
                          <a:latin typeface="+mn-lt"/>
                          <a:cs typeface="Arial Black"/>
                        </a:rPr>
                        <a:t>başkanı </a:t>
                      </a:r>
                      <a:r>
                        <a:rPr lang="tr-TR" sz="2000" spc="-110" dirty="0">
                          <a:solidFill>
                            <a:srgbClr val="231F20"/>
                          </a:solidFill>
                          <a:latin typeface="+mn-lt"/>
                          <a:cs typeface="Arial Black"/>
                        </a:rPr>
                        <a:t>ve  </a:t>
                      </a:r>
                      <a:r>
                        <a:rPr lang="tr-TR" sz="2000" spc="-85" dirty="0">
                          <a:solidFill>
                            <a:srgbClr val="231F20"/>
                          </a:solidFill>
                          <a:latin typeface="+mn-lt"/>
                          <a:cs typeface="Arial Black"/>
                        </a:rPr>
                        <a:t>değerlendiriciler </a:t>
                      </a:r>
                      <a:r>
                        <a:rPr lang="tr-TR" sz="2000" spc="-80" dirty="0">
                          <a:solidFill>
                            <a:srgbClr val="231F20"/>
                          </a:solidFill>
                          <a:latin typeface="+mn-lt"/>
                          <a:cs typeface="Arial Black"/>
                        </a:rPr>
                        <a:t>tarafından  </a:t>
                      </a:r>
                      <a:r>
                        <a:rPr lang="tr-TR" sz="2000" spc="-90" dirty="0">
                          <a:solidFill>
                            <a:srgbClr val="231F20"/>
                          </a:solidFill>
                          <a:latin typeface="+mn-lt"/>
                          <a:cs typeface="Arial Black"/>
                        </a:rPr>
                        <a:t>sözlü </a:t>
                      </a:r>
                      <a:r>
                        <a:rPr lang="tr-TR" sz="2000" spc="-95" dirty="0">
                          <a:solidFill>
                            <a:srgbClr val="231F20"/>
                          </a:solidFill>
                          <a:latin typeface="+mn-lt"/>
                          <a:cs typeface="Arial Black"/>
                        </a:rPr>
                        <a:t>olarak </a:t>
                      </a:r>
                      <a:r>
                        <a:rPr lang="tr-TR" sz="2000" spc="-75" dirty="0">
                          <a:solidFill>
                            <a:srgbClr val="231F20"/>
                          </a:solidFill>
                          <a:latin typeface="+mn-lt"/>
                          <a:cs typeface="Arial Black"/>
                        </a:rPr>
                        <a:t>sunulur.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tr-TR" sz="2000" spc="-75" dirty="0">
                        <a:solidFill>
                          <a:srgbClr val="231F20"/>
                        </a:solidFill>
                        <a:latin typeface="+mn-lt"/>
                        <a:cs typeface="Arial Black"/>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tr-TR" sz="2000" spc="-85" dirty="0">
                          <a:solidFill>
                            <a:srgbClr val="231F20"/>
                          </a:solidFill>
                          <a:latin typeface="+mn-lt"/>
                          <a:cs typeface="Arial Black"/>
                        </a:rPr>
                        <a:t>So</a:t>
                      </a:r>
                      <a:r>
                        <a:rPr lang="tr-TR" sz="2000" spc="-75" dirty="0">
                          <a:solidFill>
                            <a:srgbClr val="231F20"/>
                          </a:solidFill>
                          <a:latin typeface="+mn-lt"/>
                          <a:cs typeface="Arial Black"/>
                        </a:rPr>
                        <a:t>ru-yanıt </a:t>
                      </a:r>
                      <a:r>
                        <a:rPr lang="tr-TR" sz="2000" spc="-60" dirty="0">
                          <a:solidFill>
                            <a:srgbClr val="231F20"/>
                          </a:solidFill>
                          <a:latin typeface="+mn-lt"/>
                          <a:cs typeface="Arial Black"/>
                        </a:rPr>
                        <a:t>bölümünü </a:t>
                      </a:r>
                      <a:r>
                        <a:rPr lang="tr-TR" sz="2000" spc="-100" dirty="0">
                          <a:solidFill>
                            <a:srgbClr val="231F20"/>
                          </a:solidFill>
                          <a:latin typeface="+mn-lt"/>
                          <a:cs typeface="Arial Black"/>
                        </a:rPr>
                        <a:t>takiben </a:t>
                      </a:r>
                      <a:r>
                        <a:rPr lang="tr-TR" sz="2000" spc="-55" dirty="0">
                          <a:solidFill>
                            <a:srgbClr val="231F20"/>
                          </a:solidFill>
                          <a:latin typeface="+mn-lt"/>
                          <a:cs typeface="Arial Black"/>
                        </a:rPr>
                        <a:t>to</a:t>
                      </a:r>
                      <a:r>
                        <a:rPr lang="tr-TR" sz="2000" spc="-80" dirty="0">
                          <a:solidFill>
                            <a:srgbClr val="231F20"/>
                          </a:solidFill>
                          <a:latin typeface="+mn-lt"/>
                          <a:cs typeface="Arial Black"/>
                        </a:rPr>
                        <a:t>plantı </a:t>
                      </a:r>
                      <a:r>
                        <a:rPr lang="tr-TR" sz="2000" spc="-105" dirty="0">
                          <a:solidFill>
                            <a:srgbClr val="231F20"/>
                          </a:solidFill>
                          <a:latin typeface="+mn-lt"/>
                          <a:cs typeface="Arial Black"/>
                        </a:rPr>
                        <a:t>Rektör </a:t>
                      </a:r>
                      <a:r>
                        <a:rPr lang="tr-TR" sz="2000" spc="-110" dirty="0">
                          <a:solidFill>
                            <a:srgbClr val="231F20"/>
                          </a:solidFill>
                          <a:latin typeface="+mn-lt"/>
                          <a:cs typeface="Arial Black"/>
                        </a:rPr>
                        <a:t>ve </a:t>
                      </a:r>
                      <a:r>
                        <a:rPr lang="tr-TR" sz="2000" spc="-120" dirty="0">
                          <a:solidFill>
                            <a:srgbClr val="231F20"/>
                          </a:solidFill>
                          <a:latin typeface="+mn-lt"/>
                          <a:cs typeface="Arial Black"/>
                        </a:rPr>
                        <a:t>Takım </a:t>
                      </a:r>
                      <a:r>
                        <a:rPr lang="tr-TR" sz="2000" spc="-110" dirty="0">
                          <a:solidFill>
                            <a:srgbClr val="231F20"/>
                          </a:solidFill>
                          <a:latin typeface="+mn-lt"/>
                          <a:cs typeface="Arial Black"/>
                        </a:rPr>
                        <a:t>Başkanı  </a:t>
                      </a:r>
                      <a:r>
                        <a:rPr lang="tr-TR" sz="2000" spc="-80" dirty="0">
                          <a:solidFill>
                            <a:srgbClr val="231F20"/>
                          </a:solidFill>
                          <a:latin typeface="+mn-lt"/>
                          <a:cs typeface="Arial Black"/>
                        </a:rPr>
                        <a:t>tarafından sonlandırılır.</a:t>
                      </a:r>
                      <a:endParaRPr lang="tr-TR" sz="2000" dirty="0">
                        <a:latin typeface="+mn-lt"/>
                        <a:cs typeface="Arial Black"/>
                      </a:endParaRP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86628484"/>
                  </a:ext>
                </a:extLst>
              </a:tr>
              <a:tr h="561485">
                <a:tc>
                  <a:txBody>
                    <a:bodyPr/>
                    <a:lstStyle/>
                    <a:p>
                      <a:pPr marL="71755" marR="0" lvl="0" indent="0" algn="l" defTabSz="914400" rtl="0" eaLnBrk="1" fontAlgn="auto" latinLnBrk="0" hangingPunct="1">
                        <a:lnSpc>
                          <a:spcPct val="100000"/>
                        </a:lnSpc>
                        <a:spcBef>
                          <a:spcPts val="0"/>
                        </a:spcBef>
                        <a:spcAft>
                          <a:spcPts val="0"/>
                        </a:spcAft>
                        <a:buClrTx/>
                        <a:buSzTx/>
                        <a:buFontTx/>
                        <a:buNone/>
                        <a:tabLst/>
                        <a:defRPr/>
                      </a:pPr>
                      <a:r>
                        <a:rPr lang="tr-TR" sz="1800" spc="-90" dirty="0">
                          <a:solidFill>
                            <a:srgbClr val="231F20"/>
                          </a:solidFill>
                          <a:latin typeface="Arial Black"/>
                          <a:cs typeface="Arial Black"/>
                        </a:rPr>
                        <a:t>12:00</a:t>
                      </a:r>
                      <a:endParaRPr lang="tr-TR" sz="1800" dirty="0">
                        <a:latin typeface="Arial Black"/>
                        <a:cs typeface="Arial Black"/>
                      </a:endParaRPr>
                    </a:p>
                  </a:txBody>
                  <a:tcPr marL="0" marR="0" marT="0" marB="0" anchor="ctr">
                    <a:lnL w="12700">
                      <a:solidFill>
                        <a:srgbClr val="231F20"/>
                      </a:solidFill>
                      <a:prstDash val="soli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gridSpan="2">
                  <a:txBody>
                    <a:bodyPr/>
                    <a:lstStyle/>
                    <a:p>
                      <a:pPr marL="71755" marR="297815" lvl="0" indent="0" algn="l" defTabSz="914400" rtl="0" eaLnBrk="1" fontAlgn="auto" latinLnBrk="0" hangingPunct="1">
                        <a:lnSpc>
                          <a:spcPct val="100000"/>
                        </a:lnSpc>
                        <a:spcBef>
                          <a:spcPts val="165"/>
                        </a:spcBef>
                        <a:spcAft>
                          <a:spcPts val="0"/>
                        </a:spcAft>
                        <a:buClrTx/>
                        <a:buSzTx/>
                        <a:buFontTx/>
                        <a:buNone/>
                        <a:tabLst/>
                        <a:defRPr/>
                      </a:pPr>
                      <a:r>
                        <a:rPr lang="tr-TR" sz="1600" spc="-80" dirty="0">
                          <a:solidFill>
                            <a:srgbClr val="231F20"/>
                          </a:solidFill>
                          <a:latin typeface="Arial Black"/>
                          <a:cs typeface="Arial Black"/>
                        </a:rPr>
                        <a:t>Değerlendirme </a:t>
                      </a:r>
                      <a:r>
                        <a:rPr lang="tr-TR" sz="1600" spc="-120" dirty="0">
                          <a:solidFill>
                            <a:srgbClr val="231F20"/>
                          </a:solidFill>
                          <a:latin typeface="Arial Black"/>
                          <a:cs typeface="Arial Black"/>
                        </a:rPr>
                        <a:t>Takımının kurumdan ayrılışı</a:t>
                      </a:r>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hMerge="1">
                  <a:txBody>
                    <a:bodyPr/>
                    <a:lstStyle/>
                    <a:p>
                      <a:pPr marL="414338" marR="297815" lvl="0" indent="-238125" algn="l" defTabSz="914400" rtl="0" eaLnBrk="1" fontAlgn="auto" latinLnBrk="0" hangingPunct="1">
                        <a:lnSpc>
                          <a:spcPct val="100000"/>
                        </a:lnSpc>
                        <a:spcBef>
                          <a:spcPts val="165"/>
                        </a:spcBef>
                        <a:spcAft>
                          <a:spcPts val="0"/>
                        </a:spcAft>
                        <a:buClrTx/>
                        <a:buSzTx/>
                        <a:buFont typeface="Arial" panose="020B0604020202020204" pitchFamily="34" charset="0"/>
                        <a:buChar char="•"/>
                        <a:tabLst/>
                        <a:defRPr/>
                      </a:pPr>
                      <a:r>
                        <a:rPr lang="tr-TR" sz="2000" kern="1200" spc="-5" dirty="0">
                          <a:solidFill>
                            <a:srgbClr val="231F20"/>
                          </a:solidFill>
                          <a:latin typeface="+mn-lt"/>
                          <a:ea typeface="+mn-ea"/>
                          <a:cs typeface="Arial Black"/>
                        </a:rPr>
                        <a:t>Birinci gün edinilen izlenimler  paylaşılır, </a:t>
                      </a:r>
                    </a:p>
                    <a:p>
                      <a:pPr marL="414338" marR="297815" lvl="0" indent="-238125" algn="l" defTabSz="914400" rtl="0" eaLnBrk="1" fontAlgn="auto" latinLnBrk="0" hangingPunct="1">
                        <a:lnSpc>
                          <a:spcPct val="100000"/>
                        </a:lnSpc>
                        <a:spcBef>
                          <a:spcPts val="165"/>
                        </a:spcBef>
                        <a:spcAft>
                          <a:spcPts val="0"/>
                        </a:spcAft>
                        <a:buClrTx/>
                        <a:buSzTx/>
                        <a:buFont typeface="Arial" panose="020B0604020202020204" pitchFamily="34" charset="0"/>
                        <a:buChar char="•"/>
                        <a:tabLst/>
                        <a:defRPr/>
                      </a:pPr>
                      <a:r>
                        <a:rPr lang="tr-TR" sz="2000" kern="1200" spc="-5" dirty="0">
                          <a:solidFill>
                            <a:srgbClr val="231F20"/>
                          </a:solidFill>
                          <a:latin typeface="+mn-lt"/>
                          <a:ea typeface="+mn-ea"/>
                          <a:cs typeface="Arial Black"/>
                        </a:rPr>
                        <a:t>ikinci gün yapılacaklar konuşulur.</a:t>
                      </a:r>
                      <a:endParaRPr lang="tr-TR" dirty="0"/>
                    </a:p>
                  </a:txBody>
                  <a:tcPr marL="0" marR="0" marT="508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98383832"/>
                  </a:ext>
                </a:extLst>
              </a:tr>
            </a:tbl>
          </a:graphicData>
        </a:graphic>
      </p:graphicFrame>
    </p:spTree>
    <p:extLst>
      <p:ext uri="{BB962C8B-B14F-4D97-AF65-F5344CB8AC3E}">
        <p14:creationId xmlns:p14="http://schemas.microsoft.com/office/powerpoint/2010/main" val="2123734828"/>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8" name="Metin kutusu 7">
            <a:extLst>
              <a:ext uri="{FF2B5EF4-FFF2-40B4-BE49-F238E27FC236}">
                <a16:creationId xmlns:a16="http://schemas.microsoft.com/office/drawing/2014/main" id="{63D07EE5-0098-F379-7ABA-153B0C832063}"/>
              </a:ext>
            </a:extLst>
          </p:cNvPr>
          <p:cNvSpPr txBox="1"/>
          <p:nvPr/>
        </p:nvSpPr>
        <p:spPr>
          <a:xfrm>
            <a:off x="533400" y="1709206"/>
            <a:ext cx="11445240" cy="464935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tr-TR" sz="2500" dirty="0"/>
              <a:t>Toplantılara katılacak yönetici, akademik ve idari personel, öğrenci ve paydaş isimlerinin  önceden belirlenmesi sürecin sağlıklı işleyebilmesi açısından önemlidir.</a:t>
            </a:r>
          </a:p>
          <a:p>
            <a:pPr marL="342900" indent="-342900">
              <a:lnSpc>
                <a:spcPct val="150000"/>
              </a:lnSpc>
              <a:buFont typeface="Wingdings" panose="05000000000000000000" pitchFamily="2" charset="2"/>
              <a:buChar char="v"/>
            </a:pPr>
            <a:endParaRPr lang="tr-TR" sz="2500" dirty="0"/>
          </a:p>
          <a:p>
            <a:pPr marL="342900" indent="-342900">
              <a:lnSpc>
                <a:spcPct val="150000"/>
              </a:lnSpc>
              <a:buFont typeface="Wingdings" panose="05000000000000000000" pitchFamily="2" charset="2"/>
              <a:buChar char="v"/>
            </a:pPr>
            <a:r>
              <a:rPr lang="tr-TR" sz="2500" dirty="0"/>
              <a:t>Odak grup görüşmelerinde, rahat olunmasına, kuruma daha fazla fayda sağlanması amacıyla katılımcılar arasında ast ve üst ilişkisinin bulunmamasına ve</a:t>
            </a:r>
          </a:p>
          <a:p>
            <a:pPr marL="342900" indent="-342900">
              <a:lnSpc>
                <a:spcPct val="150000"/>
              </a:lnSpc>
              <a:buFont typeface="Wingdings" panose="05000000000000000000" pitchFamily="2" charset="2"/>
              <a:buChar char="v"/>
            </a:pPr>
            <a:endParaRPr lang="tr-TR" sz="2500" dirty="0"/>
          </a:p>
          <a:p>
            <a:pPr marL="342900" indent="-342900">
              <a:lnSpc>
                <a:spcPct val="150000"/>
              </a:lnSpc>
              <a:buFont typeface="Wingdings" panose="05000000000000000000" pitchFamily="2" charset="2"/>
              <a:buChar char="v"/>
            </a:pPr>
            <a:r>
              <a:rPr lang="tr-TR" sz="2500" dirty="0"/>
              <a:t>Katılımcıların ilgili odak grubun  farklılıklarını yansıtabilecek özellikte olmasına özen gösterilmelidir.</a:t>
            </a:r>
          </a:p>
        </p:txBody>
      </p:sp>
      <p:sp>
        <p:nvSpPr>
          <p:cNvPr id="18" name="Metin kutusu 10">
            <a:extLst>
              <a:ext uri="{FF2B5EF4-FFF2-40B4-BE49-F238E27FC236}">
                <a16:creationId xmlns:a16="http://schemas.microsoft.com/office/drawing/2014/main" id="{284BD990-6DD5-01D0-6771-F227169656D6}"/>
              </a:ext>
            </a:extLst>
          </p:cNvPr>
          <p:cNvSpPr txBox="1">
            <a:spLocks noChangeArrowheads="1"/>
          </p:cNvSpPr>
          <p:nvPr/>
        </p:nvSpPr>
        <p:spPr bwMode="auto">
          <a:xfrm>
            <a:off x="3722020" y="639763"/>
            <a:ext cx="10044023" cy="8777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None/>
            </a:pPr>
            <a:r>
              <a:rPr lang="en-US" altLang="tr-TR" sz="4000" b="1" kern="1200" dirty="0">
                <a:solidFill>
                  <a:srgbClr val="FFFFFF"/>
                </a:solidFill>
                <a:highlight>
                  <a:srgbClr val="000080"/>
                </a:highlight>
                <a:latin typeface="+mj-lt"/>
                <a:ea typeface="+mj-ea"/>
                <a:cs typeface="+mj-cs"/>
              </a:rPr>
              <a:t>ÖNEMLİ HUSUS</a:t>
            </a:r>
            <a:r>
              <a:rPr lang="tr-TR" altLang="tr-TR" sz="4000" b="1" dirty="0">
                <a:solidFill>
                  <a:srgbClr val="FFFFFF"/>
                </a:solidFill>
                <a:highlight>
                  <a:srgbClr val="000080"/>
                </a:highlight>
                <a:latin typeface="+mj-lt"/>
                <a:ea typeface="+mj-ea"/>
                <a:cs typeface="+mj-cs"/>
              </a:rPr>
              <a:t>LAR</a:t>
            </a:r>
            <a:endParaRPr lang="en-US" altLang="tr-TR" sz="4000" b="1" kern="1200" dirty="0">
              <a:solidFill>
                <a:srgbClr val="FFFFFF"/>
              </a:solidFill>
              <a:highlight>
                <a:srgbClr val="000080"/>
              </a:highlight>
              <a:latin typeface="+mj-lt"/>
              <a:ea typeface="+mj-ea"/>
              <a:cs typeface="+mj-cs"/>
            </a:endParaRPr>
          </a:p>
        </p:txBody>
      </p:sp>
    </p:spTree>
    <p:extLst>
      <p:ext uri="{BB962C8B-B14F-4D97-AF65-F5344CB8AC3E}">
        <p14:creationId xmlns:p14="http://schemas.microsoft.com/office/powerpoint/2010/main" val="97272828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Metin kutusu 4"/>
          <p:cNvSpPr txBox="1">
            <a:spLocks noChangeArrowheads="1"/>
          </p:cNvSpPr>
          <p:nvPr/>
        </p:nvSpPr>
        <p:spPr bwMode="auto">
          <a:xfrm>
            <a:off x="533400" y="239713"/>
            <a:ext cx="415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a:solidFill>
                  <a:schemeClr val="bg1"/>
                </a:solidFill>
                <a:latin typeface="Gotham Narrow Book"/>
                <a:ea typeface="Gotham Narrow Book"/>
                <a:cs typeface="Gotham Narrow Book"/>
              </a:rPr>
              <a:t>KONU GİRİŞ SAYFASI </a:t>
            </a:r>
          </a:p>
        </p:txBody>
      </p:sp>
      <p:sp>
        <p:nvSpPr>
          <p:cNvPr id="4" name="Metin kutusu 3">
            <a:extLst>
              <a:ext uri="{FF2B5EF4-FFF2-40B4-BE49-F238E27FC236}">
                <a16:creationId xmlns:a16="http://schemas.microsoft.com/office/drawing/2014/main" id="{99B46082-BA25-B5EB-D504-9FA0B639C7A0}"/>
              </a:ext>
            </a:extLst>
          </p:cNvPr>
          <p:cNvSpPr txBox="1"/>
          <p:nvPr/>
        </p:nvSpPr>
        <p:spPr>
          <a:xfrm>
            <a:off x="459828" y="3888091"/>
            <a:ext cx="12191999" cy="630942"/>
          </a:xfrm>
          <a:prstGeom prst="rect">
            <a:avLst/>
          </a:prstGeom>
          <a:noFill/>
        </p:spPr>
        <p:txBody>
          <a:bodyPr wrap="square">
            <a:spAutoFit/>
          </a:bodyPr>
          <a:lstStyle/>
          <a:p>
            <a:r>
              <a:rPr lang="tr-TR" sz="3500" dirty="0">
                <a:solidFill>
                  <a:schemeClr val="accent1">
                    <a:lumMod val="50000"/>
                  </a:schemeClr>
                </a:solidFill>
                <a:latin typeface="Comic Sans MS" panose="030F0702030302020204" pitchFamily="66" charset="0"/>
              </a:rPr>
              <a:t>Vakit ayırdığınız ve dinlediğiniz için teşekkür ederiz</a:t>
            </a:r>
            <a:r>
              <a:rPr lang="tr-TR" sz="3500" dirty="0"/>
              <a:t>.</a:t>
            </a:r>
          </a:p>
        </p:txBody>
      </p:sp>
      <p:sp>
        <p:nvSpPr>
          <p:cNvPr id="6" name="Metin kutusu 5">
            <a:extLst>
              <a:ext uri="{FF2B5EF4-FFF2-40B4-BE49-F238E27FC236}">
                <a16:creationId xmlns:a16="http://schemas.microsoft.com/office/drawing/2014/main" id="{A0619180-36FB-97D8-0D57-EDE5F2E9F6A3}"/>
              </a:ext>
            </a:extLst>
          </p:cNvPr>
          <p:cNvSpPr txBox="1"/>
          <p:nvPr/>
        </p:nvSpPr>
        <p:spPr>
          <a:xfrm>
            <a:off x="2446283" y="5874547"/>
            <a:ext cx="6364014" cy="646331"/>
          </a:xfrm>
          <a:prstGeom prst="rect">
            <a:avLst/>
          </a:prstGeom>
          <a:noFill/>
        </p:spPr>
        <p:txBody>
          <a:bodyPr wrap="square">
            <a:spAutoFit/>
          </a:bodyPr>
          <a:lstStyle/>
          <a:p>
            <a:pPr algn="ctr"/>
            <a:r>
              <a:rPr lang="tr-TR" dirty="0">
                <a:solidFill>
                  <a:schemeClr val="bg1"/>
                </a:solidFill>
                <a:highlight>
                  <a:srgbClr val="000080"/>
                </a:highlight>
              </a:rPr>
              <a:t>MAKÜ</a:t>
            </a:r>
          </a:p>
          <a:p>
            <a:pPr algn="ctr"/>
            <a:r>
              <a:rPr lang="tr-TR" dirty="0">
                <a:solidFill>
                  <a:schemeClr val="bg1"/>
                </a:solidFill>
                <a:highlight>
                  <a:srgbClr val="000080"/>
                </a:highlight>
              </a:rPr>
              <a:t>Kalite Koordinatörlüğü</a:t>
            </a:r>
          </a:p>
        </p:txBody>
      </p:sp>
    </p:spTree>
    <p:extLst>
      <p:ext uri="{BB962C8B-B14F-4D97-AF65-F5344CB8AC3E}">
        <p14:creationId xmlns:p14="http://schemas.microsoft.com/office/powerpoint/2010/main" val="10883546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6713" y="699397"/>
            <a:ext cx="6804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ZİYARETLERİ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graphicFrame>
        <p:nvGraphicFramePr>
          <p:cNvPr id="4" name="Diyagram 3">
            <a:extLst>
              <a:ext uri="{FF2B5EF4-FFF2-40B4-BE49-F238E27FC236}">
                <a16:creationId xmlns:a16="http://schemas.microsoft.com/office/drawing/2014/main" id="{5CC9A3A0-89AB-4F0D-B42D-3242937DBA45}"/>
              </a:ext>
            </a:extLst>
          </p:cNvPr>
          <p:cNvGraphicFramePr/>
          <p:nvPr>
            <p:extLst>
              <p:ext uri="{D42A27DB-BD31-4B8C-83A1-F6EECF244321}">
                <p14:modId xmlns:p14="http://schemas.microsoft.com/office/powerpoint/2010/main" val="3814993696"/>
              </p:ext>
            </p:extLst>
          </p:nvPr>
        </p:nvGraphicFramePr>
        <p:xfrm>
          <a:off x="1231590" y="1794155"/>
          <a:ext cx="2919141" cy="22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D0BDBDB1-E296-4E59-BFD8-CDC6CDE6DF5E}"/>
              </a:ext>
            </a:extLst>
          </p:cNvPr>
          <p:cNvSpPr txBox="1"/>
          <p:nvPr/>
        </p:nvSpPr>
        <p:spPr>
          <a:xfrm>
            <a:off x="5382321" y="1338283"/>
            <a:ext cx="6809679" cy="5047536"/>
          </a:xfrm>
          <a:prstGeom prst="rect">
            <a:avLst/>
          </a:prstGeom>
          <a:noFill/>
        </p:spPr>
        <p:txBody>
          <a:bodyPr wrap="square" rtlCol="0">
            <a:spAutoFit/>
          </a:bodyPr>
          <a:lstStyle/>
          <a:p>
            <a:pPr lvl="0" algn="l" defTabSz="889000">
              <a:lnSpc>
                <a:spcPct val="90000"/>
              </a:lnSpc>
              <a:spcBef>
                <a:spcPct val="0"/>
              </a:spcBef>
              <a:spcAft>
                <a:spcPct val="15000"/>
              </a:spcAft>
              <a:tabLst/>
            </a:pPr>
            <a:r>
              <a:rPr lang="tr-TR" sz="2800" kern="1200" dirty="0"/>
              <a:t>REKTÖR</a:t>
            </a:r>
          </a:p>
          <a:p>
            <a:pPr lvl="0" algn="l" defTabSz="889000">
              <a:lnSpc>
                <a:spcPct val="90000"/>
              </a:lnSpc>
              <a:spcBef>
                <a:spcPct val="0"/>
              </a:spcBef>
              <a:spcAft>
                <a:spcPct val="15000"/>
              </a:spcAft>
              <a:tabLst/>
            </a:pPr>
            <a:r>
              <a:rPr lang="tr-TR" sz="2800" kern="1200" dirty="0"/>
              <a:t>REKTÖR YARDIMCILARI</a:t>
            </a:r>
          </a:p>
          <a:p>
            <a:pPr lvl="0" algn="l" defTabSz="889000">
              <a:lnSpc>
                <a:spcPct val="90000"/>
              </a:lnSpc>
              <a:spcBef>
                <a:spcPct val="0"/>
              </a:spcBef>
              <a:spcAft>
                <a:spcPct val="15000"/>
              </a:spcAft>
              <a:tabLst/>
            </a:pPr>
            <a:r>
              <a:rPr lang="tr-TR" sz="2800" dirty="0"/>
              <a:t>MÜTEVELLİ HEYET BAŞKANI</a:t>
            </a:r>
            <a:endParaRPr lang="tr-TR" sz="2800" kern="1200" dirty="0"/>
          </a:p>
          <a:p>
            <a:pPr defTabSz="889000">
              <a:lnSpc>
                <a:spcPct val="90000"/>
              </a:lnSpc>
              <a:spcBef>
                <a:spcPct val="0"/>
              </a:spcBef>
              <a:spcAft>
                <a:spcPct val="15000"/>
              </a:spcAft>
            </a:pPr>
            <a:r>
              <a:rPr lang="tr-TR" sz="2800" kern="1200" dirty="0">
                <a:latin typeface="Calibri" panose="020F0502020204030204"/>
                <a:ea typeface="+mn-ea"/>
                <a:cs typeface="+mn-cs"/>
              </a:rPr>
              <a:t>SENATO VE YÖNETİM KURULU ÜYELERİ</a:t>
            </a:r>
          </a:p>
          <a:p>
            <a:pPr lvl="0" algn="l" defTabSz="889000">
              <a:lnSpc>
                <a:spcPct val="90000"/>
              </a:lnSpc>
              <a:spcBef>
                <a:spcPct val="0"/>
              </a:spcBef>
              <a:spcAft>
                <a:spcPct val="15000"/>
              </a:spcAft>
              <a:tabLst/>
            </a:pPr>
            <a:r>
              <a:rPr lang="tr-TR" sz="2800" kern="1200" dirty="0"/>
              <a:t>KALİTE KOMİSYONU ÜYELERİ</a:t>
            </a:r>
          </a:p>
          <a:p>
            <a:pPr marL="0" lvl="0" indent="0" algn="l" defTabSz="889000">
              <a:lnSpc>
                <a:spcPct val="90000"/>
              </a:lnSpc>
              <a:spcBef>
                <a:spcPct val="0"/>
              </a:spcBef>
              <a:spcAft>
                <a:spcPct val="15000"/>
              </a:spcAft>
              <a:tabLst/>
            </a:pPr>
            <a:r>
              <a:rPr lang="tr-TR" sz="2800" kern="1200" dirty="0">
                <a:latin typeface="Calibri" panose="020F0502020204030204"/>
                <a:ea typeface="+mn-ea"/>
                <a:cs typeface="+mn-cs"/>
              </a:rPr>
              <a:t>DEKAN VE DEKAN YARDIMCILARI</a:t>
            </a:r>
          </a:p>
          <a:p>
            <a:pPr marL="0" lvl="0" indent="0" algn="l" defTabSz="889000">
              <a:lnSpc>
                <a:spcPct val="90000"/>
              </a:lnSpc>
              <a:spcBef>
                <a:spcPct val="0"/>
              </a:spcBef>
              <a:spcAft>
                <a:spcPct val="15000"/>
              </a:spcAft>
              <a:tabLst/>
            </a:pPr>
            <a:r>
              <a:rPr lang="tr-TR" sz="2800" kern="1200" dirty="0">
                <a:latin typeface="Calibri" panose="020F0502020204030204"/>
                <a:ea typeface="+mn-ea"/>
                <a:cs typeface="+mn-cs"/>
              </a:rPr>
              <a:t>YÜKSEKOKUL/ENSTİTÜ/MYO YÖNETİCİLERİ</a:t>
            </a:r>
          </a:p>
          <a:p>
            <a:pPr marL="0" lvl="0" indent="0" algn="l" defTabSz="889000">
              <a:lnSpc>
                <a:spcPct val="90000"/>
              </a:lnSpc>
              <a:spcBef>
                <a:spcPct val="0"/>
              </a:spcBef>
              <a:spcAft>
                <a:spcPct val="15000"/>
              </a:spcAft>
              <a:tabLst/>
            </a:pPr>
            <a:r>
              <a:rPr lang="tr-TR" sz="2800" kern="1200" dirty="0">
                <a:latin typeface="Calibri" panose="020F0502020204030204"/>
                <a:ea typeface="+mn-ea"/>
                <a:cs typeface="+mn-cs"/>
              </a:rPr>
              <a:t>İDARİ BİRİM YÖNETİCİLERİ</a:t>
            </a:r>
          </a:p>
          <a:p>
            <a:pPr lvl="0" algn="l" defTabSz="889000">
              <a:lnSpc>
                <a:spcPct val="90000"/>
              </a:lnSpc>
              <a:spcBef>
                <a:spcPct val="0"/>
              </a:spcBef>
              <a:spcAft>
                <a:spcPct val="15000"/>
              </a:spcAft>
              <a:tabLst/>
            </a:pPr>
            <a:r>
              <a:rPr lang="tr-TR" sz="2800" kern="1200" dirty="0"/>
              <a:t>UYGAR/TEKNOPARK/TTO VB. YÖNETİCİLERİ</a:t>
            </a:r>
          </a:p>
          <a:p>
            <a:pPr lvl="0" algn="l" defTabSz="889000">
              <a:lnSpc>
                <a:spcPct val="90000"/>
              </a:lnSpc>
              <a:spcBef>
                <a:spcPct val="0"/>
              </a:spcBef>
              <a:spcAft>
                <a:spcPct val="15000"/>
              </a:spcAft>
              <a:tabLst/>
            </a:pPr>
            <a:r>
              <a:rPr lang="tr-TR" sz="2800" dirty="0">
                <a:latin typeface="Calibri" panose="020F0502020204030204"/>
                <a:ea typeface="+mn-ea"/>
                <a:cs typeface="+mn-cs"/>
              </a:rPr>
              <a:t>K</a:t>
            </a:r>
            <a:r>
              <a:rPr lang="tr-TR" sz="2800" dirty="0">
                <a:latin typeface="Calibri" panose="020F0502020204030204"/>
              </a:rPr>
              <a:t>OORDİNATÖRLER</a:t>
            </a:r>
            <a:endParaRPr lang="tr-TR" sz="2800" kern="1200" dirty="0">
              <a:latin typeface="Calibri" panose="020F0502020204030204"/>
              <a:ea typeface="+mn-ea"/>
              <a:cs typeface="+mn-cs"/>
            </a:endParaRPr>
          </a:p>
          <a:p>
            <a:pPr lvl="0"/>
            <a:r>
              <a:rPr lang="tr-TR" sz="2800" kern="1200" dirty="0">
                <a:latin typeface="Calibri" panose="020F0502020204030204"/>
                <a:ea typeface="+mn-ea"/>
                <a:cs typeface="+mn-cs"/>
              </a:rPr>
              <a:t>PAYDAŞLAR</a:t>
            </a:r>
            <a:endParaRPr lang="tr-TR" sz="2800" dirty="0"/>
          </a:p>
        </p:txBody>
      </p:sp>
      <p:sp>
        <p:nvSpPr>
          <p:cNvPr id="3" name="Ok: Sağ 2">
            <a:extLst>
              <a:ext uri="{FF2B5EF4-FFF2-40B4-BE49-F238E27FC236}">
                <a16:creationId xmlns:a16="http://schemas.microsoft.com/office/drawing/2014/main" id="{D84A1119-69B3-4FEC-BFC3-AE1F4CEC19B6}"/>
              </a:ext>
            </a:extLst>
          </p:cNvPr>
          <p:cNvSpPr/>
          <p:nvPr/>
        </p:nvSpPr>
        <p:spPr>
          <a:xfrm>
            <a:off x="4337823" y="2693020"/>
            <a:ext cx="613317"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743686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935772" y="799697"/>
            <a:ext cx="6804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DEĞERLENDİRME ZİYARETLERİ</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graphicFrame>
        <p:nvGraphicFramePr>
          <p:cNvPr id="4" name="Diyagram 3">
            <a:extLst>
              <a:ext uri="{FF2B5EF4-FFF2-40B4-BE49-F238E27FC236}">
                <a16:creationId xmlns:a16="http://schemas.microsoft.com/office/drawing/2014/main" id="{5CC9A3A0-89AB-4F0D-B42D-3242937DBA45}"/>
              </a:ext>
            </a:extLst>
          </p:cNvPr>
          <p:cNvGraphicFramePr/>
          <p:nvPr>
            <p:extLst>
              <p:ext uri="{D42A27DB-BD31-4B8C-83A1-F6EECF244321}">
                <p14:modId xmlns:p14="http://schemas.microsoft.com/office/powerpoint/2010/main" val="2791011182"/>
              </p:ext>
            </p:extLst>
          </p:nvPr>
        </p:nvGraphicFramePr>
        <p:xfrm>
          <a:off x="1146841" y="1711712"/>
          <a:ext cx="3088640" cy="22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D0BDBDB1-E296-4E59-BFD8-CDC6CDE6DF5E}"/>
              </a:ext>
            </a:extLst>
          </p:cNvPr>
          <p:cNvSpPr txBox="1"/>
          <p:nvPr/>
        </p:nvSpPr>
        <p:spPr>
          <a:xfrm>
            <a:off x="5382321" y="1904731"/>
            <a:ext cx="6378497" cy="1938992"/>
          </a:xfrm>
          <a:prstGeom prst="rect">
            <a:avLst/>
          </a:prstGeom>
          <a:noFill/>
        </p:spPr>
        <p:txBody>
          <a:bodyPr wrap="square" rtlCol="0">
            <a:spAutoFit/>
          </a:bodyPr>
          <a:lstStyle/>
          <a:p>
            <a:r>
              <a:rPr lang="tr-TR" sz="4000" dirty="0"/>
              <a:t>AKADEMİK KADRO</a:t>
            </a:r>
          </a:p>
          <a:p>
            <a:r>
              <a:rPr lang="tr-TR" sz="4000" dirty="0"/>
              <a:t>İDARİ PERSONEL</a:t>
            </a:r>
          </a:p>
          <a:p>
            <a:r>
              <a:rPr lang="tr-TR" sz="4000" dirty="0"/>
              <a:t>ÖĞRENCİLER</a:t>
            </a:r>
          </a:p>
        </p:txBody>
      </p:sp>
      <p:sp>
        <p:nvSpPr>
          <p:cNvPr id="3" name="Ok: Sağ 2">
            <a:extLst>
              <a:ext uri="{FF2B5EF4-FFF2-40B4-BE49-F238E27FC236}">
                <a16:creationId xmlns:a16="http://schemas.microsoft.com/office/drawing/2014/main" id="{D84A1119-69B3-4FEC-BFC3-AE1F4CEC19B6}"/>
              </a:ext>
            </a:extLst>
          </p:cNvPr>
          <p:cNvSpPr/>
          <p:nvPr/>
        </p:nvSpPr>
        <p:spPr>
          <a:xfrm>
            <a:off x="4337823" y="2693020"/>
            <a:ext cx="613317"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BD7303B5-FE18-462F-943A-037DE305A8DC}"/>
              </a:ext>
            </a:extLst>
          </p:cNvPr>
          <p:cNvSpPr txBox="1"/>
          <p:nvPr/>
        </p:nvSpPr>
        <p:spPr>
          <a:xfrm>
            <a:off x="5222301" y="4873363"/>
            <a:ext cx="6378497" cy="707886"/>
          </a:xfrm>
          <a:prstGeom prst="rect">
            <a:avLst/>
          </a:prstGeom>
          <a:noFill/>
        </p:spPr>
        <p:txBody>
          <a:bodyPr wrap="square" rtlCol="0">
            <a:spAutoFit/>
          </a:bodyPr>
          <a:lstStyle/>
          <a:p>
            <a:r>
              <a:rPr lang="tr-TR" sz="4000" dirty="0">
                <a:solidFill>
                  <a:schemeClr val="accent1">
                    <a:lumMod val="50000"/>
                  </a:schemeClr>
                </a:solidFill>
              </a:rPr>
              <a:t>=&gt; YÖNETİME ÇIKIŞ BİLDİRİMİ</a:t>
            </a:r>
          </a:p>
        </p:txBody>
      </p:sp>
    </p:spTree>
    <p:extLst>
      <p:ext uri="{BB962C8B-B14F-4D97-AF65-F5344CB8AC3E}">
        <p14:creationId xmlns:p14="http://schemas.microsoft.com/office/powerpoint/2010/main" val="358785896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685800" y="868363"/>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OLMAZSA OLMAZLAR</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16" name="İçerik Yer Tutucusu 2">
            <a:extLst>
              <a:ext uri="{FF2B5EF4-FFF2-40B4-BE49-F238E27FC236}">
                <a16:creationId xmlns:a16="http://schemas.microsoft.com/office/drawing/2014/main" id="{1FCB8094-3FA8-4C1F-8304-53A25DC15A7E}"/>
              </a:ext>
            </a:extLst>
          </p:cNvPr>
          <p:cNvSpPr>
            <a:spLocks noGrp="1"/>
          </p:cNvSpPr>
          <p:nvPr>
            <p:ph idx="1"/>
          </p:nvPr>
        </p:nvSpPr>
        <p:spPr>
          <a:xfrm>
            <a:off x="1482012" y="1669002"/>
            <a:ext cx="10515600" cy="4508764"/>
          </a:xfrm>
        </p:spPr>
        <p:txBody>
          <a:bodyPr>
            <a:normAutofit fontScale="92500" lnSpcReduction="10000"/>
          </a:bodyPr>
          <a:lstStyle/>
          <a:p>
            <a:pPr>
              <a:spcAft>
                <a:spcPts val="600"/>
              </a:spcAft>
            </a:pPr>
            <a:r>
              <a:rPr lang="tr-TR" dirty="0"/>
              <a:t>PUKÖ</a:t>
            </a:r>
          </a:p>
          <a:p>
            <a:pPr>
              <a:spcAft>
                <a:spcPts val="600"/>
              </a:spcAft>
            </a:pPr>
            <a:r>
              <a:rPr lang="tr-TR" dirty="0"/>
              <a:t>Süreçlerle yönetim</a:t>
            </a:r>
          </a:p>
          <a:p>
            <a:pPr>
              <a:spcAft>
                <a:spcPts val="600"/>
              </a:spcAft>
            </a:pPr>
            <a:r>
              <a:rPr lang="tr-TR" dirty="0"/>
              <a:t>Paydaş katılımı</a:t>
            </a:r>
          </a:p>
          <a:p>
            <a:pPr>
              <a:spcAft>
                <a:spcPts val="600"/>
              </a:spcAft>
            </a:pPr>
            <a:r>
              <a:rPr lang="tr-TR" dirty="0"/>
              <a:t>Sistematik izleme, paydaşlarla değerlendirme, iyileştirme</a:t>
            </a:r>
          </a:p>
          <a:p>
            <a:r>
              <a:rPr lang="tr-TR" dirty="0"/>
              <a:t>Stratejik planla entegre bir kalite güvence sistemi</a:t>
            </a:r>
          </a:p>
          <a:p>
            <a:pPr lvl="1"/>
            <a:r>
              <a:rPr lang="tr-TR" dirty="0"/>
              <a:t>Kalite güvence politikaları (+izleme ve değerlendirme)</a:t>
            </a:r>
          </a:p>
          <a:p>
            <a:pPr lvl="1"/>
            <a:r>
              <a:rPr lang="tr-TR" dirty="0"/>
              <a:t>Kalite komisyonu, birim kalite komisyonları, paydaş katılımı</a:t>
            </a:r>
          </a:p>
          <a:p>
            <a:pPr lvl="1"/>
            <a:r>
              <a:rPr lang="tr-TR" dirty="0"/>
              <a:t>Performans yönetimi (stratejik hedeflere ilişkin ve kaliteyi güvence altına alan performans göstergelerinin izlenmesi, değerlendirilmesi ve iyileştirilmesi)</a:t>
            </a:r>
          </a:p>
          <a:p>
            <a:pPr lvl="1"/>
            <a:endParaRPr lang="tr-TR" dirty="0"/>
          </a:p>
        </p:txBody>
      </p:sp>
    </p:spTree>
    <p:extLst>
      <p:ext uri="{BB962C8B-B14F-4D97-AF65-F5344CB8AC3E}">
        <p14:creationId xmlns:p14="http://schemas.microsoft.com/office/powerpoint/2010/main" val="3974696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500" fill="hold"/>
                                        <p:tgtEl>
                                          <p:spTgt spid="1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Metin kutusu 10"/>
          <p:cNvSpPr txBox="1">
            <a:spLocks noChangeArrowheads="1"/>
          </p:cNvSpPr>
          <p:nvPr/>
        </p:nvSpPr>
        <p:spPr bwMode="auto">
          <a:xfrm>
            <a:off x="533400" y="744538"/>
            <a:ext cx="56124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chemeClr val="accent5">
                    <a:lumMod val="50000"/>
                  </a:schemeClr>
                </a:solidFill>
                <a:latin typeface="Gotham Narrow Book"/>
                <a:ea typeface="Gotham Narrow Book"/>
                <a:cs typeface="Gotham Narrow Book"/>
              </a:rPr>
              <a:t>YÖKAK NELERE BAKIYOR?</a:t>
            </a:r>
          </a:p>
          <a:p>
            <a:pPr>
              <a:lnSpc>
                <a:spcPct val="100000"/>
              </a:lnSpc>
              <a:spcBef>
                <a:spcPct val="0"/>
              </a:spcBef>
              <a:buFontTx/>
              <a:buNone/>
            </a:pPr>
            <a:endParaRPr lang="tr-TR" altLang="tr-TR" b="1" dirty="0">
              <a:solidFill>
                <a:schemeClr val="bg1"/>
              </a:solidFill>
              <a:latin typeface="Gotham Narrow Book"/>
              <a:ea typeface="Gotham Narrow Book"/>
              <a:cs typeface="Gotham Narrow Book"/>
            </a:endParaRPr>
          </a:p>
        </p:txBody>
      </p:sp>
      <p:sp>
        <p:nvSpPr>
          <p:cNvPr id="8" name="İçerik Yer Tutucusu 2">
            <a:extLst>
              <a:ext uri="{FF2B5EF4-FFF2-40B4-BE49-F238E27FC236}">
                <a16:creationId xmlns:a16="http://schemas.microsoft.com/office/drawing/2014/main" id="{20D9DBC1-B447-4671-A767-D5E5BD087981}"/>
              </a:ext>
            </a:extLst>
          </p:cNvPr>
          <p:cNvSpPr>
            <a:spLocks noGrp="1"/>
          </p:cNvSpPr>
          <p:nvPr>
            <p:ph idx="1"/>
          </p:nvPr>
        </p:nvSpPr>
        <p:spPr>
          <a:xfrm>
            <a:off x="533400" y="1585912"/>
            <a:ext cx="10515600" cy="5032375"/>
          </a:xfrm>
        </p:spPr>
        <p:txBody>
          <a:bodyPr>
            <a:normAutofit fontScale="85000" lnSpcReduction="20000"/>
          </a:bodyPr>
          <a:lstStyle/>
          <a:p>
            <a:pPr marL="0" indent="0">
              <a:buNone/>
            </a:pPr>
            <a:r>
              <a:rPr lang="tr-TR" dirty="0"/>
              <a:t>• Kurumun değerleri, misyon ve hedefleriyle uyumlu olarak; kalite güvencesi sistemi, eğitim ve öğretim, araştırma ve geliştirme, toplumsal katkı ve yönetim sistemi süreçlerinde sahip olduğu </a:t>
            </a:r>
            <a:r>
              <a:rPr lang="tr-TR" b="1" dirty="0">
                <a:solidFill>
                  <a:srgbClr val="C00000"/>
                </a:solidFill>
              </a:rPr>
              <a:t>kaynakları ve yetkinlikleri nasıl planladığı ve yönettiği</a:t>
            </a:r>
            <a:r>
              <a:rPr lang="tr-TR" dirty="0"/>
              <a:t>, </a:t>
            </a:r>
          </a:p>
          <a:p>
            <a:pPr marL="0" indent="0">
              <a:buNone/>
            </a:pPr>
            <a:r>
              <a:rPr lang="tr-TR" dirty="0"/>
              <a:t>• Kurumun genelinde ve </a:t>
            </a:r>
            <a:r>
              <a:rPr lang="tr-TR" b="1" dirty="0">
                <a:solidFill>
                  <a:srgbClr val="C00000"/>
                </a:solidFill>
              </a:rPr>
              <a:t>süreçler bazında izleme ve iyileştirmeler</a:t>
            </a:r>
            <a:r>
              <a:rPr lang="tr-TR" dirty="0"/>
              <a:t>in nasıl gerçekleştirildiği, </a:t>
            </a:r>
          </a:p>
          <a:p>
            <a:pPr marL="0" indent="0">
              <a:buNone/>
            </a:pPr>
            <a:r>
              <a:rPr lang="tr-TR" dirty="0"/>
              <a:t>• Planlama, uygulama, izleme ve iyileştirme süreçlerine </a:t>
            </a:r>
            <a:r>
              <a:rPr lang="tr-TR" b="1" dirty="0">
                <a:solidFill>
                  <a:srgbClr val="C00000"/>
                </a:solidFill>
              </a:rPr>
              <a:t>paydaş</a:t>
            </a:r>
            <a:r>
              <a:rPr lang="tr-TR" dirty="0"/>
              <a:t> katılımının ve kapsayıcılığın nasıl sağlandığı, </a:t>
            </a:r>
          </a:p>
          <a:p>
            <a:pPr marL="0" indent="0">
              <a:buNone/>
            </a:pPr>
            <a:r>
              <a:rPr lang="tr-TR" dirty="0"/>
              <a:t>• Kurumun iç kalite güvencesi sisteminde </a:t>
            </a:r>
            <a:r>
              <a:rPr lang="tr-TR" b="1" dirty="0">
                <a:solidFill>
                  <a:srgbClr val="C00000"/>
                </a:solidFill>
              </a:rPr>
              <a:t>güçlü ve iyileşmeye açık alanlar</a:t>
            </a:r>
            <a:r>
              <a:rPr lang="tr-TR" dirty="0"/>
              <a:t>ın neler olduğu, </a:t>
            </a:r>
          </a:p>
          <a:p>
            <a:pPr marL="0" indent="0">
              <a:buNone/>
            </a:pPr>
            <a:r>
              <a:rPr lang="tr-TR" dirty="0"/>
              <a:t>• Gerçekleştirilemeyen iyileştirmelerin nedenleri, </a:t>
            </a:r>
          </a:p>
          <a:p>
            <a:pPr marL="0" indent="0">
              <a:buNone/>
            </a:pPr>
            <a:r>
              <a:rPr lang="tr-TR" dirty="0"/>
              <a:t>• Yükseköğretimin hızlı değişen gündemi kapsamında kurumun rekabet avantajını koruyabilmesi için kalite güvencesi sisteminde </a:t>
            </a:r>
            <a:r>
              <a:rPr lang="tr-TR" b="1" dirty="0">
                <a:solidFill>
                  <a:srgbClr val="C00000"/>
                </a:solidFill>
              </a:rPr>
              <a:t>sürdürülebilirliği </a:t>
            </a:r>
            <a:r>
              <a:rPr lang="tr-TR" dirty="0"/>
              <a:t>nasıl sağlayacağı</a:t>
            </a:r>
          </a:p>
        </p:txBody>
      </p:sp>
    </p:spTree>
    <p:extLst>
      <p:ext uri="{BB962C8B-B14F-4D97-AF65-F5344CB8AC3E}">
        <p14:creationId xmlns:p14="http://schemas.microsoft.com/office/powerpoint/2010/main" val="4211618080"/>
      </p:ext>
    </p:extLst>
  </p:cSld>
  <p:clrMapOvr>
    <a:masterClrMapping/>
  </p:clrMapOvr>
  <p:transition spd="slow">
    <p:push dir="u"/>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980</TotalTime>
  <Words>3644</Words>
  <Application>Microsoft Office PowerPoint</Application>
  <PresentationFormat>Geniş ekran</PresentationFormat>
  <Paragraphs>680</Paragraphs>
  <Slides>57</Slides>
  <Notes>5</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57</vt:i4>
      </vt:variant>
    </vt:vector>
  </HeadingPairs>
  <TitlesOfParts>
    <vt:vector size="68" baseType="lpstr">
      <vt:lpstr>Arial</vt:lpstr>
      <vt:lpstr>Arial Black</vt:lpstr>
      <vt:lpstr>Calibri</vt:lpstr>
      <vt:lpstr>Calibri Light</vt:lpstr>
      <vt:lpstr>Comic Sans MS</vt:lpstr>
      <vt:lpstr>Courier New</vt:lpstr>
      <vt:lpstr>Georgia</vt:lpstr>
      <vt:lpstr>Gotham Narrow Book</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PUANLAMA ve DEĞERLENDİRME</vt:lpstr>
      <vt:lpstr>PUANLAMA ve DEĞERLENDİRME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Funda SİVRİKAYA ŞERİFOĞLU</dc:creator>
  <cp:lastModifiedBy>Mustafa Serdar Toksoy</cp:lastModifiedBy>
  <cp:revision>97</cp:revision>
  <dcterms:created xsi:type="dcterms:W3CDTF">2020-03-09T13:21:23Z</dcterms:created>
  <dcterms:modified xsi:type="dcterms:W3CDTF">2023-10-24T00:04:41Z</dcterms:modified>
</cp:coreProperties>
</file>