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1" r:id="rId2"/>
    <p:sldId id="331" r:id="rId3"/>
    <p:sldId id="332" r:id="rId4"/>
    <p:sldId id="333" r:id="rId5"/>
    <p:sldId id="334" r:id="rId6"/>
    <p:sldId id="335" r:id="rId7"/>
    <p:sldId id="336" r:id="rId8"/>
    <p:sldId id="337" r:id="rId9"/>
    <p:sldId id="338" r:id="rId10"/>
    <p:sldId id="339" r:id="rId11"/>
    <p:sldId id="341" r:id="rId12"/>
    <p:sldId id="342" r:id="rId13"/>
    <p:sldId id="346" r:id="rId14"/>
    <p:sldId id="343" r:id="rId15"/>
    <p:sldId id="344" r:id="rId16"/>
    <p:sldId id="345" r:id="rId17"/>
  </p:sldIdLst>
  <p:sldSz cx="9144000" cy="6858000" type="screen4x3"/>
  <p:notesSz cx="6791325" cy="98726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kan Gören" initials="H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590" autoAdjust="0"/>
  </p:normalViewPr>
  <p:slideViewPr>
    <p:cSldViewPr>
      <p:cViewPr>
        <p:scale>
          <a:sx n="118" d="100"/>
          <a:sy n="118" d="100"/>
        </p:scale>
        <p:origin x="1398" y="-126"/>
      </p:cViewPr>
      <p:guideLst>
        <p:guide orient="horz" pos="2160"/>
        <p:guide pos="2880"/>
      </p:guideLst>
    </p:cSldViewPr>
  </p:slideViewPr>
  <p:outlineViewPr>
    <p:cViewPr>
      <p:scale>
        <a:sx n="33" d="100"/>
        <a:sy n="33" d="100"/>
      </p:scale>
      <p:origin x="24" y="2874"/>
    </p:cViewPr>
  </p:outlineViewPr>
  <p:notesTextViewPr>
    <p:cViewPr>
      <p:scale>
        <a:sx n="1" d="1"/>
        <a:sy n="1" d="1"/>
      </p:scale>
      <p:origin x="0" y="0"/>
    </p:cViewPr>
  </p:notesTextViewPr>
  <p:sorterViewPr>
    <p:cViewPr>
      <p:scale>
        <a:sx n="180" d="100"/>
        <a:sy n="180" d="100"/>
      </p:scale>
      <p:origin x="0" y="-39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2908" cy="493633"/>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46846" y="0"/>
            <a:ext cx="2942908" cy="493633"/>
          </a:xfrm>
          <a:prstGeom prst="rect">
            <a:avLst/>
          </a:prstGeom>
        </p:spPr>
        <p:txBody>
          <a:bodyPr vert="horz" lIns="91440" tIns="45720" rIns="91440" bIns="45720" rtlCol="0"/>
          <a:lstStyle>
            <a:lvl1pPr algn="r">
              <a:defRPr sz="1200"/>
            </a:lvl1pPr>
          </a:lstStyle>
          <a:p>
            <a:fld id="{7A923141-CDE5-43A6-A6DF-EE20AE32DECA}" type="datetimeFigureOut">
              <a:rPr lang="tr-TR" smtClean="0"/>
              <a:pPr/>
              <a:t>09.09.2014</a:t>
            </a:fld>
            <a:endParaRPr lang="tr-TR" dirty="0"/>
          </a:p>
        </p:txBody>
      </p:sp>
      <p:sp>
        <p:nvSpPr>
          <p:cNvPr id="4" name="Slayt Görüntüsü Yer Tutucusu 3"/>
          <p:cNvSpPr>
            <a:spLocks noGrp="1" noRot="1" noChangeAspect="1"/>
          </p:cNvSpPr>
          <p:nvPr>
            <p:ph type="sldImg" idx="2"/>
          </p:nvPr>
        </p:nvSpPr>
        <p:spPr>
          <a:xfrm>
            <a:off x="927100" y="739775"/>
            <a:ext cx="4937125" cy="3703638"/>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9133" y="4689515"/>
            <a:ext cx="5433060" cy="4442698"/>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7316"/>
            <a:ext cx="2942908" cy="493633"/>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46846" y="9377316"/>
            <a:ext cx="2942908" cy="493633"/>
          </a:xfrm>
          <a:prstGeom prst="rect">
            <a:avLst/>
          </a:prstGeom>
        </p:spPr>
        <p:txBody>
          <a:bodyPr vert="horz" lIns="91440" tIns="45720" rIns="91440" bIns="45720" rtlCol="0" anchor="b"/>
          <a:lstStyle>
            <a:lvl1pPr algn="r">
              <a:defRPr sz="1200"/>
            </a:lvl1pPr>
          </a:lstStyle>
          <a:p>
            <a:fld id="{681A0CB1-9E41-405B-9538-EB622811A568}" type="slidenum">
              <a:rPr lang="tr-TR" smtClean="0"/>
              <a:pPr/>
              <a:t>‹#›</a:t>
            </a:fld>
            <a:endParaRPr lang="tr-TR" dirty="0"/>
          </a:p>
        </p:txBody>
      </p:sp>
    </p:spTree>
    <p:extLst>
      <p:ext uri="{BB962C8B-B14F-4D97-AF65-F5344CB8AC3E}">
        <p14:creationId xmlns:p14="http://schemas.microsoft.com/office/powerpoint/2010/main" val="93782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35792808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245802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73405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5278335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519188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302579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151312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1653130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2360654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3908374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B4BDF3C-DF22-4616-97B8-5159D2F08E71}" type="datetimeFigureOut">
              <a:rPr lang="tr-TR" smtClean="0"/>
              <a:pPr/>
              <a:t>09.09.2014</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83431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BDF3C-DF22-4616-97B8-5159D2F08E71}" type="datetimeFigureOut">
              <a:rPr lang="tr-TR" smtClean="0"/>
              <a:pPr/>
              <a:t>09.09.2014</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FC8BB-0F98-435D-AA59-805A5E4E3894}" type="slidenum">
              <a:rPr lang="tr-TR" smtClean="0"/>
              <a:pPr/>
              <a:t>‹#›</a:t>
            </a:fld>
            <a:endParaRPr lang="tr-TR" dirty="0"/>
          </a:p>
        </p:txBody>
      </p:sp>
    </p:spTree>
    <p:extLst>
      <p:ext uri="{BB962C8B-B14F-4D97-AF65-F5344CB8AC3E}">
        <p14:creationId xmlns:p14="http://schemas.microsoft.com/office/powerpoint/2010/main" val="3493201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mehmetakif.edu.tr/files/yonetmelik/onlisans-lisans-egitim-ogretim-ve-sinav-yonetmeligi.pdf?uwa7g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51520" y="1988840"/>
            <a:ext cx="8640960" cy="1584176"/>
          </a:xfrm>
        </p:spPr>
        <p:txBody>
          <a:bodyPr>
            <a:normAutofit/>
          </a:bodyPr>
          <a:lstStyle/>
          <a:p>
            <a:r>
              <a:rPr lang="tr-TR" dirty="0" smtClean="0"/>
              <a:t>DERS </a:t>
            </a:r>
            <a:r>
              <a:rPr lang="tr-TR" dirty="0"/>
              <a:t>SEÇME VE KREDİ ÜST SINIRLARI</a:t>
            </a:r>
          </a:p>
        </p:txBody>
      </p:sp>
      <p:sp>
        <p:nvSpPr>
          <p:cNvPr id="3" name="Alt Başlık 2"/>
          <p:cNvSpPr>
            <a:spLocks noGrp="1"/>
          </p:cNvSpPr>
          <p:nvPr>
            <p:ph type="subTitle" idx="1"/>
          </p:nvPr>
        </p:nvSpPr>
        <p:spPr>
          <a:xfrm>
            <a:off x="1115616" y="4293096"/>
            <a:ext cx="6760840" cy="550912"/>
          </a:xfrm>
        </p:spPr>
        <p:txBody>
          <a:bodyPr>
            <a:normAutofit lnSpcReduction="10000"/>
          </a:bodyPr>
          <a:lstStyle/>
          <a:p>
            <a:r>
              <a:rPr lang="tr-TR" sz="1600" b="1" dirty="0">
                <a:solidFill>
                  <a:srgbClr val="002060"/>
                </a:solidFill>
                <a:hlinkClick r:id="rId2"/>
              </a:rPr>
              <a:t>http://mehmetakif.edu.tr/files/yonetmelik/onlisans-lisans-egitim-ogretim-ve-sinav-yonetmeligi.pdf?uwa7gs</a:t>
            </a:r>
            <a:endParaRPr lang="tr-TR" sz="1600" b="1" dirty="0" smtClean="0">
              <a:solidFill>
                <a:srgbClr val="002060"/>
              </a:solidFill>
            </a:endParaRPr>
          </a:p>
        </p:txBody>
      </p:sp>
    </p:spTree>
    <p:extLst>
      <p:ext uri="{BB962C8B-B14F-4D97-AF65-F5344CB8AC3E}">
        <p14:creationId xmlns:p14="http://schemas.microsoft.com/office/powerpoint/2010/main" val="18934226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96752"/>
            <a:ext cx="8229600" cy="936104"/>
          </a:xfrm>
        </p:spPr>
        <p:txBody>
          <a:bodyPr>
            <a:normAutofit fontScale="90000"/>
          </a:bodyPr>
          <a:lstStyle/>
          <a:p>
            <a:r>
              <a:rPr lang="tr-TR" sz="3800" b="1" dirty="0" smtClean="0"/>
              <a:t>Öğrenciler üzerindeki olumsuz psikolojik etki</a:t>
            </a:r>
            <a:r>
              <a:rPr lang="tr-TR" dirty="0" smtClean="0"/>
              <a:t/>
            </a:r>
            <a:br>
              <a:rPr lang="tr-TR" dirty="0" smtClean="0"/>
            </a:br>
            <a:endParaRPr lang="tr-TR" dirty="0"/>
          </a:p>
        </p:txBody>
      </p:sp>
      <p:sp>
        <p:nvSpPr>
          <p:cNvPr id="3" name="2 İçerik Yer Tutucusu"/>
          <p:cNvSpPr>
            <a:spLocks noGrp="1"/>
          </p:cNvSpPr>
          <p:nvPr>
            <p:ph idx="1"/>
          </p:nvPr>
        </p:nvSpPr>
        <p:spPr>
          <a:xfrm>
            <a:off x="467544" y="1844824"/>
            <a:ext cx="8229600" cy="4425355"/>
          </a:xfrm>
        </p:spPr>
        <p:txBody>
          <a:bodyPr>
            <a:normAutofit fontScale="92500" lnSpcReduction="10000"/>
          </a:bodyPr>
          <a:lstStyle/>
          <a:p>
            <a:pPr algn="just"/>
            <a:r>
              <a:rPr lang="tr-TR" dirty="0" smtClean="0"/>
              <a:t>Çapraz sonucu öğrenciye yeni dönemden hiçbir dersin verilmemesi öğrencinin hem arkadaş-</a:t>
            </a:r>
            <a:r>
              <a:rPr lang="tr-TR" dirty="0" err="1" smtClean="0"/>
              <a:t>larından</a:t>
            </a:r>
            <a:r>
              <a:rPr lang="tr-TR" dirty="0" smtClean="0"/>
              <a:t> uzaklaşmasına hem de derslerini çalışıp kurtarma olasılığının yok olmasına sebep olmaktadır.</a:t>
            </a:r>
          </a:p>
          <a:p>
            <a:pPr algn="just"/>
            <a:r>
              <a:rPr lang="tr-TR" dirty="0" smtClean="0"/>
              <a:t>Özellikle sınırda kalan öğrenciler zaten daha önce aldıkları dersleri yükseltmek için tekrar almak istememektedir. Kendilerini arkadaşları ile kıyaslayan ve hevesleri kırılan öğrencilerin bir çoğu yeni dönemde ders kaydı yapmamaktadır.</a:t>
            </a:r>
            <a:endParaRPr lang="tr-TR" dirty="0"/>
          </a:p>
        </p:txBody>
      </p:sp>
    </p:spTree>
    <p:extLst>
      <p:ext uri="{BB962C8B-B14F-4D97-AF65-F5344CB8AC3E}">
        <p14:creationId xmlns:p14="http://schemas.microsoft.com/office/powerpoint/2010/main" val="2756043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484784"/>
            <a:ext cx="8229600" cy="576064"/>
          </a:xfrm>
        </p:spPr>
        <p:txBody>
          <a:bodyPr>
            <a:noAutofit/>
          </a:bodyPr>
          <a:lstStyle/>
          <a:p>
            <a:r>
              <a:rPr lang="tr-TR" sz="3400" b="1" dirty="0" smtClean="0"/>
              <a:t>Son Yönetmeliğimizdeki Yeni Sistem</a:t>
            </a:r>
            <a:endParaRPr lang="tr-TR" sz="3400" b="1" dirty="0"/>
          </a:p>
        </p:txBody>
      </p:sp>
      <p:sp>
        <p:nvSpPr>
          <p:cNvPr id="3" name="2 İçerik Yer Tutucusu"/>
          <p:cNvSpPr>
            <a:spLocks noGrp="1"/>
          </p:cNvSpPr>
          <p:nvPr>
            <p:ph idx="1"/>
          </p:nvPr>
        </p:nvSpPr>
        <p:spPr>
          <a:xfrm>
            <a:off x="467544" y="2780928"/>
            <a:ext cx="8229600" cy="4425355"/>
          </a:xfrm>
        </p:spPr>
        <p:txBody>
          <a:bodyPr>
            <a:normAutofit/>
          </a:bodyPr>
          <a:lstStyle/>
          <a:p>
            <a:pPr marL="0" indent="0" algn="just">
              <a:buNone/>
            </a:pPr>
            <a:r>
              <a:rPr lang="tr-TR" dirty="0" smtClean="0"/>
              <a:t>Yeni sistemde her yarıyılın başlangıcında öğrencinin </a:t>
            </a:r>
            <a:r>
              <a:rPr lang="tr-TR" dirty="0" err="1" smtClean="0"/>
              <a:t>AGNO’suna</a:t>
            </a:r>
            <a:r>
              <a:rPr lang="tr-TR" dirty="0" smtClean="0"/>
              <a:t> bakılarak 2 farklı durum değerlendirilir.</a:t>
            </a:r>
            <a:endParaRPr lang="tr-TR" dirty="0" smtClean="0">
              <a:solidFill>
                <a:srgbClr val="FF0000"/>
              </a:solidFill>
            </a:endParaRPr>
          </a:p>
          <a:p>
            <a:pPr marL="0" indent="0" algn="just">
              <a:buNone/>
            </a:pPr>
            <a:r>
              <a:rPr lang="tr-TR" dirty="0" smtClean="0">
                <a:solidFill>
                  <a:srgbClr val="FF0000"/>
                </a:solidFill>
              </a:rPr>
              <a:t>    </a:t>
            </a:r>
          </a:p>
        </p:txBody>
      </p:sp>
    </p:spTree>
    <p:extLst>
      <p:ext uri="{BB962C8B-B14F-4D97-AF65-F5344CB8AC3E}">
        <p14:creationId xmlns:p14="http://schemas.microsoft.com/office/powerpoint/2010/main" val="20428534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700808"/>
            <a:ext cx="8208912" cy="4525963"/>
          </a:xfrm>
        </p:spPr>
        <p:txBody>
          <a:bodyPr>
            <a:normAutofit fontScale="92500" lnSpcReduction="10000"/>
          </a:bodyPr>
          <a:lstStyle/>
          <a:p>
            <a:pPr marL="0" indent="0" algn="just">
              <a:buNone/>
            </a:pPr>
            <a:r>
              <a:rPr lang="tr-TR" dirty="0" smtClean="0">
                <a:solidFill>
                  <a:srgbClr val="FF0000"/>
                </a:solidFill>
              </a:rPr>
              <a:t>    1</a:t>
            </a:r>
            <a:r>
              <a:rPr lang="tr-TR" dirty="0">
                <a:solidFill>
                  <a:srgbClr val="FF0000"/>
                </a:solidFill>
              </a:rPr>
              <a:t>) </a:t>
            </a:r>
            <a:r>
              <a:rPr lang="tr-TR" dirty="0"/>
              <a:t>AGNO değeri 1.80’nin altında olması durumunda öğrenci bir dönemde, öncelikli olarak alt sınıflardan başarısız derslerini alması ve aldığı her dersin </a:t>
            </a:r>
            <a:r>
              <a:rPr lang="tr-TR" dirty="0" smtClean="0"/>
              <a:t>AKTS </a:t>
            </a:r>
            <a:r>
              <a:rPr lang="tr-TR" dirty="0"/>
              <a:t>yükünden sayılması koşulu ile en fazla 30 AKTS alabilir. </a:t>
            </a:r>
            <a:endParaRPr lang="tr-TR" dirty="0">
              <a:solidFill>
                <a:srgbClr val="FF0000"/>
              </a:solidFill>
            </a:endParaRPr>
          </a:p>
          <a:p>
            <a:pPr marL="0" indent="0" algn="just">
              <a:buNone/>
            </a:pPr>
            <a:r>
              <a:rPr lang="tr-TR" dirty="0" smtClean="0">
                <a:solidFill>
                  <a:srgbClr val="FF0000"/>
                </a:solidFill>
              </a:rPr>
              <a:t>    2) </a:t>
            </a:r>
            <a:r>
              <a:rPr lang="tr-TR" dirty="0" smtClean="0"/>
              <a:t>AGNO değeri 1.80 ve üzerinde olması durumunda öğrenci bir dönemde, öncelikli olarak alt sınıflardan başarısız derslerini alması ve aldığı her </a:t>
            </a:r>
            <a:r>
              <a:rPr lang="tr-TR" smtClean="0"/>
              <a:t>dersin </a:t>
            </a:r>
            <a:r>
              <a:rPr lang="tr-TR" smtClean="0"/>
              <a:t>AKTS </a:t>
            </a:r>
            <a:r>
              <a:rPr lang="tr-TR" dirty="0" smtClean="0"/>
              <a:t>yükünden sayılması koşulu ile en fazla 45 AKTS alabilir. </a:t>
            </a:r>
          </a:p>
        </p:txBody>
      </p:sp>
    </p:spTree>
    <p:extLst>
      <p:ext uri="{BB962C8B-B14F-4D97-AF65-F5344CB8AC3E}">
        <p14:creationId xmlns:p14="http://schemas.microsoft.com/office/powerpoint/2010/main" val="40133412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692696"/>
            <a:ext cx="8229600" cy="1012974"/>
          </a:xfrm>
        </p:spPr>
        <p:txBody>
          <a:bodyPr>
            <a:normAutofit/>
          </a:bodyPr>
          <a:lstStyle/>
          <a:p>
            <a:r>
              <a:rPr lang="tr-TR" sz="3400" b="1" dirty="0" smtClean="0"/>
              <a:t>Üstten Ders Alma</a:t>
            </a:r>
            <a:endParaRPr lang="tr-TR" sz="3400" b="1" dirty="0"/>
          </a:p>
        </p:txBody>
      </p:sp>
      <p:sp>
        <p:nvSpPr>
          <p:cNvPr id="3" name="İçerik Yer Tutucusu 2"/>
          <p:cNvSpPr>
            <a:spLocks noGrp="1"/>
          </p:cNvSpPr>
          <p:nvPr>
            <p:ph idx="1"/>
          </p:nvPr>
        </p:nvSpPr>
        <p:spPr>
          <a:xfrm>
            <a:off x="467544" y="1700808"/>
            <a:ext cx="8229600" cy="4525963"/>
          </a:xfrm>
        </p:spPr>
        <p:txBody>
          <a:bodyPr>
            <a:normAutofit/>
          </a:bodyPr>
          <a:lstStyle/>
          <a:p>
            <a:pPr algn="just"/>
            <a:r>
              <a:rPr lang="tr-TR" dirty="0"/>
              <a:t>Kayıtlı olduğu programın, bulunduğu </a:t>
            </a:r>
            <a:r>
              <a:rPr lang="tr-TR" dirty="0" smtClean="0"/>
              <a:t>yarıyılına </a:t>
            </a:r>
            <a:r>
              <a:rPr lang="tr-TR" dirty="0"/>
              <a:t>kadar alt ve üst yarıyıllardan almış olduğu derslerin tümünden başarılı olan ve o yarıyıla kadar ağırlıklı genel not ortalaması 4.00 üzerinden en az 3.00 olan öğrenciler, haftalık ders programının uygunluğuna göre akademik danışmanının onayı ile üçüncü yarıyıldan itibaren bulunduğu dönemde bir üst sınıftan en fazla 40 AKTS kredisi kadar ders alabilirler.</a:t>
            </a:r>
          </a:p>
          <a:p>
            <a:pPr marL="0" indent="0">
              <a:buNone/>
            </a:pPr>
            <a:endParaRPr lang="tr-TR" dirty="0"/>
          </a:p>
        </p:txBody>
      </p:sp>
    </p:spTree>
    <p:extLst>
      <p:ext uri="{BB962C8B-B14F-4D97-AF65-F5344CB8AC3E}">
        <p14:creationId xmlns:p14="http://schemas.microsoft.com/office/powerpoint/2010/main" val="3802185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92696"/>
            <a:ext cx="8229600" cy="576064"/>
          </a:xfrm>
        </p:spPr>
        <p:txBody>
          <a:bodyPr>
            <a:noAutofit/>
          </a:bodyPr>
          <a:lstStyle/>
          <a:p>
            <a:r>
              <a:rPr lang="tr-TR" sz="3400" b="1" dirty="0" smtClean="0"/>
              <a:t>Yeni Sistemin Getirdiği Avantajlar</a:t>
            </a:r>
            <a:endParaRPr lang="tr-TR" sz="3400" b="1" dirty="0"/>
          </a:p>
        </p:txBody>
      </p:sp>
      <p:sp>
        <p:nvSpPr>
          <p:cNvPr id="3" name="2 İçerik Yer Tutucusu"/>
          <p:cNvSpPr>
            <a:spLocks noGrp="1"/>
          </p:cNvSpPr>
          <p:nvPr>
            <p:ph idx="1"/>
          </p:nvPr>
        </p:nvSpPr>
        <p:spPr>
          <a:xfrm>
            <a:off x="457200" y="1340768"/>
            <a:ext cx="8229600" cy="4785395"/>
          </a:xfrm>
        </p:spPr>
        <p:txBody>
          <a:bodyPr>
            <a:normAutofit fontScale="85000" lnSpcReduction="20000"/>
          </a:bodyPr>
          <a:lstStyle/>
          <a:p>
            <a:pPr algn="just"/>
            <a:r>
              <a:rPr lang="tr-TR" dirty="0" smtClean="0"/>
              <a:t>Çapraz ilerleme sonucunda oluşan dönem boşluklarının kapanması.</a:t>
            </a:r>
          </a:p>
          <a:p>
            <a:pPr algn="just"/>
            <a:r>
              <a:rPr lang="tr-TR" dirty="0" smtClean="0"/>
              <a:t>Ders kayıt döneminde hangi derslerin seçileceğinin kesin olarak tespiti.</a:t>
            </a:r>
          </a:p>
          <a:p>
            <a:pPr algn="just"/>
            <a:r>
              <a:rPr lang="tr-TR" dirty="0" smtClean="0"/>
              <a:t>1.80 engeline takılan öğrencilerde dönemde seçilecek ders bulunamaması sorununun ortadan kalkması.</a:t>
            </a:r>
          </a:p>
          <a:p>
            <a:pPr algn="just"/>
            <a:r>
              <a:rPr lang="tr-TR" dirty="0" smtClean="0"/>
              <a:t>Öğrencilerin az veya çok yeni dersler seçebileceğinden psikolojik olarak tatmin olmaları.</a:t>
            </a:r>
          </a:p>
          <a:p>
            <a:pPr algn="just"/>
            <a:r>
              <a:rPr lang="tr-TR" dirty="0" smtClean="0"/>
              <a:t>Başarılı öğrencilerin ödüllendirilerek son sınıflarında çok az derslerinin kalmasının sağlanması. </a:t>
            </a:r>
          </a:p>
          <a:p>
            <a:pPr algn="just"/>
            <a:r>
              <a:rPr lang="tr-TR" dirty="0" smtClean="0"/>
              <a:t>Öğrencilerin dersi altta bırakıp daha sonra bir şekilde geçerim düşüncesinin ortadan kalkarak derslerdeki başarı oranının artması.</a:t>
            </a:r>
          </a:p>
          <a:p>
            <a:endParaRPr lang="tr-TR" dirty="0"/>
          </a:p>
        </p:txBody>
      </p:sp>
    </p:spTree>
    <p:extLst>
      <p:ext uri="{BB962C8B-B14F-4D97-AF65-F5344CB8AC3E}">
        <p14:creationId xmlns:p14="http://schemas.microsoft.com/office/powerpoint/2010/main" val="26387850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64704"/>
            <a:ext cx="8229600" cy="504056"/>
          </a:xfrm>
        </p:spPr>
        <p:txBody>
          <a:bodyPr>
            <a:noAutofit/>
          </a:bodyPr>
          <a:lstStyle/>
          <a:p>
            <a:r>
              <a:rPr lang="tr-TR" sz="3400" b="1" dirty="0" smtClean="0"/>
              <a:t>Yeni Sistemin Yapısı</a:t>
            </a:r>
            <a:endParaRPr lang="tr-TR" sz="3400" b="1" dirty="0"/>
          </a:p>
        </p:txBody>
      </p:sp>
      <p:pic>
        <p:nvPicPr>
          <p:cNvPr id="25602" name="Picture 2" descr="C:\Users\ihsan\Desktop\capraz_origin2.jpg"/>
          <p:cNvPicPr>
            <a:picLocks noChangeAspect="1" noChangeArrowheads="1"/>
          </p:cNvPicPr>
          <p:nvPr/>
        </p:nvPicPr>
        <p:blipFill>
          <a:blip r:embed="rId2" cstate="print"/>
          <a:srcRect/>
          <a:stretch>
            <a:fillRect/>
          </a:stretch>
        </p:blipFill>
        <p:spPr bwMode="auto">
          <a:xfrm>
            <a:off x="1043608" y="1454898"/>
            <a:ext cx="7056784" cy="4854422"/>
          </a:xfrm>
          <a:prstGeom prst="rect">
            <a:avLst/>
          </a:prstGeom>
          <a:noFill/>
        </p:spPr>
      </p:pic>
    </p:spTree>
    <p:extLst>
      <p:ext uri="{BB962C8B-B14F-4D97-AF65-F5344CB8AC3E}">
        <p14:creationId xmlns:p14="http://schemas.microsoft.com/office/powerpoint/2010/main" val="15004214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08720"/>
            <a:ext cx="8229600" cy="576064"/>
          </a:xfrm>
        </p:spPr>
        <p:txBody>
          <a:bodyPr>
            <a:noAutofit/>
          </a:bodyPr>
          <a:lstStyle/>
          <a:p>
            <a:r>
              <a:rPr lang="tr-TR" sz="3400" b="1" dirty="0" smtClean="0"/>
              <a:t>SONUÇ</a:t>
            </a:r>
            <a:endParaRPr lang="tr-TR" sz="3400" b="1" dirty="0"/>
          </a:p>
        </p:txBody>
      </p:sp>
      <p:sp>
        <p:nvSpPr>
          <p:cNvPr id="3" name="2 İçerik Yer Tutucusu"/>
          <p:cNvSpPr>
            <a:spLocks noGrp="1"/>
          </p:cNvSpPr>
          <p:nvPr>
            <p:ph idx="1"/>
          </p:nvPr>
        </p:nvSpPr>
        <p:spPr>
          <a:xfrm>
            <a:off x="467544" y="1916832"/>
            <a:ext cx="8229600" cy="4680520"/>
          </a:xfrm>
        </p:spPr>
        <p:txBody>
          <a:bodyPr>
            <a:normAutofit/>
          </a:bodyPr>
          <a:lstStyle/>
          <a:p>
            <a:pPr algn="just"/>
            <a:r>
              <a:rPr lang="tr-TR" sz="3000" dirty="0" smtClean="0"/>
              <a:t>Yapılan gerçek testlere göre normalde çapraza düşüp dönem kaybı olan öğrenciler yeni sistemde eğer çalışıp başarılı olurlarsa dönem kaybı yaşamamaktadırlar. </a:t>
            </a:r>
          </a:p>
          <a:p>
            <a:pPr algn="just"/>
            <a:r>
              <a:rPr lang="tr-TR" sz="3000" dirty="0" smtClean="0"/>
              <a:t>Yeni sistem başarılı öğrenciyi ödüllendirirken başarısız öğrenciye ise durumunu kurtarma olasılığı tanımaktadır.</a:t>
            </a:r>
            <a:endParaRPr lang="tr-TR" sz="3000" dirty="0"/>
          </a:p>
        </p:txBody>
      </p:sp>
    </p:spTree>
    <p:extLst>
      <p:ext uri="{BB962C8B-B14F-4D97-AF65-F5344CB8AC3E}">
        <p14:creationId xmlns:p14="http://schemas.microsoft.com/office/powerpoint/2010/main" val="19653601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012974"/>
          </a:xfrm>
        </p:spPr>
        <p:txBody>
          <a:bodyPr>
            <a:normAutofit/>
          </a:bodyPr>
          <a:lstStyle/>
          <a:p>
            <a:r>
              <a:rPr lang="tr-TR" sz="3400" b="1" dirty="0" smtClean="0"/>
              <a:t>Mevcut Sıkıntılar</a:t>
            </a:r>
            <a:endParaRPr lang="tr-TR" sz="3400" b="1" dirty="0"/>
          </a:p>
        </p:txBody>
      </p:sp>
      <p:sp>
        <p:nvSpPr>
          <p:cNvPr id="3" name="2 İçerik Yer Tutucusu"/>
          <p:cNvSpPr>
            <a:spLocks noGrp="1"/>
          </p:cNvSpPr>
          <p:nvPr>
            <p:ph idx="1"/>
          </p:nvPr>
        </p:nvSpPr>
        <p:spPr>
          <a:xfrm>
            <a:off x="251520" y="1772816"/>
            <a:ext cx="8435280" cy="4525963"/>
          </a:xfrm>
        </p:spPr>
        <p:txBody>
          <a:bodyPr/>
          <a:lstStyle/>
          <a:p>
            <a:pPr algn="just"/>
            <a:r>
              <a:rPr lang="tr-TR" dirty="0" smtClean="0"/>
              <a:t>Çapraz ilerleme</a:t>
            </a:r>
          </a:p>
          <a:p>
            <a:pPr algn="just"/>
            <a:r>
              <a:rPr lang="tr-TR" dirty="0" smtClean="0"/>
              <a:t>Ders kayıt döneminde hangi derslerin seçileceğinin tespit edilememesi</a:t>
            </a:r>
          </a:p>
          <a:p>
            <a:pPr algn="just"/>
            <a:r>
              <a:rPr lang="tr-TR" dirty="0" smtClean="0"/>
              <a:t>Öğrencinin sınıf bilgisinin sürekli değişmesi</a:t>
            </a:r>
          </a:p>
          <a:p>
            <a:pPr algn="just"/>
            <a:r>
              <a:rPr lang="tr-TR" dirty="0" smtClean="0"/>
              <a:t>1.80 engeline takılan öğrencilerde dönemde seçilecek ders bulunamaması</a:t>
            </a:r>
          </a:p>
          <a:p>
            <a:pPr algn="just"/>
            <a:r>
              <a:rPr lang="tr-TR" dirty="0" smtClean="0"/>
              <a:t>Öğrenciler üzerindeki olumsuz psikolojik etki</a:t>
            </a:r>
            <a:endParaRPr lang="tr-TR" dirty="0"/>
          </a:p>
        </p:txBody>
      </p:sp>
    </p:spTree>
    <p:extLst>
      <p:ext uri="{BB962C8B-B14F-4D97-AF65-F5344CB8AC3E}">
        <p14:creationId xmlns:p14="http://schemas.microsoft.com/office/powerpoint/2010/main" val="916416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012974"/>
          </a:xfrm>
        </p:spPr>
        <p:txBody>
          <a:bodyPr>
            <a:normAutofit/>
          </a:bodyPr>
          <a:lstStyle/>
          <a:p>
            <a:r>
              <a:rPr lang="tr-TR" sz="3400" b="1" dirty="0" smtClean="0"/>
              <a:t>Çapraz ilerleme</a:t>
            </a:r>
            <a:endParaRPr lang="tr-TR" sz="3400" b="1" dirty="0"/>
          </a:p>
        </p:txBody>
      </p:sp>
      <p:sp>
        <p:nvSpPr>
          <p:cNvPr id="3" name="2 İçerik Yer Tutucusu"/>
          <p:cNvSpPr>
            <a:spLocks noGrp="1"/>
          </p:cNvSpPr>
          <p:nvPr>
            <p:ph idx="1"/>
          </p:nvPr>
        </p:nvSpPr>
        <p:spPr>
          <a:xfrm>
            <a:off x="467544" y="1772816"/>
            <a:ext cx="8229600" cy="4525963"/>
          </a:xfrm>
        </p:spPr>
        <p:txBody>
          <a:bodyPr/>
          <a:lstStyle/>
          <a:p>
            <a:pPr algn="just"/>
            <a:r>
              <a:rPr lang="tr-TR" dirty="0" smtClean="0"/>
              <a:t>Eski yönetmeliğimizde öğrencinin döneminde ders alabilmesi için </a:t>
            </a:r>
            <a:r>
              <a:rPr lang="tr-TR" dirty="0" err="1" smtClean="0"/>
              <a:t>AGNO’sunun</a:t>
            </a:r>
            <a:r>
              <a:rPr lang="tr-TR" dirty="0" smtClean="0"/>
              <a:t> 1.80’nin üzerinde olması gerekmektedir.</a:t>
            </a:r>
          </a:p>
          <a:p>
            <a:pPr algn="just"/>
            <a:r>
              <a:rPr lang="tr-TR" dirty="0" err="1" smtClean="0"/>
              <a:t>AGNO’su</a:t>
            </a:r>
            <a:r>
              <a:rPr lang="tr-TR" dirty="0" smtClean="0"/>
              <a:t> 1.80’nin altındaki öğrenci alttaki derslerini almakla ve başarı notu düşük derslerinin notunu yükseltmekle yükümlüdür. </a:t>
            </a:r>
          </a:p>
          <a:p>
            <a:pPr algn="just"/>
            <a:r>
              <a:rPr lang="tr-TR" dirty="0" smtClean="0"/>
              <a:t>Çapraz ilerleme ile ilgili bazı örnekler Şekil 1’de  görülmektedir.</a:t>
            </a:r>
            <a:endParaRPr lang="tr-TR" dirty="0"/>
          </a:p>
        </p:txBody>
      </p:sp>
    </p:spTree>
    <p:extLst>
      <p:ext uri="{BB962C8B-B14F-4D97-AF65-F5344CB8AC3E}">
        <p14:creationId xmlns:p14="http://schemas.microsoft.com/office/powerpoint/2010/main" val="2882901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smtClean="0"/>
          </a:p>
          <a:p>
            <a:pPr algn="ctr">
              <a:buNone/>
            </a:pPr>
            <a:r>
              <a:rPr lang="tr-TR" b="1" dirty="0" smtClean="0"/>
              <a:t>Şekil 1.</a:t>
            </a:r>
            <a:r>
              <a:rPr lang="tr-TR" dirty="0" smtClean="0"/>
              <a:t> Çapraz durumu örnekleri</a:t>
            </a:r>
            <a:endParaRPr lang="tr-TR" dirty="0"/>
          </a:p>
        </p:txBody>
      </p:sp>
      <p:pic>
        <p:nvPicPr>
          <p:cNvPr id="1026" name="Picture 2" descr="C:\Users\ihsan\Desktop\capraz_1.jpg"/>
          <p:cNvPicPr>
            <a:picLocks noChangeAspect="1" noChangeArrowheads="1"/>
          </p:cNvPicPr>
          <p:nvPr/>
        </p:nvPicPr>
        <p:blipFill>
          <a:blip r:embed="rId2" cstate="print"/>
          <a:srcRect/>
          <a:stretch>
            <a:fillRect/>
          </a:stretch>
        </p:blipFill>
        <p:spPr bwMode="auto">
          <a:xfrm>
            <a:off x="611560" y="1075159"/>
            <a:ext cx="7972425" cy="4010025"/>
          </a:xfrm>
          <a:prstGeom prst="rect">
            <a:avLst/>
          </a:prstGeom>
          <a:noFill/>
        </p:spPr>
      </p:pic>
    </p:spTree>
    <p:extLst>
      <p:ext uri="{BB962C8B-B14F-4D97-AF65-F5344CB8AC3E}">
        <p14:creationId xmlns:p14="http://schemas.microsoft.com/office/powerpoint/2010/main" val="131131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2520280"/>
          </a:xfrm>
        </p:spPr>
        <p:txBody>
          <a:bodyPr>
            <a:normAutofit/>
          </a:bodyPr>
          <a:lstStyle/>
          <a:p>
            <a:r>
              <a:rPr lang="tr-TR" sz="3400" b="1" dirty="0" smtClean="0"/>
              <a:t>Ders kayıt döneminde hangi derslerin seçileceğinin tespit edilememesi</a:t>
            </a:r>
            <a:r>
              <a:rPr lang="tr-TR" dirty="0" smtClean="0"/>
              <a:t/>
            </a:r>
            <a:br>
              <a:rPr lang="tr-TR" dirty="0" smtClean="0"/>
            </a:br>
            <a:endParaRPr lang="tr-TR" dirty="0"/>
          </a:p>
        </p:txBody>
      </p:sp>
      <p:sp>
        <p:nvSpPr>
          <p:cNvPr id="3" name="2 İçerik Yer Tutucusu"/>
          <p:cNvSpPr>
            <a:spLocks noGrp="1"/>
          </p:cNvSpPr>
          <p:nvPr>
            <p:ph idx="1"/>
          </p:nvPr>
        </p:nvSpPr>
        <p:spPr>
          <a:xfrm>
            <a:off x="467544" y="2564904"/>
            <a:ext cx="8229600" cy="3705275"/>
          </a:xfrm>
        </p:spPr>
        <p:txBody>
          <a:bodyPr/>
          <a:lstStyle/>
          <a:p>
            <a:pPr algn="just"/>
            <a:r>
              <a:rPr lang="tr-TR" dirty="0" smtClean="0"/>
              <a:t>Çapraz ilerleme ve muaf derslerin birleşmesi sonucu oluşan karmaşık durumlarda, öğrencinin hangi sınıf ve hangi dönem derslerini seçeceğinin tespiti oldukça zorlaşmaktadır. </a:t>
            </a:r>
          </a:p>
        </p:txBody>
      </p:sp>
    </p:spTree>
    <p:extLst>
      <p:ext uri="{BB962C8B-B14F-4D97-AF65-F5344CB8AC3E}">
        <p14:creationId xmlns:p14="http://schemas.microsoft.com/office/powerpoint/2010/main" val="3058070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80728"/>
            <a:ext cx="8229600" cy="1440160"/>
          </a:xfrm>
        </p:spPr>
        <p:txBody>
          <a:bodyPr>
            <a:normAutofit fontScale="90000"/>
          </a:bodyPr>
          <a:lstStyle/>
          <a:p>
            <a:r>
              <a:rPr lang="tr-TR" sz="3800" b="1" dirty="0" smtClean="0"/>
              <a:t>Öğrencinin sınıf bilgisinin sürekli değişmesi</a:t>
            </a:r>
            <a:r>
              <a:rPr lang="tr-TR" dirty="0" smtClean="0"/>
              <a:t/>
            </a:r>
            <a:br>
              <a:rPr lang="tr-TR" dirty="0" smtClean="0"/>
            </a:br>
            <a:endParaRPr lang="tr-TR" dirty="0"/>
          </a:p>
        </p:txBody>
      </p:sp>
      <p:sp>
        <p:nvSpPr>
          <p:cNvPr id="3" name="2 İçerik Yer Tutucusu"/>
          <p:cNvSpPr>
            <a:spLocks noGrp="1"/>
          </p:cNvSpPr>
          <p:nvPr>
            <p:ph idx="1"/>
          </p:nvPr>
        </p:nvSpPr>
        <p:spPr>
          <a:xfrm>
            <a:off x="467544" y="2060848"/>
            <a:ext cx="8229600" cy="4209331"/>
          </a:xfrm>
        </p:spPr>
        <p:txBody>
          <a:bodyPr>
            <a:normAutofit fontScale="92500" lnSpcReduction="10000"/>
          </a:bodyPr>
          <a:lstStyle/>
          <a:p>
            <a:pPr algn="just"/>
            <a:r>
              <a:rPr lang="tr-TR" dirty="0" smtClean="0"/>
              <a:t>Çapraz ilerleme sonucunda öğrencinin bazı dönemleri boş kaldığı için şuan 2.sınıf güz dönemi derslerini alırken bir sonraki yarıyılda 1.sınıf bahar, daha sonra ise 3. sınıf güz dönemini alabilmektedir. Bu durum Şekil 2’de görülmektedir.</a:t>
            </a:r>
          </a:p>
          <a:p>
            <a:pPr algn="just"/>
            <a:r>
              <a:rPr lang="tr-TR" dirty="0" smtClean="0"/>
              <a:t>Bu sebeple öğrencinin sınıf bilgisi şuan “2” iken gelecek dönem </a:t>
            </a:r>
            <a:r>
              <a:rPr lang="tr-TR" dirty="0" err="1" smtClean="0"/>
              <a:t>manuel</a:t>
            </a:r>
            <a:r>
              <a:rPr lang="tr-TR" dirty="0" smtClean="0"/>
              <a:t> bir şekilde “1”, daha sonrada </a:t>
            </a:r>
            <a:r>
              <a:rPr lang="tr-TR" dirty="0" err="1" smtClean="0"/>
              <a:t>manuel</a:t>
            </a:r>
            <a:r>
              <a:rPr lang="tr-TR" dirty="0" smtClean="0"/>
              <a:t> bir şekilde “3” yapılmalıdır.</a:t>
            </a:r>
            <a:endParaRPr lang="tr-TR" dirty="0"/>
          </a:p>
        </p:txBody>
      </p:sp>
    </p:spTree>
    <p:extLst>
      <p:ext uri="{BB962C8B-B14F-4D97-AF65-F5344CB8AC3E}">
        <p14:creationId xmlns:p14="http://schemas.microsoft.com/office/powerpoint/2010/main" val="3653765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endParaRPr lang="tr-TR" dirty="0" smtClean="0"/>
          </a:p>
          <a:p>
            <a:endParaRPr lang="tr-TR" dirty="0"/>
          </a:p>
          <a:p>
            <a:endParaRPr lang="tr-TR" dirty="0" smtClean="0"/>
          </a:p>
          <a:p>
            <a:endParaRPr lang="tr-TR" dirty="0"/>
          </a:p>
          <a:p>
            <a:endParaRPr lang="tr-TR" dirty="0" smtClean="0"/>
          </a:p>
          <a:p>
            <a:endParaRPr lang="tr-TR" dirty="0"/>
          </a:p>
          <a:p>
            <a:pPr>
              <a:buNone/>
            </a:pPr>
            <a:r>
              <a:rPr lang="tr-TR" dirty="0" smtClean="0"/>
              <a:t>    </a:t>
            </a:r>
            <a:r>
              <a:rPr lang="tr-TR" b="1" dirty="0" smtClean="0"/>
              <a:t>Şekil 2.</a:t>
            </a:r>
            <a:r>
              <a:rPr lang="tr-TR" dirty="0" smtClean="0"/>
              <a:t> Çapraz ilerleme sonucunda sınıf bilgisinin değişimi</a:t>
            </a:r>
            <a:endParaRPr lang="tr-TR" dirty="0"/>
          </a:p>
        </p:txBody>
      </p:sp>
      <p:pic>
        <p:nvPicPr>
          <p:cNvPr id="2050" name="Picture 2" descr="C:\Users\ihsan\Desktop\capraz_2.jpg"/>
          <p:cNvPicPr>
            <a:picLocks noChangeAspect="1" noChangeArrowheads="1"/>
          </p:cNvPicPr>
          <p:nvPr/>
        </p:nvPicPr>
        <p:blipFill>
          <a:blip r:embed="rId2" cstate="print"/>
          <a:srcRect/>
          <a:stretch>
            <a:fillRect/>
          </a:stretch>
        </p:blipFill>
        <p:spPr bwMode="auto">
          <a:xfrm>
            <a:off x="2195736" y="908720"/>
            <a:ext cx="4156599" cy="3888431"/>
          </a:xfrm>
          <a:prstGeom prst="rect">
            <a:avLst/>
          </a:prstGeom>
          <a:noFill/>
        </p:spPr>
      </p:pic>
    </p:spTree>
    <p:extLst>
      <p:ext uri="{BB962C8B-B14F-4D97-AF65-F5344CB8AC3E}">
        <p14:creationId xmlns:p14="http://schemas.microsoft.com/office/powerpoint/2010/main" val="4248747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12776"/>
            <a:ext cx="8229600" cy="648072"/>
          </a:xfrm>
        </p:spPr>
        <p:txBody>
          <a:bodyPr>
            <a:normAutofit fontScale="90000"/>
          </a:bodyPr>
          <a:lstStyle/>
          <a:p>
            <a:r>
              <a:rPr lang="tr-TR" sz="3600" b="1" dirty="0" smtClean="0"/>
              <a:t>1.80 engeline takılan öğrencilerde dönemde seçilecek ders bulunamaması</a:t>
            </a:r>
            <a:r>
              <a:rPr lang="tr-TR" dirty="0" smtClean="0"/>
              <a:t/>
            </a:r>
            <a:br>
              <a:rPr lang="tr-TR" dirty="0" smtClean="0"/>
            </a:br>
            <a:endParaRPr lang="tr-TR" dirty="0"/>
          </a:p>
        </p:txBody>
      </p:sp>
      <p:sp>
        <p:nvSpPr>
          <p:cNvPr id="3" name="2 İçerik Yer Tutucusu"/>
          <p:cNvSpPr>
            <a:spLocks noGrp="1"/>
          </p:cNvSpPr>
          <p:nvPr>
            <p:ph idx="1"/>
          </p:nvPr>
        </p:nvSpPr>
        <p:spPr>
          <a:xfrm>
            <a:off x="457200" y="1988840"/>
            <a:ext cx="8229600" cy="4137323"/>
          </a:xfrm>
        </p:spPr>
        <p:txBody>
          <a:bodyPr>
            <a:normAutofit fontScale="92500" lnSpcReduction="10000"/>
          </a:bodyPr>
          <a:lstStyle/>
          <a:p>
            <a:pPr algn="just"/>
            <a:r>
              <a:rPr lang="tr-TR" dirty="0" smtClean="0"/>
              <a:t>1.80 barajına takılıp çapraza düşen öğrencilerde başarısız olunan dersler her zaman homojen dağılmayabilir. Bu gibi durumlarda ağırlıklı olarak öğrencinin güz dersleri başarılı iken bahar dersleri başarısız olabilir.</a:t>
            </a:r>
          </a:p>
          <a:p>
            <a:pPr algn="just"/>
            <a:r>
              <a:rPr lang="tr-TR" dirty="0" smtClean="0"/>
              <a:t>Böyle durumlarda öğrenci tekrar güz dönemini okumaya zorlanıp, zaten geçmiş olduğu dersleri baştan almaktadır. </a:t>
            </a:r>
          </a:p>
          <a:p>
            <a:pPr algn="just"/>
            <a:r>
              <a:rPr lang="tr-TR" dirty="0" smtClean="0"/>
              <a:t>Örnek durum Şekil 3’de görülmektedir.</a:t>
            </a:r>
            <a:endParaRPr lang="tr-TR" dirty="0"/>
          </a:p>
        </p:txBody>
      </p:sp>
    </p:spTree>
    <p:extLst>
      <p:ext uri="{BB962C8B-B14F-4D97-AF65-F5344CB8AC3E}">
        <p14:creationId xmlns:p14="http://schemas.microsoft.com/office/powerpoint/2010/main" val="3183355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827584" y="1484784"/>
          <a:ext cx="7560840" cy="3600396"/>
        </p:xfrm>
        <a:graphic>
          <a:graphicData uri="http://schemas.openxmlformats.org/drawingml/2006/table">
            <a:tbl>
              <a:tblPr/>
              <a:tblGrid>
                <a:gridCol w="2075812"/>
                <a:gridCol w="1597154"/>
                <a:gridCol w="2076626"/>
                <a:gridCol w="1811248"/>
              </a:tblGrid>
              <a:tr h="400044">
                <a:tc gridSpan="2">
                  <a:txBody>
                    <a:bodyPr/>
                    <a:lstStyle/>
                    <a:p>
                      <a:pPr algn="ctr">
                        <a:lnSpc>
                          <a:spcPct val="115000"/>
                        </a:lnSpc>
                        <a:spcAft>
                          <a:spcPts val="0"/>
                        </a:spcAft>
                      </a:pPr>
                      <a:r>
                        <a:rPr lang="tr-TR" sz="1100" b="1" dirty="0">
                          <a:latin typeface="Calibri"/>
                          <a:ea typeface="Calibri"/>
                          <a:cs typeface="Times New Roman"/>
                        </a:rPr>
                        <a:t>1.Sınıf Güz Dönemi</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lgn="ctr">
                        <a:lnSpc>
                          <a:spcPct val="115000"/>
                        </a:lnSpc>
                        <a:spcAft>
                          <a:spcPts val="0"/>
                        </a:spcAft>
                      </a:pPr>
                      <a:r>
                        <a:rPr lang="tr-TR" sz="1100" b="1">
                          <a:latin typeface="Calibri"/>
                          <a:ea typeface="Calibri"/>
                          <a:cs typeface="Times New Roman"/>
                        </a:rPr>
                        <a:t>1.Sınıf Bahar Dönemi</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400044">
                <a:tc>
                  <a:txBody>
                    <a:bodyPr/>
                    <a:lstStyle/>
                    <a:p>
                      <a:pPr>
                        <a:lnSpc>
                          <a:spcPct val="115000"/>
                        </a:lnSpc>
                        <a:spcAft>
                          <a:spcPts val="0"/>
                        </a:spcAft>
                      </a:pPr>
                      <a:r>
                        <a:rPr lang="tr-TR" sz="1100" b="1">
                          <a:latin typeface="Calibri"/>
                          <a:ea typeface="Calibri"/>
                          <a:cs typeface="Times New Roman"/>
                        </a:rPr>
                        <a:t>Ders Adı</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latin typeface="Calibri"/>
                          <a:ea typeface="Calibri"/>
                          <a:cs typeface="Times New Roman"/>
                        </a:rPr>
                        <a:t>Harf Notu</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latin typeface="Calibri"/>
                          <a:ea typeface="Calibri"/>
                          <a:cs typeface="Times New Roman"/>
                        </a:rPr>
                        <a:t>Ders Adı</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latin typeface="Calibri"/>
                          <a:ea typeface="Calibri"/>
                          <a:cs typeface="Times New Roman"/>
                        </a:rPr>
                        <a:t>Harf Notu</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a:latin typeface="Calibri"/>
                          <a:ea typeface="Calibri"/>
                          <a:cs typeface="Times New Roman"/>
                        </a:rPr>
                        <a:t>Matematik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Matematik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dirty="0">
                          <a:latin typeface="Calibri"/>
                          <a:ea typeface="Calibri"/>
                          <a:cs typeface="Times New Roman"/>
                        </a:rPr>
                        <a:t>Fizik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Fizik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a:latin typeface="Calibri"/>
                          <a:ea typeface="Calibri"/>
                          <a:cs typeface="Times New Roman"/>
                        </a:rPr>
                        <a:t>Kimya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Kimya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a:latin typeface="Calibri"/>
                          <a:ea typeface="Calibri"/>
                          <a:cs typeface="Times New Roman"/>
                        </a:rPr>
                        <a:t>Biyoloji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Biyoloji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a:latin typeface="Calibri"/>
                          <a:ea typeface="Calibri"/>
                          <a:cs typeface="Times New Roman"/>
                        </a:rPr>
                        <a:t>Türk Dili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Türk Dili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nSpc>
                          <a:spcPct val="115000"/>
                        </a:lnSpc>
                        <a:spcAft>
                          <a:spcPts val="0"/>
                        </a:spcAft>
                      </a:pPr>
                      <a:r>
                        <a:rPr lang="tr-TR" sz="1100">
                          <a:latin typeface="Calibri"/>
                          <a:ea typeface="Calibri"/>
                          <a:cs typeface="Times New Roman"/>
                        </a:rPr>
                        <a:t>İngilizce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BB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İngilizce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a:latin typeface="Calibri"/>
                          <a:ea typeface="Calibri"/>
                          <a:cs typeface="Times New Roman"/>
                        </a:rPr>
                        <a:t>FD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044">
                <a:tc>
                  <a:txBody>
                    <a:bodyPr/>
                    <a:lstStyle/>
                    <a:p>
                      <a:pPr algn="r">
                        <a:lnSpc>
                          <a:spcPct val="115000"/>
                        </a:lnSpc>
                        <a:spcAft>
                          <a:spcPts val="0"/>
                        </a:spcAft>
                      </a:pPr>
                      <a:r>
                        <a:rPr lang="tr-TR" sz="1100" b="1">
                          <a:latin typeface="Calibri"/>
                          <a:ea typeface="Calibri"/>
                          <a:cs typeface="Times New Roman"/>
                        </a:rPr>
                        <a:t>GNO=</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a:latin typeface="Calibri"/>
                          <a:ea typeface="Calibri"/>
                          <a:cs typeface="Times New Roman"/>
                        </a:rPr>
                        <a:t>3.25</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dirty="0" smtClean="0">
                          <a:latin typeface="Calibri"/>
                          <a:ea typeface="Calibri"/>
                          <a:cs typeface="Times New Roman"/>
                        </a:rPr>
                        <a:t>                    ANO=0.33      </a:t>
                      </a:r>
                      <a:r>
                        <a:rPr lang="tr-TR" sz="1100" b="1" baseline="0" dirty="0" smtClean="0">
                          <a:latin typeface="Calibri"/>
                          <a:ea typeface="Calibri"/>
                          <a:cs typeface="Times New Roman"/>
                        </a:rPr>
                        <a:t> </a:t>
                      </a:r>
                      <a:r>
                        <a:rPr lang="tr-TR" sz="1100" b="1" dirty="0" smtClean="0">
                          <a:latin typeface="Calibri"/>
                          <a:ea typeface="Calibri"/>
                          <a:cs typeface="Times New Roman"/>
                        </a:rPr>
                        <a:t>    </a:t>
                      </a:r>
                      <a:r>
                        <a:rPr lang="tr-TR" sz="1100" b="1" dirty="0">
                          <a:latin typeface="Calibri"/>
                          <a:ea typeface="Calibri"/>
                          <a:cs typeface="Times New Roman"/>
                        </a:rPr>
                        <a:t>GNO=</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dirty="0">
                          <a:latin typeface="Calibri"/>
                          <a:ea typeface="Calibri"/>
                          <a:cs typeface="Times New Roman"/>
                        </a:rPr>
                        <a:t>1.79</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4 Metin kutusu"/>
          <p:cNvSpPr txBox="1"/>
          <p:nvPr/>
        </p:nvSpPr>
        <p:spPr>
          <a:xfrm>
            <a:off x="1259632" y="5301208"/>
            <a:ext cx="6912768" cy="369332"/>
          </a:xfrm>
          <a:prstGeom prst="rect">
            <a:avLst/>
          </a:prstGeom>
          <a:noFill/>
        </p:spPr>
        <p:txBody>
          <a:bodyPr wrap="square" rtlCol="0">
            <a:spAutoFit/>
          </a:bodyPr>
          <a:lstStyle/>
          <a:p>
            <a:r>
              <a:rPr lang="tr-TR" b="1" dirty="0" smtClean="0"/>
              <a:t>Şekil 3.</a:t>
            </a:r>
            <a:r>
              <a:rPr lang="tr-TR" dirty="0" smtClean="0"/>
              <a:t> Çapraz sonucu başarılı derslerini almak zorunda olma durumu</a:t>
            </a:r>
            <a:endParaRPr lang="tr-TR" dirty="0"/>
          </a:p>
        </p:txBody>
      </p:sp>
    </p:spTree>
    <p:extLst>
      <p:ext uri="{BB962C8B-B14F-4D97-AF65-F5344CB8AC3E}">
        <p14:creationId xmlns:p14="http://schemas.microsoft.com/office/powerpoint/2010/main" val="1516520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2604</TotalTime>
  <Words>649</Words>
  <Application>Microsoft Office PowerPoint</Application>
  <PresentationFormat>Ekran Gösterisi (4:3)</PresentationFormat>
  <Paragraphs>91</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Times New Roman</vt:lpstr>
      <vt:lpstr>Ofis Teması</vt:lpstr>
      <vt:lpstr>DERS SEÇME VE KREDİ ÜST SINIRLARI</vt:lpstr>
      <vt:lpstr>Mevcut Sıkıntılar</vt:lpstr>
      <vt:lpstr>Çapraz ilerleme</vt:lpstr>
      <vt:lpstr>PowerPoint Sunusu</vt:lpstr>
      <vt:lpstr>Ders kayıt döneminde hangi derslerin seçileceğinin tespit edilememesi </vt:lpstr>
      <vt:lpstr>Öğrencinin sınıf bilgisinin sürekli değişmesi </vt:lpstr>
      <vt:lpstr>PowerPoint Sunusu</vt:lpstr>
      <vt:lpstr>1.80 engeline takılan öğrencilerde dönemde seçilecek ders bulunamaması </vt:lpstr>
      <vt:lpstr>PowerPoint Sunusu</vt:lpstr>
      <vt:lpstr>Öğrenciler üzerindeki olumsuz psikolojik etki </vt:lpstr>
      <vt:lpstr>Son Yönetmeliğimizdeki Yeni Sistem</vt:lpstr>
      <vt:lpstr>PowerPoint Sunusu</vt:lpstr>
      <vt:lpstr>Üstten Ders Alma</vt:lpstr>
      <vt:lpstr>Yeni Sistemin Getirdiği Avantajlar</vt:lpstr>
      <vt:lpstr>Yeni Sistemin Yapısı</vt:lpstr>
      <vt:lpstr>SONUÇ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BAĞIL DEĞERLENDİRME SİSTEMİ</dc:title>
  <dc:creator>ZUBEYDE</dc:creator>
  <cp:lastModifiedBy>ihsan</cp:lastModifiedBy>
  <cp:revision>112</cp:revision>
  <cp:lastPrinted>2014-08-29T06:11:39Z</cp:lastPrinted>
  <dcterms:created xsi:type="dcterms:W3CDTF">2014-01-22T09:20:36Z</dcterms:created>
  <dcterms:modified xsi:type="dcterms:W3CDTF">2014-09-09T11:32:48Z</dcterms:modified>
</cp:coreProperties>
</file>