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çılış" id="{6416db08-e86e-55a2-8169-b451901a9862}">
          <p14:sldIdLst>
            <p14:sldId id="256"/>
            <p14:sldId id="257"/>
          </p14:sldIdLst>
        </p14:section>
        <p14:section name="01 İME'yi tanıyalım" id="{a5f98e32-b577-ee9d-e1dc-eddaf2ea8eb9}">
          <p14:sldIdLst>
            <p14:sldId id="258"/>
            <p14:sldId id="259"/>
            <p14:sldId id="260"/>
            <p14:sldId id="261"/>
          </p14:sldIdLst>
        </p14:section>
        <p14:section name="02 Başlamadan önce" id="{e8f724a4-5f84-2b83-9fd0-f0e1edb18c6e}">
          <p14:sldIdLst>
            <p14:sldId id="262"/>
            <p14:sldId id="263"/>
            <p14:sldId id="264"/>
            <p14:sldId id="265"/>
            <p14:sldId id="266"/>
            <p14:sldId id="267"/>
            <p14:sldId id="268"/>
            <p14:sldId id="269"/>
          </p14:sldIdLst>
        </p14:section>
        <p14:section name="03 Staj Platformu" id="{cf61fa50-49f8-da2e-0046-2667a6f95938}">
          <p14:sldIdLst>
            <p14:sldId id="270"/>
            <p14:sldId id="271"/>
            <p14:sldId id="272"/>
            <p14:sldId id="273"/>
            <p14:sldId id="274"/>
          </p14:sldIdLst>
        </p14:section>
        <p14:section name="04 İME süresince" id="{953b6d42-e939-b0a0-949f-53cff13b7975}">
          <p14:sldIdLst>
            <p14:sldId id="275"/>
            <p14:sldId id="276"/>
            <p14:sldId id="277"/>
            <p14:sldId id="278"/>
            <p14:sldId id="279"/>
            <p14:sldId id="280"/>
            <p14:sldId id="281"/>
          </p14:sldIdLst>
        </p14:section>
        <p14:section name="05 Bitiş ve değerlendirme" id="{02722a0c-6da9-72f8-5e08-fdfc43938ab0}">
          <p14:sldIdLst>
            <p14:sldId id="282"/>
            <p14:sldId id="283"/>
            <p14:sldId id="284"/>
            <p14:sldId id="285"/>
            <p14:sldId id="286"/>
            <p14:sldId id="287"/>
          </p14:sldIdLst>
        </p14:section>
        <p14:section name="06 Özel durumlar ve görevler" id="{6109f822-9b67-c9ae-20c2-e2f4d65674d6}">
          <p14:sldIdLst>
            <p14:sldId id="288"/>
            <p14:sldId id="289"/>
            <p14:sldId id="290"/>
            <p14:sldId id="291"/>
            <p14:sldId id="292"/>
            <p14:sldId id="293"/>
          </p14:sldIdLst>
        </p14:section>
        <p14:section name="07 Sorular ve kaynaklar" id="{e1fa50ac-db77-3470-56a9-9b1a2bc04a27}">
          <p14:sldIdLst>
            <p14:sldId id="294"/>
            <p14:sldId id="295"/>
            <p14:sldId id="296"/>
            <p14:sldId id="297"/>
            <p14:sldId id="298"/>
            <p14:sldId id="299"/>
            <p14:sldId id="300"/>
            <p14:sldId id="301"/>
            <p14:sldId id="3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Açılış. Bu toplantıda Teknik Bilimler Meslek Yüksekokulu'nda (TBMYO) yürütülen İşletmede Mesleki Eğitim (İME) sürecini baştan sona ele alıyoruz. Tüm bilgiler; TBMYO İşletmede Mesleki Eğitim Usul ve Esasları (Yüksekokul Kurulu, 11/08/2026, 67/1; 2026-2027'den itibaren yürürlükte), İşletmede Mesleki Eğitim Kabul Formu, İşletmeye Ödenecek Devlet Katkısı için Öğrenci ve İşveren Bilgi Formu ve Staj Platformu (staj.mehmetakif.edu.tr) esas alınarak hazırlanmıştır. Slaytların altında ilgili madde numaraları yer almaktadır.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Gündem yedi başlıktan oluşuyor. İlk beş başlık İME'nin kronolojik akışını izliyor: İME nedir, başlamadan önce neler yapılmalı, Staj Platformu'nda başvuru nasıl yapılır, İME süresince öğrencinin yükümlülükleri ve bitişte değerlendirme. Altıncı başlık özel durumları ve akademik personelin görevlerini, yedinci başlık sık sorulan soruları ve kaynakları kapsıyor.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Usul ve Esasların 4/f maddesindeki tanıma göre İME; öğrencilerin TYYÇ'ye uygun 5. ve 6. seviye kazanımlarını iş ortamında geliştirmesi amacıyla en az bir dönem süreyle işletmelerde yapılan uygulamalı eğitimdir. Öğretim planında aynı adla bir ders olarak yer alır ve olağan olarak dördüncü yarıyılda yürütülür (Md. 13/1). AKTS kredisi belirlenmesi zorunludur ve kredisi mezuniyet kredisine dâhildir; İME kapsamındaki derslerin toplam kredisi 15 AKTS'den az, 30 AKTS'den fazla olamaz (Md. 5/2). İME staj veya uygulamalı ders olarak değerlendirilemez ve bunların yerine kullanılamaz (Md. 5/3). Çalışma düzeni günde 8 saat, haftada 5 iş günüdür (Md. 15/2).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TBMYO İşletmede Mesleki Eğitim Usul ve Esasları, Yüksekokul Kurulunun 11/08/2026 tarih ve 67/1 sayılı kararıyla kabul edilmiş ve 2026-2027 eğitim-öğretim yılından itibaren yürürlüğe girmiştir (Md. 34). Beş bölüm ve 35 maddeden oluşur, Müdürlükçe yürütülür (Md. 35). Dayanağı Md. 3'te sayılan kanun, yönetmelik ve yönergelerdir. Kapsam dışı olanlar (Md. 2): staj, isteğe bağlı staj ve uygulamalı ders ile açık öğretim ve uzaktan eğitim programlarındaki uygulamalı eğitimler. Usul ve Esaslar, uygulama takvimi, değerlendirme ölçütleri ve onaylı formlar TBMYO internet sayfasında yayımlanır (Md. 31/1); Kurulca onaylanmayan veya yayımlanmayan bir kural öğrenci aleyhine uygulanamaz (Md. 31/2).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Usul ve Esaslar her paydaşın görevini ayrı maddelerde düzenler. Öğrenci (Md. 12); işletme (Md. 11) ve işletmenin görevlendirdiği eğitici personel (Md. 10) — Staj Platformunda eğitici personel 'firma yetkilisi' olarak tanımlanır; sorumlu öğretim elemanı (Md. 9) — platformda 'danışman' olarak görünür; İME Komisyonu (Md. 8) her bölüm için en az üç üyeden oluşur ve başkanı bölüm başkanıdır; bölüm başkanı (Md. 7) hazırlıkları koordine eder ve İME başlangıç-bitiş tarihlerini sisteme girer (Md. 15/3); Müdür (Md. 6/1) İME faaliyetlerinin planlanmasını ve uygulanmasını koordine eder; sigorta işlemlerinin yürütülmesini, sözleşmelerin hazırlanmasını ve resmî yazışmaların yapılmasını sağlar. İME koordinatörü (Md. 4/g, 6/2) uygulama takviminin, formların ve duyuruların hazırlanmasını, Staj Takip ve Yönetim Sistemi iş akışının yürütülmesini ve paydaşlar arasındaki iletişimi koordine eder; bu görev Müdürün, Komisyonun veya sorumlu öğretim elemanlarının yetkilerinin yerine geçmez.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Madde 14'e göre öğrencinin İME'ye başlayabilmesi için dört şartın tamamını sağlaması gerekir: a) genel ağırlıklı not ortalamasının en az 1,80 olması, b) ilgili yarıyıla ait ders kaydını yaptırmış olması, c) işletmenin ilgili Komisyon tarafından uygun bulunması, ç) ilgili döneme ilişkin başvuru, kabul, sözleşme, sigorta ve diğer başlangıç işlemlerini tamamlamış olması. Bu şartları sağlamayan öğrenci İME'ye başlayamaz (Md. 14/2). Not: Madde 14'teki başlama şartları arasında 'alttan dersi bulunmama' yer almaz. 'Tüm derslerini başarıyla tamamlamış olma' koşulu, Madde 13/2'deki mazeretli durumlar için aranır (sonraki slayt). Bununla birlikte ilgili yarıyıla ders kaydının geçerli biçimde yapılmış olması gerekir (Md. 14/1-b); öğrenciler kendi durumlarını danışmanları ve bölüm başkanlıklarıyla teyit etmelidir.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İME olağan olarak dördüncü yarıyılda yürütülür (Md. 13/1) ve en az bir yarıyıl sürer; eğitim akademik takvimde belirlenen başlangıç ve bitiş tarihleri arasında yapılır (Md. 15/1). Başlangıç ve bitiş tarihleri bölüm başkanı tarafından Staj Takip ve Yönetim Sistemine girilir; belirlenirken ders kaydı, sigorta işlemleri, işletmenin kabul tarihleri ve zorunlu çalışma günü sayısı dikkate alınır; İME bu tarihler dışında gerçekleştirilemez (Md. 15/3). Komisyonca onaylanmayan veya tarihler dışında yapılan çalışmalar süreden sayılmaz (Md. 15/4). Mazeretli durum (Md. 13/2): Tüm derslerini başarıyla tamamlamış olup iş kazası, ağır hastalık veya Yönetim Kurulunca kabul edilen başka bir mazeret nedeniyle İME'yi tamamlayamamış veya alamamış öğrenci, bu dersi akademik takvimdeki bir güz veya bahar yarıyılında yapabilir; bunun için mazeretin TBMYO Yönetim Kurulunca kabul edilmesi gerekir.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Öğrenci İME yapacağı işletmeyi kendisi bulabilir; ancak bu, işletmenin uygunluğunun Komisyon tarafından değerlendirilip onaylanması zorunluluğunu ortadan kaldırmaz ve Komisyonca uygun bulunmayan işletmelerde İME yapılamaz (Md. 17/2). Komisyon; işletmenin faaliyet alanını, çalışma koşullarını, eğitici personelini, iş sağlığı ve güvenliği şartlarını, öğrenciye verilecek görevleri ve program kazanımlarıyla uyumunu değerlendirir (Md. 17/3). Usul ve Esaslarda işletme; mal ve hizmet üreten kamu ve özel kurum, kuruluş ve iş yerleri olarak tanımlanır (Md. 4/e). Uygulamalı eğitim grubundaki öğrenci sayısı 5'ten az olamaz; bölüm veya programda toplam öğrenci 5'ten azsa bir grup oluşturulabilir; aynı gruptaki öğrenciler farklı işletmelerde İME yapabilir (Md. 16/1-2).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Başlangıç için iki hat birlikte tamamlanmalıdır. Dijital hat: İşletme Staj Platformuna kaydolur ve öğrenciden sorumlu eğitici personeli tanımlar (Md. 11/1-a); öğrenci ilan edilen takvimde belirtilen süre içinde sistemden başvurur (Md. 18/1); başvuru sistemde sırasıyla işletme, bölüm başkanı ve Yüksekokul Müdürü tarafından onaylanır. Basılı hat: İşletmede Mesleki Eğitim Kabul Formu 4 nüsha düzenlenir, 1 adet nüfus cüzdanı fotokopisi eklenir; öğrenci, işyeri yetkilisi, bölüm başkanı ve Müdürlük imzalar. Kabul Formu düzenlenmeyen öğrenci İME'ye başlayamaz. Ardından Üniversite sigorta işe giriş işlemini fiilî başlangıç tarihinden önce tamamlar; sigorta işlemi tamamlanmayan öğrenci başlatılamaz (Md. 21/2). Md. 18/2: işletme, eğitici personel, sorumlu öğretim elemanı, resmî başlangıç ve bitiş tarihleri, sigorta ve Komisyon onayına ilişkin işlemler tamamlanmadan İME başlatılamaz.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İşletmede Mesleki Eğitim Kabul Formu (EK 1) İME'ye başlamadan önce tamamlanır. Formun notlarına göre: 1) Form 4 adet düzenlenir ve 1 adet nüfus cüzdanı fotokopisi eklenir; 2) Kabul Formu düzenlenmeyen öğrenci İME'ye başlayamaz; 3) Belge ön ve arka tek kâğıtta çıktı alınmalıdır. Formun bölümleri: öğrencinin kimlik ve program bilgileri ile eğitimin başlama-bitiş tarihleri (süre: akademik takvime göre ilgili yarıyılın ders başlangıç ve bitişi), Genel Sağlık Sigortası beyan ve taahhüdü, öğrencinin taahhüdü ve imzası, işyeri bilgileri ve işyeri yetkilisi onayı, Bölüm Başkanı 'UYGUNDUR' onayı ve Müdürlük onayı. Formun ikinci sayfası İME genel bilgilerini içerir. Form TBMYO web sayfasındaki 'İşletmede Mesleki Eğitim Formları' sayfasından indirilir.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Kabul Formu dört imza ile tamamlanır: Öğrenci bilgilerini yazar, Genel Sağlık Sigortası beyanını işaretler ve taahhüdü imzalar; İşyeri Yetkilisi işletme bilgilerini (ad, adres, telefon/faks, e-posta, faaliyet alanı) doldurur ve öğrencinin belirtilen tarihlerde İME yapmasının uygun görüldüğünü onaylar; Bölüm Başkanı 'UYGUNDUR' onayını verir; Yüksekokul Müdürlüğü 'ONAY' verir. Formdaki Müdürlük beyanında uygulama süresince öğrencinin iş kazası ve meslek hastalıkları sigortasının Üniversite tarafından yapılacağı ve rapor alan, işi bırakan öğrencinin aynı gün okula bildirilmesi gerektiği yazar. Öğrenci; İME süresince işyeri ile yapılan protokole, yönergeye, işyerinin disiplin ve çalışma kurallarına uyacağını, rapor alması veya işten ayrılması durumunda aynı gün Yüksekokul Müdürlüğüne ve eğitici personele/iş yeri sorumlusuna bildireceğini taahhüt eder. Usul ve Esaslar Md. 14/1-ç'ye göre başvuru, kabul, sözleşme ve sigorta işlemleri tamamlanmadan İME'ye başlanamaz; Md. 21/3'e göre öğrencinin GSS beyanı doğru ve güncel olmalıdır.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Md. 21/1: 3308 sayılı Kanunun 25. maddesi ve 5510 sayılı Kanunun 5/1-b bendi uyarınca İME gören öğrenciler hakkında iş kazası ve meslek hastalığı ile hastalık sigortası uygulanır; bakmakla yükümlü olunan kişi durumunda olmayanlar hakkında ayrıca genel sağlık sigortası hükümleri uygulanır. Md. 21/2: Primler 5510 sayılı Kanunun 87/1-e bendi uyarınca Üniversite tarafından karşılanır; sigorta işe giriş işlemleri fiilî başlangıç tarihinden önce tamamlanır; sigorta işlemi tamamlanmayan öğrenci İME'ye başlatılamaz. Md. 21/3: Öğrenci GSS ve bakmakla yükümlü olunan kişi durumuna ilişkin beyanını doğru ve güncel sunmak, değişiklikleri gecikmeksizin Müdürlüğe bildirmek zorundadır; başka bir sigortalılık statüsünün bulunması İME kapsamındaki sigorta işlemlerinin kendiliğinden tamamlanmış sayılması sonucunu doğurmaz. Kabul Formundaki iki seçenek: anne/baba üzerinden GSS kapsamında sağlık hizmeti alan öğrenci İME boyunca GSS kapsamında olmayı kabul etmediğini; almayan öğrenci kabul ettiğini beyan eder.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Usul ve Esaslar Md. 4/j: Staj Takip ve Yönetim Sistemi; İME başvuru, kabul, görevlendirme, izleme, raporlama ve değerlendirme işlemlerinin yürütüldüğü staj.mehmetakif.edu.tr adresindeki elektronik sistemdir. Öğrenci başvurusunu ilan edilen takvimde bu sistemden yapar (Md. 18/1); günlük rapor, yoklama ve yarıyıl sonu raporu da sistem üzerinden yürütülür (Md. 20). Öğrenciler sisteme yalnızca öğrenci numarasıyla başlayan @ogr.mehmetakif.edu.tr adresleriyle girer; ilk girişte giriş ekranındaki 'Şifreni mi unuttun?' bağlantısıyla (duyuruda 'Şifre Al' olarak geçer) e-postaya gelen 6 haneli OTP koduyla şifre belirlenir. Öğrenci ve akademisyenler MAKUNET'teki 'Staj Platformu' bağlantısıyla şifresiz de girebilir. Platformla ilgili teknik destek: dijitaldonusum@mehmetakif.edu.tr.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İşletme, öğrenci sayısını dikkate alarak eğitici personel görevlendirmek ve bu personeli Staj Takip ve Yönetim Sisteminde tanımlamakla yükümlüdür (Md. 11/1-a). Eğitici personel, işletmeye ait konum bilgileri başta olmak üzere gerekli bilgilerin sisteme doğru ve hızlı girilmesini sağlar (Md. 10/2-b). Kayıt adımları: Giriş ekranı → Firma Girişi → Firma Kaydı Oluştur. Firma bilgileri: vergi no, firma adı, firma e-postası (giriş bilgileri buraya gelir), telefon (başında 0 olmadan 10 hane), sektör, faaliyet alanı, adres; web sitesi ve açıklama isteğe bağlı. Yetkililer: her yetkili için ad soyad, e-posta, isteğe bağlı birim adı ve haritadan seçilen enlem-boylam; seçilen konum yoklama için kullanılır. Kayıt tamamlanınca giriş bilgileri firma e-postasına ve her yetkilinin e-postasına gönderilir. Öğrenciler bu slaytı staj yapacakları işletmeyle paylaşabilir.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Öğrenci, ilan edilen takvimde belirtilen süre içinde Staj Takip ve Yönetim Sistemi üzerinden başvurur (Md. 18/1). Adımlar: Ana sayfa → Stajlarım → 'Yeni Staj Başvurusu'. Staj Türü listesinde bölümün açtığı ve başvurusu açık olan dönemler yer alır; İşletmede Mesleki Eğitim seçilince başlangıç ve bitiş tarihleri otomatik gelir. Çalışma Türü alanında 'İş Yerinde' seçilir (Kabul Formu genel bilgilerine göre öğrenci eğitimini dönem boyunca tam zamanlı olarak iş yerinde yapar). Genel Sağlık Sigortası beyanı doğru ve güncel olmalı, Kabul Formundaki beyanla tutarlı olmalıdır; değişiklikler gecikmeksizin Müdürlüğe bildirilir (Md. 21/3). Şirket Arama'da işletmenin vergi kimlik numarası yazılıp 'Firma Bul'a basılır; çıkmıyorsa numara yanlış yazılmış ya da işletme kayıtlı değildir. Ardından eğitici personel (firma yetkilisi) seçilir; başvuru bu kişinin hesabına düşer. Sistem İSG Belgesi, Transkript ve Sağlık Raporu yüklenmesini ister (PDF, DOC, DOCX, XLS, XLSX; en fazla 10 MB); gerekirse ek belge eklenebilir. Taslak olarak kaydedip kontrol ettikten sonra 'Onaya Gönder' denmelidir.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Platformda başvurunun onay zinciri sabittir: öğrenci başvuruyu onaya gönderir; sırasıyla işletme (firma yetkilisi), bölüm başkanı ve yönetici (Yüksekokul Müdürü) onaylar. Üç onay tamamlanınca başvuru onaylanmış olur ve İME sistemdeki resmî başlangıç tarihinde başlar; staj 'Devam Eden Stajlar' sekmesinde izlenir. Stajlarım sayfasındaki sekmeler: Tümü, Taslak (onaya gönderilmemiş), Bekleyen Başvurular (onay sürecinde), Devam Eden Stajlar (aktif), Tamamlanan Stajlar (başarıyla bitirilen), Reddedilen/Durdurulan (iptal). Onay Durumu sütununda Firma › Bölüm › Yönetici adımları izlenir. Taslak kaydedilen başvuru onaya gitmez; onaya gönderilen başvuru düzenlenemez. Firma başvuruyu reddederse öğrenci yeniden başvurabilir. Unutmayın: sistemdeki onayların yanında Kabul Formu ve sigorta işlemleri de tamamlanmadan İME başlatılamaz (Md. 18/2).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Md. 15/2: İME günde 8 saat ve haftada 5 iş günü olarak yapılır; öğrenci bu süreler içinde işletmenin resmî çalışma düzenine uyar. Md. 15/3: başlangıç ve bitiş tarihleri bölüm başkanınca sisteme girilir ve İME bu tarihler dışında gerçekleştirilemez. Md. 15/4: Komisyonca onaylanmayan veya resmî tarihler dışında yapılan çalışmalar İME süresinden sayılmaz. Md. 15/5: Öğrenciye onaylanmış haftalık çalışma süresini aşacak şekilde veya sistemde kayıtlı tarihler dışında İME yaptırılamaz; öğrenci sigorta kapsamı dışında veya İSG mevzuatına aykırı şekilde çalıştırılamaz. Md. 21/4: İşletme öğrenciyi programına uygun olmayan veya sağlığı ve güvenliği açısından sakıncalı işlerde görevlendiremez.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Md. 20/2: Öğrenci her gün gerçekleştirdiği faaliyetlere ilişkin günlük raporu aynı gün Staj Takip ve Yönetim Sistemine yüklemek ve günlük yoklama işlemini aynı sistem üzerinden gerçekleştirmekle yükümlüdür. Md. 12/1-c: Devam kayıtlarını, günlük raporlarını ve yarıyıl sonu raporunu doğru ve zamanında hazırlamak öğrencinin görevidir. Eğitici personel, işletmenin konum bilgilerinin sisteme doğru girilmesini (Md. 10/2-b) ve öğrencinin yoklamasının doğru girilip girilmediğinin kontrolünü (Md. 10/2-c) sağlar. Platformda yoklama, öğrencinin konumu ile firma yetkilisinin kayıtlı konumunun karşılaştırılmasıyla alınır. Sorumlu öğretim elemanı devam durumunu, günlük raporları ve diğer kayıtları düzenli inceler (Md. 9/2-b). Dönem sonunda onaylanan günlük raporlar esas alınarak yarıyıl sonu raporu oluşturulur (Md. 20/3-a).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Md. 22/1: İME'ye en az %80 oranında devam zorunludur; devam oranını sağlayamayan öğrenci devamsızlıktan kalır. Md. 22/2: Sağlık raporu, kabul edilmiş mazeret veya işletme değişikliği nedeniyle oluşan eksik günlerin tamamlanması, Komisyonun önerisi ve Müdürlüğün onayıyla, akademik takvim, resmî eğitim tarihleri ve sigorta işlemleriyle uyumlu olarak yürütülür; tamamlama sonunda %80 devam şartının sağlanması zorunludur. Md. 12/1-ç: Öğrenci sağlık raporu, mazeret, iş kazası, işletmeden ayrılma veya devamını etkileyen başka bir durumu gecikmeksizin işletmeye, sorumlu öğretim elemanına ve Müdürlüğe bildirir. Kabul Formundaki taahhütte öğrenci, rapor alması veya işten ayrılması durumunda aynı gün Müdürlüğe ve eğitici personele bildirmeyi taahhüt eder. Örnek hesap yalnızca orandır: 70 iş günlük bir dönemde %80 devam 56 güne karşılık gelir; gerçek gün sayısı akademik takvime göre belirlenir.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Md. 23: Öğrencinin İME'yi başladığı işletmede tamamlaması esastır. Zorunlu bir neden ortaya çıkarsa öğrenci gerekçeli dilekçeyle Komisyona işletme değişikliği için başvurur. Değişiklik, MAKÜ Uygulamalı Eğitimler Çerçeve Yönergesinin 17. maddesi uyarınca Komisyonun onayına bağlıdır. Komisyon başvuruyu en geç 3 iş günü içinde sonuçlandırır. Yeni işletmenin uygunluğu onaylanmadan, resmî başlangıç tarihi belirlenmeden ve sigorta işlemleri tamamlanmadan öğrenci yeni işletmede çalışmaya başlayamaz. Önceki işletmede fiilen ve usulüne uygun tamamlanan günler Komisyonca kayıt altına alınarak toplam süreye eklenir; değişiklik sırasında oluşan eksik günler tamamlatılır. Md. 12/1-d: Öğrenci işletmeyi Komisyonun onayı olmadan değiştiremez.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Md. 21/4: İşletme çalışma ortamının gerektirdiği iş sağlığı ve güvenliği eğitimlerini verir, gerekli kişisel koruyucu donanımları sağlar ve öğrenciyi programına uygun olmayan veya sağlığı ve güvenliği açısından sakıncalı işlerde görevlendiremez (ayrıca Md. 11/1-d). Md. 21/6 ve 11/1-f: İşletme, öğrencinin geçirdiği iş kazasını mevzuatta belirtilen mercilere ve aynı gün içinde Üniversiteye bildirir; öğrenci de iş kazasını gecikmeksizin işletmeye, sorumlu öğretim elemanına ve Yüksekokul Müdürlüğüne bildirmekle yükümlüdür (ayrıca Md. 12/1-ç). Kabul Formunun genel bilgiler sayfasında, öğrencilerin iş kazası ve meslek hastalıklarına karşı sigortalanmasının Üniversite tarafından yapılacağı, ancak işyerinin kusurundan doğan iş kazası ve meslek hastalıklarından işverenin sorumlu olduğu (3308 sayılı Kanun md. 25) belirtilir.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Md. 12/1 öğrencinin görevlerini sayar: mevzuata, Usul ve Esaslara ve işletmenin resmî çalışma, disiplin ve İSG kurallarına uymak (a); görevleri özenle yapmak, araç-gereç ve donanımı korumak (b); devam kayıtlarını, günlük raporları, yarıyıl sonu raporunu doğru ve zamanında hazırlamak (c); sağlık raporu, mazeret, iş kazası, ayrılma gibi durumları gecikmeksizin bildirmek (ç); işletmeyi Komisyon onayı olmadan değiştirmemek (d); duyuruları TBMYO internet sayfası ve sistem üzerinden takip etmek (e). Yasaklar: grev, gösteri, yürüyüş, iş yavaşlatma vb. eylemler ve sendikal etkinlikler (f); işletmenin izni ve bilgisi olmadan belge, bilgi, araç ve gereci dışarı çıkarmak veya hazırladığı bir belgede kullanmak (g); ticari sırları medya, internet vb. ortamlarda veya üçüncü kişilerle paylaşmak (ğ). Disiplin: 2547 sayılı Kanunun 54. maddesi, Üniversitenin disiplin düzenlemeleri ve işletmenin kuralları uygulanır (h). Aykırı davranan öğrencinin durumu Komisyonca değerlendirilir (Md. 12/2).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Md. 20/3: Öğrenci yarıyıl sonu raporunu akademik takvimin bitimini takip eden 3 iş günü içinde Staj Takip ve Yönetim Sistemi üzerinden oluşturmak ve onaylamakla yükümlüdür. Süreç: a) Öğrenci İME süresince oluşturduğu günlük raporları kontrol ederek onaylar; onaylanan günlük raporlar esas alınarak yarıyıl sonu raporu sistemde oluşturulur; öğrenci ayrıca Komisyonca belirlenen anketleri doldurur. b) Rapor sistem üzerinden eğitici personele iletilir; eğitici personel günlük raporları inceler, değerlendirme anketlerini doldurarak onaylar. c) Rapor ve değerlendirmeler sorumlu öğretim elemanına iletilir; o da inceleyip değerlendirerek onaylar. ç) Rapor bölüm başkanının onayına sunulur. d) Bölüm başkanının onayından sonra sorumlu öğretim elemanı not dökümünü ve talep hâlinde raporları Komisyona sunar; böylece süreç tamamlanır. Platformda bu adımlar 'Bitirme Onayına Gönder' ile başlar ve staj detayındaki 'Bitirme Süreçleri' bölümünden izlenir.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Md. 26: İME kapsamında ara sınav yapılmaz ve ara sınav notu verilmez (26/1). Başarı notu, yarıyıl sonu raporu değerlendirme puanının %50'si ile işletme değerlendirme puanının %50'si esas alınarak hesaplanır ve yarıyıl sonu sınav notu olarak öğrenci bilgi sistemine işlenir (26/1-2, 26/8). Yarıyıl sonu raporu Komisyon tarafından 100 tam puan üzerinden; kazanımlar ve program çıktılarıyla ilişkisi, faaliyetleri açıklama düzeyi, bilgi ve becerileri uygulamaya aktarabilmesi, raporun içeriği ve düzeni dikkate alınarak değerlendirilir (26/3). İşletme değerlendirme puanı, işletmede görevlendirilen yetkili kişi tarafından 100 tam puan üzerinden; mesleki bilgi ve beceri, çalışma disiplini, görev ve sorumlulukları yerine getirme, İSG kurallarına uyum, iletişim, ekip çalışması ve programın gerektirdiği diğer yeterlilikler dikkate alınarak verilir (26/4). Ölçütler ve puanlama esasları bölüm başkanlıklarınca belirlenir, sisteme tanımlanır ve dönem başladıktan sonra öğrenci aleyhine değiştirilemez (26/5-6). Kesinleşen not sorumlu öğretim elemanınca sisteme işlenir; yuvarlama ve harf notu Üniversite mevzuatına göredir (26/10). Örnek hesap yalnızca formülü göstermek içindir.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Md. 20/3-e: Yarıyıl sonu raporunu belirlenen sürede oluşturmayan veya onaylamayan öğrencinin yarıyıl sonu sınav notu 'Girmedi' olarak işlenir; öğrenci raporunu yarıyıl sonu sınav takviminin bitimine kadar tamamlayıp onaylarsa değerlendirme sonucu bütünleme sınav notu olarak işlenir. Md. 26/9: Değerlendirme bileşenlerinden birinin bulunmaması hâlinde başarı notu hesaplanmaz; raporunu süresinde tamamlamayan veya yüklemeyen öğrencinin notu 'Girmedi' olarak işlenir. Md. 27: Başarısız olan veya başarısız sayılan öğrenci İME'yi aynı veya farklı bir işletmede yeniden yapmak zorundadır; devam şartının sağlanmaması veya kazanımlara dayalı değerlendirmede başarısız olunması başarısızlık sonucunu doğurur; belge düzeltmesi eksik çalışma gününü tamamlamaz, yapılmamış bir faaliyeti yapılmış hâle getirmez ve başarısız sonucu kendiliğinden başarılıya çevirmez. Md. 28: İtirazlar MAKÜ Ön Lisans ve Lisans Eğitim-Öğretim ve Sınav Yönetmeliği ile Üniversitenin sınav ve itiraz mevzuatındaki süre ve usule göre yetkili makama yapılır.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Usul ve Esaslar Md. 21/5: İME gören öğrenciye ödenecek ücret hakkında 3308 sayılı Mesleki Eğitim Kanununun 25. maddesi uygulanır. 'İşletmeye Ödenecek Devlet Katkısı için Öğrenci ve İşveren Bilgi Formu'nda (Revizyon: 30 Mart 2026) belirtildiği üzere; '3308 Sayılı Mesleki Eğitim Kanunu'na Göre İşletmelerde Mesleki Eğitim Gören Öğrencilerin Ücretlerinin Bir Kısmının İşsizlik Sigortası Fonundan Karşılanmasına İlişkin Usul ve Esaslar' kapsamında, öğrencilere staj yaptıran ve ücret ödeyen işletmelerin banka hesabına; işletmede yirmiden az personel çalışıyorsa asgari ücretin net tutarının %30'unun üçte ikisi, yirmi ve üzeri personel çalışıyorsa %30'unun üçte biri devlet katkısı olarak Üniversite aracılığıyla yatırılır. Bu oranlar net asgari ücretin sırasıyla %20'sine ve %10'una karşılık gelir. Kamu kurum ve kuruluşları bu kapsam dışında olduğundan formu doldurmaz. Form İME bitiminde işletmeye doldurtulur, kaşe ve imzası alınarak Yüksekokula teslim edilir. Formun güncel sürümü TBMYO 'İşletmede Mesleki Eğitim Formları' sayfasındadır.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Formun alanları: Öğrenciye ait bilgiler — adı soyadı, TC kimlik no, doğum tarihi, öğrenci no, program adı, cep telefonu, iş yeri uygulama dönemi. İşletmeye ait bilgiler — iş yerinin adı (varsa kaşesi), TC kimlik numarası, vergi numarası, SGK işyeri sicil numarası, çalışan personel sayısı (rakamla ve yazıyla), telefon, adres, banka hesabı sahibi ve IBAN (iş yeri adı ile uyuşmalıdır). Ödenen ücretin ilgili olduğu ay/yıl, ücrete esas gün sayısı ve ödenen ücret (TL). Firma yetkilisi kaşe ve imza alanı. Formun notunda ödemenin yapılabilmesi için alanların eksiksiz ve doğru olarak bilgisayar ortamında doldurulması gerektiği belirtilir. Katkı oranı işletmede çalışan personel sayısına göre değiştiğinden (20'den az / 20 ve üzeri) bu alan doğru doldurulmalıdır. Kamu kurum ve kuruluşları kapsam dışıdır.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Yurt dışında İME (Md. 24): Öğrenci, öğretim programını aksatmamak ve Komisyonun onayını almak şartıyla İME'yi yurt dışında yapabilir; gidilecek işletmeye, eğitim planına, çalışma tarihlerine ve sigortaya ilişkin belgeleri başlamadan önce Komisyona sunar; eğitim sonunda belgeleri ve uygulamalı eğitim dosyasını teslim eder; değerlendirme bu Usul ve Esaslara göre yapılır; yurt dışında sigortalanma için yerli veya yabancı kuruluşlara ödenecek primler Üniversite tarafından karşılanmaz. Önceki öğrenmelerin tanınması (Md. 25): Yatay geçişle gelen öğrencinin önceki İME'sinin geçerliliğini intibak komisyonu karara bağlar; programıyla ilgili bir işte çalışmış veya çalışan öğrenci, çalışma süresini ve unvanını belgelendirerek tanınma için başvurabilir; olumlu kararda yalnızca ölçme ve değerlendirme yapılır. Sistem kullanılamazsa (Md. 19): belgelendirilmiş mücbir sebep veya teknik imkânsızlıkta Komisyon onayıyla manuel işlem yapılabilir; Kurulca onaylı güncel formlar kullanılır, denetim izi oluşturulur ve kayıtlar sonra sorumlu öğretim elemanına teslim edilir. Mücbir sebepler (Md. 32): YÖK'ün belirlediği usul ve esaslar; açık ceza infaz kurumundaki hükümlü öğrenciler (Md. 29): MAKÜ Uygulamalı Eğitimler Çerçeve Yönergesi md. 20; hüküm bulunmayan hâller (Md. 33): ilgili mevzuat, YÖK ve Üniversite kurul kararları.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Md. 8: Müdürlük her bölüm için en az üç üyeden oluşan İME Komisyonu kurar; aynı bölümde birden fazla program varsa her program için ayrı komisyon oluşturulabilir; bölüm başkanı komisyonun başkanıdır; üyelerin görev süresi 3 yıldır. Komisyonun görevleri: İME'yi planlamak, uygulamak ve koordine etmek; öğrencileri bilgilendirmek; işletmelerin uygunluğunu, başvuruları, başlangıç belgelerini, izleme sonuçlarını, işletme değişikliği taleplerini ve değerlendirme belgelerini incelemek; form, rapor, ölçüt ve takvim önerilerini Yüksekokul Kurulunun onayına sunmak; kazanımları sorumlu öğretim elemanının katılımıyla ölçüp değerlendirmek ve sonuçları kesinleştirmek; İME'nin mevzuata uygun yürütülmesini gözetmek; eğitici personelde aranacak nitelikleri belirlemek. Md. 7: Bölüm başkanı hazırlıkları koordine eder, grup ve sorumlu öğretim elemanı önerilerini Müdürlüğe sunar, sistemdeki bölüm iş akışını gözetir ve talepleri yönlendirir; Komisyonun, sorumlu öğretim elemanının veya Yüksekokul Kurulunun yetkilerini kullanamaz (7/2). Md. 15/3: İME tarihlerini sisteme bölüm başkanı girer. Md. 26/5: Değerlendirme ölçütlerini bölüm başkanlıkları belirler.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Md. 9: Her İME grubu için eğitim süresince bir sorumlu öğretim elemanı görevlendirilir (Staj Platformunda 'danışman' olarak tanımlanır). Görevleri: faaliyetleri izlemek, işletme ile Yüksekokul arasındaki koordinasyonu sağlamak, rehberlik etmek; öğrencinin devam durumunu, günlük ve yarıyıl sonu raporlarını düzenli incelemek; öğrenci ve eğitici personelle iletişim kurmak, gerektiğinde işletmeyi ziyaret etmek ve izleme sonuçlarını kayda almak; devamsızlık, uygunsuzluk ve aksaklıkları Komisyona bildirmek; ölçme-değerlendirmede yer almak, kesinleşen sonuca ilişkin kayıt işlemlerini yürütmek; raporları ve belgeleri sistemden indirerek kayıt altına almak ve istenirse Komisyona sunmak. Md. 26/10: Komisyonca kesinleştirilen başarı notunu sorumlu öğretim elemanı öğrenci bilgi sistemine işler. Md. 16/3: Sorumlu öğretim elemanına, grup sayısına bakılmaksızın haftalık azami 5 saat teorik ders yükü yüklenir. Md. 4/g: İME koordinatörü, sürecin koordinasyonunu sağlamak üzere Müdürlük tarafından görevlendirilen müdür yardımcısı veya öğretim elemanıdır. Md. 6/2: İME koordinatörü uygulama takvimi, formlar ve duyuruların hazırlanmasını, sistem iş akışının yürütülmesini ve paydaşlar arasındaki iletişimi koordine eder; bu görev Müdürün, Komisyonun, alt komisyonların, sorumlu öğretim elemanlarının veya Yüksekokul Kurulunun yetkilerinin yerine geçmez.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Bölüm başkanı Staj Platformunda İME dönemini tanımlar: üst menüde İşlemler → Staj Dönemleri → 'Staj Dönemi Ekle'. Akademik yıl ve dönem seçilir; Staj alanında 'İşletmede Mesleki Eğitim', Staj Türü alanında programa uygun tür seçilir. Eğitim başlangıç ve bitiş tarihleri akademik takvime göre girilir (Md. 15/3: tarihleri bölüm başkanı girer; ders kaydı, sigorta, işletmenin kabul tarihleri ve zorunlu gün sayısı dikkate alınır). Öğrenci başvuru tarihleri ayrıca tanımlanır; bu aralık dışında başvuru yapılamaz. Sistem her gün için rapor günü oluşturduğundan tatil ve izin günleri seçilmelidir. Puan dağılımı Usul ve Esaslar Md. 26/2 gereği %50 – %50 girilir. Değerlendirme soruları bölüm başkanlığınca belirlenen ölçütlerle ve maksimum puanların toplamı 100 olacak şekilde girilir; dönem başladıktan sonra öğrenci aleyhine değiştirilemez (Md. 26/5-6). Öğrenci ve şirket anket soruları da bu ekranda eklenir. İME'de ara sınav yapılmaz ve ara sınav notu verilmez (Md. 26/1); dönem tanımlanırken bu kural dikkate alınmalıdır. Sorumlu öğretim elemanları Danışmanlar sayfasından eklenir ve bilgilendirme e-postası gönderilebilir. Platform kullanımına ilişkin ayrıntılı videolar Staj Platformu Rehberi sayfasındadır.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Md. 4/c: Eğitici personel; öğrencilerin işletmedeki eğitiminden sorumlu, iş pedagojisi eğitimi almış, mesleki eğitim yöntem ve tekniklerini bilen ve uygulayan veya mesleki ve teknik eğitim kurumlarında atölye, laboratuvar, meslek dersleri öğretmenliği yapabilme yetkisine sahip işletme personelidir. Md. 10/1: Öğrenci, işletme tarafından Komisyonun görüşü alınarak görevlendirilen ve alanında mesleki yetkinliği bulunan bir eğitici personelin gözetiminde bulunur. Md. 10/2 eğitici personelin görevlerini, Md. 11 işletmenin görevlerini sayar: eğitici personel görevlendirip sistemde tanımlamak, kabul ve eğitim planı belgelerini onaylamak, işletme değerlendirme formunun doldurulmasını sağlamak, programa uygun görevler vermek, İSG mevzuatına uygun ortam ve eğitim sağlamak, devamı izlemek ve mazeretsiz devamsızlığı bildirmek, iş kazasını aynı gün Üniversiteye bildirmek, sorunları sorumlu öğretim elemanına iletmek.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Başlama ve işletme seçimiyle ilgili sorular. Alttan ders sorusu için not: Usul ve Esasların 14. maddesinde sayılan başlama şartları GNO'nun en az 1,80 olması, ilgili yarıyıla ders kaydı, işletmenin Komisyonca uygun bulunması ve başlangıç işlemlerinin tamamlanmasıdır. 'Tüm derslerini başarıyla tamamlamış olma' ifadesi Madde 13/2'de, mazeret nedeniyle İME'yi dördüncü yarıyılda yapamayan öğrencilerin güz veya bahar yarıyılında yapabilmesi için aranır. Ancak Md. 14/1-b gereği ilgili yarıyıla ders kaydının geçerli biçimde yapılmış olması gerekir; ders kaydının yapılıp yapılamayacağı Üniversitenin eğitim-öğretim mevzuatına bağlıdır. Öğrenciler kendi durumlarını danışmanları ve bölüm başkanlıklarıyla teyit etmelidir.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Evrak, sigorta ve ücretle ilgili sorular. Kabul Formunun notlarına göre form 4 adet düzenlenir, 1 adet nüfus cüzdanı fotokopisi eklenir, ön ve arka tek kâğıtta çıktı alınır; Kabul Formu düzenlenmeyen öğrenci İME'ye başlayamaz. Sigorta ve primler Md. 21/1-2 (yurt dışı İME primleri Üniversitece karşılanmaz, Md. 24/4); GSS beyanı Md. 21/3; ücret Md. 21/5 (3308 sayılı Kanun md. 25). Devlet Katkısı Formu İME bitiminde işletmeye doldurtulup kaşe ve imzalı olarak Yüksekokula teslim edilir; formun notuna göre alanlar eksiksiz ve doğru olarak bilgisayar ortamında doldurulmalıdır; kamu kurum ve kuruluşları kapsam dışındadır.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İME süresince en çok sorulanlar: çalışma düzeni (Md. 15/2, 15/5), devam (Md. 22/1), sağlık raporu ve eksik günler (Md. 12/1-ç, 22/2; Kabul Formu taahhüdü: aynı gün bildirim), günlük rapor ve yoklamanın aynı gün yapılması (Md. 20/2), işletme değişikliği (Md. 23; Komisyon en geç 3 iş günü içinde karar verir), iş kazası bildirimi (Md. 21/6).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Bitiş ve özel durumlarla ilgili sorular. Not: Md. 26; yarıyıl sonu raporu süresi ve 'Girmedi' / bütünleme: Md. 20/3-e ve 26/9; başarısızlık: Md. 27; yurt dışı: Md. 24; önceki öğrenmelerin tanınması: Md. 25/2. Nota itiraz Md. 28'e göre MAKÜ Ön Lisans ve Lisans Eğitim-Öğretim ve Sınav Yönetmeliğindeki süre ve usule göre yapılır.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Akademik personel ve işletmelerden gelen sorular. Eğitici personel tanımı Md. 4/c ve 10/1; işletme değerlendirme formu Md. 10/2-e ve 26/7; ölçütler Md. 26/5-6; grup büyüklüğü ve ders yükü Md. 16; not girişi Md. 26/10; kayıtların saklanma süresi Md. 18/4.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Kontrol listesi, öğrencilerin süreci kendi başına takip edebilmesi için hazırlandı; çıktı alınarak kullanılabilir. Başlamadan önce: Md. 14 şartları (GNO en az 1,80, ders kaydı, Komisyon onaylı işletme, başlangıç işlemleri), işletmenin platform kaydı ve eğitici personel tanımı (Md. 11/1-a), sistemden başvuru (Md. 18/1) ve onaylar, Kabul Formu (4 nüsha + 1 nüfus cüzdanı fotokopisi, öğrenci, işyeri yetkilisi, bölüm başkanı ve müdürlük imzaları), sigorta girişi (Md. 21/2). Süresince: günlük rapor aynı gün, günlük yoklama sistem üzerinden (Md. 20/2), %80 devam (Md. 22), bildirimler gecikmeksizin (Md. 12/1-ç; Kabul Formu taahhüdüne göre rapor alma ve işten ayrılma aynı gün), işletme değişikliği yalnızca Komisyon onayıyla (Md. 23), duyuruların takibi (Md. 12/1-e). Bitişte: yarıyıl sonu raporu ve anketler 3 iş günü içinde (Md. 20/3), Devlet Katkısı Formu (yalnızca öğrenciye ücret ödeyen özel işletmelerde; kaşeli ve imzalı), notun takibi ve gerekirse itiraz (Md. 28).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Tüm resmî belgeler TBMYO web sayfasındaki 'İşletmede Mesleki Eğitim Formları' sayfasında yer alır: Yükseköğretimde Uygulamalı Eğitimler Çerçeve Yönetmeliği, MAKÜ Uygulamalı Eğitimler Çerçeve Yönergesi, TBMYO İşletmede Mesleki Eğitim Usul ve Esasları, İşletmeye Ödenecek Devlet Katkısı için Öğrenci ve İşveren Bilgi Formu (Word), İşletmede Mesleki Eğitim Kabul Formu (PDF), Staj Platformu Rehberi bağlantısı ve İME süreci akışı görseli. Usul ve Esaslar Md. 31/1'e göre uygulama takvimi, ölçütler ve onaylı formlar bu sayfada yayımlanır. QR kodlar formlar sayfasını ve Staj Platformunu açar. Staj Platformu Rehberi sayfasında öğrenci, firma ve bölüm başkanı için sistem kullanım videoları bulunur. Belgelerin her zaman güncel sürümü kullanılmalıdır.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Kapanış. Sorular bu noktada alınabilir; sık sorulan soruların cevapları önceki slaytlarda madde numaralarıyla birlikte yer alıyor. İletişim: TBMYO Müdürlüğü +90 248 213 45 03, tbmyo@mehmetakif.edu.tr. Staj Platformuna ilişkin teknik sorunlar için Dijital Dönüşüm Koordinatörlüğü: dijitaldonusum@mehmetakif.edu.tr. Duyurular TBMYO resmî internet sayfası ve Staj Platformu üzerinden takip edilmelidir (Md. 12/1-e).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KAPAK-image-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image-1003-2.png"/><Relationship Id="rId3" Type="http://schemas.openxmlformats.org/officeDocument/2006/relationships/image" Target="../media/BOLUM-image-3.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image" Target="../media/image-1004-2.png"/><Relationship Id="rId3" Type="http://schemas.openxmlformats.org/officeDocument/2006/relationships/image" Target="../media/ICERIK-image-3.png"/><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KAPAK">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1965960" y="868680"/>
            <a:ext cx="7863840" cy="868680"/>
          </a:xfrm>
          <a:prstGeom prst="rect">
            <a:avLst/>
          </a:prstGeom>
          <a:noFill/>
          <a:ln/>
        </p:spPr>
        <p:txBody>
          <a:bodyPr wrap="square" rtlCol="0"/>
          <a:lstStyle>
            <a:lvl1pPr algn="l" indent="0" marL="0">
              <a:buNone/>
              <a:defRPr lang="en-US" sz="4600" b="1" dirty="0">
                <a:solidFill>
                  <a:schemeClr val="bg1"/>
                </a:solidFill>
              </a:defRPr>
            </a:lvl1pPr>
          </a:lstStyle>
          <a:p>
            <a:pPr algn="l" indent="0" marL="0">
              <a:buNone/>
            </a:pPr>
            <a:endParaRPr lang="en-US" sz="4600" dirty="0"/>
          </a:p>
        </p:txBody>
      </p:sp>
      <p:sp>
        <p:nvSpPr>
          <p:cNvPr id="3" name="Text 0"/>
          <p:cNvSpPr/>
          <p:nvPr>
            <p:ph idx="101" type="body" hasCustomPrompt="1"/>
          </p:nvPr>
        </p:nvSpPr>
        <p:spPr>
          <a:xfrm>
            <a:off x="1965960" y="1783080"/>
            <a:ext cx="7863840" cy="548640"/>
          </a:xfrm>
          <a:prstGeom prst="rect">
            <a:avLst/>
          </a:prstGeom>
          <a:noFill/>
          <a:ln/>
        </p:spPr>
        <p:txBody>
          <a:bodyPr wrap="square" rtlCol="0"/>
          <a:lstStyle>
            <a:lvl1pPr algn="l" indent="0" marL="0">
              <a:buNone/>
              <a:defRPr lang="en-US" sz="2800" b="1" dirty="0">
                <a:solidFill>
                  <a:srgbClr val="C9BEFA"/>
                </a:solidFill>
              </a:defRPr>
            </a:lvl1pPr>
          </a:lstStyle>
          <a:p>
            <a:pPr algn="l" indent="0" marL="0">
              <a:buNone/>
            </a:pPr>
            <a:endParaRPr lang="en-US" sz="2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OLUM">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home/claude/ime/img/logo_card.png">    </p:cNvPr>
          <p:cNvPicPr>
            <a:picLocks noChangeAspect="1"/>
          </p:cNvPicPr>
          <p:nvPr/>
        </p:nvPicPr>
        <p:blipFill>
          <a:blip r:embed="rId1"/>
          <a:stretch>
            <a:fillRect/>
          </a:stretch>
        </p:blipFill>
        <p:spPr>
          <a:xfrm>
            <a:off x="10927080" y="320040"/>
            <a:ext cx="731520" cy="1129835"/>
          </a:xfrm>
          <a:prstGeom prst="rect">
            <a:avLst/>
          </a:prstGeom>
        </p:spPr>
      </p:pic>
      <p:sp>
        <p:nvSpPr>
          <p:cNvPr id="3" name="Text 0"/>
          <p:cNvSpPr/>
          <p:nvPr>
            <p:ph idx="101" type="title" hasCustomPrompt="1"/>
          </p:nvPr>
        </p:nvSpPr>
        <p:spPr>
          <a:xfrm>
            <a:off x="822960" y="2514600"/>
            <a:ext cx="7680960" cy="960120"/>
          </a:xfrm>
          <a:prstGeom prst="rect">
            <a:avLst/>
          </a:prstGeom>
          <a:noFill/>
          <a:ln/>
        </p:spPr>
        <p:txBody>
          <a:bodyPr wrap="square" rtlCol="0"/>
          <a:lstStyle>
            <a:lvl1pPr algn="l" indent="0" marL="0">
              <a:buNone/>
              <a:defRPr lang="en-US" sz="4600" b="1" dirty="0">
                <a:solidFill>
                  <a:schemeClr val="bg1"/>
                </a:solidFill>
              </a:defRPr>
            </a:lvl1pPr>
          </a:lstStyle>
          <a:p>
            <a:pPr algn="l" indent="0" marL="0">
              <a:buNone/>
            </a:pPr>
            <a:endParaRPr lang="en-US" sz="4600" dirty="0"/>
          </a:p>
        </p:txBody>
      </p:sp>
      <p:sp>
        <p:nvSpPr>
          <p:cNvPr id="4" name="Text 0"/>
          <p:cNvSpPr/>
          <p:nvPr>
            <p:ph idx="102" type="body" hasCustomPrompt="1"/>
          </p:nvPr>
        </p:nvSpPr>
        <p:spPr>
          <a:xfrm>
            <a:off x="822960" y="3566160"/>
            <a:ext cx="7315200" cy="457200"/>
          </a:xfrm>
          <a:prstGeom prst="rect">
            <a:avLst/>
          </a:prstGeom>
          <a:noFill/>
          <a:ln/>
        </p:spPr>
        <p:txBody>
          <a:bodyPr wrap="square" rtlCol="0"/>
          <a:lstStyle>
            <a:lvl1pPr algn="l" indent="0" marL="0">
              <a:buNone/>
              <a:defRPr lang="en-US" sz="2000" dirty="0">
                <a:solidFill>
                  <a:srgbClr val="D9D0FF"/>
                </a:solidFill>
              </a:defRPr>
            </a:lvl1pPr>
          </a:lstStyle>
          <a:p>
            <a:pPr algn="l" indent="0" marL="0">
              <a:buNone/>
            </a:pPr>
            <a:endParaRPr lang="en-US" sz="2000" dirty="0"/>
          </a:p>
        </p:txBody>
      </p:sp>
      <p:sp>
        <p:nvSpPr>
          <p:cNvPr id="5" name="Text 0"/>
          <p:cNvSpPr/>
          <p:nvPr/>
        </p:nvSpPr>
        <p:spPr>
          <a:xfrm>
            <a:off x="822960" y="6355080"/>
            <a:ext cx="5486400" cy="201168"/>
          </a:xfrm>
          <a:prstGeom prst="rect">
            <a:avLst/>
          </a:prstGeom>
          <a:noFill/>
          <a:ln/>
        </p:spPr>
        <p:txBody>
          <a:bodyPr wrap="square" lIns="0" tIns="0" rIns="0" bIns="0" rtlCol="0" anchor="ctr"/>
          <a:lstStyle/>
          <a:p>
            <a:pPr indent="0" marL="0">
              <a:buNone/>
            </a:pPr>
            <a:r>
              <a:rPr lang="en-US" sz="900" b="1" spc="250" kern="0" dirty="0">
                <a:solidFill>
                  <a:srgbClr val="D9D0FF"/>
                </a:solidFill>
              </a:rPr>
              <a:t>MAKÜ TEKNİK BİLİMLER MESLEK YÜKSEKOKULU</a:t>
            </a:r>
            <a:endParaRPr lang="en-US" sz="900" dirty="0"/>
          </a:p>
        </p:txBody>
      </p:sp>
      <p:sp>
        <p:nvSpPr>
          <p:cNvPr id="6" name="Text 1"/>
          <p:cNvSpPr/>
          <p:nvPr/>
        </p:nvSpPr>
        <p:spPr>
          <a:xfrm>
            <a:off x="822960" y="6547104"/>
            <a:ext cx="5486400" cy="182880"/>
          </a:xfrm>
          <a:prstGeom prst="rect">
            <a:avLst/>
          </a:prstGeom>
          <a:noFill/>
          <a:ln/>
        </p:spPr>
        <p:txBody>
          <a:bodyPr wrap="square" lIns="0" tIns="0" rIns="0" bIns="0" rtlCol="0" anchor="ctr"/>
          <a:lstStyle/>
          <a:p>
            <a:pPr indent="0" marL="0">
              <a:buNone/>
            </a:pPr>
            <a:r>
              <a:rPr lang="en-US" sz="800" spc="250" kern="0" dirty="0">
                <a:solidFill>
                  <a:srgbClr val="A99CF0"/>
                </a:solidFill>
              </a:rPr>
              <a:t>UYGULAMALI EĞİTİM, GÜÇLÜ YARINLAR</a:t>
            </a:r>
            <a:endParaRPr lang="en-US" sz="800" dirty="0"/>
          </a:p>
        </p:txBody>
      </p:sp>
      <p:pic>
        <p:nvPicPr>
          <p:cNvPr id="7" name="Image 1" descr="/home/claude/ime/img/tagline_white.png">    </p:cNvPr>
          <p:cNvPicPr>
            <a:picLocks noChangeAspect="1"/>
          </p:cNvPicPr>
          <p:nvPr/>
        </p:nvPicPr>
        <p:blipFill>
          <a:blip r:embed="rId2"/>
          <a:stretch>
            <a:fillRect/>
          </a:stretch>
        </p:blipFill>
        <p:spPr>
          <a:xfrm>
            <a:off x="9098280" y="6291072"/>
            <a:ext cx="1828800" cy="374807"/>
          </a:xfrm>
          <a:prstGeom prst="rect">
            <a:avLst/>
          </a:prstGeom>
        </p:spPr>
      </p:pic>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D9D0FF"/>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ICERIK">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356616"/>
            <a:ext cx="384048" cy="41148"/>
          </a:xfrm>
          <a:prstGeom prst="rect">
            <a:avLst/>
          </a:prstGeom>
          <a:solidFill>
            <a:schemeClr val="accent1"/>
          </a:solidFill>
          <a:ln w="12700">
            <a:solidFill>
              <a:schemeClr val="accent1"/>
            </a:solidFill>
            <a:prstDash val="solid"/>
          </a:ln>
        </p:spPr>
      </p:sp>
      <p:sp>
        <p:nvSpPr>
          <p:cNvPr id="3" name="Text 1"/>
          <p:cNvSpPr/>
          <p:nvPr/>
        </p:nvSpPr>
        <p:spPr>
          <a:xfrm>
            <a:off x="1024128" y="265176"/>
            <a:ext cx="6400800" cy="219456"/>
          </a:xfrm>
          <a:prstGeom prst="rect">
            <a:avLst/>
          </a:prstGeom>
          <a:noFill/>
          <a:ln/>
        </p:spPr>
        <p:txBody>
          <a:bodyPr wrap="square" lIns="0" tIns="0" rIns="0" bIns="0" rtlCol="0" anchor="ctr"/>
          <a:lstStyle/>
          <a:p>
            <a:pPr indent="0" marL="0">
              <a:buNone/>
            </a:pPr>
            <a:r>
              <a:rPr lang="en-US" sz="900" spc="300" kern="0" dirty="0">
                <a:solidFill>
                  <a:srgbClr val="9C93D3"/>
                </a:solidFill>
              </a:rPr>
              <a:t>BURDUR MEHMET AKİF ERSOY ÜNİVERSİTESİ</a:t>
            </a:r>
            <a:endParaRPr lang="en-US" sz="900" dirty="0"/>
          </a:p>
        </p:txBody>
      </p:sp>
      <p:sp>
        <p:nvSpPr>
          <p:cNvPr id="4" name="Text 2"/>
          <p:cNvSpPr/>
          <p:nvPr/>
        </p:nvSpPr>
        <p:spPr>
          <a:xfrm>
            <a:off x="548640" y="493776"/>
            <a:ext cx="7315200" cy="228600"/>
          </a:xfrm>
          <a:prstGeom prst="rect">
            <a:avLst/>
          </a:prstGeom>
          <a:noFill/>
          <a:ln/>
        </p:spPr>
        <p:txBody>
          <a:bodyPr wrap="square" lIns="0" tIns="0" rIns="0" bIns="0" rtlCol="0" anchor="ctr"/>
          <a:lstStyle/>
          <a:p>
            <a:pPr indent="0" marL="0">
              <a:buNone/>
            </a:pPr>
            <a:r>
              <a:rPr lang="en-US" sz="1000" b="1" spc="300" kern="0" dirty="0">
                <a:solidFill>
                  <a:schemeClr val="tx2"/>
                </a:solidFill>
              </a:rPr>
              <a:t>TEKNİK BİLİMLER MESLEK YÜKSEKOKULU</a:t>
            </a:r>
            <a:endParaRPr lang="en-US" sz="1000" dirty="0"/>
          </a:p>
        </p:txBody>
      </p:sp>
      <p:pic>
        <p:nvPicPr>
          <p:cNvPr id="5" name="Image 0" descr="/home/claude/ime/img/logo_card.png">    </p:cNvPr>
          <p:cNvPicPr>
            <a:picLocks noChangeAspect="1"/>
          </p:cNvPicPr>
          <p:nvPr/>
        </p:nvPicPr>
        <p:blipFill>
          <a:blip r:embed="rId1"/>
          <a:stretch>
            <a:fillRect/>
          </a:stretch>
        </p:blipFill>
        <p:spPr>
          <a:xfrm>
            <a:off x="11000232" y="274320"/>
            <a:ext cx="658368" cy="1016851"/>
          </a:xfrm>
          <a:prstGeom prst="rect">
            <a:avLst/>
          </a:prstGeom>
        </p:spPr>
      </p:pic>
      <p:sp>
        <p:nvSpPr>
          <p:cNvPr id="6" name="Text 3"/>
          <p:cNvSpPr/>
          <p:nvPr>
            <p:ph idx="104" type="title" hasCustomPrompt="1"/>
          </p:nvPr>
        </p:nvSpPr>
        <p:spPr>
          <a:xfrm>
            <a:off x="548640" y="786384"/>
            <a:ext cx="10149840" cy="603504"/>
          </a:xfrm>
          <a:prstGeom prst="rect">
            <a:avLst/>
          </a:prstGeom>
          <a:noFill/>
          <a:ln/>
        </p:spPr>
        <p:txBody>
          <a:bodyPr wrap="square" rtlCol="0"/>
          <a:lstStyle>
            <a:lvl1pPr algn="l" indent="0" marL="0">
              <a:buNone/>
              <a:defRPr lang="en-US" sz="3200" b="1" dirty="0">
                <a:solidFill>
                  <a:schemeClr val="accent1"/>
                </a:solidFill>
              </a:defRPr>
            </a:lvl1pPr>
          </a:lstStyle>
          <a:p>
            <a:pPr algn="l" indent="0" marL="0">
              <a:buNone/>
            </a:pPr>
            <a:endParaRPr lang="en-US" sz="3200" dirty="0"/>
          </a:p>
        </p:txBody>
      </p:sp>
      <p:sp>
        <p:nvSpPr>
          <p:cNvPr id="7" name="Text 3"/>
          <p:cNvSpPr/>
          <p:nvPr>
            <p:ph idx="105" type="body" hasCustomPrompt="1"/>
          </p:nvPr>
        </p:nvSpPr>
        <p:spPr>
          <a:xfrm>
            <a:off x="548640" y="1371600"/>
            <a:ext cx="10149840" cy="329184"/>
          </a:xfrm>
          <a:prstGeom prst="rect">
            <a:avLst/>
          </a:prstGeom>
          <a:noFill/>
          <a:ln/>
        </p:spPr>
        <p:txBody>
          <a:bodyPr wrap="square" rtlCol="0"/>
          <a:lstStyle>
            <a:lvl1pPr algn="l" indent="0" marL="0">
              <a:buNone/>
              <a:defRPr lang="en-US" sz="1600" dirty="0">
                <a:solidFill>
                  <a:srgbClr val="5B5680"/>
                </a:solidFill>
              </a:defRPr>
            </a:lvl1pPr>
          </a:lstStyle>
          <a:p>
            <a:pPr algn="l" indent="0" marL="0">
              <a:buNone/>
            </a:pPr>
            <a:endParaRPr lang="en-US" sz="1600" dirty="0"/>
          </a:p>
        </p:txBody>
      </p:sp>
      <p:sp>
        <p:nvSpPr>
          <p:cNvPr id="8" name="Text 3"/>
          <p:cNvSpPr/>
          <p:nvPr/>
        </p:nvSpPr>
        <p:spPr>
          <a:xfrm>
            <a:off x="548640" y="6373368"/>
            <a:ext cx="5029200" cy="182880"/>
          </a:xfrm>
          <a:prstGeom prst="rect">
            <a:avLst/>
          </a:prstGeom>
          <a:noFill/>
          <a:ln/>
        </p:spPr>
        <p:txBody>
          <a:bodyPr wrap="square" lIns="0" tIns="0" rIns="0" bIns="0" rtlCol="0" anchor="ctr"/>
          <a:lstStyle/>
          <a:p>
            <a:pPr indent="0" marL="0">
              <a:buNone/>
            </a:pPr>
            <a:r>
              <a:rPr lang="en-US" sz="850" b="1" spc="250" kern="0" dirty="0">
                <a:solidFill>
                  <a:schemeClr val="accent1"/>
                </a:solidFill>
              </a:rPr>
              <a:t>MAKÜ TEKNİK BİLİMLER MESLEK YÜKSEKOKULU</a:t>
            </a:r>
            <a:endParaRPr lang="en-US" sz="850" dirty="0"/>
          </a:p>
        </p:txBody>
      </p:sp>
      <p:sp>
        <p:nvSpPr>
          <p:cNvPr id="9" name="Text 4"/>
          <p:cNvSpPr/>
          <p:nvPr/>
        </p:nvSpPr>
        <p:spPr>
          <a:xfrm>
            <a:off x="548640" y="6556248"/>
            <a:ext cx="5029200" cy="164592"/>
          </a:xfrm>
          <a:prstGeom prst="rect">
            <a:avLst/>
          </a:prstGeom>
          <a:noFill/>
          <a:ln/>
        </p:spPr>
        <p:txBody>
          <a:bodyPr wrap="square" lIns="0" tIns="0" rIns="0" bIns="0" rtlCol="0" anchor="ctr"/>
          <a:lstStyle/>
          <a:p>
            <a:pPr indent="0" marL="0">
              <a:buNone/>
            </a:pPr>
            <a:r>
              <a:rPr lang="en-US" sz="750" spc="250" kern="0" dirty="0">
                <a:solidFill>
                  <a:srgbClr val="8A84B0"/>
                </a:solidFill>
              </a:rPr>
              <a:t>UYGULAMALI EĞİTİM, GÜÇLÜ YARINLAR</a:t>
            </a:r>
            <a:endParaRPr lang="en-US" sz="750" dirty="0"/>
          </a:p>
        </p:txBody>
      </p:sp>
      <p:pic>
        <p:nvPicPr>
          <p:cNvPr id="10" name="Image 1" descr="/home/claude/ime/img/tagline.png">    </p:cNvPr>
          <p:cNvPicPr>
            <a:picLocks noChangeAspect="1"/>
          </p:cNvPicPr>
          <p:nvPr/>
        </p:nvPicPr>
        <p:blipFill>
          <a:blip r:embed="rId2"/>
          <a:stretch>
            <a:fillRect/>
          </a:stretch>
        </p:blipFill>
        <p:spPr>
          <a:xfrm>
            <a:off x="9098280" y="6291072"/>
            <a:ext cx="1828800" cy="374807"/>
          </a:xfrm>
          <a:prstGeom prst="rect">
            <a:avLst/>
          </a:prstGeom>
        </p:spPr>
      </p:pic>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D9D0FF"/>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slideLayout" Target="../slideLayouts/slideLayout4.xml"/><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4.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slideLayout" Target="../slideLayouts/slideLayout4.xml"/><Relationship Id="rId11"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4.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4.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4.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image" Target="../media/image-10-10.png"/><Relationship Id="rId11" Type="http://schemas.openxmlformats.org/officeDocument/2006/relationships/slideLayout" Target="../slideLayouts/slideLayout4.xml"/><Relationship Id="rId1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4.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4.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4.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4.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4.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4.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4.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4.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slideLayout" Target="../slideLayouts/slideLayout4.xml"/><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slideLayout" Target="../slideLayouts/slideLayout4.xml"/><Relationship Id="rId7"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4.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slideLayout" Target="../slideLayouts/slideLayout4.xml"/><Relationship Id="rId10"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slideLayout" Target="../slideLayouts/slideLayout4.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slideLayout" Target="../slideLayouts/slideLayout4.xml"/><Relationship Id="rId5"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image" Target="../media/image-28-5.png"/><Relationship Id="rId6" Type="http://schemas.openxmlformats.org/officeDocument/2006/relationships/image" Target="../media/image-28-6.png"/><Relationship Id="rId7" Type="http://schemas.openxmlformats.org/officeDocument/2006/relationships/slideLayout" Target="../slideLayouts/slideLayout4.xml"/><Relationship Id="rId8"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slideLayout" Target="../slideLayouts/slideLayout4.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image" Target="../media/image-30-4.png"/><Relationship Id="rId5" Type="http://schemas.openxmlformats.org/officeDocument/2006/relationships/image" Target="../media/image-30-5.png"/><Relationship Id="rId6" Type="http://schemas.openxmlformats.org/officeDocument/2006/relationships/slideLayout" Target="../slideLayouts/slideLayout4.xml"/><Relationship Id="rId7"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slideLayout" Target="../slideLayouts/slideLayout4.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image" Target="../media/image-32-3.png"/><Relationship Id="rId4" Type="http://schemas.openxmlformats.org/officeDocument/2006/relationships/image" Target="../media/image-32-4.png"/><Relationship Id="rId5" Type="http://schemas.openxmlformats.org/officeDocument/2006/relationships/image" Target="../media/image-32-5.png"/><Relationship Id="rId6" Type="http://schemas.openxmlformats.org/officeDocument/2006/relationships/image" Target="../media/image-32-6.png"/><Relationship Id="rId7" Type="http://schemas.openxmlformats.org/officeDocument/2006/relationships/image" Target="../media/image-32-7.png"/><Relationship Id="rId8" Type="http://schemas.openxmlformats.org/officeDocument/2006/relationships/slideLayout" Target="../slideLayouts/slideLayout4.xml"/><Relationship Id="rId9"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image" Target="../media/image-34-3.png"/><Relationship Id="rId4" Type="http://schemas.openxmlformats.org/officeDocument/2006/relationships/image" Target="../media/image-34-4.png"/><Relationship Id="rId5" Type="http://schemas.openxmlformats.org/officeDocument/2006/relationships/slideLayout" Target="../slideLayouts/slideLayout4.xml"/><Relationship Id="rId6"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slideLayout" Target="../slideLayouts/slideLayout4.xml"/><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slideLayout" Target="../slideLayouts/slideLayout4.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png"/><Relationship Id="rId3" Type="http://schemas.openxmlformats.org/officeDocument/2006/relationships/slideLayout" Target="../slideLayouts/slideLayout4.xml"/><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slideLayout" Target="../slideLayouts/slideLayout4.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image" Target="../media/image-40-3.png"/><Relationship Id="rId4" Type="http://schemas.openxmlformats.org/officeDocument/2006/relationships/image" Target="../media/image-40-4.png"/><Relationship Id="rId5" Type="http://schemas.openxmlformats.org/officeDocument/2006/relationships/image" Target="../media/image-40-5.png"/><Relationship Id="rId6" Type="http://schemas.openxmlformats.org/officeDocument/2006/relationships/image" Target="../media/image-40-6.png"/><Relationship Id="rId7" Type="http://schemas.openxmlformats.org/officeDocument/2006/relationships/slideLayout" Target="../slideLayouts/slideLayout4.xml"/><Relationship Id="rId8"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png"/><Relationship Id="rId3" Type="http://schemas.openxmlformats.org/officeDocument/2006/relationships/image" Target="../media/image-41-3.png"/><Relationship Id="rId4" Type="http://schemas.openxmlformats.org/officeDocument/2006/relationships/image" Target="../media/image-41-4.png"/><Relationship Id="rId5" Type="http://schemas.openxmlformats.org/officeDocument/2006/relationships/image" Target="../media/image-41-5.png"/><Relationship Id="rId6" Type="http://schemas.openxmlformats.org/officeDocument/2006/relationships/image" Target="../media/image-41-6.png"/><Relationship Id="rId7" Type="http://schemas.openxmlformats.org/officeDocument/2006/relationships/slideLayout" Target="../slideLayouts/slideLayout4.xml"/><Relationship Id="rId8"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image" Target="../media/image-42-3.png"/><Relationship Id="rId4" Type="http://schemas.openxmlformats.org/officeDocument/2006/relationships/image" Target="../media/image-42-4.png"/><Relationship Id="rId5" Type="http://schemas.openxmlformats.org/officeDocument/2006/relationships/image" Target="../media/image-42-5.png"/><Relationship Id="rId6" Type="http://schemas.openxmlformats.org/officeDocument/2006/relationships/image" Target="../media/image-42-6.png"/><Relationship Id="rId7" Type="http://schemas.openxmlformats.org/officeDocument/2006/relationships/slideLayout" Target="../slideLayouts/slideLayout4.xml"/><Relationship Id="rId8"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png"/><Relationship Id="rId3" Type="http://schemas.openxmlformats.org/officeDocument/2006/relationships/image" Target="../media/image-43-3.png"/><Relationship Id="rId4" Type="http://schemas.openxmlformats.org/officeDocument/2006/relationships/image" Target="../media/image-43-4.png"/><Relationship Id="rId5" Type="http://schemas.openxmlformats.org/officeDocument/2006/relationships/image" Target="../media/image-43-5.png"/><Relationship Id="rId6" Type="http://schemas.openxmlformats.org/officeDocument/2006/relationships/image" Target="../media/image-43-6.png"/><Relationship Id="rId7" Type="http://schemas.openxmlformats.org/officeDocument/2006/relationships/slideLayout" Target="../slideLayouts/slideLayout4.xml"/><Relationship Id="rId8"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image" Target="../media/image-44-2.png"/><Relationship Id="rId3" Type="http://schemas.openxmlformats.org/officeDocument/2006/relationships/image" Target="../media/image-44-3.png"/><Relationship Id="rId4" Type="http://schemas.openxmlformats.org/officeDocument/2006/relationships/image" Target="../media/image-44-4.png"/><Relationship Id="rId5" Type="http://schemas.openxmlformats.org/officeDocument/2006/relationships/image" Target="../media/image-44-5.png"/><Relationship Id="rId6" Type="http://schemas.openxmlformats.org/officeDocument/2006/relationships/image" Target="../media/image-44-6.png"/><Relationship Id="rId7" Type="http://schemas.openxmlformats.org/officeDocument/2006/relationships/slideLayout" Target="../slideLayouts/slideLayout4.xml"/><Relationship Id="rId8"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2.png"/><Relationship Id="rId3" Type="http://schemas.openxmlformats.org/officeDocument/2006/relationships/image" Target="../media/image-45-3.png"/><Relationship Id="rId4" Type="http://schemas.openxmlformats.org/officeDocument/2006/relationships/slideLayout" Target="../slideLayouts/slideLayout4.xml"/><Relationship Id="rId5"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hyperlink" Target="https://tbmyo.mehmetakif.edu.tr/content/24213/isletmede-mesleki-egitim-formlari" TargetMode="External"/><Relationship Id="rId5" Type="http://schemas.openxmlformats.org/officeDocument/2006/relationships/hyperlink" Target="https://staj.mehmetakif.edu.tr" TargetMode="External"/><Relationship Id="rId7" Type="http://schemas.openxmlformats.org/officeDocument/2006/relationships/hyperlink" Target="https://dijitaldonusum.mehmetakif.edu.tr/tr/content/27039/staj-platformu-icin-kapsamli-rehber-yayinda" TargetMode="External"/><Relationship Id="rId9" Type="http://schemas.openxmlformats.org/officeDocument/2006/relationships/hyperlink" Target="https://mehmetakif.edu.tr/tr/content/9060/1/akademik-takvim" TargetMode="External"/><Relationship Id="rId1" Type="http://schemas.openxmlformats.org/officeDocument/2006/relationships/image" Target="../media/image-46-1.png"/><Relationship Id="rId2" Type="http://schemas.openxmlformats.org/officeDocument/2006/relationships/image" Target="../media/image-46-2.png"/><Relationship Id="rId4" Type="http://schemas.openxmlformats.org/officeDocument/2006/relationships/image" Target="../media/image-46-3.png"/><Relationship Id="rId6" Type="http://schemas.openxmlformats.org/officeDocument/2006/relationships/image" Target="../media/image-46-4.png"/><Relationship Id="rId8" Type="http://schemas.openxmlformats.org/officeDocument/2006/relationships/image" Target="../media/image-46-5.png"/><Relationship Id="rId10" Type="http://schemas.openxmlformats.org/officeDocument/2006/relationships/slideLayout" Target="../slideLayouts/slideLayout4.xml"/><Relationship Id="rId11"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2" Type="http://schemas.openxmlformats.org/officeDocument/2006/relationships/hyperlink" Target="tel:+902482134503" TargetMode="External"/><Relationship Id="rId4" Type="http://schemas.openxmlformats.org/officeDocument/2006/relationships/hyperlink" Target="mailto:tbmyo@mehmetakif.edu.tr" TargetMode="External"/><Relationship Id="rId6" Type="http://schemas.openxmlformats.org/officeDocument/2006/relationships/hyperlink" Target="mailto:dijitaldonusum@mehmetakif.edu.tr" TargetMode="External"/><Relationship Id="rId1" Type="http://schemas.openxmlformats.org/officeDocument/2006/relationships/image" Target="../media/image-47-1.png"/><Relationship Id="rId3" Type="http://schemas.openxmlformats.org/officeDocument/2006/relationships/image" Target="../media/image-47-2.png"/><Relationship Id="rId5" Type="http://schemas.openxmlformats.org/officeDocument/2006/relationships/image" Target="../media/image-47-3.png"/><Relationship Id="rId7" Type="http://schemas.openxmlformats.org/officeDocument/2006/relationships/slideLayout" Target="../slideLayouts/slideLayout3.xml"/><Relationship Id="rId8"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548640" y="502920"/>
            <a:ext cx="1143000" cy="1765366"/>
          </a:xfrm>
          <a:prstGeom prst="roundRect">
            <a:avLst>
              <a:gd name="adj" fmla="val 8000"/>
            </a:avLst>
          </a:prstGeom>
          <a:solidFill>
            <a:schemeClr val="bg1"/>
          </a:solidFill>
          <a:ln w="12700">
            <a:solidFill>
              <a:schemeClr val="bg1"/>
            </a:solidFill>
            <a:prstDash val="solid"/>
          </a:ln>
          <a:effectLst>
            <a:outerShdw sx="100000" sy="100000" kx="0" ky="0" algn="bl" rotWithShape="0" blurRad="127000" dist="31750" dir="5400000">
              <a:srgbClr val="2B1D78">
                <a:alpha val="10000"/>
              </a:srgbClr>
            </a:outerShdw>
          </a:effectLst>
        </p:spPr>
      </p:sp>
      <p:pic>
        <p:nvPicPr>
          <p:cNvPr id="3" name="Image 0" descr="/home/claude/ime/img/logo_card.png">    </p:cNvPr>
          <p:cNvPicPr>
            <a:picLocks noChangeAspect="1"/>
          </p:cNvPicPr>
          <p:nvPr/>
        </p:nvPicPr>
        <p:blipFill>
          <a:blip r:embed="rId1"/>
          <a:stretch>
            <a:fillRect/>
          </a:stretch>
        </p:blipFill>
        <p:spPr>
          <a:xfrm>
            <a:off x="621792" y="566928"/>
            <a:ext cx="996696" cy="1539400"/>
          </a:xfrm>
          <a:prstGeom prst="rect">
            <a:avLst/>
          </a:prstGeom>
        </p:spPr>
      </p:pic>
      <p:sp>
        <p:nvSpPr>
          <p:cNvPr id="4" name="Text 1"/>
          <p:cNvSpPr txBox="1"/>
          <p:nvPr/>
        </p:nvSpPr>
        <p:spPr>
          <a:xfrm>
            <a:off x="1965960" y="548640"/>
            <a:ext cx="7863840" cy="274320"/>
          </a:xfrm>
          <a:prstGeom prst="rect">
            <a:avLst/>
          </a:prstGeom>
          <a:noFill/>
          <a:ln/>
        </p:spPr>
        <p:txBody>
          <a:bodyPr wrap="square" lIns="0" tIns="0" rIns="0" bIns="0" rtlCol="0" anchor="t"/>
          <a:lstStyle/>
          <a:p>
            <a:pPr indent="0" marL="0">
              <a:buNone/>
            </a:pPr>
            <a:r>
              <a:rPr lang="en-US" sz="1150" b="1" spc="200" kern="0" dirty="0">
                <a:solidFill>
                  <a:srgbClr val="C9BEFA"/>
                </a:solidFill>
              </a:rPr>
              <a:t>BURDUR MEHMET AKİF ERSOY ÜNİVERSİTESİ  ·  TEKNİK BİLİMLER MESLEK YÜKSEKOKULU</a:t>
            </a:r>
            <a:endParaRPr lang="en-US" sz="1150" dirty="0"/>
          </a:p>
        </p:txBody>
      </p:sp>
      <p:sp>
        <p:nvSpPr>
          <p:cNvPr id="5" name="Text 0"/>
          <p:cNvSpPr/>
          <p:nvPr>
            <p:ph idx="100" type="title" hasCustomPrompt="1"/>
          </p:nvPr>
        </p:nvSpPr>
        <p:spPr>
          <a:xfrm>
            <a:off x="1965960" y="868680"/>
            <a:ext cx="7863840" cy="868680"/>
          </a:xfrm>
          <a:prstGeom prst="rect">
            <a:avLst/>
          </a:prstGeom>
          <a:noFill/>
          <a:ln/>
        </p:spPr>
        <p:txBody>
          <a:bodyPr wrap="square" lIns="0" tIns="0" rIns="0" bIns="0" rtlCol="0" anchor="b"/>
          <a:lstStyle/>
          <a:p>
            <a:pPr algn="l" indent="0" marL="0">
              <a:buNone/>
            </a:pPr>
            <a:r>
              <a:rPr lang="en-US" sz="4600" b="1" dirty="0">
                <a:solidFill>
                  <a:schemeClr val="bg1"/>
                </a:solidFill>
              </a:rPr>
              <a:t>İşletmede Mesleki Eğitim</a:t>
            </a:r>
            <a:endParaRPr lang="en-US" sz="4600" dirty="0"/>
          </a:p>
        </p:txBody>
      </p:sp>
      <p:sp>
        <p:nvSpPr>
          <p:cNvPr id="6" name="Text 0"/>
          <p:cNvSpPr/>
          <p:nvPr>
            <p:ph idx="101" type="body" hasCustomPrompt="1"/>
          </p:nvPr>
        </p:nvSpPr>
        <p:spPr>
          <a:xfrm>
            <a:off x="1965960" y="1783080"/>
            <a:ext cx="7863840" cy="548640"/>
          </a:xfrm>
          <a:prstGeom prst="rect">
            <a:avLst/>
          </a:prstGeom>
          <a:noFill/>
          <a:ln/>
        </p:spPr>
        <p:txBody>
          <a:bodyPr wrap="square" lIns="0" tIns="0" rIns="0" bIns="0" rtlCol="0" anchor="t"/>
          <a:lstStyle/>
          <a:p>
            <a:pPr algn="l" indent="0" marL="0">
              <a:buNone/>
            </a:pPr>
            <a:r>
              <a:rPr lang="en-US" sz="2800" b="1" dirty="0">
                <a:solidFill>
                  <a:srgbClr val="C9BEFA"/>
                </a:solidFill>
              </a:rPr>
              <a:t>Bilgilendirme Toplantısı</a:t>
            </a:r>
            <a:endParaRPr lang="en-US" sz="2800" dirty="0"/>
          </a:p>
        </p:txBody>
      </p:sp>
      <p:sp>
        <p:nvSpPr>
          <p:cNvPr id="7" name="Text 4"/>
          <p:cNvSpPr txBox="1"/>
          <p:nvPr/>
        </p:nvSpPr>
        <p:spPr>
          <a:xfrm>
            <a:off x="1965960" y="2331720"/>
            <a:ext cx="7863840" cy="320040"/>
          </a:xfrm>
          <a:prstGeom prst="rect">
            <a:avLst/>
          </a:prstGeom>
          <a:noFill/>
          <a:ln/>
        </p:spPr>
        <p:txBody>
          <a:bodyPr wrap="square" lIns="0" tIns="0" rIns="0" bIns="0" rtlCol="0" anchor="t"/>
          <a:lstStyle/>
          <a:p>
            <a:pPr indent="0" marL="0">
              <a:buNone/>
            </a:pPr>
            <a:r>
              <a:rPr lang="en-US" sz="1600" dirty="0">
                <a:solidFill>
                  <a:schemeClr val="bg1"/>
                </a:solidFill>
              </a:rPr>
              <a:t>2026-2027 Eğitim-Öğretim Yılı  ·  Öğrenciler ve Akademik Personel</a:t>
            </a:r>
            <a:endParaRPr lang="en-US" sz="1600" dirty="0"/>
          </a:p>
        </p:txBody>
      </p:sp>
      <p:sp>
        <p:nvSpPr>
          <p:cNvPr id="8" name="Shape 5"/>
          <p:cNvSpPr/>
          <p:nvPr/>
        </p:nvSpPr>
        <p:spPr>
          <a:xfrm>
            <a:off x="10241280" y="566928"/>
            <a:ext cx="27432" cy="1481328"/>
          </a:xfrm>
          <a:prstGeom prst="rect">
            <a:avLst/>
          </a:prstGeom>
          <a:solidFill>
            <a:srgbClr val="C9BEFA"/>
          </a:solidFill>
          <a:ln w="12700">
            <a:solidFill>
              <a:srgbClr val="C9BEFA"/>
            </a:solidFill>
            <a:prstDash val="solid"/>
          </a:ln>
        </p:spPr>
      </p:sp>
      <p:sp>
        <p:nvSpPr>
          <p:cNvPr id="9" name="Text 6"/>
          <p:cNvSpPr txBox="1"/>
          <p:nvPr/>
        </p:nvSpPr>
        <p:spPr>
          <a:xfrm>
            <a:off x="10378440" y="548640"/>
            <a:ext cx="1645920" cy="1554480"/>
          </a:xfrm>
          <a:prstGeom prst="rect">
            <a:avLst/>
          </a:prstGeom>
          <a:noFill/>
          <a:ln/>
        </p:spPr>
        <p:txBody>
          <a:bodyPr wrap="square" lIns="0" tIns="0" rIns="0" bIns="0" rtlCol="0" anchor="t"/>
          <a:lstStyle/>
          <a:p>
            <a:pPr indent="0" marL="0">
              <a:spcAft>
                <a:spcPts val="300"/>
              </a:spcAft>
              <a:buNone/>
            </a:pPr>
            <a:r>
              <a:rPr lang="en-US" sz="1300" b="1" spc="300" kern="0" dirty="0">
                <a:solidFill>
                  <a:schemeClr val="bg1"/>
                </a:solidFill>
              </a:rPr>
              <a:t>BİLGİ</a:t>
            </a:r>
            <a:endParaRPr lang="en-US" sz="1300" dirty="0"/>
          </a:p>
          <a:p>
            <a:pPr indent="0" marL="0">
              <a:spcAft>
                <a:spcPts val="300"/>
              </a:spcAft>
              <a:buNone/>
            </a:pPr>
            <a:r>
              <a:rPr lang="en-US" sz="1300" b="1" spc="300" kern="0" dirty="0">
                <a:solidFill>
                  <a:schemeClr val="bg1"/>
                </a:solidFill>
              </a:rPr>
              <a:t>UYGULAMA</a:t>
            </a:r>
            <a:endParaRPr lang="en-US" sz="1300" dirty="0"/>
          </a:p>
          <a:p>
            <a:pPr indent="0" marL="0">
              <a:spcAft>
                <a:spcPts val="300"/>
              </a:spcAft>
              <a:buNone/>
            </a:pPr>
            <a:r>
              <a:rPr lang="en-US" sz="1300" b="1" spc="300" kern="0" dirty="0">
                <a:solidFill>
                  <a:schemeClr val="bg1"/>
                </a:solidFill>
              </a:rPr>
              <a:t>ÜRETİM</a:t>
            </a:r>
            <a:endParaRPr lang="en-US" sz="1300" dirty="0"/>
          </a:p>
          <a:p>
            <a:pPr indent="0" marL="0">
              <a:spcAft>
                <a:spcPts val="300"/>
              </a:spcAft>
              <a:buNone/>
            </a:pPr>
            <a:r>
              <a:rPr lang="en-US" sz="1300" b="1" spc="300" kern="0" dirty="0">
                <a:solidFill>
                  <a:schemeClr val="bg1"/>
                </a:solidFill>
              </a:rPr>
              <a:t>GELECEK</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Toplantı gündemi</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İME sürecini başvurudan not girişine kadar adım adım ele alıyoruz</a:t>
            </a:r>
            <a:endParaRPr lang="en-US" sz="1600" dirty="0"/>
          </a:p>
        </p:txBody>
      </p:sp>
      <p:sp>
        <p:nvSpPr>
          <p:cNvPr id="4" name="kart"/>
          <p:cNvSpPr/>
          <p:nvPr/>
        </p:nvSpPr>
        <p:spPr>
          <a:xfrm>
            <a:off x="548640" y="1965960"/>
            <a:ext cx="2602154" cy="1828800"/>
          </a:xfrm>
          <a:prstGeom prst="roundRect">
            <a:avLst>
              <a:gd name="adj" fmla="val 700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5" name="ikon-zemin"/>
          <p:cNvSpPr/>
          <p:nvPr/>
        </p:nvSpPr>
        <p:spPr>
          <a:xfrm>
            <a:off x="777240" y="2194560"/>
            <a:ext cx="566928" cy="566928"/>
          </a:xfrm>
          <a:prstGeom prst="ellipse">
            <a:avLst/>
          </a:prstGeom>
          <a:solidFill>
            <a:schemeClr val="tx2"/>
          </a:solidFill>
          <a:ln w="12700">
            <a:solidFill>
              <a:schemeClr val="tx2"/>
            </a:solidFill>
            <a:prstDash val="solid"/>
          </a:ln>
        </p:spPr>
      </p:sp>
      <p:pic>
        <p:nvPicPr>
          <p:cNvPr id="6" name="ikon-FaBookOpen" descr="preencoded.png">    </p:cNvPr>
          <p:cNvPicPr>
            <a:picLocks noChangeAspect="1"/>
          </p:cNvPicPr>
          <p:nvPr/>
        </p:nvPicPr>
        <p:blipFill>
          <a:blip r:embed="rId1"/>
          <a:stretch>
            <a:fillRect/>
          </a:stretch>
        </p:blipFill>
        <p:spPr>
          <a:xfrm>
            <a:off x="913303" y="2330623"/>
            <a:ext cx="294803" cy="294803"/>
          </a:xfrm>
          <a:prstGeom prst="rect">
            <a:avLst/>
          </a:prstGeom>
        </p:spPr>
      </p:pic>
      <p:sp>
        <p:nvSpPr>
          <p:cNvPr id="7" name="Text 4"/>
          <p:cNvSpPr txBox="1"/>
          <p:nvPr/>
        </p:nvSpPr>
        <p:spPr>
          <a:xfrm>
            <a:off x="2190674" y="2167128"/>
            <a:ext cx="731520" cy="502920"/>
          </a:xfrm>
          <a:prstGeom prst="rect">
            <a:avLst/>
          </a:prstGeom>
          <a:noFill/>
          <a:ln/>
        </p:spPr>
        <p:txBody>
          <a:bodyPr wrap="square" lIns="0" tIns="0" rIns="0" bIns="0" rtlCol="0" anchor="t"/>
          <a:lstStyle/>
          <a:p>
            <a:pPr algn="r" indent="0" marL="0">
              <a:buNone/>
            </a:pPr>
            <a:r>
              <a:rPr lang="en-US" sz="2800" b="1" dirty="0">
                <a:solidFill>
                  <a:srgbClr val="D6CFF5"/>
                </a:solidFill>
              </a:rPr>
              <a:t>01</a:t>
            </a:r>
            <a:endParaRPr lang="en-US" sz="2800" dirty="0"/>
          </a:p>
        </p:txBody>
      </p:sp>
      <p:sp>
        <p:nvSpPr>
          <p:cNvPr id="8" name="Text 5"/>
          <p:cNvSpPr txBox="1"/>
          <p:nvPr/>
        </p:nvSpPr>
        <p:spPr>
          <a:xfrm>
            <a:off x="777240" y="2880360"/>
            <a:ext cx="2190674" cy="384048"/>
          </a:xfrm>
          <a:prstGeom prst="rect">
            <a:avLst/>
          </a:prstGeom>
          <a:noFill/>
          <a:ln/>
        </p:spPr>
        <p:txBody>
          <a:bodyPr wrap="square" lIns="0" tIns="0" rIns="0" bIns="0" rtlCol="0" anchor="t"/>
          <a:lstStyle/>
          <a:p>
            <a:pPr indent="0" marL="0">
              <a:buNone/>
            </a:pPr>
            <a:r>
              <a:rPr lang="en-US" sz="1800" b="1" dirty="0">
                <a:solidFill>
                  <a:schemeClr val="tx2"/>
                </a:solidFill>
              </a:rPr>
              <a:t>İME'yi tanıyalım</a:t>
            </a:r>
            <a:endParaRPr lang="en-US" sz="1800" dirty="0"/>
          </a:p>
        </p:txBody>
      </p:sp>
      <p:sp>
        <p:nvSpPr>
          <p:cNvPr id="9" name="Text 6"/>
          <p:cNvSpPr txBox="1"/>
          <p:nvPr/>
        </p:nvSpPr>
        <p:spPr>
          <a:xfrm>
            <a:off x="777240" y="3264408"/>
            <a:ext cx="2190674" cy="457200"/>
          </a:xfrm>
          <a:prstGeom prst="rect">
            <a:avLst/>
          </a:prstGeom>
          <a:noFill/>
          <a:ln/>
        </p:spPr>
        <p:txBody>
          <a:bodyPr wrap="square" lIns="0" tIns="0" rIns="0" bIns="0" rtlCol="0" anchor="t"/>
          <a:lstStyle/>
          <a:p>
            <a:pPr indent="0" marL="0">
              <a:buNone/>
            </a:pPr>
            <a:r>
              <a:rPr lang="en-US" sz="1400" dirty="0">
                <a:solidFill>
                  <a:srgbClr val="5B5680"/>
                </a:solidFill>
              </a:rPr>
              <a:t>Tanım, mevzuat, paydaşlar</a:t>
            </a:r>
            <a:endParaRPr lang="en-US" sz="1400" dirty="0"/>
          </a:p>
        </p:txBody>
      </p:sp>
      <p:sp>
        <p:nvSpPr>
          <p:cNvPr id="10" name="kart"/>
          <p:cNvSpPr/>
          <p:nvPr/>
        </p:nvSpPr>
        <p:spPr>
          <a:xfrm>
            <a:off x="3379394" y="1965960"/>
            <a:ext cx="2602154" cy="1828800"/>
          </a:xfrm>
          <a:prstGeom prst="roundRect">
            <a:avLst>
              <a:gd name="adj" fmla="val 700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1" name="ikon-zemin"/>
          <p:cNvSpPr/>
          <p:nvPr/>
        </p:nvSpPr>
        <p:spPr>
          <a:xfrm>
            <a:off x="3607994" y="2194560"/>
            <a:ext cx="566928" cy="566928"/>
          </a:xfrm>
          <a:prstGeom prst="ellipse">
            <a:avLst/>
          </a:prstGeom>
          <a:solidFill>
            <a:schemeClr val="accent1"/>
          </a:solidFill>
          <a:ln w="12700">
            <a:solidFill>
              <a:schemeClr val="accent1"/>
            </a:solidFill>
            <a:prstDash val="solid"/>
          </a:ln>
        </p:spPr>
      </p:sp>
      <p:pic>
        <p:nvPicPr>
          <p:cNvPr id="12" name="ikon-FaClipboardCheck" descr="preencoded.png">    </p:cNvPr>
          <p:cNvPicPr>
            <a:picLocks noChangeAspect="1"/>
          </p:cNvPicPr>
          <p:nvPr/>
        </p:nvPicPr>
        <p:blipFill>
          <a:blip r:embed="rId2"/>
          <a:stretch>
            <a:fillRect/>
          </a:stretch>
        </p:blipFill>
        <p:spPr>
          <a:xfrm>
            <a:off x="3744057" y="2330623"/>
            <a:ext cx="294803" cy="294803"/>
          </a:xfrm>
          <a:prstGeom prst="rect">
            <a:avLst/>
          </a:prstGeom>
        </p:spPr>
      </p:pic>
      <p:sp>
        <p:nvSpPr>
          <p:cNvPr id="13" name="Text 9"/>
          <p:cNvSpPr txBox="1"/>
          <p:nvPr/>
        </p:nvSpPr>
        <p:spPr>
          <a:xfrm>
            <a:off x="5021428" y="2167128"/>
            <a:ext cx="731520" cy="502920"/>
          </a:xfrm>
          <a:prstGeom prst="rect">
            <a:avLst/>
          </a:prstGeom>
          <a:noFill/>
          <a:ln/>
        </p:spPr>
        <p:txBody>
          <a:bodyPr wrap="square" lIns="0" tIns="0" rIns="0" bIns="0" rtlCol="0" anchor="t"/>
          <a:lstStyle/>
          <a:p>
            <a:pPr algn="r" indent="0" marL="0">
              <a:buNone/>
            </a:pPr>
            <a:r>
              <a:rPr lang="en-US" sz="2800" b="1" dirty="0">
                <a:solidFill>
                  <a:srgbClr val="D6CFF5"/>
                </a:solidFill>
              </a:rPr>
              <a:t>02</a:t>
            </a:r>
            <a:endParaRPr lang="en-US" sz="2800" dirty="0"/>
          </a:p>
        </p:txBody>
      </p:sp>
      <p:sp>
        <p:nvSpPr>
          <p:cNvPr id="14" name="Text 10"/>
          <p:cNvSpPr txBox="1"/>
          <p:nvPr/>
        </p:nvSpPr>
        <p:spPr>
          <a:xfrm>
            <a:off x="3607994" y="2880360"/>
            <a:ext cx="2190674" cy="384048"/>
          </a:xfrm>
          <a:prstGeom prst="rect">
            <a:avLst/>
          </a:prstGeom>
          <a:noFill/>
          <a:ln/>
        </p:spPr>
        <p:txBody>
          <a:bodyPr wrap="square" lIns="0" tIns="0" rIns="0" bIns="0" rtlCol="0" anchor="t"/>
          <a:lstStyle/>
          <a:p>
            <a:pPr indent="0" marL="0">
              <a:buNone/>
            </a:pPr>
            <a:r>
              <a:rPr lang="en-US" sz="1800" b="1" dirty="0">
                <a:solidFill>
                  <a:schemeClr val="tx2"/>
                </a:solidFill>
              </a:rPr>
              <a:t>Başlamadan önce</a:t>
            </a:r>
            <a:endParaRPr lang="en-US" sz="1800" dirty="0"/>
          </a:p>
        </p:txBody>
      </p:sp>
      <p:sp>
        <p:nvSpPr>
          <p:cNvPr id="15" name="Text 11"/>
          <p:cNvSpPr txBox="1"/>
          <p:nvPr/>
        </p:nvSpPr>
        <p:spPr>
          <a:xfrm>
            <a:off x="3607994" y="3264408"/>
            <a:ext cx="2190674" cy="457200"/>
          </a:xfrm>
          <a:prstGeom prst="rect">
            <a:avLst/>
          </a:prstGeom>
          <a:noFill/>
          <a:ln/>
        </p:spPr>
        <p:txBody>
          <a:bodyPr wrap="square" lIns="0" tIns="0" rIns="0" bIns="0" rtlCol="0" anchor="t"/>
          <a:lstStyle/>
          <a:p>
            <a:pPr indent="0" marL="0">
              <a:buNone/>
            </a:pPr>
            <a:r>
              <a:rPr lang="en-US" sz="1400" dirty="0">
                <a:solidFill>
                  <a:srgbClr val="5B5680"/>
                </a:solidFill>
              </a:rPr>
              <a:t>Şartlar, işletme, Kabul Formu, sigorta</a:t>
            </a:r>
            <a:endParaRPr lang="en-US" sz="1400" dirty="0"/>
          </a:p>
        </p:txBody>
      </p:sp>
      <p:sp>
        <p:nvSpPr>
          <p:cNvPr id="16" name="kart"/>
          <p:cNvSpPr/>
          <p:nvPr/>
        </p:nvSpPr>
        <p:spPr>
          <a:xfrm>
            <a:off x="6210148" y="1965960"/>
            <a:ext cx="2602154" cy="1828800"/>
          </a:xfrm>
          <a:prstGeom prst="roundRect">
            <a:avLst>
              <a:gd name="adj" fmla="val 700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7" name="ikon-zemin"/>
          <p:cNvSpPr/>
          <p:nvPr/>
        </p:nvSpPr>
        <p:spPr>
          <a:xfrm>
            <a:off x="6438748" y="2194560"/>
            <a:ext cx="566928" cy="566928"/>
          </a:xfrm>
          <a:prstGeom prst="ellipse">
            <a:avLst/>
          </a:prstGeom>
          <a:solidFill>
            <a:schemeClr val="accent4"/>
          </a:solidFill>
          <a:ln w="12700">
            <a:solidFill>
              <a:schemeClr val="accent4"/>
            </a:solidFill>
            <a:prstDash val="solid"/>
          </a:ln>
        </p:spPr>
      </p:sp>
      <p:pic>
        <p:nvPicPr>
          <p:cNvPr id="18" name="ikon-FaLaptop" descr="preencoded.png">    </p:cNvPr>
          <p:cNvPicPr>
            <a:picLocks noChangeAspect="1"/>
          </p:cNvPicPr>
          <p:nvPr/>
        </p:nvPicPr>
        <p:blipFill>
          <a:blip r:embed="rId3"/>
          <a:stretch>
            <a:fillRect/>
          </a:stretch>
        </p:blipFill>
        <p:spPr>
          <a:xfrm>
            <a:off x="6574810" y="2330623"/>
            <a:ext cx="294803" cy="294803"/>
          </a:xfrm>
          <a:prstGeom prst="rect">
            <a:avLst/>
          </a:prstGeom>
        </p:spPr>
      </p:pic>
      <p:sp>
        <p:nvSpPr>
          <p:cNvPr id="19" name="Text 14"/>
          <p:cNvSpPr txBox="1"/>
          <p:nvPr/>
        </p:nvSpPr>
        <p:spPr>
          <a:xfrm>
            <a:off x="7852181" y="2167128"/>
            <a:ext cx="731520" cy="502920"/>
          </a:xfrm>
          <a:prstGeom prst="rect">
            <a:avLst/>
          </a:prstGeom>
          <a:noFill/>
          <a:ln/>
        </p:spPr>
        <p:txBody>
          <a:bodyPr wrap="square" lIns="0" tIns="0" rIns="0" bIns="0" rtlCol="0" anchor="t"/>
          <a:lstStyle/>
          <a:p>
            <a:pPr algn="r" indent="0" marL="0">
              <a:buNone/>
            </a:pPr>
            <a:r>
              <a:rPr lang="en-US" sz="2800" b="1" dirty="0">
                <a:solidFill>
                  <a:srgbClr val="D6CFF5"/>
                </a:solidFill>
              </a:rPr>
              <a:t>03</a:t>
            </a:r>
            <a:endParaRPr lang="en-US" sz="2800" dirty="0"/>
          </a:p>
        </p:txBody>
      </p:sp>
      <p:sp>
        <p:nvSpPr>
          <p:cNvPr id="20" name="Text 15"/>
          <p:cNvSpPr txBox="1"/>
          <p:nvPr/>
        </p:nvSpPr>
        <p:spPr>
          <a:xfrm>
            <a:off x="6438748" y="2880360"/>
            <a:ext cx="2190674" cy="384048"/>
          </a:xfrm>
          <a:prstGeom prst="rect">
            <a:avLst/>
          </a:prstGeom>
          <a:noFill/>
          <a:ln/>
        </p:spPr>
        <p:txBody>
          <a:bodyPr wrap="square" lIns="0" tIns="0" rIns="0" bIns="0" rtlCol="0" anchor="t"/>
          <a:lstStyle/>
          <a:p>
            <a:pPr indent="0" marL="0">
              <a:buNone/>
            </a:pPr>
            <a:r>
              <a:rPr lang="en-US" sz="1800" b="1" dirty="0">
                <a:solidFill>
                  <a:schemeClr val="tx2"/>
                </a:solidFill>
              </a:rPr>
              <a:t>Staj Platformu</a:t>
            </a:r>
            <a:endParaRPr lang="en-US" sz="1800" dirty="0"/>
          </a:p>
        </p:txBody>
      </p:sp>
      <p:sp>
        <p:nvSpPr>
          <p:cNvPr id="21" name="Text 16"/>
          <p:cNvSpPr txBox="1"/>
          <p:nvPr/>
        </p:nvSpPr>
        <p:spPr>
          <a:xfrm>
            <a:off x="6438748" y="3264408"/>
            <a:ext cx="2190674" cy="457200"/>
          </a:xfrm>
          <a:prstGeom prst="rect">
            <a:avLst/>
          </a:prstGeom>
          <a:noFill/>
          <a:ln/>
        </p:spPr>
        <p:txBody>
          <a:bodyPr wrap="square" lIns="0" tIns="0" rIns="0" bIns="0" rtlCol="0" anchor="t"/>
          <a:lstStyle/>
          <a:p>
            <a:pPr indent="0" marL="0">
              <a:buNone/>
            </a:pPr>
            <a:r>
              <a:rPr lang="en-US" sz="1400" dirty="0">
                <a:solidFill>
                  <a:srgbClr val="5B5680"/>
                </a:solidFill>
              </a:rPr>
              <a:t>Giriş, firma kaydı, başvuru ve onaylar</a:t>
            </a:r>
            <a:endParaRPr lang="en-US" sz="1400" dirty="0"/>
          </a:p>
        </p:txBody>
      </p:sp>
      <p:sp>
        <p:nvSpPr>
          <p:cNvPr id="22" name="kart"/>
          <p:cNvSpPr/>
          <p:nvPr/>
        </p:nvSpPr>
        <p:spPr>
          <a:xfrm>
            <a:off x="9040901" y="1965960"/>
            <a:ext cx="2602154" cy="1828800"/>
          </a:xfrm>
          <a:prstGeom prst="roundRect">
            <a:avLst>
              <a:gd name="adj" fmla="val 700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3" name="ikon-zemin"/>
          <p:cNvSpPr/>
          <p:nvPr/>
        </p:nvSpPr>
        <p:spPr>
          <a:xfrm>
            <a:off x="9269501" y="2194560"/>
            <a:ext cx="566928" cy="566928"/>
          </a:xfrm>
          <a:prstGeom prst="ellipse">
            <a:avLst/>
          </a:prstGeom>
          <a:solidFill>
            <a:schemeClr val="accent2"/>
          </a:solidFill>
          <a:ln w="12700">
            <a:solidFill>
              <a:schemeClr val="accent2"/>
            </a:solidFill>
            <a:prstDash val="solid"/>
          </a:ln>
        </p:spPr>
      </p:sp>
      <p:pic>
        <p:nvPicPr>
          <p:cNvPr id="24" name="ikon-FaBriefcase" descr="preencoded.png">    </p:cNvPr>
          <p:cNvPicPr>
            <a:picLocks noChangeAspect="1"/>
          </p:cNvPicPr>
          <p:nvPr/>
        </p:nvPicPr>
        <p:blipFill>
          <a:blip r:embed="rId4"/>
          <a:stretch>
            <a:fillRect/>
          </a:stretch>
        </p:blipFill>
        <p:spPr>
          <a:xfrm>
            <a:off x="9405564" y="2330623"/>
            <a:ext cx="294803" cy="294803"/>
          </a:xfrm>
          <a:prstGeom prst="rect">
            <a:avLst/>
          </a:prstGeom>
        </p:spPr>
      </p:pic>
      <p:sp>
        <p:nvSpPr>
          <p:cNvPr id="25" name="Text 19"/>
          <p:cNvSpPr txBox="1"/>
          <p:nvPr/>
        </p:nvSpPr>
        <p:spPr>
          <a:xfrm>
            <a:off x="10682935" y="2167128"/>
            <a:ext cx="731520" cy="502920"/>
          </a:xfrm>
          <a:prstGeom prst="rect">
            <a:avLst/>
          </a:prstGeom>
          <a:noFill/>
          <a:ln/>
        </p:spPr>
        <p:txBody>
          <a:bodyPr wrap="square" lIns="0" tIns="0" rIns="0" bIns="0" rtlCol="0" anchor="t"/>
          <a:lstStyle/>
          <a:p>
            <a:pPr algn="r" indent="0" marL="0">
              <a:buNone/>
            </a:pPr>
            <a:r>
              <a:rPr lang="en-US" sz="2800" b="1" dirty="0">
                <a:solidFill>
                  <a:srgbClr val="D6CFF5"/>
                </a:solidFill>
              </a:rPr>
              <a:t>04</a:t>
            </a:r>
            <a:endParaRPr lang="en-US" sz="2800" dirty="0"/>
          </a:p>
        </p:txBody>
      </p:sp>
      <p:sp>
        <p:nvSpPr>
          <p:cNvPr id="26" name="Text 20"/>
          <p:cNvSpPr txBox="1"/>
          <p:nvPr/>
        </p:nvSpPr>
        <p:spPr>
          <a:xfrm>
            <a:off x="9269501" y="2880360"/>
            <a:ext cx="2190674" cy="384048"/>
          </a:xfrm>
          <a:prstGeom prst="rect">
            <a:avLst/>
          </a:prstGeom>
          <a:noFill/>
          <a:ln/>
        </p:spPr>
        <p:txBody>
          <a:bodyPr wrap="square" lIns="0" tIns="0" rIns="0" bIns="0" rtlCol="0" anchor="t"/>
          <a:lstStyle/>
          <a:p>
            <a:pPr indent="0" marL="0">
              <a:buNone/>
            </a:pPr>
            <a:r>
              <a:rPr lang="en-US" sz="1800" b="1" dirty="0">
                <a:solidFill>
                  <a:schemeClr val="tx2"/>
                </a:solidFill>
              </a:rPr>
              <a:t>İME süresince</a:t>
            </a:r>
            <a:endParaRPr lang="en-US" sz="1800" dirty="0"/>
          </a:p>
        </p:txBody>
      </p:sp>
      <p:sp>
        <p:nvSpPr>
          <p:cNvPr id="27" name="Text 21"/>
          <p:cNvSpPr txBox="1"/>
          <p:nvPr/>
        </p:nvSpPr>
        <p:spPr>
          <a:xfrm>
            <a:off x="9269501" y="3264408"/>
            <a:ext cx="2190674" cy="457200"/>
          </a:xfrm>
          <a:prstGeom prst="rect">
            <a:avLst/>
          </a:prstGeom>
          <a:noFill/>
          <a:ln/>
        </p:spPr>
        <p:txBody>
          <a:bodyPr wrap="square" lIns="0" tIns="0" rIns="0" bIns="0" rtlCol="0" anchor="t"/>
          <a:lstStyle/>
          <a:p>
            <a:pPr indent="0" marL="0">
              <a:buNone/>
            </a:pPr>
            <a:r>
              <a:rPr lang="en-US" sz="1400" dirty="0">
                <a:solidFill>
                  <a:srgbClr val="5B5680"/>
                </a:solidFill>
              </a:rPr>
              <a:t>Çalışma düzeni, rapor, devam, değişiklik</a:t>
            </a:r>
            <a:endParaRPr lang="en-US" sz="1400" dirty="0"/>
          </a:p>
        </p:txBody>
      </p:sp>
      <p:sp>
        <p:nvSpPr>
          <p:cNvPr id="28" name="kart"/>
          <p:cNvSpPr/>
          <p:nvPr/>
        </p:nvSpPr>
        <p:spPr>
          <a:xfrm>
            <a:off x="548640" y="3977640"/>
            <a:ext cx="3545738" cy="1828800"/>
          </a:xfrm>
          <a:prstGeom prst="roundRect">
            <a:avLst>
              <a:gd name="adj" fmla="val 700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9" name="ikon-zemin"/>
          <p:cNvSpPr/>
          <p:nvPr/>
        </p:nvSpPr>
        <p:spPr>
          <a:xfrm>
            <a:off x="777240" y="4206240"/>
            <a:ext cx="566928" cy="566928"/>
          </a:xfrm>
          <a:prstGeom prst="ellipse">
            <a:avLst/>
          </a:prstGeom>
          <a:solidFill>
            <a:schemeClr val="accent3"/>
          </a:solidFill>
          <a:ln w="12700">
            <a:solidFill>
              <a:schemeClr val="accent3"/>
            </a:solidFill>
            <a:prstDash val="solid"/>
          </a:ln>
        </p:spPr>
      </p:sp>
      <p:pic>
        <p:nvPicPr>
          <p:cNvPr id="30" name="ikon-FaChartLine" descr="preencoded.png">    </p:cNvPr>
          <p:cNvPicPr>
            <a:picLocks noChangeAspect="1"/>
          </p:cNvPicPr>
          <p:nvPr/>
        </p:nvPicPr>
        <p:blipFill>
          <a:blip r:embed="rId5"/>
          <a:stretch>
            <a:fillRect/>
          </a:stretch>
        </p:blipFill>
        <p:spPr>
          <a:xfrm>
            <a:off x="913303" y="4342303"/>
            <a:ext cx="294803" cy="294803"/>
          </a:xfrm>
          <a:prstGeom prst="rect">
            <a:avLst/>
          </a:prstGeom>
        </p:spPr>
      </p:pic>
      <p:sp>
        <p:nvSpPr>
          <p:cNvPr id="31" name="Text 24"/>
          <p:cNvSpPr txBox="1"/>
          <p:nvPr/>
        </p:nvSpPr>
        <p:spPr>
          <a:xfrm>
            <a:off x="3134258" y="4178808"/>
            <a:ext cx="731520" cy="502920"/>
          </a:xfrm>
          <a:prstGeom prst="rect">
            <a:avLst/>
          </a:prstGeom>
          <a:noFill/>
          <a:ln/>
        </p:spPr>
        <p:txBody>
          <a:bodyPr wrap="square" lIns="0" tIns="0" rIns="0" bIns="0" rtlCol="0" anchor="t"/>
          <a:lstStyle/>
          <a:p>
            <a:pPr algn="r" indent="0" marL="0">
              <a:buNone/>
            </a:pPr>
            <a:r>
              <a:rPr lang="en-US" sz="2800" b="1" dirty="0">
                <a:solidFill>
                  <a:srgbClr val="D6CFF5"/>
                </a:solidFill>
              </a:rPr>
              <a:t>05</a:t>
            </a:r>
            <a:endParaRPr lang="en-US" sz="2800" dirty="0"/>
          </a:p>
        </p:txBody>
      </p:sp>
      <p:sp>
        <p:nvSpPr>
          <p:cNvPr id="32" name="Text 25"/>
          <p:cNvSpPr txBox="1"/>
          <p:nvPr/>
        </p:nvSpPr>
        <p:spPr>
          <a:xfrm>
            <a:off x="777240" y="4892040"/>
            <a:ext cx="3134258" cy="384048"/>
          </a:xfrm>
          <a:prstGeom prst="rect">
            <a:avLst/>
          </a:prstGeom>
          <a:noFill/>
          <a:ln/>
        </p:spPr>
        <p:txBody>
          <a:bodyPr wrap="square" lIns="0" tIns="0" rIns="0" bIns="0" rtlCol="0" anchor="t"/>
          <a:lstStyle/>
          <a:p>
            <a:pPr indent="0" marL="0">
              <a:buNone/>
            </a:pPr>
            <a:r>
              <a:rPr lang="en-US" sz="1800" b="1" dirty="0">
                <a:solidFill>
                  <a:schemeClr val="tx2"/>
                </a:solidFill>
              </a:rPr>
              <a:t>Bitiş ve değerlendirme</a:t>
            </a:r>
            <a:endParaRPr lang="en-US" sz="1800" dirty="0"/>
          </a:p>
        </p:txBody>
      </p:sp>
      <p:sp>
        <p:nvSpPr>
          <p:cNvPr id="33" name="Text 26"/>
          <p:cNvSpPr txBox="1"/>
          <p:nvPr/>
        </p:nvSpPr>
        <p:spPr>
          <a:xfrm>
            <a:off x="777240" y="5276088"/>
            <a:ext cx="3134258" cy="457200"/>
          </a:xfrm>
          <a:prstGeom prst="rect">
            <a:avLst/>
          </a:prstGeom>
          <a:noFill/>
          <a:ln/>
        </p:spPr>
        <p:txBody>
          <a:bodyPr wrap="square" lIns="0" tIns="0" rIns="0" bIns="0" rtlCol="0" anchor="t"/>
          <a:lstStyle/>
          <a:p>
            <a:pPr indent="0" marL="0">
              <a:buNone/>
            </a:pPr>
            <a:r>
              <a:rPr lang="en-US" sz="1400" dirty="0">
                <a:solidFill>
                  <a:srgbClr val="5B5680"/>
                </a:solidFill>
              </a:rPr>
              <a:t>Yarıyıl sonu raporu, not, Devlet Katkısı</a:t>
            </a:r>
            <a:endParaRPr lang="en-US" sz="1400" dirty="0"/>
          </a:p>
        </p:txBody>
      </p:sp>
      <p:sp>
        <p:nvSpPr>
          <p:cNvPr id="34" name="kart"/>
          <p:cNvSpPr/>
          <p:nvPr/>
        </p:nvSpPr>
        <p:spPr>
          <a:xfrm>
            <a:off x="4322978" y="3977640"/>
            <a:ext cx="3545738" cy="1828800"/>
          </a:xfrm>
          <a:prstGeom prst="roundRect">
            <a:avLst>
              <a:gd name="adj" fmla="val 700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35" name="ikon-zemin"/>
          <p:cNvSpPr/>
          <p:nvPr/>
        </p:nvSpPr>
        <p:spPr>
          <a:xfrm>
            <a:off x="4551578" y="4206240"/>
            <a:ext cx="566928" cy="566928"/>
          </a:xfrm>
          <a:prstGeom prst="ellipse">
            <a:avLst/>
          </a:prstGeom>
          <a:solidFill>
            <a:schemeClr val="accent6"/>
          </a:solidFill>
          <a:ln w="12700">
            <a:solidFill>
              <a:schemeClr val="accent6"/>
            </a:solidFill>
            <a:prstDash val="solid"/>
          </a:ln>
        </p:spPr>
      </p:sp>
      <p:pic>
        <p:nvPicPr>
          <p:cNvPr id="36" name="ikon-FaUsers" descr="preencoded.png">    </p:cNvPr>
          <p:cNvPicPr>
            <a:picLocks noChangeAspect="1"/>
          </p:cNvPicPr>
          <p:nvPr/>
        </p:nvPicPr>
        <p:blipFill>
          <a:blip r:embed="rId6"/>
          <a:stretch>
            <a:fillRect/>
          </a:stretch>
        </p:blipFill>
        <p:spPr>
          <a:xfrm>
            <a:off x="4687641" y="4342303"/>
            <a:ext cx="294803" cy="294803"/>
          </a:xfrm>
          <a:prstGeom prst="rect">
            <a:avLst/>
          </a:prstGeom>
        </p:spPr>
      </p:pic>
      <p:sp>
        <p:nvSpPr>
          <p:cNvPr id="37" name="Text 29"/>
          <p:cNvSpPr txBox="1"/>
          <p:nvPr/>
        </p:nvSpPr>
        <p:spPr>
          <a:xfrm>
            <a:off x="6908597" y="4178808"/>
            <a:ext cx="731520" cy="502920"/>
          </a:xfrm>
          <a:prstGeom prst="rect">
            <a:avLst/>
          </a:prstGeom>
          <a:noFill/>
          <a:ln/>
        </p:spPr>
        <p:txBody>
          <a:bodyPr wrap="square" lIns="0" tIns="0" rIns="0" bIns="0" rtlCol="0" anchor="t"/>
          <a:lstStyle/>
          <a:p>
            <a:pPr algn="r" indent="0" marL="0">
              <a:buNone/>
            </a:pPr>
            <a:r>
              <a:rPr lang="en-US" sz="2800" b="1" dirty="0">
                <a:solidFill>
                  <a:srgbClr val="D6CFF5"/>
                </a:solidFill>
              </a:rPr>
              <a:t>06</a:t>
            </a:r>
            <a:endParaRPr lang="en-US" sz="2800" dirty="0"/>
          </a:p>
        </p:txBody>
      </p:sp>
      <p:sp>
        <p:nvSpPr>
          <p:cNvPr id="38" name="Text 30"/>
          <p:cNvSpPr txBox="1"/>
          <p:nvPr/>
        </p:nvSpPr>
        <p:spPr>
          <a:xfrm>
            <a:off x="4551578" y="4892040"/>
            <a:ext cx="3134258" cy="384048"/>
          </a:xfrm>
          <a:prstGeom prst="rect">
            <a:avLst/>
          </a:prstGeom>
          <a:noFill/>
          <a:ln/>
        </p:spPr>
        <p:txBody>
          <a:bodyPr wrap="square" lIns="0" tIns="0" rIns="0" bIns="0" rtlCol="0" anchor="t"/>
          <a:lstStyle/>
          <a:p>
            <a:pPr indent="0" marL="0">
              <a:buNone/>
            </a:pPr>
            <a:r>
              <a:rPr lang="en-US" sz="1800" b="1" dirty="0">
                <a:solidFill>
                  <a:schemeClr val="tx2"/>
                </a:solidFill>
              </a:rPr>
              <a:t>Özel durumlar ve görevler</a:t>
            </a:r>
            <a:endParaRPr lang="en-US" sz="1800" dirty="0"/>
          </a:p>
        </p:txBody>
      </p:sp>
      <p:sp>
        <p:nvSpPr>
          <p:cNvPr id="39" name="Text 31"/>
          <p:cNvSpPr txBox="1"/>
          <p:nvPr/>
        </p:nvSpPr>
        <p:spPr>
          <a:xfrm>
            <a:off x="4551578" y="5276088"/>
            <a:ext cx="3134258" cy="457200"/>
          </a:xfrm>
          <a:prstGeom prst="rect">
            <a:avLst/>
          </a:prstGeom>
          <a:noFill/>
          <a:ln/>
        </p:spPr>
        <p:txBody>
          <a:bodyPr wrap="square" lIns="0" tIns="0" rIns="0" bIns="0" rtlCol="0" anchor="t"/>
          <a:lstStyle/>
          <a:p>
            <a:pPr indent="0" marL="0">
              <a:buNone/>
            </a:pPr>
            <a:r>
              <a:rPr lang="en-US" sz="1400" dirty="0">
                <a:solidFill>
                  <a:srgbClr val="5B5680"/>
                </a:solidFill>
              </a:rPr>
              <a:t>Yurt dışı, tanınma, komisyon, akademik personel</a:t>
            </a:r>
            <a:endParaRPr lang="en-US" sz="1400" dirty="0"/>
          </a:p>
        </p:txBody>
      </p:sp>
      <p:sp>
        <p:nvSpPr>
          <p:cNvPr id="40" name="kart"/>
          <p:cNvSpPr/>
          <p:nvPr/>
        </p:nvSpPr>
        <p:spPr>
          <a:xfrm>
            <a:off x="8097317" y="3977640"/>
            <a:ext cx="3545738" cy="1828800"/>
          </a:xfrm>
          <a:prstGeom prst="roundRect">
            <a:avLst>
              <a:gd name="adj" fmla="val 700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41" name="ikon-zemin"/>
          <p:cNvSpPr/>
          <p:nvPr/>
        </p:nvSpPr>
        <p:spPr>
          <a:xfrm>
            <a:off x="8325917" y="4206240"/>
            <a:ext cx="566928" cy="566928"/>
          </a:xfrm>
          <a:prstGeom prst="ellipse">
            <a:avLst/>
          </a:prstGeom>
          <a:solidFill>
            <a:schemeClr val="accent5"/>
          </a:solidFill>
          <a:ln w="12700">
            <a:solidFill>
              <a:schemeClr val="accent5"/>
            </a:solidFill>
            <a:prstDash val="solid"/>
          </a:ln>
        </p:spPr>
      </p:sp>
      <p:pic>
        <p:nvPicPr>
          <p:cNvPr id="42" name="ikon-FaQuestion" descr="preencoded.png">    </p:cNvPr>
          <p:cNvPicPr>
            <a:picLocks noChangeAspect="1"/>
          </p:cNvPicPr>
          <p:nvPr/>
        </p:nvPicPr>
        <p:blipFill>
          <a:blip r:embed="rId7"/>
          <a:stretch>
            <a:fillRect/>
          </a:stretch>
        </p:blipFill>
        <p:spPr>
          <a:xfrm>
            <a:off x="8461980" y="4342303"/>
            <a:ext cx="294803" cy="294803"/>
          </a:xfrm>
          <a:prstGeom prst="rect">
            <a:avLst/>
          </a:prstGeom>
        </p:spPr>
      </p:pic>
      <p:sp>
        <p:nvSpPr>
          <p:cNvPr id="43" name="Text 34"/>
          <p:cNvSpPr txBox="1"/>
          <p:nvPr/>
        </p:nvSpPr>
        <p:spPr>
          <a:xfrm>
            <a:off x="10682935" y="4178808"/>
            <a:ext cx="731520" cy="502920"/>
          </a:xfrm>
          <a:prstGeom prst="rect">
            <a:avLst/>
          </a:prstGeom>
          <a:noFill/>
          <a:ln/>
        </p:spPr>
        <p:txBody>
          <a:bodyPr wrap="square" lIns="0" tIns="0" rIns="0" bIns="0" rtlCol="0" anchor="t"/>
          <a:lstStyle/>
          <a:p>
            <a:pPr algn="r" indent="0" marL="0">
              <a:buNone/>
            </a:pPr>
            <a:r>
              <a:rPr lang="en-US" sz="2800" b="1" dirty="0">
                <a:solidFill>
                  <a:srgbClr val="D6CFF5"/>
                </a:solidFill>
              </a:rPr>
              <a:t>07</a:t>
            </a:r>
            <a:endParaRPr lang="en-US" sz="2800" dirty="0"/>
          </a:p>
        </p:txBody>
      </p:sp>
      <p:sp>
        <p:nvSpPr>
          <p:cNvPr id="44" name="Text 35"/>
          <p:cNvSpPr txBox="1"/>
          <p:nvPr/>
        </p:nvSpPr>
        <p:spPr>
          <a:xfrm>
            <a:off x="8325917" y="4892040"/>
            <a:ext cx="3134258" cy="384048"/>
          </a:xfrm>
          <a:prstGeom prst="rect">
            <a:avLst/>
          </a:prstGeom>
          <a:noFill/>
          <a:ln/>
        </p:spPr>
        <p:txBody>
          <a:bodyPr wrap="square" lIns="0" tIns="0" rIns="0" bIns="0" rtlCol="0" anchor="t"/>
          <a:lstStyle/>
          <a:p>
            <a:pPr indent="0" marL="0">
              <a:buNone/>
            </a:pPr>
            <a:r>
              <a:rPr lang="en-US" sz="1800" b="1" dirty="0">
                <a:solidFill>
                  <a:schemeClr val="tx2"/>
                </a:solidFill>
              </a:rPr>
              <a:t>Sorular ve kaynaklar</a:t>
            </a:r>
            <a:endParaRPr lang="en-US" sz="1800" dirty="0"/>
          </a:p>
        </p:txBody>
      </p:sp>
      <p:sp>
        <p:nvSpPr>
          <p:cNvPr id="45" name="Text 36"/>
          <p:cNvSpPr txBox="1"/>
          <p:nvPr/>
        </p:nvSpPr>
        <p:spPr>
          <a:xfrm>
            <a:off x="8325917" y="5276088"/>
            <a:ext cx="3134258" cy="457200"/>
          </a:xfrm>
          <a:prstGeom prst="rect">
            <a:avLst/>
          </a:prstGeom>
          <a:noFill/>
          <a:ln/>
        </p:spPr>
        <p:txBody>
          <a:bodyPr wrap="square" lIns="0" tIns="0" rIns="0" bIns="0" rtlCol="0" anchor="t"/>
          <a:lstStyle/>
          <a:p>
            <a:pPr indent="0" marL="0">
              <a:buNone/>
            </a:pPr>
            <a:r>
              <a:rPr lang="en-US" sz="1400" dirty="0">
                <a:solidFill>
                  <a:srgbClr val="5B5680"/>
                </a:solidFill>
              </a:rPr>
              <a:t>SSS, kontrol listesi, formlar, iletişim</a:t>
            </a:r>
            <a:endParaRPr lang="en-US" sz="14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822960" y="1234440"/>
            <a:ext cx="2743200" cy="1188720"/>
          </a:xfrm>
          <a:prstGeom prst="rect">
            <a:avLst/>
          </a:prstGeom>
          <a:noFill/>
          <a:ln/>
        </p:spPr>
        <p:txBody>
          <a:bodyPr wrap="square" lIns="0" tIns="0" rIns="0" bIns="0" rtlCol="0" anchor="b"/>
          <a:lstStyle/>
          <a:p>
            <a:pPr indent="0" marL="0">
              <a:buNone/>
            </a:pPr>
            <a:r>
              <a:rPr lang="en-US" sz="8800" b="1" dirty="0">
                <a:solidFill>
                  <a:srgbClr val="8E7DF2"/>
                </a:solidFill>
              </a:rPr>
              <a:t>01</a:t>
            </a:r>
            <a:endParaRPr lang="en-US" sz="8800" dirty="0"/>
          </a:p>
        </p:txBody>
      </p:sp>
      <p:sp>
        <p:nvSpPr>
          <p:cNvPr id="3" name="Text 0"/>
          <p:cNvSpPr/>
          <p:nvPr>
            <p:ph idx="101" type="title" hasCustomPrompt="1"/>
          </p:nvPr>
        </p:nvSpPr>
        <p:spPr>
          <a:xfrm>
            <a:off x="822960" y="2514600"/>
            <a:ext cx="7680960" cy="960120"/>
          </a:xfrm>
          <a:prstGeom prst="rect">
            <a:avLst/>
          </a:prstGeom>
          <a:noFill/>
          <a:ln/>
        </p:spPr>
        <p:txBody>
          <a:bodyPr wrap="square" lIns="0" tIns="0" rIns="0" bIns="0" rtlCol="0" anchor="b"/>
          <a:lstStyle/>
          <a:p>
            <a:pPr algn="l" indent="0" marL="0">
              <a:buNone/>
            </a:pPr>
            <a:r>
              <a:rPr lang="en-US" sz="4600" b="1" dirty="0">
                <a:solidFill>
                  <a:schemeClr val="bg1"/>
                </a:solidFill>
              </a:rPr>
              <a:t>İME'yi tanıyalım</a:t>
            </a:r>
            <a:endParaRPr lang="en-US" sz="4600" dirty="0"/>
          </a:p>
        </p:txBody>
      </p:sp>
      <p:sp>
        <p:nvSpPr>
          <p:cNvPr id="4" name="Text 0"/>
          <p:cNvSpPr/>
          <p:nvPr>
            <p:ph idx="102" type="body" hasCustomPrompt="1"/>
          </p:nvPr>
        </p:nvSpPr>
        <p:spPr>
          <a:xfrm>
            <a:off x="822960" y="3566160"/>
            <a:ext cx="7315200" cy="457200"/>
          </a:xfrm>
          <a:prstGeom prst="rect">
            <a:avLst/>
          </a:prstGeom>
          <a:noFill/>
          <a:ln/>
        </p:spPr>
        <p:txBody>
          <a:bodyPr wrap="square" lIns="0" tIns="0" rIns="0" bIns="0" rtlCol="0" anchor="t"/>
          <a:lstStyle/>
          <a:p>
            <a:pPr algn="l" indent="0" marL="0">
              <a:buNone/>
            </a:pPr>
            <a:r>
              <a:rPr lang="en-US" sz="2000" dirty="0">
                <a:solidFill>
                  <a:srgbClr val="D9D0FF"/>
                </a:solidFill>
              </a:rPr>
              <a:t>Tanım, dayanak mevzuat ve paydaşlar</a:t>
            </a:r>
            <a:endParaRPr lang="en-US" sz="2000" dirty="0"/>
          </a:p>
        </p:txBody>
      </p:sp>
      <p:sp>
        <p:nvSpPr>
          <p:cNvPr id="5" name="Text 3"/>
          <p:cNvSpPr txBox="1"/>
          <p:nvPr/>
        </p:nvSpPr>
        <p:spPr>
          <a:xfrm>
            <a:off x="822960" y="4343400"/>
            <a:ext cx="6858000" cy="173736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rgbClr val="EFEAFF"/>
                </a:solidFill>
              </a:rPr>
              <a:t>İşletmede Mesleki Eğitim nedir?</a:t>
            </a:r>
            <a:endParaRPr lang="en-US" sz="1700" dirty="0"/>
          </a:p>
          <a:p>
            <a:pPr marL="228600" indent="-228600">
              <a:spcAft>
                <a:spcPts val="600"/>
              </a:spcAft>
              <a:buSzPct val="100000"/>
              <a:buChar char="●"/>
            </a:pPr>
            <a:r>
              <a:rPr lang="en-US" sz="1700" dirty="0">
                <a:solidFill>
                  <a:srgbClr val="EFEAFF"/>
                </a:solidFill>
              </a:rPr>
              <a:t>Dayanak mevzuat ve TBMYO Usul ve Esasları</a:t>
            </a:r>
            <a:endParaRPr lang="en-US" sz="1700" dirty="0"/>
          </a:p>
          <a:p>
            <a:pPr marL="228600" indent="-228600">
              <a:spcAft>
                <a:spcPts val="600"/>
              </a:spcAft>
              <a:buSzPct val="100000"/>
              <a:buChar char="●"/>
            </a:pPr>
            <a:r>
              <a:rPr lang="en-US" sz="1700" dirty="0">
                <a:solidFill>
                  <a:srgbClr val="EFEAFF"/>
                </a:solidFill>
              </a:rPr>
              <a:t>Kim ne yapar? Paydaşlar ve görevleri</a:t>
            </a:r>
            <a:endParaRPr lang="en-US" sz="17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D9D0FF"/>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İşletmede Mesleki Eğitim nedir?</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Gerçek iş ortamında, en az bir yarıyıl süren, kredili bir eğitim</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4/f, 5, 13/1, 15</a:t>
            </a:r>
            <a:endParaRPr lang="en-US" sz="1000" dirty="0"/>
          </a:p>
        </p:txBody>
      </p:sp>
      <p:sp>
        <p:nvSpPr>
          <p:cNvPr id="5" name="kart"/>
          <p:cNvSpPr/>
          <p:nvPr/>
        </p:nvSpPr>
        <p:spPr>
          <a:xfrm>
            <a:off x="548640" y="1920240"/>
            <a:ext cx="5760720" cy="1874520"/>
          </a:xfrm>
          <a:prstGeom prst="roundRect">
            <a:avLst>
              <a:gd name="adj" fmla="val 6829"/>
            </a:avLst>
          </a:prstGeom>
          <a:solidFill>
            <a:srgbClr val="F6F3FF"/>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6" name="ikon-zemin"/>
          <p:cNvSpPr/>
          <p:nvPr/>
        </p:nvSpPr>
        <p:spPr>
          <a:xfrm>
            <a:off x="777240" y="2103120"/>
            <a:ext cx="457200" cy="457200"/>
          </a:xfrm>
          <a:prstGeom prst="ellipse">
            <a:avLst/>
          </a:prstGeom>
          <a:solidFill>
            <a:srgbClr val="EDE9FE"/>
          </a:solidFill>
          <a:ln w="12700">
            <a:solidFill>
              <a:srgbClr val="EDE9FE"/>
            </a:solidFill>
            <a:prstDash val="solid"/>
          </a:ln>
        </p:spPr>
      </p:sp>
      <p:pic>
        <p:nvPicPr>
          <p:cNvPr id="7" name="ikon-FaQuoteLeft" descr="preencoded.png">    </p:cNvPr>
          <p:cNvPicPr>
            <a:picLocks noChangeAspect="1"/>
          </p:cNvPicPr>
          <p:nvPr/>
        </p:nvPicPr>
        <p:blipFill>
          <a:blip r:embed="rId1"/>
          <a:stretch>
            <a:fillRect/>
          </a:stretch>
        </p:blipFill>
        <p:spPr>
          <a:xfrm>
            <a:off x="886968" y="2212848"/>
            <a:ext cx="237744" cy="237744"/>
          </a:xfrm>
          <a:prstGeom prst="rect">
            <a:avLst/>
          </a:prstGeom>
        </p:spPr>
      </p:pic>
      <p:sp>
        <p:nvSpPr>
          <p:cNvPr id="8" name="Text 5"/>
          <p:cNvSpPr txBox="1"/>
          <p:nvPr/>
        </p:nvSpPr>
        <p:spPr>
          <a:xfrm>
            <a:off x="1371600" y="2075688"/>
            <a:ext cx="4754880" cy="1600200"/>
          </a:xfrm>
          <a:prstGeom prst="rect">
            <a:avLst/>
          </a:prstGeom>
          <a:noFill/>
          <a:ln/>
        </p:spPr>
        <p:txBody>
          <a:bodyPr wrap="square" lIns="0" tIns="0" rIns="0" bIns="0" rtlCol="0" anchor="ctr"/>
          <a:lstStyle/>
          <a:p>
            <a:pPr indent="0" marL="0">
              <a:buNone/>
            </a:pPr>
            <a:r>
              <a:rPr lang="en-US" sz="1600" i="1" dirty="0">
                <a:solidFill>
                  <a:schemeClr val="tx2"/>
                </a:solidFill>
              </a:rPr>
              <a:t>Öğrencilerin Türkiye Yükseköğretim Yeterlilikler Çerçevesi'ne uygun 5. ve 6. seviye öğrenme kazanımlarını (bilgi, beceri ve yetkinlik) iş ortamında geliştirmeleri amacıyla, en az bir dönem süreyle işletmelerde gerçekleştirilen uygulamalı eğitimdir.</a:t>
            </a:r>
            <a:endParaRPr lang="en-US" sz="1600" dirty="0"/>
          </a:p>
        </p:txBody>
      </p:sp>
      <p:sp>
        <p:nvSpPr>
          <p:cNvPr id="9" name="ikon-zemin"/>
          <p:cNvSpPr/>
          <p:nvPr/>
        </p:nvSpPr>
        <p:spPr>
          <a:xfrm>
            <a:off x="548640" y="4005072"/>
            <a:ext cx="420624" cy="420624"/>
          </a:xfrm>
          <a:prstGeom prst="ellipse">
            <a:avLst/>
          </a:prstGeom>
          <a:solidFill>
            <a:srgbClr val="EDE9FE"/>
          </a:solidFill>
          <a:ln w="12700">
            <a:solidFill>
              <a:srgbClr val="EDE9FE"/>
            </a:solidFill>
            <a:prstDash val="solid"/>
          </a:ln>
        </p:spPr>
      </p:sp>
      <p:pic>
        <p:nvPicPr>
          <p:cNvPr id="10" name="ikon-FaBook" descr="preencoded.png">    </p:cNvPr>
          <p:cNvPicPr>
            <a:picLocks noChangeAspect="1"/>
          </p:cNvPicPr>
          <p:nvPr/>
        </p:nvPicPr>
        <p:blipFill>
          <a:blip r:embed="rId2"/>
          <a:stretch>
            <a:fillRect/>
          </a:stretch>
        </p:blipFill>
        <p:spPr>
          <a:xfrm>
            <a:off x="649590" y="4106022"/>
            <a:ext cx="218724" cy="218724"/>
          </a:xfrm>
          <a:prstGeom prst="rect">
            <a:avLst/>
          </a:prstGeom>
        </p:spPr>
      </p:pic>
      <p:sp>
        <p:nvSpPr>
          <p:cNvPr id="11" name="Text 7"/>
          <p:cNvSpPr txBox="1"/>
          <p:nvPr/>
        </p:nvSpPr>
        <p:spPr>
          <a:xfrm>
            <a:off x="1115568" y="3986784"/>
            <a:ext cx="5166360" cy="566928"/>
          </a:xfrm>
          <a:prstGeom prst="rect">
            <a:avLst/>
          </a:prstGeom>
          <a:noFill/>
          <a:ln/>
        </p:spPr>
        <p:txBody>
          <a:bodyPr wrap="square" lIns="0" tIns="0" rIns="0" bIns="0" rtlCol="0" anchor="ctr"/>
          <a:lstStyle/>
          <a:p>
            <a:pPr indent="0" marL="0">
              <a:buNone/>
            </a:pPr>
            <a:r>
              <a:rPr lang="en-US" sz="1500" dirty="0">
                <a:solidFill>
                  <a:schemeClr val="tx1"/>
                </a:solidFill>
              </a:rPr>
              <a:t>Öğretim planında "İşletmede Mesleki Eğitim" adıyla yer alan bir derstir.</a:t>
            </a:r>
            <a:endParaRPr lang="en-US" sz="1500" dirty="0"/>
          </a:p>
        </p:txBody>
      </p:sp>
      <p:sp>
        <p:nvSpPr>
          <p:cNvPr id="12" name="ikon-zemin"/>
          <p:cNvSpPr/>
          <p:nvPr/>
        </p:nvSpPr>
        <p:spPr>
          <a:xfrm>
            <a:off x="548640" y="4645152"/>
            <a:ext cx="420624" cy="420624"/>
          </a:xfrm>
          <a:prstGeom prst="ellipse">
            <a:avLst/>
          </a:prstGeom>
          <a:solidFill>
            <a:srgbClr val="EDE9FE"/>
          </a:solidFill>
          <a:ln w="12700">
            <a:solidFill>
              <a:srgbClr val="EDE9FE"/>
            </a:solidFill>
            <a:prstDash val="solid"/>
          </a:ln>
        </p:spPr>
      </p:sp>
      <p:pic>
        <p:nvPicPr>
          <p:cNvPr id="13" name="ikon-FaCertificate" descr="preencoded.png">    </p:cNvPr>
          <p:cNvPicPr>
            <a:picLocks noChangeAspect="1"/>
          </p:cNvPicPr>
          <p:nvPr/>
        </p:nvPicPr>
        <p:blipFill>
          <a:blip r:embed="rId3"/>
          <a:stretch>
            <a:fillRect/>
          </a:stretch>
        </p:blipFill>
        <p:spPr>
          <a:xfrm>
            <a:off x="649590" y="4746102"/>
            <a:ext cx="218724" cy="218724"/>
          </a:xfrm>
          <a:prstGeom prst="rect">
            <a:avLst/>
          </a:prstGeom>
        </p:spPr>
      </p:pic>
      <p:sp>
        <p:nvSpPr>
          <p:cNvPr id="14" name="Text 9"/>
          <p:cNvSpPr txBox="1"/>
          <p:nvPr/>
        </p:nvSpPr>
        <p:spPr>
          <a:xfrm>
            <a:off x="1115568" y="4626864"/>
            <a:ext cx="5166360" cy="566928"/>
          </a:xfrm>
          <a:prstGeom prst="rect">
            <a:avLst/>
          </a:prstGeom>
          <a:noFill/>
          <a:ln/>
        </p:spPr>
        <p:txBody>
          <a:bodyPr wrap="square" lIns="0" tIns="0" rIns="0" bIns="0" rtlCol="0" anchor="ctr"/>
          <a:lstStyle/>
          <a:p>
            <a:pPr indent="0" marL="0">
              <a:buNone/>
            </a:pPr>
            <a:r>
              <a:rPr lang="en-US" sz="1500" dirty="0">
                <a:solidFill>
                  <a:schemeClr val="tx1"/>
                </a:solidFill>
              </a:rPr>
              <a:t>AKTS kredisi mezuniyet kredisine dâhildir.</a:t>
            </a:r>
            <a:endParaRPr lang="en-US" sz="1500" dirty="0"/>
          </a:p>
        </p:txBody>
      </p:sp>
      <p:sp>
        <p:nvSpPr>
          <p:cNvPr id="15" name="ikon-zemin"/>
          <p:cNvSpPr/>
          <p:nvPr/>
        </p:nvSpPr>
        <p:spPr>
          <a:xfrm>
            <a:off x="548640" y="5285232"/>
            <a:ext cx="420624" cy="420624"/>
          </a:xfrm>
          <a:prstGeom prst="ellipse">
            <a:avLst/>
          </a:prstGeom>
          <a:solidFill>
            <a:srgbClr val="EDE9FE"/>
          </a:solidFill>
          <a:ln w="12700">
            <a:solidFill>
              <a:srgbClr val="EDE9FE"/>
            </a:solidFill>
            <a:prstDash val="solid"/>
          </a:ln>
        </p:spPr>
      </p:sp>
      <p:pic>
        <p:nvPicPr>
          <p:cNvPr id="16" name="ikon-FaBan" descr="preencoded.png">    </p:cNvPr>
          <p:cNvPicPr>
            <a:picLocks noChangeAspect="1"/>
          </p:cNvPicPr>
          <p:nvPr/>
        </p:nvPicPr>
        <p:blipFill>
          <a:blip r:embed="rId4"/>
          <a:stretch>
            <a:fillRect/>
          </a:stretch>
        </p:blipFill>
        <p:spPr>
          <a:xfrm>
            <a:off x="649590" y="5386182"/>
            <a:ext cx="218724" cy="218724"/>
          </a:xfrm>
          <a:prstGeom prst="rect">
            <a:avLst/>
          </a:prstGeom>
        </p:spPr>
      </p:pic>
      <p:sp>
        <p:nvSpPr>
          <p:cNvPr id="17" name="Text 11"/>
          <p:cNvSpPr txBox="1"/>
          <p:nvPr/>
        </p:nvSpPr>
        <p:spPr>
          <a:xfrm>
            <a:off x="1115568" y="5266944"/>
            <a:ext cx="5166360" cy="566928"/>
          </a:xfrm>
          <a:prstGeom prst="rect">
            <a:avLst/>
          </a:prstGeom>
          <a:noFill/>
          <a:ln/>
        </p:spPr>
        <p:txBody>
          <a:bodyPr wrap="square" lIns="0" tIns="0" rIns="0" bIns="0" rtlCol="0" anchor="ctr"/>
          <a:lstStyle/>
          <a:p>
            <a:pPr indent="0" marL="0">
              <a:buNone/>
            </a:pPr>
            <a:r>
              <a:rPr lang="en-US" sz="1500" dirty="0">
                <a:solidFill>
                  <a:schemeClr val="tx1"/>
                </a:solidFill>
              </a:rPr>
              <a:t>İME; staj veya uygulamalı ders olarak değerlendirilemez, bunların yerine kullanılamaz (Md. 5/3).</a:t>
            </a:r>
            <a:endParaRPr lang="en-US" sz="1500" dirty="0"/>
          </a:p>
        </p:txBody>
      </p:sp>
      <p:sp>
        <p:nvSpPr>
          <p:cNvPr id="18" name="kart"/>
          <p:cNvSpPr/>
          <p:nvPr/>
        </p:nvSpPr>
        <p:spPr>
          <a:xfrm>
            <a:off x="6629400" y="1920240"/>
            <a:ext cx="2392528" cy="1874520"/>
          </a:xfrm>
          <a:prstGeom prst="roundRect">
            <a:avLst>
              <a:gd name="adj" fmla="val 6829"/>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9" name="Text 13"/>
          <p:cNvSpPr txBox="1"/>
          <p:nvPr/>
        </p:nvSpPr>
        <p:spPr>
          <a:xfrm>
            <a:off x="6858000" y="2148840"/>
            <a:ext cx="2026768" cy="777240"/>
          </a:xfrm>
          <a:prstGeom prst="rect">
            <a:avLst/>
          </a:prstGeom>
          <a:noFill/>
          <a:ln/>
        </p:spPr>
        <p:txBody>
          <a:bodyPr wrap="square" lIns="0" tIns="0" rIns="0" bIns="0" rtlCol="0" anchor="ctr"/>
          <a:lstStyle/>
          <a:p>
            <a:pPr indent="0" marL="0">
              <a:buNone/>
            </a:pPr>
            <a:r>
              <a:rPr lang="en-US" sz="4000" b="1" dirty="0">
                <a:solidFill>
                  <a:schemeClr val="accent1"/>
                </a:solidFill>
              </a:rPr>
              <a:t>1</a:t>
            </a:r>
            <a:pPr indent="0" marL="0">
              <a:buNone/>
            </a:pPr>
            <a:r>
              <a:rPr lang="en-US" sz="1600" b="1" dirty="0">
                <a:solidFill>
                  <a:schemeClr val="accent1"/>
                </a:solidFill>
              </a:rPr>
              <a:t>  yarıyıl (en az)</a:t>
            </a:r>
            <a:endParaRPr lang="en-US" sz="1500" dirty="0"/>
          </a:p>
        </p:txBody>
      </p:sp>
      <p:sp>
        <p:nvSpPr>
          <p:cNvPr id="20" name="Text 14"/>
          <p:cNvSpPr txBox="1"/>
          <p:nvPr/>
        </p:nvSpPr>
        <p:spPr>
          <a:xfrm>
            <a:off x="6858000" y="2971800"/>
            <a:ext cx="1981048" cy="685800"/>
          </a:xfrm>
          <a:prstGeom prst="rect">
            <a:avLst/>
          </a:prstGeom>
          <a:noFill/>
          <a:ln/>
        </p:spPr>
        <p:txBody>
          <a:bodyPr wrap="square" lIns="0" tIns="0" rIns="0" bIns="0" rtlCol="0" anchor="t"/>
          <a:lstStyle/>
          <a:p>
            <a:pPr indent="0" marL="0">
              <a:buNone/>
            </a:pPr>
            <a:r>
              <a:rPr lang="en-US" sz="1500" dirty="0">
                <a:solidFill>
                  <a:srgbClr val="5B5680"/>
                </a:solidFill>
              </a:rPr>
              <a:t>akademik takvimdeki tarihler arasında</a:t>
            </a:r>
            <a:endParaRPr lang="en-US" sz="1500" dirty="0"/>
          </a:p>
        </p:txBody>
      </p:sp>
      <p:sp>
        <p:nvSpPr>
          <p:cNvPr id="21" name="kart"/>
          <p:cNvSpPr/>
          <p:nvPr/>
        </p:nvSpPr>
        <p:spPr>
          <a:xfrm>
            <a:off x="9250528" y="1920240"/>
            <a:ext cx="2392528" cy="1874520"/>
          </a:xfrm>
          <a:prstGeom prst="roundRect">
            <a:avLst>
              <a:gd name="adj" fmla="val 6829"/>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2" name="Text 16"/>
          <p:cNvSpPr txBox="1"/>
          <p:nvPr/>
        </p:nvSpPr>
        <p:spPr>
          <a:xfrm>
            <a:off x="9479128" y="2148840"/>
            <a:ext cx="2026768" cy="777240"/>
          </a:xfrm>
          <a:prstGeom prst="rect">
            <a:avLst/>
          </a:prstGeom>
          <a:noFill/>
          <a:ln/>
        </p:spPr>
        <p:txBody>
          <a:bodyPr wrap="square" lIns="0" tIns="0" rIns="0" bIns="0" rtlCol="0" anchor="ctr"/>
          <a:lstStyle/>
          <a:p>
            <a:pPr indent="0" marL="0">
              <a:buNone/>
            </a:pPr>
            <a:r>
              <a:rPr lang="en-US" sz="4000" b="1" dirty="0">
                <a:solidFill>
                  <a:schemeClr val="accent4"/>
                </a:solidFill>
              </a:rPr>
              <a:t>15–30</a:t>
            </a:r>
            <a:pPr indent="0" marL="0">
              <a:buNone/>
            </a:pPr>
            <a:r>
              <a:rPr lang="en-US" sz="1600" b="1" dirty="0">
                <a:solidFill>
                  <a:schemeClr val="accent4"/>
                </a:solidFill>
              </a:rPr>
              <a:t>  AKTS</a:t>
            </a:r>
            <a:endParaRPr lang="en-US" sz="1500" dirty="0"/>
          </a:p>
        </p:txBody>
      </p:sp>
      <p:sp>
        <p:nvSpPr>
          <p:cNvPr id="23" name="Text 17"/>
          <p:cNvSpPr txBox="1"/>
          <p:nvPr/>
        </p:nvSpPr>
        <p:spPr>
          <a:xfrm>
            <a:off x="9479128" y="2971800"/>
            <a:ext cx="1981048" cy="685800"/>
          </a:xfrm>
          <a:prstGeom prst="rect">
            <a:avLst/>
          </a:prstGeom>
          <a:noFill/>
          <a:ln/>
        </p:spPr>
        <p:txBody>
          <a:bodyPr wrap="square" lIns="0" tIns="0" rIns="0" bIns="0" rtlCol="0" anchor="t"/>
          <a:lstStyle/>
          <a:p>
            <a:pPr indent="0" marL="0">
              <a:buNone/>
            </a:pPr>
            <a:r>
              <a:rPr lang="en-US" sz="1500" dirty="0">
                <a:solidFill>
                  <a:srgbClr val="5B5680"/>
                </a:solidFill>
              </a:rPr>
              <a:t>İME kapsamındaki toplam kredi</a:t>
            </a:r>
            <a:endParaRPr lang="en-US" sz="1500" dirty="0"/>
          </a:p>
        </p:txBody>
      </p:sp>
      <p:sp>
        <p:nvSpPr>
          <p:cNvPr id="24" name="kart"/>
          <p:cNvSpPr/>
          <p:nvPr/>
        </p:nvSpPr>
        <p:spPr>
          <a:xfrm>
            <a:off x="6629400" y="4023360"/>
            <a:ext cx="2392528" cy="1874520"/>
          </a:xfrm>
          <a:prstGeom prst="roundRect">
            <a:avLst>
              <a:gd name="adj" fmla="val 6829"/>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5" name="Text 19"/>
          <p:cNvSpPr txBox="1"/>
          <p:nvPr/>
        </p:nvSpPr>
        <p:spPr>
          <a:xfrm>
            <a:off x="6858000" y="4251960"/>
            <a:ext cx="2026768" cy="777240"/>
          </a:xfrm>
          <a:prstGeom prst="rect">
            <a:avLst/>
          </a:prstGeom>
          <a:noFill/>
          <a:ln/>
        </p:spPr>
        <p:txBody>
          <a:bodyPr wrap="square" lIns="0" tIns="0" rIns="0" bIns="0" rtlCol="0" anchor="ctr"/>
          <a:lstStyle/>
          <a:p>
            <a:pPr indent="0" marL="0">
              <a:buNone/>
            </a:pPr>
            <a:r>
              <a:rPr lang="en-US" sz="4000" b="1" dirty="0">
                <a:solidFill>
                  <a:schemeClr val="accent3"/>
                </a:solidFill>
              </a:rPr>
              <a:t>4.</a:t>
            </a:r>
            <a:pPr indent="0" marL="0">
              <a:buNone/>
            </a:pPr>
            <a:r>
              <a:rPr lang="en-US" sz="1600" b="1" dirty="0">
                <a:solidFill>
                  <a:schemeClr val="accent3"/>
                </a:solidFill>
              </a:rPr>
              <a:t>  yarıyıl</a:t>
            </a:r>
            <a:endParaRPr lang="en-US" sz="1500" dirty="0"/>
          </a:p>
        </p:txBody>
      </p:sp>
      <p:sp>
        <p:nvSpPr>
          <p:cNvPr id="26" name="Text 20"/>
          <p:cNvSpPr txBox="1"/>
          <p:nvPr/>
        </p:nvSpPr>
        <p:spPr>
          <a:xfrm>
            <a:off x="6858000" y="5074920"/>
            <a:ext cx="1981048" cy="685800"/>
          </a:xfrm>
          <a:prstGeom prst="rect">
            <a:avLst/>
          </a:prstGeom>
          <a:noFill/>
          <a:ln/>
        </p:spPr>
        <p:txBody>
          <a:bodyPr wrap="square" lIns="0" tIns="0" rIns="0" bIns="0" rtlCol="0" anchor="t"/>
          <a:lstStyle/>
          <a:p>
            <a:pPr indent="0" marL="0">
              <a:buNone/>
            </a:pPr>
            <a:r>
              <a:rPr lang="en-US" sz="1500" dirty="0">
                <a:solidFill>
                  <a:srgbClr val="5B5680"/>
                </a:solidFill>
              </a:rPr>
              <a:t>İME'nin olağan yürütüldüğü dönem</a:t>
            </a:r>
            <a:endParaRPr lang="en-US" sz="1500" dirty="0"/>
          </a:p>
        </p:txBody>
      </p:sp>
      <p:sp>
        <p:nvSpPr>
          <p:cNvPr id="27" name="kart"/>
          <p:cNvSpPr/>
          <p:nvPr/>
        </p:nvSpPr>
        <p:spPr>
          <a:xfrm>
            <a:off x="9250528" y="4023360"/>
            <a:ext cx="2392528" cy="1874520"/>
          </a:xfrm>
          <a:prstGeom prst="roundRect">
            <a:avLst>
              <a:gd name="adj" fmla="val 6829"/>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8" name="Text 22"/>
          <p:cNvSpPr txBox="1"/>
          <p:nvPr/>
        </p:nvSpPr>
        <p:spPr>
          <a:xfrm>
            <a:off x="9479128" y="4251960"/>
            <a:ext cx="2026768" cy="777240"/>
          </a:xfrm>
          <a:prstGeom prst="rect">
            <a:avLst/>
          </a:prstGeom>
          <a:noFill/>
          <a:ln/>
        </p:spPr>
        <p:txBody>
          <a:bodyPr wrap="square" lIns="0" tIns="0" rIns="0" bIns="0" rtlCol="0" anchor="ctr"/>
          <a:lstStyle/>
          <a:p>
            <a:pPr indent="0" marL="0">
              <a:buNone/>
            </a:pPr>
            <a:r>
              <a:rPr lang="en-US" sz="4000" b="1" dirty="0">
                <a:solidFill>
                  <a:schemeClr val="accent2"/>
                </a:solidFill>
              </a:rPr>
              <a:t>8 × 5</a:t>
            </a:r>
            <a:pPr indent="0" marL="0">
              <a:buNone/>
            </a:pPr>
            <a:r>
              <a:rPr lang="en-US" sz="1600" b="1" dirty="0">
                <a:solidFill>
                  <a:schemeClr val="accent2"/>
                </a:solidFill>
              </a:rPr>
              <a:t>  saat × gün</a:t>
            </a:r>
            <a:endParaRPr lang="en-US" sz="1500" dirty="0"/>
          </a:p>
        </p:txBody>
      </p:sp>
      <p:sp>
        <p:nvSpPr>
          <p:cNvPr id="29" name="Text 23"/>
          <p:cNvSpPr txBox="1"/>
          <p:nvPr/>
        </p:nvSpPr>
        <p:spPr>
          <a:xfrm>
            <a:off x="9479128" y="5074920"/>
            <a:ext cx="1981048" cy="685800"/>
          </a:xfrm>
          <a:prstGeom prst="rect">
            <a:avLst/>
          </a:prstGeom>
          <a:noFill/>
          <a:ln/>
        </p:spPr>
        <p:txBody>
          <a:bodyPr wrap="square" lIns="0" tIns="0" rIns="0" bIns="0" rtlCol="0" anchor="t"/>
          <a:lstStyle/>
          <a:p>
            <a:pPr indent="0" marL="0">
              <a:buNone/>
            </a:pPr>
            <a:r>
              <a:rPr lang="en-US" sz="1500" dirty="0">
                <a:solidFill>
                  <a:srgbClr val="5B5680"/>
                </a:solidFill>
              </a:rPr>
              <a:t>günde 8 saat, haftada 5 iş günü</a:t>
            </a:r>
            <a:endParaRPr lang="en-US" sz="15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Dayanak mevzuat</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TBMYO İşletmede Mesleki Eğitim Usul ve Esasları 2026-2027'den itibaren yürürlükte</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2, 3, 31, 34, 35</a:t>
            </a:r>
            <a:endParaRPr lang="en-US" sz="1000" dirty="0"/>
          </a:p>
        </p:txBody>
      </p:sp>
      <p:sp>
        <p:nvSpPr>
          <p:cNvPr id="5" name="kart"/>
          <p:cNvSpPr/>
          <p:nvPr/>
        </p:nvSpPr>
        <p:spPr>
          <a:xfrm>
            <a:off x="548640" y="1920240"/>
            <a:ext cx="4754880" cy="3977640"/>
          </a:xfrm>
          <a:prstGeom prst="roundRect">
            <a:avLst>
              <a:gd name="adj" fmla="val 3218"/>
            </a:avLst>
          </a:prstGeom>
          <a:solidFill>
            <a:schemeClr val="tx2"/>
          </a:solidFill>
          <a:ln w="12700">
            <a:solidFill>
              <a:schemeClr val="tx2"/>
            </a:solidFill>
            <a:prstDash val="solid"/>
          </a:ln>
          <a:effectLst>
            <a:outerShdw sx="100000" sy="100000" kx="0" ky="0" algn="bl" rotWithShape="0" blurRad="127000" dist="31750" dir="5400000">
              <a:srgbClr val="2B1D78">
                <a:alpha val="10000"/>
              </a:srgbClr>
            </a:outerShdw>
          </a:effectLst>
        </p:spPr>
      </p:sp>
      <p:sp>
        <p:nvSpPr>
          <p:cNvPr id="6" name="ikon-zemin"/>
          <p:cNvSpPr/>
          <p:nvPr/>
        </p:nvSpPr>
        <p:spPr>
          <a:xfrm>
            <a:off x="822960" y="2148840"/>
            <a:ext cx="640080" cy="640080"/>
          </a:xfrm>
          <a:prstGeom prst="ellipse">
            <a:avLst/>
          </a:prstGeom>
          <a:solidFill>
            <a:schemeClr val="accent1"/>
          </a:solidFill>
          <a:ln w="12700">
            <a:solidFill>
              <a:schemeClr val="accent1"/>
            </a:solidFill>
            <a:prstDash val="solid"/>
          </a:ln>
        </p:spPr>
      </p:sp>
      <p:pic>
        <p:nvPicPr>
          <p:cNvPr id="7" name="ikon-FaGavel" descr="preencoded.png">    </p:cNvPr>
          <p:cNvPicPr>
            <a:picLocks noChangeAspect="1"/>
          </p:cNvPicPr>
          <p:nvPr/>
        </p:nvPicPr>
        <p:blipFill>
          <a:blip r:embed="rId1"/>
          <a:stretch>
            <a:fillRect/>
          </a:stretch>
        </p:blipFill>
        <p:spPr>
          <a:xfrm>
            <a:off x="976579" y="2302459"/>
            <a:ext cx="332842" cy="332842"/>
          </a:xfrm>
          <a:prstGeom prst="rect">
            <a:avLst/>
          </a:prstGeom>
        </p:spPr>
      </p:pic>
      <p:sp>
        <p:nvSpPr>
          <p:cNvPr id="8" name="Text 5"/>
          <p:cNvSpPr txBox="1"/>
          <p:nvPr/>
        </p:nvSpPr>
        <p:spPr>
          <a:xfrm>
            <a:off x="1600200" y="2148840"/>
            <a:ext cx="3520440" cy="685800"/>
          </a:xfrm>
          <a:prstGeom prst="rect">
            <a:avLst/>
          </a:prstGeom>
          <a:noFill/>
          <a:ln/>
        </p:spPr>
        <p:txBody>
          <a:bodyPr wrap="square" lIns="0" tIns="0" rIns="0" bIns="0" rtlCol="0" anchor="ctr"/>
          <a:lstStyle/>
          <a:p>
            <a:pPr indent="0" marL="0">
              <a:buNone/>
            </a:pPr>
            <a:r>
              <a:rPr lang="en-US" sz="1800" b="1" dirty="0">
                <a:solidFill>
                  <a:schemeClr val="bg1"/>
                </a:solidFill>
              </a:rPr>
              <a:t>TBMYO İşletmede Mesleki Eğitim Usul ve Esasları</a:t>
            </a:r>
            <a:endParaRPr lang="en-US" sz="1800" dirty="0"/>
          </a:p>
        </p:txBody>
      </p:sp>
      <p:sp>
        <p:nvSpPr>
          <p:cNvPr id="9" name="Text 6"/>
          <p:cNvSpPr txBox="1"/>
          <p:nvPr/>
        </p:nvSpPr>
        <p:spPr>
          <a:xfrm>
            <a:off x="868680" y="3017520"/>
            <a:ext cx="4206240" cy="640080"/>
          </a:xfrm>
          <a:prstGeom prst="rect">
            <a:avLst/>
          </a:prstGeom>
          <a:noFill/>
          <a:ln/>
        </p:spPr>
        <p:txBody>
          <a:bodyPr wrap="square" lIns="0" tIns="0" rIns="0" bIns="0" rtlCol="0" anchor="t"/>
          <a:lstStyle/>
          <a:p>
            <a:pPr indent="0" marL="0">
              <a:buNone/>
            </a:pPr>
            <a:r>
              <a:rPr lang="en-US" sz="1300" b="1" spc="100" kern="0" dirty="0">
                <a:solidFill>
                  <a:srgbClr val="C9BEFA"/>
                </a:solidFill>
              </a:rPr>
              <a:t>Kabul</a:t>
            </a:r>
            <a:endParaRPr lang="en-US" sz="1500" dirty="0"/>
          </a:p>
          <a:p>
            <a:pPr indent="0" marL="0">
              <a:buNone/>
            </a:pPr>
            <a:r>
              <a:rPr lang="en-US" sz="1500" dirty="0">
                <a:solidFill>
                  <a:schemeClr val="bg1"/>
                </a:solidFill>
              </a:rPr>
              <a:t>Yüksekokul Kurulu, 11/08/2026 – 67/1</a:t>
            </a:r>
            <a:endParaRPr lang="en-US" sz="1500" dirty="0"/>
          </a:p>
        </p:txBody>
      </p:sp>
      <p:sp>
        <p:nvSpPr>
          <p:cNvPr id="10" name="Text 7"/>
          <p:cNvSpPr txBox="1"/>
          <p:nvPr/>
        </p:nvSpPr>
        <p:spPr>
          <a:xfrm>
            <a:off x="868680" y="3712464"/>
            <a:ext cx="4206240" cy="640080"/>
          </a:xfrm>
          <a:prstGeom prst="rect">
            <a:avLst/>
          </a:prstGeom>
          <a:noFill/>
          <a:ln/>
        </p:spPr>
        <p:txBody>
          <a:bodyPr wrap="square" lIns="0" tIns="0" rIns="0" bIns="0" rtlCol="0" anchor="t"/>
          <a:lstStyle/>
          <a:p>
            <a:pPr indent="0" marL="0">
              <a:buNone/>
            </a:pPr>
            <a:r>
              <a:rPr lang="en-US" sz="1300" b="1" spc="100" kern="0" dirty="0">
                <a:solidFill>
                  <a:srgbClr val="C9BEFA"/>
                </a:solidFill>
              </a:rPr>
              <a:t>Yürürlük</a:t>
            </a:r>
            <a:endParaRPr lang="en-US" sz="1500" dirty="0"/>
          </a:p>
          <a:p>
            <a:pPr indent="0" marL="0">
              <a:buNone/>
            </a:pPr>
            <a:r>
              <a:rPr lang="en-US" sz="1500" dirty="0">
                <a:solidFill>
                  <a:schemeClr val="bg1"/>
                </a:solidFill>
              </a:rPr>
              <a:t>2026-2027 eğitim-öğretim yılından itibaren</a:t>
            </a:r>
            <a:endParaRPr lang="en-US" sz="1500" dirty="0"/>
          </a:p>
        </p:txBody>
      </p:sp>
      <p:sp>
        <p:nvSpPr>
          <p:cNvPr id="11" name="Text 8"/>
          <p:cNvSpPr txBox="1"/>
          <p:nvPr/>
        </p:nvSpPr>
        <p:spPr>
          <a:xfrm>
            <a:off x="868680" y="4407408"/>
            <a:ext cx="4206240" cy="640080"/>
          </a:xfrm>
          <a:prstGeom prst="rect">
            <a:avLst/>
          </a:prstGeom>
          <a:noFill/>
          <a:ln/>
        </p:spPr>
        <p:txBody>
          <a:bodyPr wrap="square" lIns="0" tIns="0" rIns="0" bIns="0" rtlCol="0" anchor="t"/>
          <a:lstStyle/>
          <a:p>
            <a:pPr indent="0" marL="0">
              <a:buNone/>
            </a:pPr>
            <a:r>
              <a:rPr lang="en-US" sz="1300" b="1" spc="100" kern="0" dirty="0">
                <a:solidFill>
                  <a:srgbClr val="C9BEFA"/>
                </a:solidFill>
              </a:rPr>
              <a:t>Yapı</a:t>
            </a:r>
            <a:endParaRPr lang="en-US" sz="1500" dirty="0"/>
          </a:p>
          <a:p>
            <a:pPr indent="0" marL="0">
              <a:buNone/>
            </a:pPr>
            <a:r>
              <a:rPr lang="en-US" sz="1500" dirty="0">
                <a:solidFill>
                  <a:schemeClr val="bg1"/>
                </a:solidFill>
              </a:rPr>
              <a:t>5 bölüm, 35 madde</a:t>
            </a:r>
            <a:endParaRPr lang="en-US" sz="1500" dirty="0"/>
          </a:p>
        </p:txBody>
      </p:sp>
      <p:sp>
        <p:nvSpPr>
          <p:cNvPr id="12" name="Text 9"/>
          <p:cNvSpPr txBox="1"/>
          <p:nvPr/>
        </p:nvSpPr>
        <p:spPr>
          <a:xfrm>
            <a:off x="868680" y="5102352"/>
            <a:ext cx="4206240" cy="640080"/>
          </a:xfrm>
          <a:prstGeom prst="rect">
            <a:avLst/>
          </a:prstGeom>
          <a:noFill/>
          <a:ln/>
        </p:spPr>
        <p:txBody>
          <a:bodyPr wrap="square" lIns="0" tIns="0" rIns="0" bIns="0" rtlCol="0" anchor="t"/>
          <a:lstStyle/>
          <a:p>
            <a:pPr indent="0" marL="0">
              <a:buNone/>
            </a:pPr>
            <a:r>
              <a:rPr lang="en-US" sz="1300" b="1" spc="100" kern="0" dirty="0">
                <a:solidFill>
                  <a:srgbClr val="C9BEFA"/>
                </a:solidFill>
              </a:rPr>
              <a:t>Yürütme</a:t>
            </a:r>
            <a:endParaRPr lang="en-US" sz="1500" dirty="0"/>
          </a:p>
          <a:p>
            <a:pPr indent="0" marL="0">
              <a:buNone/>
            </a:pPr>
            <a:r>
              <a:rPr lang="en-US" sz="1500" dirty="0">
                <a:solidFill>
                  <a:schemeClr val="bg1"/>
                </a:solidFill>
              </a:rPr>
              <a:t>TBMYO Müdürlüğü</a:t>
            </a:r>
            <a:endParaRPr lang="en-US" sz="1500" dirty="0"/>
          </a:p>
        </p:txBody>
      </p:sp>
      <p:sp>
        <p:nvSpPr>
          <p:cNvPr id="13" name="Text 10"/>
          <p:cNvSpPr txBox="1"/>
          <p:nvPr/>
        </p:nvSpPr>
        <p:spPr>
          <a:xfrm>
            <a:off x="5577840" y="1920240"/>
            <a:ext cx="6065215" cy="320040"/>
          </a:xfrm>
          <a:prstGeom prst="rect">
            <a:avLst/>
          </a:prstGeom>
          <a:noFill/>
          <a:ln/>
        </p:spPr>
        <p:txBody>
          <a:bodyPr wrap="square" lIns="0" tIns="0" rIns="0" bIns="0" rtlCol="0" anchor="t"/>
          <a:lstStyle/>
          <a:p>
            <a:pPr indent="0" marL="0">
              <a:buNone/>
            </a:pPr>
            <a:r>
              <a:rPr lang="en-US" sz="1800" b="1" dirty="0">
                <a:solidFill>
                  <a:schemeClr val="tx2"/>
                </a:solidFill>
              </a:rPr>
              <a:t>Dayanılan mevzuat</a:t>
            </a:r>
            <a:endParaRPr lang="en-US" sz="1800" dirty="0"/>
          </a:p>
        </p:txBody>
      </p:sp>
      <p:sp>
        <p:nvSpPr>
          <p:cNvPr id="14" name="ikon-zemin"/>
          <p:cNvSpPr/>
          <p:nvPr/>
        </p:nvSpPr>
        <p:spPr>
          <a:xfrm>
            <a:off x="5577840" y="2368296"/>
            <a:ext cx="256032" cy="256032"/>
          </a:xfrm>
          <a:prstGeom prst="ellipse">
            <a:avLst/>
          </a:prstGeom>
          <a:solidFill>
            <a:schemeClr val="accent3"/>
          </a:solidFill>
          <a:ln w="12700">
            <a:solidFill>
              <a:schemeClr val="accent3"/>
            </a:solidFill>
            <a:prstDash val="solid"/>
          </a:ln>
        </p:spPr>
      </p:sp>
      <p:pic>
        <p:nvPicPr>
          <p:cNvPr id="15" name="ikon-FaCheck" descr="preencoded.png">    </p:cNvPr>
          <p:cNvPicPr>
            <a:picLocks noChangeAspect="1"/>
          </p:cNvPicPr>
          <p:nvPr/>
        </p:nvPicPr>
        <p:blipFill>
          <a:blip r:embed="rId2"/>
          <a:stretch>
            <a:fillRect/>
          </a:stretch>
        </p:blipFill>
        <p:spPr>
          <a:xfrm>
            <a:off x="5639288" y="2429744"/>
            <a:ext cx="133137" cy="133137"/>
          </a:xfrm>
          <a:prstGeom prst="rect">
            <a:avLst/>
          </a:prstGeom>
        </p:spPr>
      </p:pic>
      <p:sp>
        <p:nvSpPr>
          <p:cNvPr id="16" name="Text 12"/>
          <p:cNvSpPr txBox="1"/>
          <p:nvPr/>
        </p:nvSpPr>
        <p:spPr>
          <a:xfrm>
            <a:off x="5961888" y="2331720"/>
            <a:ext cx="5681167" cy="329184"/>
          </a:xfrm>
          <a:prstGeom prst="rect">
            <a:avLst/>
          </a:prstGeom>
          <a:noFill/>
          <a:ln/>
        </p:spPr>
        <p:txBody>
          <a:bodyPr wrap="square" lIns="0" tIns="0" rIns="0" bIns="0" rtlCol="0" anchor="ctr"/>
          <a:lstStyle/>
          <a:p>
            <a:pPr indent="0" marL="0">
              <a:buNone/>
            </a:pPr>
            <a:r>
              <a:rPr lang="en-US" sz="1500" dirty="0">
                <a:solidFill>
                  <a:schemeClr val="tx1"/>
                </a:solidFill>
              </a:rPr>
              <a:t>2547 sayılı Yükseköğretim Kanunu</a:t>
            </a:r>
            <a:endParaRPr lang="en-US" sz="1500" dirty="0"/>
          </a:p>
        </p:txBody>
      </p:sp>
      <p:sp>
        <p:nvSpPr>
          <p:cNvPr id="17" name="ikon-zemin"/>
          <p:cNvSpPr/>
          <p:nvPr/>
        </p:nvSpPr>
        <p:spPr>
          <a:xfrm>
            <a:off x="5577840" y="2734056"/>
            <a:ext cx="256032" cy="256032"/>
          </a:xfrm>
          <a:prstGeom prst="ellipse">
            <a:avLst/>
          </a:prstGeom>
          <a:solidFill>
            <a:schemeClr val="accent3"/>
          </a:solidFill>
          <a:ln w="12700">
            <a:solidFill>
              <a:schemeClr val="accent3"/>
            </a:solidFill>
            <a:prstDash val="solid"/>
          </a:ln>
        </p:spPr>
      </p:sp>
      <p:pic>
        <p:nvPicPr>
          <p:cNvPr id="18" name="ikon-FaCheck" descr="preencoded.png">    </p:cNvPr>
          <p:cNvPicPr>
            <a:picLocks noChangeAspect="1"/>
          </p:cNvPicPr>
          <p:nvPr/>
        </p:nvPicPr>
        <p:blipFill>
          <a:blip r:embed="rId3"/>
          <a:stretch>
            <a:fillRect/>
          </a:stretch>
        </p:blipFill>
        <p:spPr>
          <a:xfrm>
            <a:off x="5639288" y="2795504"/>
            <a:ext cx="133137" cy="133137"/>
          </a:xfrm>
          <a:prstGeom prst="rect">
            <a:avLst/>
          </a:prstGeom>
        </p:spPr>
      </p:pic>
      <p:sp>
        <p:nvSpPr>
          <p:cNvPr id="19" name="Text 14"/>
          <p:cNvSpPr txBox="1"/>
          <p:nvPr/>
        </p:nvSpPr>
        <p:spPr>
          <a:xfrm>
            <a:off x="5961888" y="2697480"/>
            <a:ext cx="5681167" cy="329184"/>
          </a:xfrm>
          <a:prstGeom prst="rect">
            <a:avLst/>
          </a:prstGeom>
          <a:noFill/>
          <a:ln/>
        </p:spPr>
        <p:txBody>
          <a:bodyPr wrap="square" lIns="0" tIns="0" rIns="0" bIns="0" rtlCol="0" anchor="ctr"/>
          <a:lstStyle/>
          <a:p>
            <a:pPr indent="0" marL="0">
              <a:buNone/>
            </a:pPr>
            <a:r>
              <a:rPr lang="en-US" sz="1500" dirty="0">
                <a:solidFill>
                  <a:schemeClr val="tx1"/>
                </a:solidFill>
              </a:rPr>
              <a:t>3308 sayılı Mesleki Eğitim Kanunu</a:t>
            </a:r>
            <a:endParaRPr lang="en-US" sz="1500" dirty="0"/>
          </a:p>
        </p:txBody>
      </p:sp>
      <p:sp>
        <p:nvSpPr>
          <p:cNvPr id="20" name="ikon-zemin"/>
          <p:cNvSpPr/>
          <p:nvPr/>
        </p:nvSpPr>
        <p:spPr>
          <a:xfrm>
            <a:off x="5577840" y="3099816"/>
            <a:ext cx="256032" cy="256032"/>
          </a:xfrm>
          <a:prstGeom prst="ellipse">
            <a:avLst/>
          </a:prstGeom>
          <a:solidFill>
            <a:schemeClr val="accent3"/>
          </a:solidFill>
          <a:ln w="12700">
            <a:solidFill>
              <a:schemeClr val="accent3"/>
            </a:solidFill>
            <a:prstDash val="solid"/>
          </a:ln>
        </p:spPr>
      </p:sp>
      <p:pic>
        <p:nvPicPr>
          <p:cNvPr id="21" name="ikon-FaCheck" descr="preencoded.png">    </p:cNvPr>
          <p:cNvPicPr>
            <a:picLocks noChangeAspect="1"/>
          </p:cNvPicPr>
          <p:nvPr/>
        </p:nvPicPr>
        <p:blipFill>
          <a:blip r:embed="rId4"/>
          <a:stretch>
            <a:fillRect/>
          </a:stretch>
        </p:blipFill>
        <p:spPr>
          <a:xfrm>
            <a:off x="5639288" y="3161264"/>
            <a:ext cx="133137" cy="133137"/>
          </a:xfrm>
          <a:prstGeom prst="rect">
            <a:avLst/>
          </a:prstGeom>
        </p:spPr>
      </p:pic>
      <p:sp>
        <p:nvSpPr>
          <p:cNvPr id="22" name="Text 16"/>
          <p:cNvSpPr txBox="1"/>
          <p:nvPr/>
        </p:nvSpPr>
        <p:spPr>
          <a:xfrm>
            <a:off x="5961888" y="3063240"/>
            <a:ext cx="5681167" cy="329184"/>
          </a:xfrm>
          <a:prstGeom prst="rect">
            <a:avLst/>
          </a:prstGeom>
          <a:noFill/>
          <a:ln/>
        </p:spPr>
        <p:txBody>
          <a:bodyPr wrap="square" lIns="0" tIns="0" rIns="0" bIns="0" rtlCol="0" anchor="ctr"/>
          <a:lstStyle/>
          <a:p>
            <a:pPr indent="0" marL="0">
              <a:buNone/>
            </a:pPr>
            <a:r>
              <a:rPr lang="en-US" sz="1500" dirty="0">
                <a:solidFill>
                  <a:schemeClr val="tx1"/>
                </a:solidFill>
              </a:rPr>
              <a:t>5510 sayılı Sosyal Sigortalar ve Genel Sağlık Sigortası Kanunu</a:t>
            </a:r>
            <a:endParaRPr lang="en-US" sz="1500" dirty="0"/>
          </a:p>
        </p:txBody>
      </p:sp>
      <p:sp>
        <p:nvSpPr>
          <p:cNvPr id="23" name="ikon-zemin"/>
          <p:cNvSpPr/>
          <p:nvPr/>
        </p:nvSpPr>
        <p:spPr>
          <a:xfrm>
            <a:off x="5577840" y="3465576"/>
            <a:ext cx="256032" cy="256032"/>
          </a:xfrm>
          <a:prstGeom prst="ellipse">
            <a:avLst/>
          </a:prstGeom>
          <a:solidFill>
            <a:schemeClr val="accent3"/>
          </a:solidFill>
          <a:ln w="12700">
            <a:solidFill>
              <a:schemeClr val="accent3"/>
            </a:solidFill>
            <a:prstDash val="solid"/>
          </a:ln>
        </p:spPr>
      </p:sp>
      <p:pic>
        <p:nvPicPr>
          <p:cNvPr id="24" name="ikon-FaCheck" descr="preencoded.png">    </p:cNvPr>
          <p:cNvPicPr>
            <a:picLocks noChangeAspect="1"/>
          </p:cNvPicPr>
          <p:nvPr/>
        </p:nvPicPr>
        <p:blipFill>
          <a:blip r:embed="rId5"/>
          <a:stretch>
            <a:fillRect/>
          </a:stretch>
        </p:blipFill>
        <p:spPr>
          <a:xfrm>
            <a:off x="5639288" y="3527024"/>
            <a:ext cx="133137" cy="133137"/>
          </a:xfrm>
          <a:prstGeom prst="rect">
            <a:avLst/>
          </a:prstGeom>
        </p:spPr>
      </p:pic>
      <p:sp>
        <p:nvSpPr>
          <p:cNvPr id="25" name="Text 18"/>
          <p:cNvSpPr txBox="1"/>
          <p:nvPr/>
        </p:nvSpPr>
        <p:spPr>
          <a:xfrm>
            <a:off x="5961888" y="3429000"/>
            <a:ext cx="5681167" cy="329184"/>
          </a:xfrm>
          <a:prstGeom prst="rect">
            <a:avLst/>
          </a:prstGeom>
          <a:noFill/>
          <a:ln/>
        </p:spPr>
        <p:txBody>
          <a:bodyPr wrap="square" lIns="0" tIns="0" rIns="0" bIns="0" rtlCol="0" anchor="ctr"/>
          <a:lstStyle/>
          <a:p>
            <a:pPr indent="0" marL="0">
              <a:buNone/>
            </a:pPr>
            <a:r>
              <a:rPr lang="en-US" sz="1500" dirty="0">
                <a:solidFill>
                  <a:schemeClr val="tx1"/>
                </a:solidFill>
              </a:rPr>
              <a:t>6331 sayılı İş Sağlığı ve Güvenliği Kanunu</a:t>
            </a:r>
            <a:endParaRPr lang="en-US" sz="1500" dirty="0"/>
          </a:p>
        </p:txBody>
      </p:sp>
      <p:sp>
        <p:nvSpPr>
          <p:cNvPr id="26" name="ikon-zemin"/>
          <p:cNvSpPr/>
          <p:nvPr/>
        </p:nvSpPr>
        <p:spPr>
          <a:xfrm>
            <a:off x="5577840" y="3831336"/>
            <a:ext cx="256032" cy="256032"/>
          </a:xfrm>
          <a:prstGeom prst="ellipse">
            <a:avLst/>
          </a:prstGeom>
          <a:solidFill>
            <a:schemeClr val="accent3"/>
          </a:solidFill>
          <a:ln w="12700">
            <a:solidFill>
              <a:schemeClr val="accent3"/>
            </a:solidFill>
            <a:prstDash val="solid"/>
          </a:ln>
        </p:spPr>
      </p:sp>
      <p:pic>
        <p:nvPicPr>
          <p:cNvPr id="27" name="ikon-FaCheck" descr="preencoded.png">    </p:cNvPr>
          <p:cNvPicPr>
            <a:picLocks noChangeAspect="1"/>
          </p:cNvPicPr>
          <p:nvPr/>
        </p:nvPicPr>
        <p:blipFill>
          <a:blip r:embed="rId6"/>
          <a:stretch>
            <a:fillRect/>
          </a:stretch>
        </p:blipFill>
        <p:spPr>
          <a:xfrm>
            <a:off x="5639288" y="3892784"/>
            <a:ext cx="133137" cy="133137"/>
          </a:xfrm>
          <a:prstGeom prst="rect">
            <a:avLst/>
          </a:prstGeom>
        </p:spPr>
      </p:pic>
      <p:sp>
        <p:nvSpPr>
          <p:cNvPr id="28" name="Text 20"/>
          <p:cNvSpPr txBox="1"/>
          <p:nvPr/>
        </p:nvSpPr>
        <p:spPr>
          <a:xfrm>
            <a:off x="5961888" y="3794760"/>
            <a:ext cx="5681167" cy="329184"/>
          </a:xfrm>
          <a:prstGeom prst="rect">
            <a:avLst/>
          </a:prstGeom>
          <a:noFill/>
          <a:ln/>
        </p:spPr>
        <p:txBody>
          <a:bodyPr wrap="square" lIns="0" tIns="0" rIns="0" bIns="0" rtlCol="0" anchor="ctr"/>
          <a:lstStyle/>
          <a:p>
            <a:pPr indent="0" marL="0">
              <a:buNone/>
            </a:pPr>
            <a:r>
              <a:rPr lang="en-US" sz="1500" dirty="0">
                <a:solidFill>
                  <a:schemeClr val="tx1"/>
                </a:solidFill>
              </a:rPr>
              <a:t>Yükseköğretimde Uygulamalı Eğitimler Çerçeve Yönetmeliği</a:t>
            </a:r>
            <a:endParaRPr lang="en-US" sz="1500" dirty="0"/>
          </a:p>
        </p:txBody>
      </p:sp>
      <p:sp>
        <p:nvSpPr>
          <p:cNvPr id="29" name="ikon-zemin"/>
          <p:cNvSpPr/>
          <p:nvPr/>
        </p:nvSpPr>
        <p:spPr>
          <a:xfrm>
            <a:off x="5577840" y="4197096"/>
            <a:ext cx="256032" cy="256032"/>
          </a:xfrm>
          <a:prstGeom prst="ellipse">
            <a:avLst/>
          </a:prstGeom>
          <a:solidFill>
            <a:schemeClr val="accent3"/>
          </a:solidFill>
          <a:ln w="12700">
            <a:solidFill>
              <a:schemeClr val="accent3"/>
            </a:solidFill>
            <a:prstDash val="solid"/>
          </a:ln>
        </p:spPr>
      </p:sp>
      <p:pic>
        <p:nvPicPr>
          <p:cNvPr id="30" name="ikon-FaCheck" descr="preencoded.png">    </p:cNvPr>
          <p:cNvPicPr>
            <a:picLocks noChangeAspect="1"/>
          </p:cNvPicPr>
          <p:nvPr/>
        </p:nvPicPr>
        <p:blipFill>
          <a:blip r:embed="rId7"/>
          <a:stretch>
            <a:fillRect/>
          </a:stretch>
        </p:blipFill>
        <p:spPr>
          <a:xfrm>
            <a:off x="5639288" y="4258544"/>
            <a:ext cx="133137" cy="133137"/>
          </a:xfrm>
          <a:prstGeom prst="rect">
            <a:avLst/>
          </a:prstGeom>
        </p:spPr>
      </p:pic>
      <p:sp>
        <p:nvSpPr>
          <p:cNvPr id="31" name="Text 22"/>
          <p:cNvSpPr txBox="1"/>
          <p:nvPr/>
        </p:nvSpPr>
        <p:spPr>
          <a:xfrm>
            <a:off x="5961888" y="4160520"/>
            <a:ext cx="5681167" cy="329184"/>
          </a:xfrm>
          <a:prstGeom prst="rect">
            <a:avLst/>
          </a:prstGeom>
          <a:noFill/>
          <a:ln/>
        </p:spPr>
        <p:txBody>
          <a:bodyPr wrap="square" lIns="0" tIns="0" rIns="0" bIns="0" rtlCol="0" anchor="ctr"/>
          <a:lstStyle/>
          <a:p>
            <a:pPr indent="0" marL="0">
              <a:buNone/>
            </a:pPr>
            <a:r>
              <a:rPr lang="en-US" sz="1500" dirty="0">
                <a:solidFill>
                  <a:schemeClr val="tx1"/>
                </a:solidFill>
              </a:rPr>
              <a:t>MAKÜ Ön Lisans ve Lisans Eğitim-Öğretim ve Sınav Yönetmeliği</a:t>
            </a:r>
            <a:endParaRPr lang="en-US" sz="1500" dirty="0"/>
          </a:p>
        </p:txBody>
      </p:sp>
      <p:sp>
        <p:nvSpPr>
          <p:cNvPr id="32" name="ikon-zemin"/>
          <p:cNvSpPr/>
          <p:nvPr/>
        </p:nvSpPr>
        <p:spPr>
          <a:xfrm>
            <a:off x="5577840" y="4562856"/>
            <a:ext cx="256032" cy="256032"/>
          </a:xfrm>
          <a:prstGeom prst="ellipse">
            <a:avLst/>
          </a:prstGeom>
          <a:solidFill>
            <a:schemeClr val="accent3"/>
          </a:solidFill>
          <a:ln w="12700">
            <a:solidFill>
              <a:schemeClr val="accent3"/>
            </a:solidFill>
            <a:prstDash val="solid"/>
          </a:ln>
        </p:spPr>
      </p:sp>
      <p:pic>
        <p:nvPicPr>
          <p:cNvPr id="33" name="ikon-FaCheck" descr="preencoded.png">    </p:cNvPr>
          <p:cNvPicPr>
            <a:picLocks noChangeAspect="1"/>
          </p:cNvPicPr>
          <p:nvPr/>
        </p:nvPicPr>
        <p:blipFill>
          <a:blip r:embed="rId8"/>
          <a:stretch>
            <a:fillRect/>
          </a:stretch>
        </p:blipFill>
        <p:spPr>
          <a:xfrm>
            <a:off x="5639288" y="4624304"/>
            <a:ext cx="133137" cy="133137"/>
          </a:xfrm>
          <a:prstGeom prst="rect">
            <a:avLst/>
          </a:prstGeom>
        </p:spPr>
      </p:pic>
      <p:sp>
        <p:nvSpPr>
          <p:cNvPr id="34" name="Text 24"/>
          <p:cNvSpPr txBox="1"/>
          <p:nvPr/>
        </p:nvSpPr>
        <p:spPr>
          <a:xfrm>
            <a:off x="5961888" y="4526280"/>
            <a:ext cx="5681167" cy="329184"/>
          </a:xfrm>
          <a:prstGeom prst="rect">
            <a:avLst/>
          </a:prstGeom>
          <a:noFill/>
          <a:ln/>
        </p:spPr>
        <p:txBody>
          <a:bodyPr wrap="square" lIns="0" tIns="0" rIns="0" bIns="0" rtlCol="0" anchor="ctr"/>
          <a:lstStyle/>
          <a:p>
            <a:pPr indent="0" marL="0">
              <a:buNone/>
            </a:pPr>
            <a:r>
              <a:rPr lang="en-US" sz="1500" dirty="0">
                <a:solidFill>
                  <a:schemeClr val="tx1"/>
                </a:solidFill>
              </a:rPr>
              <a:t>MAKÜ Uygulamalı Eğitimler Çerçeve Yönergesi</a:t>
            </a:r>
            <a:endParaRPr lang="en-US" sz="1500" dirty="0"/>
          </a:p>
        </p:txBody>
      </p:sp>
      <p:sp>
        <p:nvSpPr>
          <p:cNvPr id="35" name="kart"/>
          <p:cNvSpPr/>
          <p:nvPr/>
        </p:nvSpPr>
        <p:spPr>
          <a:xfrm>
            <a:off x="5577840" y="4983480"/>
            <a:ext cx="6065215" cy="914400"/>
          </a:xfrm>
          <a:prstGeom prst="roundRect">
            <a:avLst>
              <a:gd name="adj" fmla="val 14000"/>
            </a:avLst>
          </a:prstGeom>
          <a:solidFill>
            <a:srgbClr val="F6F3FF"/>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36" name="ikon-zemin"/>
          <p:cNvSpPr/>
          <p:nvPr/>
        </p:nvSpPr>
        <p:spPr>
          <a:xfrm>
            <a:off x="5760720" y="5184648"/>
            <a:ext cx="512064" cy="512064"/>
          </a:xfrm>
          <a:prstGeom prst="ellipse">
            <a:avLst/>
          </a:prstGeom>
          <a:solidFill>
            <a:schemeClr val="accent3"/>
          </a:solidFill>
          <a:ln w="12700">
            <a:solidFill>
              <a:schemeClr val="accent3"/>
            </a:solidFill>
            <a:prstDash val="solid"/>
          </a:ln>
        </p:spPr>
      </p:sp>
      <p:pic>
        <p:nvPicPr>
          <p:cNvPr id="37" name="ikon-FaShieldAlt" descr="preencoded.png">    </p:cNvPr>
          <p:cNvPicPr>
            <a:picLocks noChangeAspect="1"/>
          </p:cNvPicPr>
          <p:nvPr/>
        </p:nvPicPr>
        <p:blipFill>
          <a:blip r:embed="rId9"/>
          <a:stretch>
            <a:fillRect/>
          </a:stretch>
        </p:blipFill>
        <p:spPr>
          <a:xfrm>
            <a:off x="5883615" y="5307543"/>
            <a:ext cx="266273" cy="266273"/>
          </a:xfrm>
          <a:prstGeom prst="rect">
            <a:avLst/>
          </a:prstGeom>
        </p:spPr>
      </p:pic>
      <p:sp>
        <p:nvSpPr>
          <p:cNvPr id="38" name="Text 27"/>
          <p:cNvSpPr txBox="1"/>
          <p:nvPr/>
        </p:nvSpPr>
        <p:spPr>
          <a:xfrm>
            <a:off x="6437376" y="5074920"/>
            <a:ext cx="5050231" cy="731520"/>
          </a:xfrm>
          <a:prstGeom prst="rect">
            <a:avLst/>
          </a:prstGeom>
          <a:noFill/>
          <a:ln/>
        </p:spPr>
        <p:txBody>
          <a:bodyPr wrap="square" lIns="0" tIns="0" rIns="0" bIns="0" rtlCol="0" anchor="ctr"/>
          <a:lstStyle/>
          <a:p>
            <a:pPr indent="0" marL="0">
              <a:buNone/>
            </a:pPr>
            <a:r>
              <a:rPr lang="en-US" sz="1500" b="1" dirty="0">
                <a:solidFill>
                  <a:schemeClr val="accent3"/>
                </a:solidFill>
              </a:rPr>
              <a:t>Güvence: </a:t>
            </a:r>
            <a:pPr indent="0" marL="0">
              <a:buNone/>
            </a:pPr>
            <a:r>
              <a:rPr lang="en-US" sz="1500" dirty="0">
                <a:solidFill>
                  <a:schemeClr val="tx1"/>
                </a:solidFill>
              </a:rPr>
              <a:t>Yüksekokul Kurulunca onaylanmayan veya yayımlanmayan bir form, ölçüt ya da kural öğrenci aleyhine uygulanamaz (Md. 31/2).</a:t>
            </a:r>
            <a:endParaRPr lang="en-US" sz="15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Kim ne yapar? Paydaşlar ve görevleri</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Sürecin her aşamasında sorumluluklar Usul ve Esaslarla belirlenmiştir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6–12</a:t>
            </a:r>
            <a:endParaRPr lang="en-US" sz="1000" dirty="0"/>
          </a:p>
        </p:txBody>
      </p:sp>
      <p:sp>
        <p:nvSpPr>
          <p:cNvPr id="5" name="kart"/>
          <p:cNvSpPr/>
          <p:nvPr/>
        </p:nvSpPr>
        <p:spPr>
          <a:xfrm>
            <a:off x="548640" y="1920240"/>
            <a:ext cx="3545738" cy="1920240"/>
          </a:xfrm>
          <a:prstGeom prst="roundRect">
            <a:avLst>
              <a:gd name="adj" fmla="val 6667"/>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6" name="ikon-zemin"/>
          <p:cNvSpPr/>
          <p:nvPr/>
        </p:nvSpPr>
        <p:spPr>
          <a:xfrm>
            <a:off x="749808" y="2121408"/>
            <a:ext cx="548640" cy="548640"/>
          </a:xfrm>
          <a:prstGeom prst="ellipse">
            <a:avLst/>
          </a:prstGeom>
          <a:solidFill>
            <a:schemeClr val="accent1"/>
          </a:solidFill>
          <a:ln w="12700">
            <a:solidFill>
              <a:schemeClr val="accent1"/>
            </a:solidFill>
            <a:prstDash val="solid"/>
          </a:ln>
        </p:spPr>
      </p:sp>
      <p:pic>
        <p:nvPicPr>
          <p:cNvPr id="7" name="ikon-FaUserGraduate" descr="preencoded.png">    </p:cNvPr>
          <p:cNvPicPr>
            <a:picLocks noChangeAspect="1"/>
          </p:cNvPicPr>
          <p:nvPr/>
        </p:nvPicPr>
        <p:blipFill>
          <a:blip r:embed="rId1"/>
          <a:stretch>
            <a:fillRect/>
          </a:stretch>
        </p:blipFill>
        <p:spPr>
          <a:xfrm>
            <a:off x="881482" y="2253082"/>
            <a:ext cx="285293" cy="285293"/>
          </a:xfrm>
          <a:prstGeom prst="rect">
            <a:avLst/>
          </a:prstGeom>
        </p:spPr>
      </p:pic>
      <p:sp>
        <p:nvSpPr>
          <p:cNvPr id="8" name="Text 5"/>
          <p:cNvSpPr txBox="1"/>
          <p:nvPr/>
        </p:nvSpPr>
        <p:spPr>
          <a:xfrm>
            <a:off x="1417320" y="2103120"/>
            <a:ext cx="2494178" cy="365760"/>
          </a:xfrm>
          <a:prstGeom prst="rect">
            <a:avLst/>
          </a:prstGeom>
          <a:noFill/>
          <a:ln/>
        </p:spPr>
        <p:txBody>
          <a:bodyPr wrap="square" lIns="0" tIns="0" rIns="0" bIns="0" rtlCol="0" anchor="ctr"/>
          <a:lstStyle/>
          <a:p>
            <a:pPr indent="0" marL="0">
              <a:buNone/>
            </a:pPr>
            <a:r>
              <a:rPr lang="en-US" sz="1700" b="1" dirty="0">
                <a:solidFill>
                  <a:schemeClr val="accent1"/>
                </a:solidFill>
              </a:rPr>
              <a:t>Öğrenci</a:t>
            </a:r>
            <a:endParaRPr lang="en-US" sz="1700" dirty="0"/>
          </a:p>
        </p:txBody>
      </p:sp>
      <p:sp>
        <p:nvSpPr>
          <p:cNvPr id="9" name="Text 6"/>
          <p:cNvSpPr txBox="1"/>
          <p:nvPr/>
        </p:nvSpPr>
        <p:spPr>
          <a:xfrm>
            <a:off x="1417320" y="2450592"/>
            <a:ext cx="2539898" cy="256032"/>
          </a:xfrm>
          <a:prstGeom prst="rect">
            <a:avLst/>
          </a:prstGeom>
          <a:noFill/>
          <a:ln/>
        </p:spPr>
        <p:txBody>
          <a:bodyPr wrap="square" lIns="0" tIns="0" rIns="0" bIns="0" rtlCol="0" anchor="t"/>
          <a:lstStyle/>
          <a:p>
            <a:pPr indent="0" marL="0">
              <a:buNone/>
            </a:pPr>
            <a:r>
              <a:rPr lang="en-US" sz="1200" b="1" dirty="0">
                <a:solidFill>
                  <a:srgbClr val="8A84B0"/>
                </a:solidFill>
              </a:rPr>
              <a:t>Md. 12, 20/2</a:t>
            </a:r>
            <a:endParaRPr lang="en-US" sz="1200" dirty="0"/>
          </a:p>
        </p:txBody>
      </p:sp>
      <p:sp>
        <p:nvSpPr>
          <p:cNvPr id="10" name="Text 7"/>
          <p:cNvSpPr txBox="1"/>
          <p:nvPr/>
        </p:nvSpPr>
        <p:spPr>
          <a:xfrm>
            <a:off x="749808" y="2816352"/>
            <a:ext cx="3161690" cy="960120"/>
          </a:xfrm>
          <a:prstGeom prst="rect">
            <a:avLst/>
          </a:prstGeom>
          <a:noFill/>
          <a:ln/>
        </p:spPr>
        <p:txBody>
          <a:bodyPr wrap="square" lIns="0" tIns="0" rIns="0" bIns="0" rtlCol="0" anchor="t"/>
          <a:lstStyle/>
          <a:p>
            <a:pPr indent="0" marL="0">
              <a:buNone/>
            </a:pPr>
            <a:r>
              <a:rPr lang="en-US" sz="1400" dirty="0">
                <a:solidFill>
                  <a:schemeClr val="tx1"/>
                </a:solidFill>
              </a:rPr>
              <a:t>Kurallara uyar; günlük raporu aynı gün sisteme yükler, yoklamayı sistemden yapar; yarıyıl sonu raporunu zamanında hazırlar.</a:t>
            </a:r>
            <a:endParaRPr lang="en-US" sz="1400" dirty="0"/>
          </a:p>
        </p:txBody>
      </p:sp>
      <p:sp>
        <p:nvSpPr>
          <p:cNvPr id="11" name="kart"/>
          <p:cNvSpPr/>
          <p:nvPr/>
        </p:nvSpPr>
        <p:spPr>
          <a:xfrm>
            <a:off x="4322978" y="1920240"/>
            <a:ext cx="3545738" cy="1920240"/>
          </a:xfrm>
          <a:prstGeom prst="roundRect">
            <a:avLst>
              <a:gd name="adj" fmla="val 6667"/>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2" name="ikon-zemin"/>
          <p:cNvSpPr/>
          <p:nvPr/>
        </p:nvSpPr>
        <p:spPr>
          <a:xfrm>
            <a:off x="4524146" y="2121408"/>
            <a:ext cx="548640" cy="548640"/>
          </a:xfrm>
          <a:prstGeom prst="ellipse">
            <a:avLst/>
          </a:prstGeom>
          <a:solidFill>
            <a:schemeClr val="accent2"/>
          </a:solidFill>
          <a:ln w="12700">
            <a:solidFill>
              <a:schemeClr val="accent2"/>
            </a:solidFill>
            <a:prstDash val="solid"/>
          </a:ln>
        </p:spPr>
      </p:sp>
      <p:pic>
        <p:nvPicPr>
          <p:cNvPr id="13" name="ikon-FaUserTie" descr="preencoded.png">    </p:cNvPr>
          <p:cNvPicPr>
            <a:picLocks noChangeAspect="1"/>
          </p:cNvPicPr>
          <p:nvPr/>
        </p:nvPicPr>
        <p:blipFill>
          <a:blip r:embed="rId2"/>
          <a:stretch>
            <a:fillRect/>
          </a:stretch>
        </p:blipFill>
        <p:spPr>
          <a:xfrm>
            <a:off x="4655820" y="2253082"/>
            <a:ext cx="285293" cy="285293"/>
          </a:xfrm>
          <a:prstGeom prst="rect">
            <a:avLst/>
          </a:prstGeom>
        </p:spPr>
      </p:pic>
      <p:sp>
        <p:nvSpPr>
          <p:cNvPr id="14" name="Text 10"/>
          <p:cNvSpPr txBox="1"/>
          <p:nvPr/>
        </p:nvSpPr>
        <p:spPr>
          <a:xfrm>
            <a:off x="5191658" y="2103120"/>
            <a:ext cx="2494178" cy="365760"/>
          </a:xfrm>
          <a:prstGeom prst="rect">
            <a:avLst/>
          </a:prstGeom>
          <a:noFill/>
          <a:ln/>
        </p:spPr>
        <p:txBody>
          <a:bodyPr wrap="square" lIns="0" tIns="0" rIns="0" bIns="0" rtlCol="0" anchor="ctr"/>
          <a:lstStyle/>
          <a:p>
            <a:pPr indent="0" marL="0">
              <a:buNone/>
            </a:pPr>
            <a:r>
              <a:rPr lang="en-US" sz="1700" b="1" dirty="0">
                <a:solidFill>
                  <a:schemeClr val="accent2"/>
                </a:solidFill>
              </a:rPr>
              <a:t>İşletme ve Eğitici Personel</a:t>
            </a:r>
            <a:endParaRPr lang="en-US" sz="1700" dirty="0"/>
          </a:p>
        </p:txBody>
      </p:sp>
      <p:sp>
        <p:nvSpPr>
          <p:cNvPr id="15" name="Text 11"/>
          <p:cNvSpPr txBox="1"/>
          <p:nvPr/>
        </p:nvSpPr>
        <p:spPr>
          <a:xfrm>
            <a:off x="5191658" y="2450592"/>
            <a:ext cx="2539898" cy="256032"/>
          </a:xfrm>
          <a:prstGeom prst="rect">
            <a:avLst/>
          </a:prstGeom>
          <a:noFill/>
          <a:ln/>
        </p:spPr>
        <p:txBody>
          <a:bodyPr wrap="square" lIns="0" tIns="0" rIns="0" bIns="0" rtlCol="0" anchor="t"/>
          <a:lstStyle/>
          <a:p>
            <a:pPr indent="0" marL="0">
              <a:buNone/>
            </a:pPr>
            <a:r>
              <a:rPr lang="en-US" sz="1200" b="1" dirty="0">
                <a:solidFill>
                  <a:srgbClr val="8A84B0"/>
                </a:solidFill>
              </a:rPr>
              <a:t>Md. 10–11  ·  Sistemde: Firma Yetkilisi</a:t>
            </a:r>
            <a:endParaRPr lang="en-US" sz="1200" dirty="0"/>
          </a:p>
        </p:txBody>
      </p:sp>
      <p:sp>
        <p:nvSpPr>
          <p:cNvPr id="16" name="Text 12"/>
          <p:cNvSpPr txBox="1"/>
          <p:nvPr/>
        </p:nvSpPr>
        <p:spPr>
          <a:xfrm>
            <a:off x="4524146" y="2816352"/>
            <a:ext cx="3161690" cy="960120"/>
          </a:xfrm>
          <a:prstGeom prst="rect">
            <a:avLst/>
          </a:prstGeom>
          <a:noFill/>
          <a:ln/>
        </p:spPr>
        <p:txBody>
          <a:bodyPr wrap="square" lIns="0" tIns="0" rIns="0" bIns="0" rtlCol="0" anchor="t"/>
          <a:lstStyle/>
          <a:p>
            <a:pPr indent="0" marL="0">
              <a:buNone/>
            </a:pPr>
            <a:r>
              <a:rPr lang="en-US" sz="1400" dirty="0">
                <a:solidFill>
                  <a:schemeClr val="tx1"/>
                </a:solidFill>
              </a:rPr>
              <a:t>Görev verir ve denetler; devamı izler; yoklamayı kontrol eder; işletme değerlendirme formunu doldurur.</a:t>
            </a:r>
            <a:endParaRPr lang="en-US" sz="1400" dirty="0"/>
          </a:p>
        </p:txBody>
      </p:sp>
      <p:sp>
        <p:nvSpPr>
          <p:cNvPr id="17" name="kart"/>
          <p:cNvSpPr/>
          <p:nvPr/>
        </p:nvSpPr>
        <p:spPr>
          <a:xfrm>
            <a:off x="8097317" y="1920240"/>
            <a:ext cx="3545738" cy="1920240"/>
          </a:xfrm>
          <a:prstGeom prst="roundRect">
            <a:avLst>
              <a:gd name="adj" fmla="val 6667"/>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8" name="ikon-zemin"/>
          <p:cNvSpPr/>
          <p:nvPr/>
        </p:nvSpPr>
        <p:spPr>
          <a:xfrm>
            <a:off x="8298485" y="2121408"/>
            <a:ext cx="548640" cy="548640"/>
          </a:xfrm>
          <a:prstGeom prst="ellipse">
            <a:avLst/>
          </a:prstGeom>
          <a:solidFill>
            <a:schemeClr val="accent3"/>
          </a:solidFill>
          <a:ln w="12700">
            <a:solidFill>
              <a:schemeClr val="accent3"/>
            </a:solidFill>
            <a:prstDash val="solid"/>
          </a:ln>
        </p:spPr>
      </p:sp>
      <p:pic>
        <p:nvPicPr>
          <p:cNvPr id="19" name="ikon-FaChalkboardTeacher" descr="preencoded.png">    </p:cNvPr>
          <p:cNvPicPr>
            <a:picLocks noChangeAspect="1"/>
          </p:cNvPicPr>
          <p:nvPr/>
        </p:nvPicPr>
        <p:blipFill>
          <a:blip r:embed="rId3"/>
          <a:stretch>
            <a:fillRect/>
          </a:stretch>
        </p:blipFill>
        <p:spPr>
          <a:xfrm>
            <a:off x="8430158" y="2253082"/>
            <a:ext cx="285293" cy="285293"/>
          </a:xfrm>
          <a:prstGeom prst="rect">
            <a:avLst/>
          </a:prstGeom>
        </p:spPr>
      </p:pic>
      <p:sp>
        <p:nvSpPr>
          <p:cNvPr id="20" name="Text 15"/>
          <p:cNvSpPr txBox="1"/>
          <p:nvPr/>
        </p:nvSpPr>
        <p:spPr>
          <a:xfrm>
            <a:off x="8965997" y="2103120"/>
            <a:ext cx="2494178" cy="365760"/>
          </a:xfrm>
          <a:prstGeom prst="rect">
            <a:avLst/>
          </a:prstGeom>
          <a:noFill/>
          <a:ln/>
        </p:spPr>
        <p:txBody>
          <a:bodyPr wrap="square" lIns="0" tIns="0" rIns="0" bIns="0" rtlCol="0" anchor="ctr"/>
          <a:lstStyle/>
          <a:p>
            <a:pPr indent="0" marL="0">
              <a:buNone/>
            </a:pPr>
            <a:r>
              <a:rPr lang="en-US" sz="1700" b="1" dirty="0">
                <a:solidFill>
                  <a:schemeClr val="accent3"/>
                </a:solidFill>
              </a:rPr>
              <a:t>Sorumlu Öğretim Elemanı</a:t>
            </a:r>
            <a:endParaRPr lang="en-US" sz="1700" dirty="0"/>
          </a:p>
        </p:txBody>
      </p:sp>
      <p:sp>
        <p:nvSpPr>
          <p:cNvPr id="21" name="Text 16"/>
          <p:cNvSpPr txBox="1"/>
          <p:nvPr/>
        </p:nvSpPr>
        <p:spPr>
          <a:xfrm>
            <a:off x="8965997" y="2450592"/>
            <a:ext cx="2539898" cy="256032"/>
          </a:xfrm>
          <a:prstGeom prst="rect">
            <a:avLst/>
          </a:prstGeom>
          <a:noFill/>
          <a:ln/>
        </p:spPr>
        <p:txBody>
          <a:bodyPr wrap="square" lIns="0" tIns="0" rIns="0" bIns="0" rtlCol="0" anchor="t"/>
          <a:lstStyle/>
          <a:p>
            <a:pPr indent="0" marL="0">
              <a:buNone/>
            </a:pPr>
            <a:r>
              <a:rPr lang="en-US" sz="1200" b="1" dirty="0">
                <a:solidFill>
                  <a:srgbClr val="8A84B0"/>
                </a:solidFill>
              </a:rPr>
              <a:t>Md. 9  ·  Sistemde: Danışman</a:t>
            </a:r>
            <a:endParaRPr lang="en-US" sz="1200" dirty="0"/>
          </a:p>
        </p:txBody>
      </p:sp>
      <p:sp>
        <p:nvSpPr>
          <p:cNvPr id="22" name="Text 17"/>
          <p:cNvSpPr txBox="1"/>
          <p:nvPr/>
        </p:nvSpPr>
        <p:spPr>
          <a:xfrm>
            <a:off x="8298485" y="2816352"/>
            <a:ext cx="3161690" cy="960120"/>
          </a:xfrm>
          <a:prstGeom prst="rect">
            <a:avLst/>
          </a:prstGeom>
          <a:noFill/>
          <a:ln/>
        </p:spPr>
        <p:txBody>
          <a:bodyPr wrap="square" lIns="0" tIns="0" rIns="0" bIns="0" rtlCol="0" anchor="t"/>
          <a:lstStyle/>
          <a:p>
            <a:pPr indent="0" marL="0">
              <a:buNone/>
            </a:pPr>
            <a:r>
              <a:rPr lang="en-US" sz="1400" dirty="0">
                <a:solidFill>
                  <a:schemeClr val="tx1"/>
                </a:solidFill>
              </a:rPr>
              <a:t>Süreci izler, rehberlik eder; raporları inceler; gerektiğinde işletmeyi ziyaret eder; kesinleşen notu sisteme işler.</a:t>
            </a:r>
            <a:endParaRPr lang="en-US" sz="1400" dirty="0"/>
          </a:p>
        </p:txBody>
      </p:sp>
      <p:sp>
        <p:nvSpPr>
          <p:cNvPr id="23" name="kart"/>
          <p:cNvSpPr/>
          <p:nvPr/>
        </p:nvSpPr>
        <p:spPr>
          <a:xfrm>
            <a:off x="548640" y="4041648"/>
            <a:ext cx="3545738" cy="1920240"/>
          </a:xfrm>
          <a:prstGeom prst="roundRect">
            <a:avLst>
              <a:gd name="adj" fmla="val 6667"/>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4" name="ikon-zemin"/>
          <p:cNvSpPr/>
          <p:nvPr/>
        </p:nvSpPr>
        <p:spPr>
          <a:xfrm>
            <a:off x="749808" y="4242816"/>
            <a:ext cx="548640" cy="548640"/>
          </a:xfrm>
          <a:prstGeom prst="ellipse">
            <a:avLst/>
          </a:prstGeom>
          <a:solidFill>
            <a:schemeClr val="accent3"/>
          </a:solidFill>
          <a:ln w="12700">
            <a:solidFill>
              <a:schemeClr val="accent3"/>
            </a:solidFill>
            <a:prstDash val="solid"/>
          </a:ln>
        </p:spPr>
      </p:sp>
      <p:pic>
        <p:nvPicPr>
          <p:cNvPr id="25" name="ikon-FaUsers" descr="preencoded.png">    </p:cNvPr>
          <p:cNvPicPr>
            <a:picLocks noChangeAspect="1"/>
          </p:cNvPicPr>
          <p:nvPr/>
        </p:nvPicPr>
        <p:blipFill>
          <a:blip r:embed="rId4"/>
          <a:stretch>
            <a:fillRect/>
          </a:stretch>
        </p:blipFill>
        <p:spPr>
          <a:xfrm>
            <a:off x="881482" y="4374490"/>
            <a:ext cx="285293" cy="285293"/>
          </a:xfrm>
          <a:prstGeom prst="rect">
            <a:avLst/>
          </a:prstGeom>
        </p:spPr>
      </p:pic>
      <p:sp>
        <p:nvSpPr>
          <p:cNvPr id="26" name="Text 20"/>
          <p:cNvSpPr txBox="1"/>
          <p:nvPr/>
        </p:nvSpPr>
        <p:spPr>
          <a:xfrm>
            <a:off x="1417320" y="4224528"/>
            <a:ext cx="2494178" cy="365760"/>
          </a:xfrm>
          <a:prstGeom prst="rect">
            <a:avLst/>
          </a:prstGeom>
          <a:noFill/>
          <a:ln/>
        </p:spPr>
        <p:txBody>
          <a:bodyPr wrap="square" lIns="0" tIns="0" rIns="0" bIns="0" rtlCol="0" anchor="ctr"/>
          <a:lstStyle/>
          <a:p>
            <a:pPr indent="0" marL="0">
              <a:buNone/>
            </a:pPr>
            <a:r>
              <a:rPr lang="en-US" sz="1700" b="1" dirty="0">
                <a:solidFill>
                  <a:schemeClr val="accent3"/>
                </a:solidFill>
              </a:rPr>
              <a:t>İME Komisyonu</a:t>
            </a:r>
            <a:endParaRPr lang="en-US" sz="1700" dirty="0"/>
          </a:p>
        </p:txBody>
      </p:sp>
      <p:sp>
        <p:nvSpPr>
          <p:cNvPr id="27" name="Text 21"/>
          <p:cNvSpPr txBox="1"/>
          <p:nvPr/>
        </p:nvSpPr>
        <p:spPr>
          <a:xfrm>
            <a:off x="1417320" y="4572000"/>
            <a:ext cx="2539898" cy="256032"/>
          </a:xfrm>
          <a:prstGeom prst="rect">
            <a:avLst/>
          </a:prstGeom>
          <a:noFill/>
          <a:ln/>
        </p:spPr>
        <p:txBody>
          <a:bodyPr wrap="square" lIns="0" tIns="0" rIns="0" bIns="0" rtlCol="0" anchor="t"/>
          <a:lstStyle/>
          <a:p>
            <a:pPr indent="0" marL="0">
              <a:buNone/>
            </a:pPr>
            <a:r>
              <a:rPr lang="en-US" sz="1200" b="1" dirty="0">
                <a:solidFill>
                  <a:srgbClr val="8A84B0"/>
                </a:solidFill>
              </a:rPr>
              <a:t>Md. 8, 23/3</a:t>
            </a:r>
            <a:endParaRPr lang="en-US" sz="1200" dirty="0"/>
          </a:p>
        </p:txBody>
      </p:sp>
      <p:sp>
        <p:nvSpPr>
          <p:cNvPr id="28" name="Text 22"/>
          <p:cNvSpPr txBox="1"/>
          <p:nvPr/>
        </p:nvSpPr>
        <p:spPr>
          <a:xfrm>
            <a:off x="749808" y="4937760"/>
            <a:ext cx="3161690" cy="960120"/>
          </a:xfrm>
          <a:prstGeom prst="rect">
            <a:avLst/>
          </a:prstGeom>
          <a:noFill/>
          <a:ln/>
        </p:spPr>
        <p:txBody>
          <a:bodyPr wrap="square" lIns="0" tIns="0" rIns="0" bIns="0" rtlCol="0" anchor="t"/>
          <a:lstStyle/>
          <a:p>
            <a:pPr indent="0" marL="0">
              <a:buNone/>
            </a:pPr>
            <a:r>
              <a:rPr lang="en-US" sz="1400" dirty="0">
                <a:solidFill>
                  <a:schemeClr val="tx1"/>
                </a:solidFill>
              </a:rPr>
              <a:t>İşletme uygunluğunu ve başvuruları inceler; değişiklik taleplerini karara bağlar; değerlendirmeyi kesinleştirir.</a:t>
            </a:r>
            <a:endParaRPr lang="en-US" sz="1400" dirty="0"/>
          </a:p>
        </p:txBody>
      </p:sp>
      <p:sp>
        <p:nvSpPr>
          <p:cNvPr id="29" name="kart"/>
          <p:cNvSpPr/>
          <p:nvPr/>
        </p:nvSpPr>
        <p:spPr>
          <a:xfrm>
            <a:off x="4322978" y="4041648"/>
            <a:ext cx="3545738" cy="1920240"/>
          </a:xfrm>
          <a:prstGeom prst="roundRect">
            <a:avLst>
              <a:gd name="adj" fmla="val 6667"/>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30" name="ikon-zemin"/>
          <p:cNvSpPr/>
          <p:nvPr/>
        </p:nvSpPr>
        <p:spPr>
          <a:xfrm>
            <a:off x="4524146" y="4242816"/>
            <a:ext cx="548640" cy="548640"/>
          </a:xfrm>
          <a:prstGeom prst="ellipse">
            <a:avLst/>
          </a:prstGeom>
          <a:solidFill>
            <a:schemeClr val="accent3"/>
          </a:solidFill>
          <a:ln w="12700">
            <a:solidFill>
              <a:schemeClr val="accent3"/>
            </a:solidFill>
            <a:prstDash val="solid"/>
          </a:ln>
        </p:spPr>
      </p:sp>
      <p:pic>
        <p:nvPicPr>
          <p:cNvPr id="31" name="ikon-FaUserCog" descr="preencoded.png">    </p:cNvPr>
          <p:cNvPicPr>
            <a:picLocks noChangeAspect="1"/>
          </p:cNvPicPr>
          <p:nvPr/>
        </p:nvPicPr>
        <p:blipFill>
          <a:blip r:embed="rId5"/>
          <a:stretch>
            <a:fillRect/>
          </a:stretch>
        </p:blipFill>
        <p:spPr>
          <a:xfrm>
            <a:off x="4655820" y="4374490"/>
            <a:ext cx="285293" cy="285293"/>
          </a:xfrm>
          <a:prstGeom prst="rect">
            <a:avLst/>
          </a:prstGeom>
        </p:spPr>
      </p:pic>
      <p:sp>
        <p:nvSpPr>
          <p:cNvPr id="32" name="Text 25"/>
          <p:cNvSpPr txBox="1"/>
          <p:nvPr/>
        </p:nvSpPr>
        <p:spPr>
          <a:xfrm>
            <a:off x="5191658" y="4224528"/>
            <a:ext cx="2494178" cy="365760"/>
          </a:xfrm>
          <a:prstGeom prst="rect">
            <a:avLst/>
          </a:prstGeom>
          <a:noFill/>
          <a:ln/>
        </p:spPr>
        <p:txBody>
          <a:bodyPr wrap="square" lIns="0" tIns="0" rIns="0" bIns="0" rtlCol="0" anchor="ctr"/>
          <a:lstStyle/>
          <a:p>
            <a:pPr indent="0" marL="0">
              <a:buNone/>
            </a:pPr>
            <a:r>
              <a:rPr lang="en-US" sz="1700" b="1" dirty="0">
                <a:solidFill>
                  <a:schemeClr val="accent3"/>
                </a:solidFill>
              </a:rPr>
              <a:t>Bölüm Başkanı</a:t>
            </a:r>
            <a:endParaRPr lang="en-US" sz="1700" dirty="0"/>
          </a:p>
        </p:txBody>
      </p:sp>
      <p:sp>
        <p:nvSpPr>
          <p:cNvPr id="33" name="Text 26"/>
          <p:cNvSpPr txBox="1"/>
          <p:nvPr/>
        </p:nvSpPr>
        <p:spPr>
          <a:xfrm>
            <a:off x="5191658" y="4572000"/>
            <a:ext cx="2539898" cy="256032"/>
          </a:xfrm>
          <a:prstGeom prst="rect">
            <a:avLst/>
          </a:prstGeom>
          <a:noFill/>
          <a:ln/>
        </p:spPr>
        <p:txBody>
          <a:bodyPr wrap="square" lIns="0" tIns="0" rIns="0" bIns="0" rtlCol="0" anchor="t"/>
          <a:lstStyle/>
          <a:p>
            <a:pPr indent="0" marL="0">
              <a:buNone/>
            </a:pPr>
            <a:r>
              <a:rPr lang="en-US" sz="1200" b="1" dirty="0">
                <a:solidFill>
                  <a:srgbClr val="8A84B0"/>
                </a:solidFill>
              </a:rPr>
              <a:t>Md. 7, 8/1, 15/3</a:t>
            </a:r>
            <a:endParaRPr lang="en-US" sz="1200" dirty="0"/>
          </a:p>
        </p:txBody>
      </p:sp>
      <p:sp>
        <p:nvSpPr>
          <p:cNvPr id="34" name="Text 27"/>
          <p:cNvSpPr txBox="1"/>
          <p:nvPr/>
        </p:nvSpPr>
        <p:spPr>
          <a:xfrm>
            <a:off x="4524146" y="4937760"/>
            <a:ext cx="3161690" cy="960120"/>
          </a:xfrm>
          <a:prstGeom prst="rect">
            <a:avLst/>
          </a:prstGeom>
          <a:noFill/>
          <a:ln/>
        </p:spPr>
        <p:txBody>
          <a:bodyPr wrap="square" lIns="0" tIns="0" rIns="0" bIns="0" rtlCol="0" anchor="t"/>
          <a:lstStyle/>
          <a:p>
            <a:pPr indent="0" marL="0">
              <a:buNone/>
            </a:pPr>
            <a:r>
              <a:rPr lang="en-US" sz="1400" dirty="0">
                <a:solidFill>
                  <a:schemeClr val="tx1"/>
                </a:solidFill>
              </a:rPr>
              <a:t>Komisyona başkanlık eder; İME tarihlerini sisteme girer; bölümdeki iş akışını gözetir.</a:t>
            </a:r>
            <a:endParaRPr lang="en-US" sz="1400" dirty="0"/>
          </a:p>
        </p:txBody>
      </p:sp>
      <p:sp>
        <p:nvSpPr>
          <p:cNvPr id="35" name="kart"/>
          <p:cNvSpPr/>
          <p:nvPr/>
        </p:nvSpPr>
        <p:spPr>
          <a:xfrm>
            <a:off x="8097317" y="4041648"/>
            <a:ext cx="3545738" cy="1920240"/>
          </a:xfrm>
          <a:prstGeom prst="roundRect">
            <a:avLst>
              <a:gd name="adj" fmla="val 6667"/>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36" name="ikon-zemin"/>
          <p:cNvSpPr/>
          <p:nvPr/>
        </p:nvSpPr>
        <p:spPr>
          <a:xfrm>
            <a:off x="8298485" y="4242816"/>
            <a:ext cx="548640" cy="548640"/>
          </a:xfrm>
          <a:prstGeom prst="ellipse">
            <a:avLst/>
          </a:prstGeom>
          <a:solidFill>
            <a:schemeClr val="tx2"/>
          </a:solidFill>
          <a:ln w="12700">
            <a:solidFill>
              <a:schemeClr val="tx2"/>
            </a:solidFill>
            <a:prstDash val="solid"/>
          </a:ln>
        </p:spPr>
      </p:sp>
      <p:pic>
        <p:nvPicPr>
          <p:cNvPr id="37" name="ikon-FaUniversity" descr="preencoded.png">    </p:cNvPr>
          <p:cNvPicPr>
            <a:picLocks noChangeAspect="1"/>
          </p:cNvPicPr>
          <p:nvPr/>
        </p:nvPicPr>
        <p:blipFill>
          <a:blip r:embed="rId6"/>
          <a:stretch>
            <a:fillRect/>
          </a:stretch>
        </p:blipFill>
        <p:spPr>
          <a:xfrm>
            <a:off x="8430158" y="4374490"/>
            <a:ext cx="285293" cy="285293"/>
          </a:xfrm>
          <a:prstGeom prst="rect">
            <a:avLst/>
          </a:prstGeom>
        </p:spPr>
      </p:pic>
      <p:sp>
        <p:nvSpPr>
          <p:cNvPr id="38" name="Text 30"/>
          <p:cNvSpPr txBox="1"/>
          <p:nvPr/>
        </p:nvSpPr>
        <p:spPr>
          <a:xfrm>
            <a:off x="8965997" y="4224528"/>
            <a:ext cx="2494178" cy="365760"/>
          </a:xfrm>
          <a:prstGeom prst="rect">
            <a:avLst/>
          </a:prstGeom>
          <a:noFill/>
          <a:ln/>
        </p:spPr>
        <p:txBody>
          <a:bodyPr wrap="square" lIns="0" tIns="0" rIns="0" bIns="0" rtlCol="0" anchor="ctr"/>
          <a:lstStyle/>
          <a:p>
            <a:pPr indent="0" marL="0">
              <a:buNone/>
            </a:pPr>
            <a:r>
              <a:rPr lang="en-US" sz="1700" b="1" dirty="0">
                <a:solidFill>
                  <a:schemeClr val="tx2"/>
                </a:solidFill>
              </a:rPr>
              <a:t>Müdür ve Koordinatör</a:t>
            </a:r>
            <a:endParaRPr lang="en-US" sz="1700" dirty="0"/>
          </a:p>
        </p:txBody>
      </p:sp>
      <p:sp>
        <p:nvSpPr>
          <p:cNvPr id="39" name="Text 31"/>
          <p:cNvSpPr txBox="1"/>
          <p:nvPr/>
        </p:nvSpPr>
        <p:spPr>
          <a:xfrm>
            <a:off x="8965997" y="4572000"/>
            <a:ext cx="2539898" cy="256032"/>
          </a:xfrm>
          <a:prstGeom prst="rect">
            <a:avLst/>
          </a:prstGeom>
          <a:noFill/>
          <a:ln/>
        </p:spPr>
        <p:txBody>
          <a:bodyPr wrap="square" lIns="0" tIns="0" rIns="0" bIns="0" rtlCol="0" anchor="t"/>
          <a:lstStyle/>
          <a:p>
            <a:pPr indent="0" marL="0">
              <a:buNone/>
            </a:pPr>
            <a:r>
              <a:rPr lang="en-US" sz="1200" b="1" dirty="0">
                <a:solidFill>
                  <a:srgbClr val="8A84B0"/>
                </a:solidFill>
              </a:rPr>
              <a:t>Md. 6</a:t>
            </a:r>
            <a:endParaRPr lang="en-US" sz="1200" dirty="0"/>
          </a:p>
        </p:txBody>
      </p:sp>
      <p:sp>
        <p:nvSpPr>
          <p:cNvPr id="40" name="Text 32"/>
          <p:cNvSpPr txBox="1"/>
          <p:nvPr/>
        </p:nvSpPr>
        <p:spPr>
          <a:xfrm>
            <a:off x="8298485" y="4937760"/>
            <a:ext cx="3161690" cy="960120"/>
          </a:xfrm>
          <a:prstGeom prst="rect">
            <a:avLst/>
          </a:prstGeom>
          <a:noFill/>
          <a:ln/>
        </p:spPr>
        <p:txBody>
          <a:bodyPr wrap="square" lIns="0" tIns="0" rIns="0" bIns="0" rtlCol="0" anchor="t"/>
          <a:lstStyle/>
          <a:p>
            <a:pPr indent="0" marL="0">
              <a:buNone/>
            </a:pPr>
            <a:r>
              <a:rPr lang="en-US" sz="1400" dirty="0">
                <a:solidFill>
                  <a:schemeClr val="tx1"/>
                </a:solidFill>
              </a:rPr>
              <a:t>Planlama, sigorta işlemleri ve resmî yazışmalar; takvim, formlar, duyurular ve iletişim koordinasyonu.</a:t>
            </a:r>
            <a:endParaRPr lang="en-US" sz="14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822960" y="1234440"/>
            <a:ext cx="2743200" cy="1188720"/>
          </a:xfrm>
          <a:prstGeom prst="rect">
            <a:avLst/>
          </a:prstGeom>
          <a:noFill/>
          <a:ln/>
        </p:spPr>
        <p:txBody>
          <a:bodyPr wrap="square" lIns="0" tIns="0" rIns="0" bIns="0" rtlCol="0" anchor="b"/>
          <a:lstStyle/>
          <a:p>
            <a:pPr indent="0" marL="0">
              <a:buNone/>
            </a:pPr>
            <a:r>
              <a:rPr lang="en-US" sz="8800" b="1" dirty="0">
                <a:solidFill>
                  <a:srgbClr val="8E7DF2"/>
                </a:solidFill>
              </a:rPr>
              <a:t>02</a:t>
            </a:r>
            <a:endParaRPr lang="en-US" sz="8800" dirty="0"/>
          </a:p>
        </p:txBody>
      </p:sp>
      <p:sp>
        <p:nvSpPr>
          <p:cNvPr id="3" name="Text 0"/>
          <p:cNvSpPr/>
          <p:nvPr>
            <p:ph idx="101" type="title" hasCustomPrompt="1"/>
          </p:nvPr>
        </p:nvSpPr>
        <p:spPr>
          <a:xfrm>
            <a:off x="822960" y="2514600"/>
            <a:ext cx="7680960" cy="960120"/>
          </a:xfrm>
          <a:prstGeom prst="rect">
            <a:avLst/>
          </a:prstGeom>
          <a:noFill/>
          <a:ln/>
        </p:spPr>
        <p:txBody>
          <a:bodyPr wrap="square" lIns="0" tIns="0" rIns="0" bIns="0" rtlCol="0" anchor="b"/>
          <a:lstStyle/>
          <a:p>
            <a:pPr algn="l" indent="0" marL="0">
              <a:buNone/>
            </a:pPr>
            <a:r>
              <a:rPr lang="en-US" sz="4600" b="1" dirty="0">
                <a:solidFill>
                  <a:schemeClr val="bg1"/>
                </a:solidFill>
              </a:rPr>
              <a:t>Başlamadan önce</a:t>
            </a:r>
            <a:endParaRPr lang="en-US" sz="4600" dirty="0"/>
          </a:p>
        </p:txBody>
      </p:sp>
      <p:sp>
        <p:nvSpPr>
          <p:cNvPr id="4" name="Text 0"/>
          <p:cNvSpPr/>
          <p:nvPr>
            <p:ph idx="102" type="body" hasCustomPrompt="1"/>
          </p:nvPr>
        </p:nvSpPr>
        <p:spPr>
          <a:xfrm>
            <a:off x="822960" y="3566160"/>
            <a:ext cx="7315200" cy="457200"/>
          </a:xfrm>
          <a:prstGeom prst="rect">
            <a:avLst/>
          </a:prstGeom>
          <a:noFill/>
          <a:ln/>
        </p:spPr>
        <p:txBody>
          <a:bodyPr wrap="square" lIns="0" tIns="0" rIns="0" bIns="0" rtlCol="0" anchor="t"/>
          <a:lstStyle/>
          <a:p>
            <a:pPr algn="l" indent="0" marL="0">
              <a:buNone/>
            </a:pPr>
            <a:r>
              <a:rPr lang="en-US" sz="2000" dirty="0">
                <a:solidFill>
                  <a:srgbClr val="D9D0FF"/>
                </a:solidFill>
              </a:rPr>
              <a:t>Şartlar, işletme seçimi, Kabul Formu ve sigorta</a:t>
            </a:r>
            <a:endParaRPr lang="en-US" sz="2000" dirty="0"/>
          </a:p>
        </p:txBody>
      </p:sp>
      <p:sp>
        <p:nvSpPr>
          <p:cNvPr id="5" name="Text 3"/>
          <p:cNvSpPr txBox="1"/>
          <p:nvPr/>
        </p:nvSpPr>
        <p:spPr>
          <a:xfrm>
            <a:off x="822960" y="4343400"/>
            <a:ext cx="6858000" cy="173736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rgbClr val="EFEAFF"/>
                </a:solidFill>
              </a:rPr>
              <a:t>Kimler İME'ye başlayabilir?</a:t>
            </a:r>
            <a:endParaRPr lang="en-US" sz="1700" dirty="0"/>
          </a:p>
          <a:p>
            <a:pPr marL="228600" indent="-228600">
              <a:spcAft>
                <a:spcPts val="600"/>
              </a:spcAft>
              <a:buSzPct val="100000"/>
              <a:buChar char="●"/>
            </a:pPr>
            <a:r>
              <a:rPr lang="en-US" sz="1700" dirty="0">
                <a:solidFill>
                  <a:srgbClr val="EFEAFF"/>
                </a:solidFill>
              </a:rPr>
              <a:t>Ne zaman, ne kadar süre?</a:t>
            </a:r>
            <a:endParaRPr lang="en-US" sz="1700" dirty="0"/>
          </a:p>
          <a:p>
            <a:pPr marL="228600" indent="-228600">
              <a:spcAft>
                <a:spcPts val="600"/>
              </a:spcAft>
              <a:buSzPct val="100000"/>
              <a:buChar char="●"/>
            </a:pPr>
            <a:r>
              <a:rPr lang="en-US" sz="1700" dirty="0">
                <a:solidFill>
                  <a:srgbClr val="EFEAFF"/>
                </a:solidFill>
              </a:rPr>
              <a:t>İşletme seçimi ve Komisyon onayı</a:t>
            </a:r>
            <a:endParaRPr lang="en-US" sz="1700" dirty="0"/>
          </a:p>
          <a:p>
            <a:pPr marL="228600" indent="-228600">
              <a:spcAft>
                <a:spcPts val="600"/>
              </a:spcAft>
              <a:buSzPct val="100000"/>
              <a:buChar char="●"/>
            </a:pPr>
            <a:r>
              <a:rPr lang="en-US" sz="1700" dirty="0">
                <a:solidFill>
                  <a:srgbClr val="EFEAFF"/>
                </a:solidFill>
              </a:rPr>
              <a:t>Başlangıç yol haritası ve Kabul Formu</a:t>
            </a:r>
            <a:endParaRPr lang="en-US" sz="1700" dirty="0"/>
          </a:p>
          <a:p>
            <a:pPr marL="228600" indent="-228600">
              <a:spcAft>
                <a:spcPts val="600"/>
              </a:spcAft>
              <a:buSzPct val="100000"/>
              <a:buChar char="●"/>
            </a:pPr>
            <a:r>
              <a:rPr lang="en-US" sz="1700" dirty="0">
                <a:solidFill>
                  <a:srgbClr val="EFEAFF"/>
                </a:solidFill>
              </a:rPr>
              <a:t>Sigorta ve genel sağlık sigortası beyanı</a:t>
            </a:r>
            <a:endParaRPr lang="en-US" sz="17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D9D0F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Kimler İME'ye başlayabilir?</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Aşağıdaki şartların tamamının birlikte sağlanması gerekir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14</a:t>
            </a:r>
            <a:endParaRPr lang="en-US" sz="1000" dirty="0"/>
          </a:p>
        </p:txBody>
      </p:sp>
      <p:sp>
        <p:nvSpPr>
          <p:cNvPr id="5" name="etiket"/>
          <p:cNvSpPr txBox="1"/>
          <p:nvPr/>
        </p:nvSpPr>
        <p:spPr>
          <a:xfrm>
            <a:off x="10036454"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kart"/>
          <p:cNvSpPr/>
          <p:nvPr/>
        </p:nvSpPr>
        <p:spPr>
          <a:xfrm>
            <a:off x="548640" y="1920240"/>
            <a:ext cx="3291840" cy="2880360"/>
          </a:xfrm>
          <a:prstGeom prst="roundRect">
            <a:avLst>
              <a:gd name="adj" fmla="val 4444"/>
            </a:avLst>
          </a:prstGeom>
          <a:solidFill>
            <a:schemeClr val="accent1"/>
          </a:solidFill>
          <a:ln w="12700">
            <a:solidFill>
              <a:schemeClr val="accent1"/>
            </a:solidFill>
            <a:prstDash val="solid"/>
          </a:ln>
          <a:effectLst>
            <a:outerShdw sx="100000" sy="100000" kx="0" ky="0" algn="bl" rotWithShape="0" blurRad="127000" dist="31750" dir="5400000">
              <a:srgbClr val="2B1D78">
                <a:alpha val="10000"/>
              </a:srgbClr>
            </a:outerShdw>
          </a:effectLst>
        </p:spPr>
      </p:sp>
      <p:sp>
        <p:nvSpPr>
          <p:cNvPr id="7" name="Text 5"/>
          <p:cNvSpPr txBox="1"/>
          <p:nvPr/>
        </p:nvSpPr>
        <p:spPr>
          <a:xfrm>
            <a:off x="822960" y="2103120"/>
            <a:ext cx="2743200" cy="320040"/>
          </a:xfrm>
          <a:prstGeom prst="rect">
            <a:avLst/>
          </a:prstGeom>
          <a:noFill/>
          <a:ln/>
        </p:spPr>
        <p:txBody>
          <a:bodyPr wrap="square" lIns="0" tIns="0" rIns="0" bIns="0" rtlCol="0" anchor="t"/>
          <a:lstStyle/>
          <a:p>
            <a:pPr indent="0" marL="0">
              <a:buNone/>
            </a:pPr>
            <a:r>
              <a:rPr lang="en-US" sz="1600" b="1" spc="200" kern="0" dirty="0">
                <a:solidFill>
                  <a:srgbClr val="C9BEFA"/>
                </a:solidFill>
              </a:rPr>
              <a:t>GNO</a:t>
            </a:r>
            <a:endParaRPr lang="en-US" sz="1600" dirty="0"/>
          </a:p>
        </p:txBody>
      </p:sp>
      <p:sp>
        <p:nvSpPr>
          <p:cNvPr id="8" name="Text 6"/>
          <p:cNvSpPr txBox="1"/>
          <p:nvPr/>
        </p:nvSpPr>
        <p:spPr>
          <a:xfrm>
            <a:off x="822960" y="2423160"/>
            <a:ext cx="2743200" cy="1097280"/>
          </a:xfrm>
          <a:prstGeom prst="rect">
            <a:avLst/>
          </a:prstGeom>
          <a:noFill/>
          <a:ln/>
        </p:spPr>
        <p:txBody>
          <a:bodyPr wrap="square" lIns="0" tIns="0" rIns="0" bIns="0" rtlCol="0" anchor="ctr"/>
          <a:lstStyle/>
          <a:p>
            <a:pPr indent="0" marL="0">
              <a:buNone/>
            </a:pPr>
            <a:r>
              <a:rPr lang="en-US" sz="7200" b="1" dirty="0">
                <a:solidFill>
                  <a:schemeClr val="bg1"/>
                </a:solidFill>
              </a:rPr>
              <a:t>1,80</a:t>
            </a:r>
            <a:endParaRPr lang="en-US" sz="7200" dirty="0"/>
          </a:p>
        </p:txBody>
      </p:sp>
      <p:sp>
        <p:nvSpPr>
          <p:cNvPr id="9" name="Text 7"/>
          <p:cNvSpPr txBox="1"/>
          <p:nvPr/>
        </p:nvSpPr>
        <p:spPr>
          <a:xfrm>
            <a:off x="822960" y="3611880"/>
            <a:ext cx="2743200" cy="1005840"/>
          </a:xfrm>
          <a:prstGeom prst="rect">
            <a:avLst/>
          </a:prstGeom>
          <a:noFill/>
          <a:ln/>
        </p:spPr>
        <p:txBody>
          <a:bodyPr wrap="square" lIns="0" tIns="0" rIns="0" bIns="0" rtlCol="0" anchor="t"/>
          <a:lstStyle/>
          <a:p>
            <a:pPr indent="0" marL="0">
              <a:buNone/>
            </a:pPr>
            <a:r>
              <a:rPr lang="en-US" sz="1600" dirty="0">
                <a:solidFill>
                  <a:schemeClr val="bg1"/>
                </a:solidFill>
              </a:rPr>
              <a:t>Genel ağırlıklı not ortalaması en az 1,80 olmalıdır.</a:t>
            </a:r>
            <a:endParaRPr lang="en-US" sz="1600" dirty="0"/>
          </a:p>
        </p:txBody>
      </p:sp>
      <p:sp>
        <p:nvSpPr>
          <p:cNvPr id="10" name="kart"/>
          <p:cNvSpPr/>
          <p:nvPr/>
        </p:nvSpPr>
        <p:spPr>
          <a:xfrm>
            <a:off x="4114800" y="1920240"/>
            <a:ext cx="7528255" cy="621792"/>
          </a:xfrm>
          <a:prstGeom prst="roundRect">
            <a:avLst>
              <a:gd name="adj" fmla="val 20588"/>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1" name="Text 9"/>
          <p:cNvSpPr txBox="1"/>
          <p:nvPr/>
        </p:nvSpPr>
        <p:spPr>
          <a:xfrm>
            <a:off x="4279392" y="2039112"/>
            <a:ext cx="384048" cy="384048"/>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500" b="1" dirty="0">
                <a:solidFill>
                  <a:schemeClr val="bg1"/>
                </a:solidFill>
              </a:rPr>
              <a:t>a</a:t>
            </a:r>
            <a:endParaRPr lang="en-US" sz="1500" dirty="0"/>
          </a:p>
        </p:txBody>
      </p:sp>
      <p:sp>
        <p:nvSpPr>
          <p:cNvPr id="12" name="Text 10"/>
          <p:cNvSpPr txBox="1"/>
          <p:nvPr/>
        </p:nvSpPr>
        <p:spPr>
          <a:xfrm>
            <a:off x="4846320" y="1975104"/>
            <a:ext cx="6065215" cy="512064"/>
          </a:xfrm>
          <a:prstGeom prst="rect">
            <a:avLst/>
          </a:prstGeom>
          <a:noFill/>
          <a:ln/>
        </p:spPr>
        <p:txBody>
          <a:bodyPr wrap="square" lIns="0" tIns="0" rIns="0" bIns="0" rtlCol="0" anchor="ctr"/>
          <a:lstStyle/>
          <a:p>
            <a:pPr indent="0" marL="0">
              <a:buNone/>
            </a:pPr>
            <a:r>
              <a:rPr lang="en-US" sz="1600" b="1" dirty="0">
                <a:solidFill>
                  <a:schemeClr val="tx1"/>
                </a:solidFill>
              </a:rPr>
              <a:t>Genel ağırlıklı not ortalaması en az 1,80</a:t>
            </a:r>
            <a:endParaRPr lang="en-US" sz="1600" dirty="0"/>
          </a:p>
        </p:txBody>
      </p:sp>
      <p:sp>
        <p:nvSpPr>
          <p:cNvPr id="13" name="ikon-zemin"/>
          <p:cNvSpPr/>
          <p:nvPr/>
        </p:nvSpPr>
        <p:spPr>
          <a:xfrm>
            <a:off x="11076127" y="2048256"/>
            <a:ext cx="365760" cy="365760"/>
          </a:xfrm>
          <a:prstGeom prst="ellipse">
            <a:avLst/>
          </a:prstGeom>
          <a:solidFill>
            <a:schemeClr val="accent3"/>
          </a:solidFill>
          <a:ln w="12700">
            <a:solidFill>
              <a:schemeClr val="accent3"/>
            </a:solidFill>
            <a:prstDash val="solid"/>
          </a:ln>
        </p:spPr>
      </p:sp>
      <p:pic>
        <p:nvPicPr>
          <p:cNvPr id="14" name="ikon-FaCheck" descr="preencoded.png">    </p:cNvPr>
          <p:cNvPicPr>
            <a:picLocks noChangeAspect="1"/>
          </p:cNvPicPr>
          <p:nvPr/>
        </p:nvPicPr>
        <p:blipFill>
          <a:blip r:embed="rId1"/>
          <a:stretch>
            <a:fillRect/>
          </a:stretch>
        </p:blipFill>
        <p:spPr>
          <a:xfrm>
            <a:off x="11163910" y="2136038"/>
            <a:ext cx="190195" cy="190195"/>
          </a:xfrm>
          <a:prstGeom prst="rect">
            <a:avLst/>
          </a:prstGeom>
        </p:spPr>
      </p:pic>
      <p:sp>
        <p:nvSpPr>
          <p:cNvPr id="15" name="kart"/>
          <p:cNvSpPr/>
          <p:nvPr/>
        </p:nvSpPr>
        <p:spPr>
          <a:xfrm>
            <a:off x="4114800" y="2651760"/>
            <a:ext cx="7528255" cy="621792"/>
          </a:xfrm>
          <a:prstGeom prst="roundRect">
            <a:avLst>
              <a:gd name="adj" fmla="val 20588"/>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6" name="Text 13"/>
          <p:cNvSpPr txBox="1"/>
          <p:nvPr/>
        </p:nvSpPr>
        <p:spPr>
          <a:xfrm>
            <a:off x="4279392" y="2770632"/>
            <a:ext cx="384048" cy="384048"/>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500" b="1" dirty="0">
                <a:solidFill>
                  <a:schemeClr val="bg1"/>
                </a:solidFill>
              </a:rPr>
              <a:t>b</a:t>
            </a:r>
            <a:endParaRPr lang="en-US" sz="1500" dirty="0"/>
          </a:p>
        </p:txBody>
      </p:sp>
      <p:sp>
        <p:nvSpPr>
          <p:cNvPr id="17" name="Text 14"/>
          <p:cNvSpPr txBox="1"/>
          <p:nvPr/>
        </p:nvSpPr>
        <p:spPr>
          <a:xfrm>
            <a:off x="4846320" y="2706624"/>
            <a:ext cx="6065215" cy="512064"/>
          </a:xfrm>
          <a:prstGeom prst="rect">
            <a:avLst/>
          </a:prstGeom>
          <a:noFill/>
          <a:ln/>
        </p:spPr>
        <p:txBody>
          <a:bodyPr wrap="square" lIns="0" tIns="0" rIns="0" bIns="0" rtlCol="0" anchor="ctr"/>
          <a:lstStyle/>
          <a:p>
            <a:pPr indent="0" marL="0">
              <a:buNone/>
            </a:pPr>
            <a:r>
              <a:rPr lang="en-US" sz="1600" dirty="0">
                <a:solidFill>
                  <a:schemeClr val="tx1"/>
                </a:solidFill>
              </a:rPr>
              <a:t>İlgili yarıyıla ait ders kaydı yaptırılmış</a:t>
            </a:r>
            <a:endParaRPr lang="en-US" sz="1600" dirty="0"/>
          </a:p>
        </p:txBody>
      </p:sp>
      <p:sp>
        <p:nvSpPr>
          <p:cNvPr id="18" name="ikon-zemin"/>
          <p:cNvSpPr/>
          <p:nvPr/>
        </p:nvSpPr>
        <p:spPr>
          <a:xfrm>
            <a:off x="11076127" y="2779776"/>
            <a:ext cx="365760" cy="365760"/>
          </a:xfrm>
          <a:prstGeom prst="ellipse">
            <a:avLst/>
          </a:prstGeom>
          <a:solidFill>
            <a:schemeClr val="accent3"/>
          </a:solidFill>
          <a:ln w="12700">
            <a:solidFill>
              <a:schemeClr val="accent3"/>
            </a:solidFill>
            <a:prstDash val="solid"/>
          </a:ln>
        </p:spPr>
      </p:sp>
      <p:pic>
        <p:nvPicPr>
          <p:cNvPr id="19" name="ikon-FaCheck" descr="preencoded.png">    </p:cNvPr>
          <p:cNvPicPr>
            <a:picLocks noChangeAspect="1"/>
          </p:cNvPicPr>
          <p:nvPr/>
        </p:nvPicPr>
        <p:blipFill>
          <a:blip r:embed="rId2"/>
          <a:stretch>
            <a:fillRect/>
          </a:stretch>
        </p:blipFill>
        <p:spPr>
          <a:xfrm>
            <a:off x="11163910" y="2867558"/>
            <a:ext cx="190195" cy="190195"/>
          </a:xfrm>
          <a:prstGeom prst="rect">
            <a:avLst/>
          </a:prstGeom>
        </p:spPr>
      </p:pic>
      <p:sp>
        <p:nvSpPr>
          <p:cNvPr id="20" name="kart"/>
          <p:cNvSpPr/>
          <p:nvPr/>
        </p:nvSpPr>
        <p:spPr>
          <a:xfrm>
            <a:off x="4114800" y="3383280"/>
            <a:ext cx="7528255" cy="621792"/>
          </a:xfrm>
          <a:prstGeom prst="roundRect">
            <a:avLst>
              <a:gd name="adj" fmla="val 20588"/>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1" name="Text 17"/>
          <p:cNvSpPr txBox="1"/>
          <p:nvPr/>
        </p:nvSpPr>
        <p:spPr>
          <a:xfrm>
            <a:off x="4279392" y="3502152"/>
            <a:ext cx="384048" cy="384048"/>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500" b="1" dirty="0">
                <a:solidFill>
                  <a:schemeClr val="bg1"/>
                </a:solidFill>
              </a:rPr>
              <a:t>c</a:t>
            </a:r>
            <a:endParaRPr lang="en-US" sz="1500" dirty="0"/>
          </a:p>
        </p:txBody>
      </p:sp>
      <p:sp>
        <p:nvSpPr>
          <p:cNvPr id="22" name="Text 18"/>
          <p:cNvSpPr txBox="1"/>
          <p:nvPr/>
        </p:nvSpPr>
        <p:spPr>
          <a:xfrm>
            <a:off x="4846320" y="3438144"/>
            <a:ext cx="6065215" cy="512064"/>
          </a:xfrm>
          <a:prstGeom prst="rect">
            <a:avLst/>
          </a:prstGeom>
          <a:noFill/>
          <a:ln/>
        </p:spPr>
        <p:txBody>
          <a:bodyPr wrap="square" lIns="0" tIns="0" rIns="0" bIns="0" rtlCol="0" anchor="ctr"/>
          <a:lstStyle/>
          <a:p>
            <a:pPr indent="0" marL="0">
              <a:buNone/>
            </a:pPr>
            <a:r>
              <a:rPr lang="en-US" sz="1600" dirty="0">
                <a:solidFill>
                  <a:schemeClr val="tx1"/>
                </a:solidFill>
              </a:rPr>
              <a:t>İşletme, ilgili Komisyon tarafından uygun bulunmuş</a:t>
            </a:r>
            <a:endParaRPr lang="en-US" sz="1600" dirty="0"/>
          </a:p>
        </p:txBody>
      </p:sp>
      <p:sp>
        <p:nvSpPr>
          <p:cNvPr id="23" name="ikon-zemin"/>
          <p:cNvSpPr/>
          <p:nvPr/>
        </p:nvSpPr>
        <p:spPr>
          <a:xfrm>
            <a:off x="11076127" y="3511296"/>
            <a:ext cx="365760" cy="365760"/>
          </a:xfrm>
          <a:prstGeom prst="ellipse">
            <a:avLst/>
          </a:prstGeom>
          <a:solidFill>
            <a:schemeClr val="accent3"/>
          </a:solidFill>
          <a:ln w="12700">
            <a:solidFill>
              <a:schemeClr val="accent3"/>
            </a:solidFill>
            <a:prstDash val="solid"/>
          </a:ln>
        </p:spPr>
      </p:sp>
      <p:pic>
        <p:nvPicPr>
          <p:cNvPr id="24" name="ikon-FaCheck" descr="preencoded.png">    </p:cNvPr>
          <p:cNvPicPr>
            <a:picLocks noChangeAspect="1"/>
          </p:cNvPicPr>
          <p:nvPr/>
        </p:nvPicPr>
        <p:blipFill>
          <a:blip r:embed="rId3"/>
          <a:stretch>
            <a:fillRect/>
          </a:stretch>
        </p:blipFill>
        <p:spPr>
          <a:xfrm>
            <a:off x="11163910" y="3599078"/>
            <a:ext cx="190195" cy="190195"/>
          </a:xfrm>
          <a:prstGeom prst="rect">
            <a:avLst/>
          </a:prstGeom>
        </p:spPr>
      </p:pic>
      <p:sp>
        <p:nvSpPr>
          <p:cNvPr id="25" name="kart"/>
          <p:cNvSpPr/>
          <p:nvPr/>
        </p:nvSpPr>
        <p:spPr>
          <a:xfrm>
            <a:off x="4114800" y="4114800"/>
            <a:ext cx="7528255" cy="621792"/>
          </a:xfrm>
          <a:prstGeom prst="roundRect">
            <a:avLst>
              <a:gd name="adj" fmla="val 20588"/>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6" name="Text 21"/>
          <p:cNvSpPr txBox="1"/>
          <p:nvPr/>
        </p:nvSpPr>
        <p:spPr>
          <a:xfrm>
            <a:off x="4279392" y="4233672"/>
            <a:ext cx="384048" cy="384048"/>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500" b="1" dirty="0">
                <a:solidFill>
                  <a:schemeClr val="bg1"/>
                </a:solidFill>
              </a:rPr>
              <a:t>ç</a:t>
            </a:r>
            <a:endParaRPr lang="en-US" sz="1500" dirty="0"/>
          </a:p>
        </p:txBody>
      </p:sp>
      <p:sp>
        <p:nvSpPr>
          <p:cNvPr id="27" name="Text 22"/>
          <p:cNvSpPr txBox="1"/>
          <p:nvPr/>
        </p:nvSpPr>
        <p:spPr>
          <a:xfrm>
            <a:off x="4846320" y="4169664"/>
            <a:ext cx="6065215" cy="512064"/>
          </a:xfrm>
          <a:prstGeom prst="rect">
            <a:avLst/>
          </a:prstGeom>
          <a:noFill/>
          <a:ln/>
        </p:spPr>
        <p:txBody>
          <a:bodyPr wrap="square" lIns="0" tIns="0" rIns="0" bIns="0" rtlCol="0" anchor="ctr"/>
          <a:lstStyle/>
          <a:p>
            <a:pPr indent="0" marL="0">
              <a:buNone/>
            </a:pPr>
            <a:r>
              <a:rPr lang="en-US" sz="1600" dirty="0">
                <a:solidFill>
                  <a:schemeClr val="tx1"/>
                </a:solidFill>
              </a:rPr>
              <a:t>Başvuru, kabul, sözleşme, sigorta ve diğer başlangıç işlemleri tamamlanmış</a:t>
            </a:r>
            <a:endParaRPr lang="en-US" sz="1600" dirty="0"/>
          </a:p>
        </p:txBody>
      </p:sp>
      <p:sp>
        <p:nvSpPr>
          <p:cNvPr id="28" name="ikon-zemin"/>
          <p:cNvSpPr/>
          <p:nvPr/>
        </p:nvSpPr>
        <p:spPr>
          <a:xfrm>
            <a:off x="11076127" y="4242816"/>
            <a:ext cx="365760" cy="365760"/>
          </a:xfrm>
          <a:prstGeom prst="ellipse">
            <a:avLst/>
          </a:prstGeom>
          <a:solidFill>
            <a:schemeClr val="accent3"/>
          </a:solidFill>
          <a:ln w="12700">
            <a:solidFill>
              <a:schemeClr val="accent3"/>
            </a:solidFill>
            <a:prstDash val="solid"/>
          </a:ln>
        </p:spPr>
      </p:sp>
      <p:pic>
        <p:nvPicPr>
          <p:cNvPr id="29" name="ikon-FaCheck" descr="preencoded.png">    </p:cNvPr>
          <p:cNvPicPr>
            <a:picLocks noChangeAspect="1"/>
          </p:cNvPicPr>
          <p:nvPr/>
        </p:nvPicPr>
        <p:blipFill>
          <a:blip r:embed="rId4"/>
          <a:stretch>
            <a:fillRect/>
          </a:stretch>
        </p:blipFill>
        <p:spPr>
          <a:xfrm>
            <a:off x="11163910" y="4330598"/>
            <a:ext cx="190195" cy="190195"/>
          </a:xfrm>
          <a:prstGeom prst="rect">
            <a:avLst/>
          </a:prstGeom>
        </p:spPr>
      </p:pic>
      <p:sp>
        <p:nvSpPr>
          <p:cNvPr id="30" name="kart"/>
          <p:cNvSpPr/>
          <p:nvPr/>
        </p:nvSpPr>
        <p:spPr>
          <a:xfrm>
            <a:off x="548640" y="5029200"/>
            <a:ext cx="11094415" cy="868680"/>
          </a:xfrm>
          <a:prstGeom prst="roundRect">
            <a:avLst>
              <a:gd name="adj" fmla="val 14737"/>
            </a:avLst>
          </a:prstGeom>
          <a:solidFill>
            <a:srgbClr val="FFF1F3"/>
          </a:solidFill>
          <a:ln w="12700">
            <a:solidFill>
              <a:srgbClr val="F9C9D2"/>
            </a:solidFill>
            <a:prstDash val="solid"/>
          </a:ln>
          <a:effectLst>
            <a:outerShdw sx="100000" sy="100000" kx="0" ky="0" algn="bl" rotWithShape="0" blurRad="88900" dist="19050" dir="5400000">
              <a:srgbClr val="2B1D78">
                <a:alpha val="7000"/>
              </a:srgbClr>
            </a:outerShdw>
          </a:effectLst>
        </p:spPr>
      </p:sp>
      <p:sp>
        <p:nvSpPr>
          <p:cNvPr id="31" name="ikon-zemin"/>
          <p:cNvSpPr/>
          <p:nvPr/>
        </p:nvSpPr>
        <p:spPr>
          <a:xfrm>
            <a:off x="731520" y="5207508"/>
            <a:ext cx="512064" cy="512064"/>
          </a:xfrm>
          <a:prstGeom prst="ellipse">
            <a:avLst/>
          </a:prstGeom>
          <a:solidFill>
            <a:schemeClr val="accent5"/>
          </a:solidFill>
          <a:ln w="12700">
            <a:solidFill>
              <a:schemeClr val="accent5"/>
            </a:solidFill>
            <a:prstDash val="solid"/>
          </a:ln>
        </p:spPr>
      </p:sp>
      <p:pic>
        <p:nvPicPr>
          <p:cNvPr id="32" name="ikon-FaExclamationTriangle" descr="preencoded.png">    </p:cNvPr>
          <p:cNvPicPr>
            <a:picLocks noChangeAspect="1"/>
          </p:cNvPicPr>
          <p:nvPr/>
        </p:nvPicPr>
        <p:blipFill>
          <a:blip r:embed="rId5"/>
          <a:stretch>
            <a:fillRect/>
          </a:stretch>
        </p:blipFill>
        <p:spPr>
          <a:xfrm>
            <a:off x="854415" y="5330403"/>
            <a:ext cx="266273" cy="266273"/>
          </a:xfrm>
          <a:prstGeom prst="rect">
            <a:avLst/>
          </a:prstGeom>
        </p:spPr>
      </p:pic>
      <p:sp>
        <p:nvSpPr>
          <p:cNvPr id="33" name="Text 26"/>
          <p:cNvSpPr txBox="1"/>
          <p:nvPr/>
        </p:nvSpPr>
        <p:spPr>
          <a:xfrm>
            <a:off x="1408176" y="5120640"/>
            <a:ext cx="10079431" cy="685800"/>
          </a:xfrm>
          <a:prstGeom prst="rect">
            <a:avLst/>
          </a:prstGeom>
          <a:noFill/>
          <a:ln/>
        </p:spPr>
        <p:txBody>
          <a:bodyPr wrap="square" lIns="0" tIns="0" rIns="0" bIns="0" rtlCol="0" anchor="ctr"/>
          <a:lstStyle/>
          <a:p>
            <a:pPr indent="0" marL="0">
              <a:buNone/>
            </a:pPr>
            <a:r>
              <a:rPr lang="en-US" sz="1500" b="1" dirty="0">
                <a:solidFill>
                  <a:schemeClr val="accent5"/>
                </a:solidFill>
              </a:rPr>
              <a:t>Önemli: </a:t>
            </a:r>
            <a:pPr indent="0" marL="0">
              <a:buNone/>
            </a:pPr>
            <a:r>
              <a:rPr lang="en-US" sz="1500" dirty="0">
                <a:solidFill>
                  <a:schemeClr val="tx1"/>
                </a:solidFill>
              </a:rPr>
              <a:t>Bu şartları sağlamayan öğrenci İşletmede Mesleki Eğitime başlayamaz (Md. 14/2). Başlangıç işlemleri tamamlanmadan İME başlatılamaz (Md. 18/2).</a:t>
            </a:r>
            <a:endParaRPr lang="en-US" sz="15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Ne zaman ve ne kadar süre?</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İME, akademik takvimdeki resmî tarihler arasında yürütülür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13, 15</a:t>
            </a:r>
            <a:endParaRPr lang="en-US" sz="1000" dirty="0"/>
          </a:p>
        </p:txBody>
      </p:sp>
      <p:sp>
        <p:nvSpPr>
          <p:cNvPr id="5" name="etiket"/>
          <p:cNvSpPr txBox="1"/>
          <p:nvPr/>
        </p:nvSpPr>
        <p:spPr>
          <a:xfrm>
            <a:off x="8414309"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etiket"/>
          <p:cNvSpPr txBox="1"/>
          <p:nvPr/>
        </p:nvSpPr>
        <p:spPr>
          <a:xfrm>
            <a:off x="9286646" y="310896"/>
            <a:ext cx="1548994" cy="246888"/>
          </a:xfrm>
          <a:prstGeom prst="roundRect">
            <a:avLst>
              <a:gd name="adj" fmla="val 50000"/>
            </a:avLst>
          </a:prstGeom>
          <a:solidFill>
            <a:schemeClr val="accent3"/>
          </a:solidFill>
          <a:ln/>
        </p:spPr>
        <p:txBody>
          <a:bodyPr wrap="square" lIns="0" tIns="0" rIns="0" bIns="0" rtlCol="0" anchor="ctr"/>
          <a:lstStyle/>
          <a:p>
            <a:pPr algn="ctr" indent="0" marL="0">
              <a:buNone/>
            </a:pPr>
            <a:r>
              <a:rPr lang="en-US" sz="1000" b="1" spc="100" kern="0" dirty="0">
                <a:solidFill>
                  <a:schemeClr val="bg1"/>
                </a:solidFill>
              </a:rPr>
              <a:t>AKADEMİK PERSONEL</a:t>
            </a:r>
            <a:endParaRPr lang="en-US" sz="1000" dirty="0"/>
          </a:p>
        </p:txBody>
      </p:sp>
      <p:sp>
        <p:nvSpPr>
          <p:cNvPr id="7" name="Text 5"/>
          <p:cNvSpPr txBox="1"/>
          <p:nvPr/>
        </p:nvSpPr>
        <p:spPr>
          <a:xfrm>
            <a:off x="548640" y="1965960"/>
            <a:ext cx="384048" cy="384048"/>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8" name="Text 6"/>
          <p:cNvSpPr txBox="1"/>
          <p:nvPr/>
        </p:nvSpPr>
        <p:spPr>
          <a:xfrm>
            <a:off x="1097280" y="1938528"/>
            <a:ext cx="5486400" cy="786384"/>
          </a:xfrm>
          <a:prstGeom prst="rect">
            <a:avLst/>
          </a:prstGeom>
          <a:noFill/>
          <a:ln/>
        </p:spPr>
        <p:txBody>
          <a:bodyPr wrap="square" lIns="0" tIns="0" rIns="0" bIns="0" rtlCol="0" anchor="t"/>
          <a:lstStyle/>
          <a:p>
            <a:pPr indent="0" marL="0">
              <a:buNone/>
            </a:pPr>
            <a:r>
              <a:rPr lang="en-US" sz="1600" b="1" dirty="0">
                <a:solidFill>
                  <a:schemeClr val="tx1"/>
                </a:solidFill>
              </a:rPr>
              <a:t>Olağan dönem: 4. yarıyıl</a:t>
            </a:r>
            <a:pPr indent="0" marL="0">
              <a:buNone/>
            </a:pPr>
            <a:endParaRPr lang="en-US" sz="1500" dirty="0"/>
          </a:p>
          <a:p>
            <a:pPr indent="0" marL="0">
              <a:buNone/>
            </a:pPr>
            <a:r>
              <a:rPr lang="en-US" sz="1400" dirty="0">
                <a:solidFill>
                  <a:srgbClr val="5B5680"/>
                </a:solidFill>
              </a:rPr>
              <a:t>İME, programın öğretim planında aynı adla yer alır (Md. 13/1).</a:t>
            </a:r>
            <a:endParaRPr lang="en-US" sz="1500" dirty="0"/>
          </a:p>
        </p:txBody>
      </p:sp>
      <p:sp>
        <p:nvSpPr>
          <p:cNvPr id="9" name="Text 7"/>
          <p:cNvSpPr txBox="1"/>
          <p:nvPr/>
        </p:nvSpPr>
        <p:spPr>
          <a:xfrm>
            <a:off x="548640" y="2935224"/>
            <a:ext cx="384048" cy="384048"/>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8"/>
          <p:cNvSpPr txBox="1"/>
          <p:nvPr/>
        </p:nvSpPr>
        <p:spPr>
          <a:xfrm>
            <a:off x="1097280" y="2907792"/>
            <a:ext cx="5486400" cy="786384"/>
          </a:xfrm>
          <a:prstGeom prst="rect">
            <a:avLst/>
          </a:prstGeom>
          <a:noFill/>
          <a:ln/>
        </p:spPr>
        <p:txBody>
          <a:bodyPr wrap="square" lIns="0" tIns="0" rIns="0" bIns="0" rtlCol="0" anchor="t"/>
          <a:lstStyle/>
          <a:p>
            <a:pPr indent="0" marL="0">
              <a:buNone/>
            </a:pPr>
            <a:r>
              <a:rPr lang="en-US" sz="1600" b="1" dirty="0">
                <a:solidFill>
                  <a:schemeClr val="tx1"/>
                </a:solidFill>
              </a:rPr>
              <a:t>Süre: en az bir yarıyıl</a:t>
            </a:r>
            <a:pPr indent="0" marL="0">
              <a:buNone/>
            </a:pPr>
            <a:endParaRPr lang="en-US" sz="1500" dirty="0"/>
          </a:p>
          <a:p>
            <a:pPr indent="0" marL="0">
              <a:buNone/>
            </a:pPr>
            <a:r>
              <a:rPr lang="en-US" sz="1400" dirty="0">
                <a:solidFill>
                  <a:srgbClr val="5B5680"/>
                </a:solidFill>
              </a:rPr>
              <a:t>Akademik takvimde ilgili yarıyıl için belirlenen başlangıç ve bitiş tarihleri arasında (Md. 15/1).</a:t>
            </a:r>
            <a:endParaRPr lang="en-US" sz="1500" dirty="0"/>
          </a:p>
        </p:txBody>
      </p:sp>
      <p:sp>
        <p:nvSpPr>
          <p:cNvPr id="11" name="Text 9"/>
          <p:cNvSpPr txBox="1"/>
          <p:nvPr/>
        </p:nvSpPr>
        <p:spPr>
          <a:xfrm>
            <a:off x="548640" y="3904488"/>
            <a:ext cx="384048" cy="384048"/>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2" name="Text 10"/>
          <p:cNvSpPr txBox="1"/>
          <p:nvPr/>
        </p:nvSpPr>
        <p:spPr>
          <a:xfrm>
            <a:off x="1097280" y="3877056"/>
            <a:ext cx="5486400" cy="786384"/>
          </a:xfrm>
          <a:prstGeom prst="rect">
            <a:avLst/>
          </a:prstGeom>
          <a:noFill/>
          <a:ln/>
        </p:spPr>
        <p:txBody>
          <a:bodyPr wrap="square" lIns="0" tIns="0" rIns="0" bIns="0" rtlCol="0" anchor="t"/>
          <a:lstStyle/>
          <a:p>
            <a:pPr indent="0" marL="0">
              <a:buNone/>
            </a:pPr>
            <a:r>
              <a:rPr lang="en-US" sz="1600" b="1" dirty="0">
                <a:solidFill>
                  <a:schemeClr val="tx1"/>
                </a:solidFill>
              </a:rPr>
              <a:t>Tarihleri bölüm başkanı sisteme girer</a:t>
            </a:r>
            <a:pPr indent="0" marL="0">
              <a:buNone/>
            </a:pPr>
            <a:endParaRPr lang="en-US" sz="1500" dirty="0"/>
          </a:p>
          <a:p>
            <a:pPr indent="0" marL="0">
              <a:buNone/>
            </a:pPr>
            <a:r>
              <a:rPr lang="en-US" sz="1400" dirty="0">
                <a:solidFill>
                  <a:srgbClr val="5B5680"/>
                </a:solidFill>
              </a:rPr>
              <a:t>Ders kaydı, sigorta, işletmenin kabul tarihleri ve zorunlu çalışma günü sayısı dikkate alınır (Md. 15/3).</a:t>
            </a:r>
            <a:endParaRPr lang="en-US" sz="1500" dirty="0"/>
          </a:p>
        </p:txBody>
      </p:sp>
      <p:sp>
        <p:nvSpPr>
          <p:cNvPr id="13" name="Text 11"/>
          <p:cNvSpPr txBox="1"/>
          <p:nvPr/>
        </p:nvSpPr>
        <p:spPr>
          <a:xfrm>
            <a:off x="548640" y="4873752"/>
            <a:ext cx="384048" cy="384048"/>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4" name="Text 12"/>
          <p:cNvSpPr txBox="1"/>
          <p:nvPr/>
        </p:nvSpPr>
        <p:spPr>
          <a:xfrm>
            <a:off x="1097280" y="4846320"/>
            <a:ext cx="5486400" cy="786384"/>
          </a:xfrm>
          <a:prstGeom prst="rect">
            <a:avLst/>
          </a:prstGeom>
          <a:noFill/>
          <a:ln/>
        </p:spPr>
        <p:txBody>
          <a:bodyPr wrap="square" lIns="0" tIns="0" rIns="0" bIns="0" rtlCol="0" anchor="t"/>
          <a:lstStyle/>
          <a:p>
            <a:pPr indent="0" marL="0">
              <a:buNone/>
            </a:pPr>
            <a:r>
              <a:rPr lang="en-US" sz="1600" b="1" dirty="0">
                <a:solidFill>
                  <a:schemeClr val="tx1"/>
                </a:solidFill>
              </a:rPr>
              <a:t>Tarih dışı çalışma sayılmaz</a:t>
            </a:r>
            <a:pPr indent="0" marL="0">
              <a:buNone/>
            </a:pPr>
            <a:endParaRPr lang="en-US" sz="1500" dirty="0"/>
          </a:p>
          <a:p>
            <a:pPr indent="0" marL="0">
              <a:buNone/>
            </a:pPr>
            <a:r>
              <a:rPr lang="en-US" sz="1400" dirty="0">
                <a:solidFill>
                  <a:srgbClr val="5B5680"/>
                </a:solidFill>
              </a:rPr>
              <a:t>Komisyonca onaylanmayan veya resmî tarihler dışında yapılan çalışmalar İME süresinden sayılmaz (Md. 15/4).</a:t>
            </a:r>
            <a:endParaRPr lang="en-US" sz="1500" dirty="0"/>
          </a:p>
        </p:txBody>
      </p:sp>
      <p:sp>
        <p:nvSpPr>
          <p:cNvPr id="15" name="kart"/>
          <p:cNvSpPr/>
          <p:nvPr/>
        </p:nvSpPr>
        <p:spPr>
          <a:xfrm>
            <a:off x="6903720" y="1920240"/>
            <a:ext cx="4739335" cy="3977640"/>
          </a:xfrm>
          <a:prstGeom prst="roundRect">
            <a:avLst>
              <a:gd name="adj" fmla="val 3218"/>
            </a:avLst>
          </a:prstGeom>
          <a:solidFill>
            <a:srgbClr val="F6F3FF"/>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6" name="ikon-zemin"/>
          <p:cNvSpPr/>
          <p:nvPr/>
        </p:nvSpPr>
        <p:spPr>
          <a:xfrm>
            <a:off x="7178040" y="2103120"/>
            <a:ext cx="548640" cy="548640"/>
          </a:xfrm>
          <a:prstGeom prst="ellipse">
            <a:avLst/>
          </a:prstGeom>
          <a:solidFill>
            <a:schemeClr val="accent6"/>
          </a:solidFill>
          <a:ln w="12700">
            <a:solidFill>
              <a:schemeClr val="accent6"/>
            </a:solidFill>
            <a:prstDash val="solid"/>
          </a:ln>
        </p:spPr>
      </p:sp>
      <p:pic>
        <p:nvPicPr>
          <p:cNvPr id="17" name="ikon-FaUserClock" descr="preencoded.png">    </p:cNvPr>
          <p:cNvPicPr>
            <a:picLocks noChangeAspect="1"/>
          </p:cNvPicPr>
          <p:nvPr/>
        </p:nvPicPr>
        <p:blipFill>
          <a:blip r:embed="rId1"/>
          <a:stretch>
            <a:fillRect/>
          </a:stretch>
        </p:blipFill>
        <p:spPr>
          <a:xfrm>
            <a:off x="7309714" y="2234794"/>
            <a:ext cx="285293" cy="285293"/>
          </a:xfrm>
          <a:prstGeom prst="rect">
            <a:avLst/>
          </a:prstGeom>
        </p:spPr>
      </p:pic>
      <p:sp>
        <p:nvSpPr>
          <p:cNvPr id="18" name="Text 15"/>
          <p:cNvSpPr txBox="1"/>
          <p:nvPr/>
        </p:nvSpPr>
        <p:spPr>
          <a:xfrm>
            <a:off x="7863840" y="2103120"/>
            <a:ext cx="3596335" cy="594360"/>
          </a:xfrm>
          <a:prstGeom prst="rect">
            <a:avLst/>
          </a:prstGeom>
          <a:noFill/>
          <a:ln/>
        </p:spPr>
        <p:txBody>
          <a:bodyPr wrap="square" lIns="0" tIns="0" rIns="0" bIns="0" rtlCol="0" anchor="t"/>
          <a:lstStyle/>
          <a:p>
            <a:pPr indent="0" marL="0">
              <a:buNone/>
            </a:pPr>
            <a:r>
              <a:rPr lang="en-US" sz="1800" b="1" dirty="0">
                <a:solidFill>
                  <a:schemeClr val="accent6"/>
                </a:solidFill>
              </a:rPr>
              <a:t>Mazeretli durum</a:t>
            </a:r>
            <a:endParaRPr lang="en-US" sz="1500" dirty="0"/>
          </a:p>
          <a:p>
            <a:pPr indent="0" marL="0">
              <a:buNone/>
            </a:pPr>
            <a:r>
              <a:rPr lang="en-US" sz="1200" b="1" dirty="0">
                <a:solidFill>
                  <a:srgbClr val="8A84B0"/>
                </a:solidFill>
              </a:rPr>
              <a:t>Md. 13/2</a:t>
            </a:r>
            <a:endParaRPr lang="en-US" sz="1500" dirty="0"/>
          </a:p>
        </p:txBody>
      </p:sp>
      <p:sp>
        <p:nvSpPr>
          <p:cNvPr id="19" name="Text 16"/>
          <p:cNvSpPr txBox="1"/>
          <p:nvPr/>
        </p:nvSpPr>
        <p:spPr>
          <a:xfrm>
            <a:off x="7178040" y="2834640"/>
            <a:ext cx="4190695" cy="1600200"/>
          </a:xfrm>
          <a:prstGeom prst="rect">
            <a:avLst/>
          </a:prstGeom>
          <a:noFill/>
          <a:ln/>
        </p:spPr>
        <p:txBody>
          <a:bodyPr wrap="square" lIns="0" tIns="0" rIns="0" bIns="0" rtlCol="0" anchor="t"/>
          <a:lstStyle/>
          <a:p>
            <a:pPr indent="0" marL="0">
              <a:buNone/>
            </a:pPr>
            <a:r>
              <a:rPr lang="en-US" sz="1500" dirty="0">
                <a:solidFill>
                  <a:schemeClr val="tx1"/>
                </a:solidFill>
              </a:rPr>
              <a:t>Tüm derslerini başarıyla tamamlamış olup iş kazası, ağır hastalık veya TBMYO Yönetim Kurulunca kabul edilen başka bir mazeret nedeniyle İME'yi tamamlayamamış ya da alamamış öğrenci, dersi akademik takvimdeki bir güz veya bahar yarıyılında yapabilir.</a:t>
            </a:r>
            <a:endParaRPr lang="en-US" sz="1500" dirty="0"/>
          </a:p>
        </p:txBody>
      </p:sp>
      <p:sp>
        <p:nvSpPr>
          <p:cNvPr id="20" name="Text 17"/>
          <p:cNvSpPr txBox="1"/>
          <p:nvPr/>
        </p:nvSpPr>
        <p:spPr>
          <a:xfrm>
            <a:off x="7178040" y="4709160"/>
            <a:ext cx="1244498" cy="868680"/>
          </a:xfrm>
          <a:prstGeom prst="roundRect">
            <a:avLst>
              <a:gd name="adj" fmla="val 10526"/>
            </a:avLst>
          </a:prstGeom>
          <a:solidFill>
            <a:schemeClr val="bg1"/>
          </a:solidFill>
          <a:ln w="12700">
            <a:solidFill>
              <a:srgbClr val="E8C9A8"/>
            </a:solidFill>
          </a:ln>
        </p:spPr>
        <p:txBody>
          <a:bodyPr wrap="square" lIns="635" tIns="635" rIns="635" bIns="635" rtlCol="0" anchor="ctr"/>
          <a:lstStyle/>
          <a:p>
            <a:pPr algn="ctr" indent="0" marL="0">
              <a:buNone/>
            </a:pPr>
            <a:r>
              <a:rPr lang="en-US" sz="1400" b="1" dirty="0">
                <a:solidFill>
                  <a:schemeClr val="accent6"/>
                </a:solidFill>
              </a:rPr>
              <a:t>Mazeret</a:t>
            </a:r>
            <a:endParaRPr lang="en-US" sz="1400" dirty="0"/>
          </a:p>
        </p:txBody>
      </p:sp>
      <p:sp>
        <p:nvSpPr>
          <p:cNvPr id="21" name="Text 18"/>
          <p:cNvSpPr txBox="1"/>
          <p:nvPr/>
        </p:nvSpPr>
        <p:spPr>
          <a:xfrm>
            <a:off x="8422538" y="4709160"/>
            <a:ext cx="228600" cy="868680"/>
          </a:xfrm>
          <a:prstGeom prst="rect">
            <a:avLst/>
          </a:prstGeom>
          <a:noFill/>
          <a:ln/>
        </p:spPr>
        <p:txBody>
          <a:bodyPr wrap="square" lIns="0" tIns="0" rIns="0" bIns="0" rtlCol="0" anchor="ctr"/>
          <a:lstStyle/>
          <a:p>
            <a:pPr algn="ctr" indent="0" marL="0">
              <a:buNone/>
            </a:pPr>
            <a:r>
              <a:rPr lang="en-US" sz="2400" b="1" dirty="0">
                <a:solidFill>
                  <a:schemeClr val="accent6"/>
                </a:solidFill>
              </a:rPr>
              <a:t>›</a:t>
            </a:r>
            <a:endParaRPr lang="en-US" sz="2400" dirty="0"/>
          </a:p>
        </p:txBody>
      </p:sp>
      <p:sp>
        <p:nvSpPr>
          <p:cNvPr id="22" name="Text 19"/>
          <p:cNvSpPr txBox="1"/>
          <p:nvPr/>
        </p:nvSpPr>
        <p:spPr>
          <a:xfrm>
            <a:off x="8651138" y="4709160"/>
            <a:ext cx="1244498" cy="868680"/>
          </a:xfrm>
          <a:prstGeom prst="roundRect">
            <a:avLst>
              <a:gd name="adj" fmla="val 10526"/>
            </a:avLst>
          </a:prstGeom>
          <a:solidFill>
            <a:schemeClr val="accent6"/>
          </a:solidFill>
          <a:ln w="12700">
            <a:solidFill>
              <a:schemeClr val="accent6"/>
            </a:solidFill>
          </a:ln>
        </p:spPr>
        <p:txBody>
          <a:bodyPr wrap="square" lIns="635" tIns="635" rIns="635" bIns="635" rtlCol="0" anchor="ctr"/>
          <a:lstStyle/>
          <a:p>
            <a:pPr algn="ctr" indent="0" marL="0">
              <a:buNone/>
            </a:pPr>
            <a:r>
              <a:rPr lang="en-US" sz="1400" b="1" dirty="0">
                <a:solidFill>
                  <a:schemeClr val="bg1"/>
                </a:solidFill>
              </a:rPr>
              <a:t>Yönetim Kurulu kabulü</a:t>
            </a:r>
            <a:endParaRPr lang="en-US" sz="1400" dirty="0"/>
          </a:p>
        </p:txBody>
      </p:sp>
      <p:sp>
        <p:nvSpPr>
          <p:cNvPr id="23" name="Text 20"/>
          <p:cNvSpPr txBox="1"/>
          <p:nvPr/>
        </p:nvSpPr>
        <p:spPr>
          <a:xfrm>
            <a:off x="9895637" y="4709160"/>
            <a:ext cx="228600" cy="868680"/>
          </a:xfrm>
          <a:prstGeom prst="rect">
            <a:avLst/>
          </a:prstGeom>
          <a:noFill/>
          <a:ln/>
        </p:spPr>
        <p:txBody>
          <a:bodyPr wrap="square" lIns="0" tIns="0" rIns="0" bIns="0" rtlCol="0" anchor="ctr"/>
          <a:lstStyle/>
          <a:p>
            <a:pPr algn="ctr" indent="0" marL="0">
              <a:buNone/>
            </a:pPr>
            <a:r>
              <a:rPr lang="en-US" sz="2400" b="1" dirty="0">
                <a:solidFill>
                  <a:schemeClr val="accent6"/>
                </a:solidFill>
              </a:rPr>
              <a:t>›</a:t>
            </a:r>
            <a:endParaRPr lang="en-US" sz="2400" dirty="0"/>
          </a:p>
        </p:txBody>
      </p:sp>
      <p:sp>
        <p:nvSpPr>
          <p:cNvPr id="24" name="Text 21"/>
          <p:cNvSpPr txBox="1"/>
          <p:nvPr/>
        </p:nvSpPr>
        <p:spPr>
          <a:xfrm>
            <a:off x="10124237" y="4709160"/>
            <a:ext cx="1244498" cy="868680"/>
          </a:xfrm>
          <a:prstGeom prst="roundRect">
            <a:avLst>
              <a:gd name="adj" fmla="val 10526"/>
            </a:avLst>
          </a:prstGeom>
          <a:solidFill>
            <a:schemeClr val="bg1"/>
          </a:solidFill>
          <a:ln w="12700">
            <a:solidFill>
              <a:srgbClr val="E8C9A8"/>
            </a:solidFill>
          </a:ln>
        </p:spPr>
        <p:txBody>
          <a:bodyPr wrap="square" lIns="635" tIns="635" rIns="635" bIns="635" rtlCol="0" anchor="ctr"/>
          <a:lstStyle/>
          <a:p>
            <a:pPr algn="ctr" indent="0" marL="0">
              <a:buNone/>
            </a:pPr>
            <a:r>
              <a:rPr lang="en-US" sz="1400" b="1" dirty="0">
                <a:solidFill>
                  <a:schemeClr val="accent6"/>
                </a:solidFill>
              </a:rPr>
              <a:t>Güz / bahar yarıyılında İME</a:t>
            </a:r>
            <a:endParaRPr lang="en-US" sz="14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İşletme seçimi ve Komisyon onayı</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İşletmeyi siz bulabilirsiniz; uygunluğuna Komisyon karar verir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4/e, 16, 17</a:t>
            </a:r>
            <a:endParaRPr lang="en-US" sz="1000" dirty="0"/>
          </a:p>
        </p:txBody>
      </p:sp>
      <p:sp>
        <p:nvSpPr>
          <p:cNvPr id="5" name="etiket"/>
          <p:cNvSpPr txBox="1"/>
          <p:nvPr/>
        </p:nvSpPr>
        <p:spPr>
          <a:xfrm>
            <a:off x="9164117"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etiket"/>
          <p:cNvSpPr txBox="1"/>
          <p:nvPr/>
        </p:nvSpPr>
        <p:spPr>
          <a:xfrm>
            <a:off x="10036454" y="310896"/>
            <a:ext cx="799186" cy="246888"/>
          </a:xfrm>
          <a:prstGeom prst="roundRect">
            <a:avLst>
              <a:gd name="adj" fmla="val 50000"/>
            </a:avLst>
          </a:prstGeom>
          <a:solidFill>
            <a:schemeClr val="accent2"/>
          </a:solidFill>
          <a:ln/>
        </p:spPr>
        <p:txBody>
          <a:bodyPr wrap="square" lIns="0" tIns="0" rIns="0" bIns="0" rtlCol="0" anchor="ctr"/>
          <a:lstStyle/>
          <a:p>
            <a:pPr algn="ctr" indent="0" marL="0">
              <a:buNone/>
            </a:pPr>
            <a:r>
              <a:rPr lang="en-US" sz="1000" b="1" spc="100" kern="0" dirty="0">
                <a:solidFill>
                  <a:schemeClr val="bg1"/>
                </a:solidFill>
              </a:rPr>
              <a:t>İŞLETME</a:t>
            </a:r>
            <a:endParaRPr lang="en-US" sz="1000" dirty="0"/>
          </a:p>
        </p:txBody>
      </p:sp>
      <p:sp>
        <p:nvSpPr>
          <p:cNvPr id="7" name="ikon-zemin"/>
          <p:cNvSpPr/>
          <p:nvPr/>
        </p:nvSpPr>
        <p:spPr>
          <a:xfrm>
            <a:off x="548640" y="1920240"/>
            <a:ext cx="566928" cy="566928"/>
          </a:xfrm>
          <a:prstGeom prst="ellipse">
            <a:avLst/>
          </a:prstGeom>
          <a:solidFill>
            <a:srgbClr val="EDE9FE"/>
          </a:solidFill>
          <a:ln w="12700">
            <a:solidFill>
              <a:srgbClr val="EDE9FE"/>
            </a:solidFill>
            <a:prstDash val="solid"/>
          </a:ln>
        </p:spPr>
      </p:sp>
      <p:pic>
        <p:nvPicPr>
          <p:cNvPr id="8" name="ikon-FaSearchLocation" descr="preencoded.png">    </p:cNvPr>
          <p:cNvPicPr>
            <a:picLocks noChangeAspect="1"/>
          </p:cNvPicPr>
          <p:nvPr/>
        </p:nvPicPr>
        <p:blipFill>
          <a:blip r:embed="rId1"/>
          <a:stretch>
            <a:fillRect/>
          </a:stretch>
        </p:blipFill>
        <p:spPr>
          <a:xfrm>
            <a:off x="684703" y="2056303"/>
            <a:ext cx="294803" cy="294803"/>
          </a:xfrm>
          <a:prstGeom prst="rect">
            <a:avLst/>
          </a:prstGeom>
        </p:spPr>
      </p:pic>
      <p:sp>
        <p:nvSpPr>
          <p:cNvPr id="9" name="Text 6"/>
          <p:cNvSpPr txBox="1"/>
          <p:nvPr/>
        </p:nvSpPr>
        <p:spPr>
          <a:xfrm>
            <a:off x="1298448" y="1883664"/>
            <a:ext cx="5257800" cy="914400"/>
          </a:xfrm>
          <a:prstGeom prst="rect">
            <a:avLst/>
          </a:prstGeom>
          <a:noFill/>
          <a:ln/>
        </p:spPr>
        <p:txBody>
          <a:bodyPr wrap="square" lIns="0" tIns="0" rIns="0" bIns="0" rtlCol="0" anchor="t"/>
          <a:lstStyle/>
          <a:p>
            <a:pPr indent="0" marL="0">
              <a:buNone/>
            </a:pPr>
            <a:r>
              <a:rPr lang="en-US" sz="1700" b="1" dirty="0">
                <a:solidFill>
                  <a:schemeClr val="tx2"/>
                </a:solidFill>
              </a:rPr>
              <a:t>İşletmeyi kendiniz bulabilirsiniz</a:t>
            </a:r>
            <a:endParaRPr lang="en-US" sz="1500" dirty="0"/>
          </a:p>
          <a:p>
            <a:pPr indent="0" marL="0">
              <a:buNone/>
            </a:pPr>
            <a:r>
              <a:rPr lang="en-US" sz="1500" dirty="0">
                <a:solidFill>
                  <a:schemeClr val="tx1"/>
                </a:solidFill>
              </a:rPr>
              <a:t>Öğrenci, İME yapacağı işletmeyi kendisi belirleyebilir (Md. 17/2).</a:t>
            </a:r>
            <a:endParaRPr lang="en-US" sz="1500" dirty="0"/>
          </a:p>
        </p:txBody>
      </p:sp>
      <p:sp>
        <p:nvSpPr>
          <p:cNvPr id="10" name="ikon-zemin"/>
          <p:cNvSpPr/>
          <p:nvPr/>
        </p:nvSpPr>
        <p:spPr>
          <a:xfrm>
            <a:off x="548640" y="2926080"/>
            <a:ext cx="566928" cy="566928"/>
          </a:xfrm>
          <a:prstGeom prst="ellipse">
            <a:avLst/>
          </a:prstGeom>
          <a:solidFill>
            <a:srgbClr val="EDE9FE"/>
          </a:solidFill>
          <a:ln w="12700">
            <a:solidFill>
              <a:srgbClr val="EDE9FE"/>
            </a:solidFill>
            <a:prstDash val="solid"/>
          </a:ln>
        </p:spPr>
      </p:sp>
      <p:pic>
        <p:nvPicPr>
          <p:cNvPr id="11" name="ikon-FaStamp" descr="preencoded.png">    </p:cNvPr>
          <p:cNvPicPr>
            <a:picLocks noChangeAspect="1"/>
          </p:cNvPicPr>
          <p:nvPr/>
        </p:nvPicPr>
        <p:blipFill>
          <a:blip r:embed="rId2"/>
          <a:stretch>
            <a:fillRect/>
          </a:stretch>
        </p:blipFill>
        <p:spPr>
          <a:xfrm>
            <a:off x="684703" y="3062143"/>
            <a:ext cx="294803" cy="294803"/>
          </a:xfrm>
          <a:prstGeom prst="rect">
            <a:avLst/>
          </a:prstGeom>
        </p:spPr>
      </p:pic>
      <p:sp>
        <p:nvSpPr>
          <p:cNvPr id="12" name="Text 8"/>
          <p:cNvSpPr txBox="1"/>
          <p:nvPr/>
        </p:nvSpPr>
        <p:spPr>
          <a:xfrm>
            <a:off x="1298448" y="2889504"/>
            <a:ext cx="5257800" cy="914400"/>
          </a:xfrm>
          <a:prstGeom prst="rect">
            <a:avLst/>
          </a:prstGeom>
          <a:noFill/>
          <a:ln/>
        </p:spPr>
        <p:txBody>
          <a:bodyPr wrap="square" lIns="0" tIns="0" rIns="0" bIns="0" rtlCol="0" anchor="t"/>
          <a:lstStyle/>
          <a:p>
            <a:pPr indent="0" marL="0">
              <a:buNone/>
            </a:pPr>
            <a:r>
              <a:rPr lang="en-US" sz="1700" b="1" dirty="0">
                <a:solidFill>
                  <a:schemeClr val="tx2"/>
                </a:solidFill>
              </a:rPr>
              <a:t>Komisyon onayı zorunludur</a:t>
            </a:r>
            <a:endParaRPr lang="en-US" sz="1500" dirty="0"/>
          </a:p>
          <a:p>
            <a:pPr indent="0" marL="0">
              <a:buNone/>
            </a:pPr>
            <a:r>
              <a:rPr lang="en-US" sz="1500" dirty="0">
                <a:solidFill>
                  <a:schemeClr val="tx1"/>
                </a:solidFill>
              </a:rPr>
              <a:t>Komisyonca uygun bulunmayan işletmede İME yapılamaz (Md. 17/2).</a:t>
            </a:r>
            <a:endParaRPr lang="en-US" sz="1500" dirty="0"/>
          </a:p>
        </p:txBody>
      </p:sp>
      <p:sp>
        <p:nvSpPr>
          <p:cNvPr id="13" name="ikon-zemin"/>
          <p:cNvSpPr/>
          <p:nvPr/>
        </p:nvSpPr>
        <p:spPr>
          <a:xfrm>
            <a:off x="548640" y="3931920"/>
            <a:ext cx="566928" cy="566928"/>
          </a:xfrm>
          <a:prstGeom prst="ellipse">
            <a:avLst/>
          </a:prstGeom>
          <a:solidFill>
            <a:srgbClr val="EDE9FE"/>
          </a:solidFill>
          <a:ln w="12700">
            <a:solidFill>
              <a:srgbClr val="EDE9FE"/>
            </a:solidFill>
            <a:prstDash val="solid"/>
          </a:ln>
        </p:spPr>
      </p:sp>
      <p:pic>
        <p:nvPicPr>
          <p:cNvPr id="14" name="ikon-FaBuilding" descr="preencoded.png">    </p:cNvPr>
          <p:cNvPicPr>
            <a:picLocks noChangeAspect="1"/>
          </p:cNvPicPr>
          <p:nvPr/>
        </p:nvPicPr>
        <p:blipFill>
          <a:blip r:embed="rId3"/>
          <a:stretch>
            <a:fillRect/>
          </a:stretch>
        </p:blipFill>
        <p:spPr>
          <a:xfrm>
            <a:off x="684703" y="4067983"/>
            <a:ext cx="294803" cy="294803"/>
          </a:xfrm>
          <a:prstGeom prst="rect">
            <a:avLst/>
          </a:prstGeom>
        </p:spPr>
      </p:pic>
      <p:sp>
        <p:nvSpPr>
          <p:cNvPr id="15" name="Text 10"/>
          <p:cNvSpPr txBox="1"/>
          <p:nvPr/>
        </p:nvSpPr>
        <p:spPr>
          <a:xfrm>
            <a:off x="1298448" y="3895344"/>
            <a:ext cx="5257800" cy="914400"/>
          </a:xfrm>
          <a:prstGeom prst="rect">
            <a:avLst/>
          </a:prstGeom>
          <a:noFill/>
          <a:ln/>
        </p:spPr>
        <p:txBody>
          <a:bodyPr wrap="square" lIns="0" tIns="0" rIns="0" bIns="0" rtlCol="0" anchor="t"/>
          <a:lstStyle/>
          <a:p>
            <a:pPr indent="0" marL="0">
              <a:buNone/>
            </a:pPr>
            <a:r>
              <a:rPr lang="en-US" sz="1700" b="1" dirty="0">
                <a:solidFill>
                  <a:schemeClr val="tx2"/>
                </a:solidFill>
              </a:rPr>
              <a:t>İşletme kimdir?</a:t>
            </a:r>
            <a:endParaRPr lang="en-US" sz="1500" dirty="0"/>
          </a:p>
          <a:p>
            <a:pPr indent="0" marL="0">
              <a:buNone/>
            </a:pPr>
            <a:r>
              <a:rPr lang="en-US" sz="1500" dirty="0">
                <a:solidFill>
                  <a:schemeClr val="tx1"/>
                </a:solidFill>
              </a:rPr>
              <a:t>Mal ve hizmet üreten kamu ve özel kurum, kuruluş ve iş yerleri (Md. 4/e).</a:t>
            </a:r>
            <a:endParaRPr lang="en-US" sz="1500" dirty="0"/>
          </a:p>
        </p:txBody>
      </p:sp>
      <p:sp>
        <p:nvSpPr>
          <p:cNvPr id="16" name="ikon-zemin"/>
          <p:cNvSpPr/>
          <p:nvPr/>
        </p:nvSpPr>
        <p:spPr>
          <a:xfrm>
            <a:off x="548640" y="4937760"/>
            <a:ext cx="566928" cy="566928"/>
          </a:xfrm>
          <a:prstGeom prst="ellipse">
            <a:avLst/>
          </a:prstGeom>
          <a:solidFill>
            <a:srgbClr val="EDE9FE"/>
          </a:solidFill>
          <a:ln w="12700">
            <a:solidFill>
              <a:srgbClr val="EDE9FE"/>
            </a:solidFill>
            <a:prstDash val="solid"/>
          </a:ln>
        </p:spPr>
      </p:sp>
      <p:pic>
        <p:nvPicPr>
          <p:cNvPr id="17" name="ikon-FaUserFriends" descr="preencoded.png">    </p:cNvPr>
          <p:cNvPicPr>
            <a:picLocks noChangeAspect="1"/>
          </p:cNvPicPr>
          <p:nvPr/>
        </p:nvPicPr>
        <p:blipFill>
          <a:blip r:embed="rId4"/>
          <a:stretch>
            <a:fillRect/>
          </a:stretch>
        </p:blipFill>
        <p:spPr>
          <a:xfrm>
            <a:off x="684703" y="5073823"/>
            <a:ext cx="294803" cy="294803"/>
          </a:xfrm>
          <a:prstGeom prst="rect">
            <a:avLst/>
          </a:prstGeom>
        </p:spPr>
      </p:pic>
      <p:sp>
        <p:nvSpPr>
          <p:cNvPr id="18" name="Text 12"/>
          <p:cNvSpPr txBox="1"/>
          <p:nvPr/>
        </p:nvSpPr>
        <p:spPr>
          <a:xfrm>
            <a:off x="1298448" y="4901184"/>
            <a:ext cx="5257800" cy="914400"/>
          </a:xfrm>
          <a:prstGeom prst="rect">
            <a:avLst/>
          </a:prstGeom>
          <a:noFill/>
          <a:ln/>
        </p:spPr>
        <p:txBody>
          <a:bodyPr wrap="square" lIns="0" tIns="0" rIns="0" bIns="0" rtlCol="0" anchor="t"/>
          <a:lstStyle/>
          <a:p>
            <a:pPr indent="0" marL="0">
              <a:buNone/>
            </a:pPr>
            <a:r>
              <a:rPr lang="en-US" sz="1700" b="1" dirty="0">
                <a:solidFill>
                  <a:schemeClr val="tx2"/>
                </a:solidFill>
              </a:rPr>
              <a:t>Uygulamalı eğitim grupları</a:t>
            </a:r>
            <a:endParaRPr lang="en-US" sz="1500" dirty="0"/>
          </a:p>
          <a:p>
            <a:pPr indent="0" marL="0">
              <a:buNone/>
            </a:pPr>
            <a:r>
              <a:rPr lang="en-US" sz="1500" dirty="0">
                <a:solidFill>
                  <a:schemeClr val="tx1"/>
                </a:solidFill>
              </a:rPr>
              <a:t>Grup en az 5 öğrenciden oluşur; toplam 5'ten azsa tek grup kurulabilir. Aynı gruptakiler farklı işletmelerde olabilir (Md. 16).</a:t>
            </a:r>
            <a:endParaRPr lang="en-US" sz="1500" dirty="0"/>
          </a:p>
        </p:txBody>
      </p:sp>
      <p:sp>
        <p:nvSpPr>
          <p:cNvPr id="19" name="kart"/>
          <p:cNvSpPr/>
          <p:nvPr/>
        </p:nvSpPr>
        <p:spPr>
          <a:xfrm>
            <a:off x="6903720" y="1920240"/>
            <a:ext cx="4739335" cy="3977640"/>
          </a:xfrm>
          <a:prstGeom prst="roundRect">
            <a:avLst>
              <a:gd name="adj" fmla="val 3218"/>
            </a:avLst>
          </a:prstGeom>
          <a:solidFill>
            <a:schemeClr val="tx2"/>
          </a:solidFill>
          <a:ln w="12700">
            <a:solidFill>
              <a:schemeClr val="tx2"/>
            </a:solidFill>
            <a:prstDash val="solid"/>
          </a:ln>
          <a:effectLst>
            <a:outerShdw sx="100000" sy="100000" kx="0" ky="0" algn="bl" rotWithShape="0" blurRad="127000" dist="31750" dir="5400000">
              <a:srgbClr val="2B1D78">
                <a:alpha val="10000"/>
              </a:srgbClr>
            </a:outerShdw>
          </a:effectLst>
        </p:spPr>
      </p:sp>
      <p:sp>
        <p:nvSpPr>
          <p:cNvPr id="20" name="Text 14"/>
          <p:cNvSpPr txBox="1"/>
          <p:nvPr/>
        </p:nvSpPr>
        <p:spPr>
          <a:xfrm>
            <a:off x="7178040" y="2103120"/>
            <a:ext cx="4190695" cy="365760"/>
          </a:xfrm>
          <a:prstGeom prst="rect">
            <a:avLst/>
          </a:prstGeom>
          <a:noFill/>
          <a:ln/>
        </p:spPr>
        <p:txBody>
          <a:bodyPr wrap="square" lIns="0" tIns="0" rIns="0" bIns="0" rtlCol="0" anchor="t"/>
          <a:lstStyle/>
          <a:p>
            <a:pPr indent="0" marL="0">
              <a:buNone/>
            </a:pPr>
            <a:r>
              <a:rPr lang="en-US" sz="1800" b="1" dirty="0">
                <a:solidFill>
                  <a:schemeClr val="bg1"/>
                </a:solidFill>
              </a:rPr>
              <a:t>Komisyon neyi değerlendirir?</a:t>
            </a:r>
            <a:endParaRPr lang="en-US" sz="1800" dirty="0"/>
          </a:p>
        </p:txBody>
      </p:sp>
      <p:sp>
        <p:nvSpPr>
          <p:cNvPr id="21" name="Text 15"/>
          <p:cNvSpPr txBox="1"/>
          <p:nvPr/>
        </p:nvSpPr>
        <p:spPr>
          <a:xfrm>
            <a:off x="7178040" y="2468880"/>
            <a:ext cx="2743200" cy="256032"/>
          </a:xfrm>
          <a:prstGeom prst="rect">
            <a:avLst/>
          </a:prstGeom>
          <a:noFill/>
          <a:ln/>
        </p:spPr>
        <p:txBody>
          <a:bodyPr wrap="square" lIns="0" tIns="0" rIns="0" bIns="0" rtlCol="0" anchor="t"/>
          <a:lstStyle/>
          <a:p>
            <a:pPr indent="0" marL="0">
              <a:buNone/>
            </a:pPr>
            <a:r>
              <a:rPr lang="en-US" sz="1200" b="1" dirty="0">
                <a:solidFill>
                  <a:srgbClr val="C9BEFA"/>
                </a:solidFill>
              </a:rPr>
              <a:t>Md. 17/3</a:t>
            </a:r>
            <a:endParaRPr lang="en-US" sz="1200" dirty="0"/>
          </a:p>
        </p:txBody>
      </p:sp>
      <p:sp>
        <p:nvSpPr>
          <p:cNvPr id="22" name="Shape 16"/>
          <p:cNvSpPr/>
          <p:nvPr/>
        </p:nvSpPr>
        <p:spPr>
          <a:xfrm>
            <a:off x="7178040" y="2880360"/>
            <a:ext cx="2003908" cy="804672"/>
          </a:xfrm>
          <a:prstGeom prst="roundRect">
            <a:avLst>
              <a:gd name="adj" fmla="val 11364"/>
            </a:avLst>
          </a:prstGeom>
          <a:solidFill>
            <a:srgbClr val="3B2C8F"/>
          </a:solidFill>
          <a:ln w="12700">
            <a:solidFill>
              <a:srgbClr val="52429E"/>
            </a:solidFill>
            <a:prstDash val="solid"/>
          </a:ln>
        </p:spPr>
      </p:sp>
      <p:sp>
        <p:nvSpPr>
          <p:cNvPr id="23" name="ikon-zemin"/>
          <p:cNvSpPr/>
          <p:nvPr/>
        </p:nvSpPr>
        <p:spPr>
          <a:xfrm>
            <a:off x="7315200" y="3054096"/>
            <a:ext cx="457200" cy="457200"/>
          </a:xfrm>
          <a:prstGeom prst="ellipse">
            <a:avLst/>
          </a:prstGeom>
          <a:solidFill>
            <a:schemeClr val="accent1"/>
          </a:solidFill>
          <a:ln w="12700">
            <a:solidFill>
              <a:schemeClr val="accent1"/>
            </a:solidFill>
            <a:prstDash val="solid"/>
          </a:ln>
        </p:spPr>
      </p:sp>
      <p:pic>
        <p:nvPicPr>
          <p:cNvPr id="24" name="ikon-FaIndustry" descr="preencoded.png">    </p:cNvPr>
          <p:cNvPicPr>
            <a:picLocks noChangeAspect="1"/>
          </p:cNvPicPr>
          <p:nvPr/>
        </p:nvPicPr>
        <p:blipFill>
          <a:blip r:embed="rId5"/>
          <a:stretch>
            <a:fillRect/>
          </a:stretch>
        </p:blipFill>
        <p:spPr>
          <a:xfrm>
            <a:off x="7424928" y="3163824"/>
            <a:ext cx="237744" cy="237744"/>
          </a:xfrm>
          <a:prstGeom prst="rect">
            <a:avLst/>
          </a:prstGeom>
        </p:spPr>
      </p:pic>
      <p:sp>
        <p:nvSpPr>
          <p:cNvPr id="25" name="Text 18"/>
          <p:cNvSpPr txBox="1"/>
          <p:nvPr/>
        </p:nvSpPr>
        <p:spPr>
          <a:xfrm>
            <a:off x="7863840" y="2953512"/>
            <a:ext cx="1226668" cy="658368"/>
          </a:xfrm>
          <a:prstGeom prst="rect">
            <a:avLst/>
          </a:prstGeom>
          <a:noFill/>
          <a:ln/>
        </p:spPr>
        <p:txBody>
          <a:bodyPr wrap="square" lIns="0" tIns="0" rIns="0" bIns="0" rtlCol="0" anchor="ctr"/>
          <a:lstStyle/>
          <a:p>
            <a:pPr indent="0" marL="0">
              <a:buNone/>
            </a:pPr>
            <a:r>
              <a:rPr lang="en-US" sz="1500" b="1" dirty="0">
                <a:solidFill>
                  <a:schemeClr val="bg1"/>
                </a:solidFill>
              </a:rPr>
              <a:t>Faaliyet alanı</a:t>
            </a:r>
            <a:endParaRPr lang="en-US" sz="1500" dirty="0"/>
          </a:p>
        </p:txBody>
      </p:sp>
      <p:sp>
        <p:nvSpPr>
          <p:cNvPr id="26" name="Shape 19"/>
          <p:cNvSpPr/>
          <p:nvPr/>
        </p:nvSpPr>
        <p:spPr>
          <a:xfrm>
            <a:off x="9364828" y="2880360"/>
            <a:ext cx="2003908" cy="804672"/>
          </a:xfrm>
          <a:prstGeom prst="roundRect">
            <a:avLst>
              <a:gd name="adj" fmla="val 11364"/>
            </a:avLst>
          </a:prstGeom>
          <a:solidFill>
            <a:srgbClr val="3B2C8F"/>
          </a:solidFill>
          <a:ln w="12700">
            <a:solidFill>
              <a:srgbClr val="52429E"/>
            </a:solidFill>
            <a:prstDash val="solid"/>
          </a:ln>
        </p:spPr>
      </p:sp>
      <p:sp>
        <p:nvSpPr>
          <p:cNvPr id="27" name="ikon-zemin"/>
          <p:cNvSpPr/>
          <p:nvPr/>
        </p:nvSpPr>
        <p:spPr>
          <a:xfrm>
            <a:off x="9501988" y="3054096"/>
            <a:ext cx="457200" cy="457200"/>
          </a:xfrm>
          <a:prstGeom prst="ellipse">
            <a:avLst/>
          </a:prstGeom>
          <a:solidFill>
            <a:schemeClr val="accent1"/>
          </a:solidFill>
          <a:ln w="12700">
            <a:solidFill>
              <a:schemeClr val="accent1"/>
            </a:solidFill>
            <a:prstDash val="solid"/>
          </a:ln>
        </p:spPr>
      </p:sp>
      <p:pic>
        <p:nvPicPr>
          <p:cNvPr id="28" name="ikon-FaClock" descr="preencoded.png">    </p:cNvPr>
          <p:cNvPicPr>
            <a:picLocks noChangeAspect="1"/>
          </p:cNvPicPr>
          <p:nvPr/>
        </p:nvPicPr>
        <p:blipFill>
          <a:blip r:embed="rId6"/>
          <a:stretch>
            <a:fillRect/>
          </a:stretch>
        </p:blipFill>
        <p:spPr>
          <a:xfrm>
            <a:off x="9611716" y="3163824"/>
            <a:ext cx="237744" cy="237744"/>
          </a:xfrm>
          <a:prstGeom prst="rect">
            <a:avLst/>
          </a:prstGeom>
        </p:spPr>
      </p:pic>
      <p:sp>
        <p:nvSpPr>
          <p:cNvPr id="29" name="Text 21"/>
          <p:cNvSpPr txBox="1"/>
          <p:nvPr/>
        </p:nvSpPr>
        <p:spPr>
          <a:xfrm>
            <a:off x="10050628" y="2953512"/>
            <a:ext cx="1226668" cy="658368"/>
          </a:xfrm>
          <a:prstGeom prst="rect">
            <a:avLst/>
          </a:prstGeom>
          <a:noFill/>
          <a:ln/>
        </p:spPr>
        <p:txBody>
          <a:bodyPr wrap="square" lIns="0" tIns="0" rIns="0" bIns="0" rtlCol="0" anchor="ctr"/>
          <a:lstStyle/>
          <a:p>
            <a:pPr indent="0" marL="0">
              <a:buNone/>
            </a:pPr>
            <a:r>
              <a:rPr lang="en-US" sz="1500" b="1" dirty="0">
                <a:solidFill>
                  <a:schemeClr val="bg1"/>
                </a:solidFill>
              </a:rPr>
              <a:t>Çalışma koşulları</a:t>
            </a:r>
            <a:endParaRPr lang="en-US" sz="1500" dirty="0"/>
          </a:p>
        </p:txBody>
      </p:sp>
      <p:sp>
        <p:nvSpPr>
          <p:cNvPr id="30" name="Shape 22"/>
          <p:cNvSpPr/>
          <p:nvPr/>
        </p:nvSpPr>
        <p:spPr>
          <a:xfrm>
            <a:off x="7178040" y="3840480"/>
            <a:ext cx="2003908" cy="804672"/>
          </a:xfrm>
          <a:prstGeom prst="roundRect">
            <a:avLst>
              <a:gd name="adj" fmla="val 11364"/>
            </a:avLst>
          </a:prstGeom>
          <a:solidFill>
            <a:srgbClr val="3B2C8F"/>
          </a:solidFill>
          <a:ln w="12700">
            <a:solidFill>
              <a:srgbClr val="52429E"/>
            </a:solidFill>
            <a:prstDash val="solid"/>
          </a:ln>
        </p:spPr>
      </p:sp>
      <p:sp>
        <p:nvSpPr>
          <p:cNvPr id="31" name="ikon-zemin"/>
          <p:cNvSpPr/>
          <p:nvPr/>
        </p:nvSpPr>
        <p:spPr>
          <a:xfrm>
            <a:off x="7315200" y="4014216"/>
            <a:ext cx="457200" cy="457200"/>
          </a:xfrm>
          <a:prstGeom prst="ellipse">
            <a:avLst/>
          </a:prstGeom>
          <a:solidFill>
            <a:schemeClr val="accent1"/>
          </a:solidFill>
          <a:ln w="12700">
            <a:solidFill>
              <a:schemeClr val="accent1"/>
            </a:solidFill>
            <a:prstDash val="solid"/>
          </a:ln>
        </p:spPr>
      </p:sp>
      <p:pic>
        <p:nvPicPr>
          <p:cNvPr id="32" name="ikon-FaUserTie" descr="preencoded.png">    </p:cNvPr>
          <p:cNvPicPr>
            <a:picLocks noChangeAspect="1"/>
          </p:cNvPicPr>
          <p:nvPr/>
        </p:nvPicPr>
        <p:blipFill>
          <a:blip r:embed="rId7"/>
          <a:stretch>
            <a:fillRect/>
          </a:stretch>
        </p:blipFill>
        <p:spPr>
          <a:xfrm>
            <a:off x="7424928" y="4123944"/>
            <a:ext cx="237744" cy="237744"/>
          </a:xfrm>
          <a:prstGeom prst="rect">
            <a:avLst/>
          </a:prstGeom>
        </p:spPr>
      </p:pic>
      <p:sp>
        <p:nvSpPr>
          <p:cNvPr id="33" name="Text 24"/>
          <p:cNvSpPr txBox="1"/>
          <p:nvPr/>
        </p:nvSpPr>
        <p:spPr>
          <a:xfrm>
            <a:off x="7863840" y="3913632"/>
            <a:ext cx="1226668" cy="658368"/>
          </a:xfrm>
          <a:prstGeom prst="rect">
            <a:avLst/>
          </a:prstGeom>
          <a:noFill/>
          <a:ln/>
        </p:spPr>
        <p:txBody>
          <a:bodyPr wrap="square" lIns="0" tIns="0" rIns="0" bIns="0" rtlCol="0" anchor="ctr"/>
          <a:lstStyle/>
          <a:p>
            <a:pPr indent="0" marL="0">
              <a:buNone/>
            </a:pPr>
            <a:r>
              <a:rPr lang="en-US" sz="1500" b="1" dirty="0">
                <a:solidFill>
                  <a:schemeClr val="bg1"/>
                </a:solidFill>
              </a:rPr>
              <a:t>Eğitici personel</a:t>
            </a:r>
            <a:endParaRPr lang="en-US" sz="1500" dirty="0"/>
          </a:p>
        </p:txBody>
      </p:sp>
      <p:sp>
        <p:nvSpPr>
          <p:cNvPr id="34" name="Shape 25"/>
          <p:cNvSpPr/>
          <p:nvPr/>
        </p:nvSpPr>
        <p:spPr>
          <a:xfrm>
            <a:off x="9364828" y="3840480"/>
            <a:ext cx="2003908" cy="804672"/>
          </a:xfrm>
          <a:prstGeom prst="roundRect">
            <a:avLst>
              <a:gd name="adj" fmla="val 11364"/>
            </a:avLst>
          </a:prstGeom>
          <a:solidFill>
            <a:srgbClr val="3B2C8F"/>
          </a:solidFill>
          <a:ln w="12700">
            <a:solidFill>
              <a:srgbClr val="52429E"/>
            </a:solidFill>
            <a:prstDash val="solid"/>
          </a:ln>
        </p:spPr>
      </p:sp>
      <p:sp>
        <p:nvSpPr>
          <p:cNvPr id="35" name="ikon-zemin"/>
          <p:cNvSpPr/>
          <p:nvPr/>
        </p:nvSpPr>
        <p:spPr>
          <a:xfrm>
            <a:off x="9501988" y="4014216"/>
            <a:ext cx="457200" cy="457200"/>
          </a:xfrm>
          <a:prstGeom prst="ellipse">
            <a:avLst/>
          </a:prstGeom>
          <a:solidFill>
            <a:schemeClr val="accent1"/>
          </a:solidFill>
          <a:ln w="12700">
            <a:solidFill>
              <a:schemeClr val="accent1"/>
            </a:solidFill>
            <a:prstDash val="solid"/>
          </a:ln>
        </p:spPr>
      </p:sp>
      <p:pic>
        <p:nvPicPr>
          <p:cNvPr id="36" name="ikon-FaHardHat" descr="preencoded.png">    </p:cNvPr>
          <p:cNvPicPr>
            <a:picLocks noChangeAspect="1"/>
          </p:cNvPicPr>
          <p:nvPr/>
        </p:nvPicPr>
        <p:blipFill>
          <a:blip r:embed="rId8"/>
          <a:stretch>
            <a:fillRect/>
          </a:stretch>
        </p:blipFill>
        <p:spPr>
          <a:xfrm>
            <a:off x="9611716" y="4123944"/>
            <a:ext cx="237744" cy="237744"/>
          </a:xfrm>
          <a:prstGeom prst="rect">
            <a:avLst/>
          </a:prstGeom>
        </p:spPr>
      </p:pic>
      <p:sp>
        <p:nvSpPr>
          <p:cNvPr id="37" name="Text 27"/>
          <p:cNvSpPr txBox="1"/>
          <p:nvPr/>
        </p:nvSpPr>
        <p:spPr>
          <a:xfrm>
            <a:off x="10050628" y="3913632"/>
            <a:ext cx="1226668" cy="658368"/>
          </a:xfrm>
          <a:prstGeom prst="rect">
            <a:avLst/>
          </a:prstGeom>
          <a:noFill/>
          <a:ln/>
        </p:spPr>
        <p:txBody>
          <a:bodyPr wrap="square" lIns="0" tIns="0" rIns="0" bIns="0" rtlCol="0" anchor="ctr"/>
          <a:lstStyle/>
          <a:p>
            <a:pPr indent="0" marL="0">
              <a:buNone/>
            </a:pPr>
            <a:r>
              <a:rPr lang="en-US" sz="1500" b="1" dirty="0">
                <a:solidFill>
                  <a:schemeClr val="bg1"/>
                </a:solidFill>
              </a:rPr>
              <a:t>İş sağlığı ve güvenliği</a:t>
            </a:r>
            <a:endParaRPr lang="en-US" sz="1500" dirty="0"/>
          </a:p>
        </p:txBody>
      </p:sp>
      <p:sp>
        <p:nvSpPr>
          <p:cNvPr id="38" name="Shape 28"/>
          <p:cNvSpPr/>
          <p:nvPr/>
        </p:nvSpPr>
        <p:spPr>
          <a:xfrm>
            <a:off x="7178040" y="4800600"/>
            <a:ext cx="2003908" cy="804672"/>
          </a:xfrm>
          <a:prstGeom prst="roundRect">
            <a:avLst>
              <a:gd name="adj" fmla="val 11364"/>
            </a:avLst>
          </a:prstGeom>
          <a:solidFill>
            <a:srgbClr val="3B2C8F"/>
          </a:solidFill>
          <a:ln w="12700">
            <a:solidFill>
              <a:srgbClr val="52429E"/>
            </a:solidFill>
            <a:prstDash val="solid"/>
          </a:ln>
        </p:spPr>
      </p:sp>
      <p:sp>
        <p:nvSpPr>
          <p:cNvPr id="39" name="ikon-zemin"/>
          <p:cNvSpPr/>
          <p:nvPr/>
        </p:nvSpPr>
        <p:spPr>
          <a:xfrm>
            <a:off x="7315200" y="4974336"/>
            <a:ext cx="457200" cy="457200"/>
          </a:xfrm>
          <a:prstGeom prst="ellipse">
            <a:avLst/>
          </a:prstGeom>
          <a:solidFill>
            <a:schemeClr val="accent1"/>
          </a:solidFill>
          <a:ln w="12700">
            <a:solidFill>
              <a:schemeClr val="accent1"/>
            </a:solidFill>
            <a:prstDash val="solid"/>
          </a:ln>
        </p:spPr>
      </p:sp>
      <p:pic>
        <p:nvPicPr>
          <p:cNvPr id="40" name="ikon-FaTasks" descr="preencoded.png">    </p:cNvPr>
          <p:cNvPicPr>
            <a:picLocks noChangeAspect="1"/>
          </p:cNvPicPr>
          <p:nvPr/>
        </p:nvPicPr>
        <p:blipFill>
          <a:blip r:embed="rId9"/>
          <a:stretch>
            <a:fillRect/>
          </a:stretch>
        </p:blipFill>
        <p:spPr>
          <a:xfrm>
            <a:off x="7424928" y="5084064"/>
            <a:ext cx="237744" cy="237744"/>
          </a:xfrm>
          <a:prstGeom prst="rect">
            <a:avLst/>
          </a:prstGeom>
        </p:spPr>
      </p:pic>
      <p:sp>
        <p:nvSpPr>
          <p:cNvPr id="41" name="Text 30"/>
          <p:cNvSpPr txBox="1"/>
          <p:nvPr/>
        </p:nvSpPr>
        <p:spPr>
          <a:xfrm>
            <a:off x="7863840" y="4873752"/>
            <a:ext cx="1226668" cy="658368"/>
          </a:xfrm>
          <a:prstGeom prst="rect">
            <a:avLst/>
          </a:prstGeom>
          <a:noFill/>
          <a:ln/>
        </p:spPr>
        <p:txBody>
          <a:bodyPr wrap="square" lIns="0" tIns="0" rIns="0" bIns="0" rtlCol="0" anchor="ctr"/>
          <a:lstStyle/>
          <a:p>
            <a:pPr indent="0" marL="0">
              <a:buNone/>
            </a:pPr>
            <a:r>
              <a:rPr lang="en-US" sz="1500" b="1" dirty="0">
                <a:solidFill>
                  <a:schemeClr val="bg1"/>
                </a:solidFill>
              </a:rPr>
              <a:t>Verilecek görevler</a:t>
            </a:r>
            <a:endParaRPr lang="en-US" sz="1500" dirty="0"/>
          </a:p>
        </p:txBody>
      </p:sp>
      <p:sp>
        <p:nvSpPr>
          <p:cNvPr id="42" name="Shape 31"/>
          <p:cNvSpPr/>
          <p:nvPr/>
        </p:nvSpPr>
        <p:spPr>
          <a:xfrm>
            <a:off x="9364828" y="4800600"/>
            <a:ext cx="2003908" cy="804672"/>
          </a:xfrm>
          <a:prstGeom prst="roundRect">
            <a:avLst>
              <a:gd name="adj" fmla="val 11364"/>
            </a:avLst>
          </a:prstGeom>
          <a:solidFill>
            <a:srgbClr val="3B2C8F"/>
          </a:solidFill>
          <a:ln w="12700">
            <a:solidFill>
              <a:srgbClr val="52429E"/>
            </a:solidFill>
            <a:prstDash val="solid"/>
          </a:ln>
        </p:spPr>
      </p:sp>
      <p:sp>
        <p:nvSpPr>
          <p:cNvPr id="43" name="ikon-zemin"/>
          <p:cNvSpPr/>
          <p:nvPr/>
        </p:nvSpPr>
        <p:spPr>
          <a:xfrm>
            <a:off x="9501988" y="4974336"/>
            <a:ext cx="457200" cy="457200"/>
          </a:xfrm>
          <a:prstGeom prst="ellipse">
            <a:avLst/>
          </a:prstGeom>
          <a:solidFill>
            <a:schemeClr val="accent1"/>
          </a:solidFill>
          <a:ln w="12700">
            <a:solidFill>
              <a:schemeClr val="accent1"/>
            </a:solidFill>
            <a:prstDash val="solid"/>
          </a:ln>
        </p:spPr>
      </p:sp>
      <p:pic>
        <p:nvPicPr>
          <p:cNvPr id="44" name="ikon-FaBullseye" descr="preencoded.png">    </p:cNvPr>
          <p:cNvPicPr>
            <a:picLocks noChangeAspect="1"/>
          </p:cNvPicPr>
          <p:nvPr/>
        </p:nvPicPr>
        <p:blipFill>
          <a:blip r:embed="rId10"/>
          <a:stretch>
            <a:fillRect/>
          </a:stretch>
        </p:blipFill>
        <p:spPr>
          <a:xfrm>
            <a:off x="9611716" y="5084064"/>
            <a:ext cx="237744" cy="237744"/>
          </a:xfrm>
          <a:prstGeom prst="rect">
            <a:avLst/>
          </a:prstGeom>
        </p:spPr>
      </p:pic>
      <p:sp>
        <p:nvSpPr>
          <p:cNvPr id="45" name="Text 33"/>
          <p:cNvSpPr txBox="1"/>
          <p:nvPr/>
        </p:nvSpPr>
        <p:spPr>
          <a:xfrm>
            <a:off x="10050628" y="4873752"/>
            <a:ext cx="1226668" cy="658368"/>
          </a:xfrm>
          <a:prstGeom prst="rect">
            <a:avLst/>
          </a:prstGeom>
          <a:noFill/>
          <a:ln/>
        </p:spPr>
        <p:txBody>
          <a:bodyPr wrap="square" lIns="0" tIns="0" rIns="0" bIns="0" rtlCol="0" anchor="ctr"/>
          <a:lstStyle/>
          <a:p>
            <a:pPr indent="0" marL="0">
              <a:buNone/>
            </a:pPr>
            <a:r>
              <a:rPr lang="en-US" sz="1500" b="1" dirty="0">
                <a:solidFill>
                  <a:schemeClr val="bg1"/>
                </a:solidFill>
              </a:rPr>
              <a:t>Program kazanımlarıyla uyum</a:t>
            </a:r>
            <a:endParaRPr lang="en-US" sz="15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Başlangıç yol haritası</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Dijital ve basılı işlemler birlikte tamamlanmadan İME başlatılamaz</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14/1-ç, 18, 21/2; İME Kabul Formu</a:t>
            </a:r>
            <a:endParaRPr lang="en-US" sz="1000" dirty="0"/>
          </a:p>
        </p:txBody>
      </p:sp>
      <p:sp>
        <p:nvSpPr>
          <p:cNvPr id="5" name="etiket"/>
          <p:cNvSpPr txBox="1"/>
          <p:nvPr/>
        </p:nvSpPr>
        <p:spPr>
          <a:xfrm>
            <a:off x="10036454"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kart"/>
          <p:cNvSpPr/>
          <p:nvPr/>
        </p:nvSpPr>
        <p:spPr>
          <a:xfrm>
            <a:off x="548640" y="1920240"/>
            <a:ext cx="2011680" cy="1463040"/>
          </a:xfrm>
          <a:prstGeom prst="roundRect">
            <a:avLst>
              <a:gd name="adj" fmla="val 8750"/>
            </a:avLst>
          </a:prstGeom>
          <a:solidFill>
            <a:schemeClr val="accent4"/>
          </a:solidFill>
          <a:ln w="12700">
            <a:solidFill>
              <a:schemeClr val="accent4"/>
            </a:solidFill>
            <a:prstDash val="solid"/>
          </a:ln>
          <a:effectLst>
            <a:outerShdw sx="100000" sy="100000" kx="0" ky="0" algn="bl" rotWithShape="0" blurRad="88900" dist="19050" dir="5400000">
              <a:srgbClr val="2B1D78">
                <a:alpha val="7000"/>
              </a:srgbClr>
            </a:outerShdw>
          </a:effectLst>
        </p:spPr>
      </p:sp>
      <p:sp>
        <p:nvSpPr>
          <p:cNvPr id="7" name="ikon-zemin"/>
          <p:cNvSpPr/>
          <p:nvPr/>
        </p:nvSpPr>
        <p:spPr>
          <a:xfrm>
            <a:off x="731520" y="2103120"/>
            <a:ext cx="457200" cy="457200"/>
          </a:xfrm>
          <a:prstGeom prst="ellipse">
            <a:avLst/>
          </a:prstGeom>
          <a:solidFill>
            <a:schemeClr val="tx2"/>
          </a:solidFill>
          <a:ln w="12700">
            <a:solidFill>
              <a:schemeClr val="tx2"/>
            </a:solidFill>
            <a:prstDash val="solid"/>
          </a:ln>
        </p:spPr>
      </p:sp>
      <p:pic>
        <p:nvPicPr>
          <p:cNvPr id="8" name="ikon-FaLaptop" descr="preencoded.png">    </p:cNvPr>
          <p:cNvPicPr>
            <a:picLocks noChangeAspect="1"/>
          </p:cNvPicPr>
          <p:nvPr/>
        </p:nvPicPr>
        <p:blipFill>
          <a:blip r:embed="rId1"/>
          <a:stretch>
            <a:fillRect/>
          </a:stretch>
        </p:blipFill>
        <p:spPr>
          <a:xfrm>
            <a:off x="841248" y="2212848"/>
            <a:ext cx="237744" cy="237744"/>
          </a:xfrm>
          <a:prstGeom prst="rect">
            <a:avLst/>
          </a:prstGeom>
        </p:spPr>
      </p:pic>
      <p:sp>
        <p:nvSpPr>
          <p:cNvPr id="9" name="Text 6"/>
          <p:cNvSpPr txBox="1"/>
          <p:nvPr/>
        </p:nvSpPr>
        <p:spPr>
          <a:xfrm>
            <a:off x="731520" y="2651760"/>
            <a:ext cx="1737360" cy="640080"/>
          </a:xfrm>
          <a:prstGeom prst="rect">
            <a:avLst/>
          </a:prstGeom>
          <a:noFill/>
          <a:ln/>
        </p:spPr>
        <p:txBody>
          <a:bodyPr wrap="square" lIns="0" tIns="0" rIns="0" bIns="0" rtlCol="0" anchor="t"/>
          <a:lstStyle/>
          <a:p>
            <a:pPr indent="0" marL="0">
              <a:buNone/>
            </a:pPr>
            <a:r>
              <a:rPr lang="en-US" sz="1400" b="1" spc="100" kern="0" dirty="0">
                <a:solidFill>
                  <a:schemeClr val="bg1"/>
                </a:solidFill>
              </a:rPr>
              <a:t>STAJ PLATFORMU</a:t>
            </a:r>
            <a:endParaRPr lang="en-US" sz="1500" dirty="0"/>
          </a:p>
          <a:p>
            <a:pPr indent="0" marL="0">
              <a:buNone/>
            </a:pPr>
            <a:r>
              <a:rPr lang="en-US" sz="1200" dirty="0">
                <a:solidFill>
                  <a:srgbClr val="E6E1FF"/>
                </a:solidFill>
              </a:rPr>
              <a:t>staj.mehmetakif.edu.tr</a:t>
            </a:r>
            <a:endParaRPr lang="en-US" sz="1500" dirty="0"/>
          </a:p>
        </p:txBody>
      </p:sp>
      <p:sp>
        <p:nvSpPr>
          <p:cNvPr id="10" name="kart"/>
          <p:cNvSpPr/>
          <p:nvPr/>
        </p:nvSpPr>
        <p:spPr>
          <a:xfrm>
            <a:off x="2788920" y="1920240"/>
            <a:ext cx="1965960" cy="1463040"/>
          </a:xfrm>
          <a:prstGeom prst="roundRect">
            <a:avLst>
              <a:gd name="adj" fmla="val 875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1" name="Text 8"/>
          <p:cNvSpPr txBox="1"/>
          <p:nvPr/>
        </p:nvSpPr>
        <p:spPr>
          <a:xfrm>
            <a:off x="2953512" y="2084832"/>
            <a:ext cx="347472" cy="347472"/>
          </a:xfrm>
          <a:prstGeom prst="ellipse">
            <a:avLst/>
          </a:prstGeom>
          <a:solidFill>
            <a:schemeClr val="accent4"/>
          </a:solidFill>
          <a:ln>
            <a:solidFill>
              <a:schemeClr val="accent4"/>
            </a:solidFill>
          </a:ln>
        </p:spPr>
        <p:txBody>
          <a:bodyPr wrap="square" lIns="0" tIns="0" rIns="0" bIns="0" rtlCol="0" anchor="ctr"/>
          <a:lstStyle/>
          <a:p>
            <a:pPr algn="ctr" indent="0" marL="0">
              <a:buNone/>
            </a:pPr>
            <a:r>
              <a:rPr lang="en-US" sz="1300" b="1" dirty="0">
                <a:solidFill>
                  <a:schemeClr val="bg1"/>
                </a:solidFill>
              </a:rPr>
              <a:t>1</a:t>
            </a:r>
            <a:endParaRPr lang="en-US" sz="1300" dirty="0"/>
          </a:p>
        </p:txBody>
      </p:sp>
      <p:sp>
        <p:nvSpPr>
          <p:cNvPr id="12" name="Text 9"/>
          <p:cNvSpPr txBox="1"/>
          <p:nvPr/>
        </p:nvSpPr>
        <p:spPr>
          <a:xfrm>
            <a:off x="2953512" y="2523744"/>
            <a:ext cx="1673352" cy="804672"/>
          </a:xfrm>
          <a:prstGeom prst="rect">
            <a:avLst/>
          </a:prstGeom>
          <a:noFill/>
          <a:ln/>
        </p:spPr>
        <p:txBody>
          <a:bodyPr wrap="square" lIns="0" tIns="0" rIns="0" bIns="0" rtlCol="0" anchor="t"/>
          <a:lstStyle/>
          <a:p>
            <a:pPr indent="0" marL="0">
              <a:buNone/>
            </a:pPr>
            <a:r>
              <a:rPr lang="en-US" sz="1400" dirty="0">
                <a:solidFill>
                  <a:schemeClr val="tx1"/>
                </a:solidFill>
              </a:rPr>
              <a:t>İşletme sisteme kaydolur, eğitici personeli tanımlar</a:t>
            </a:r>
            <a:endParaRPr lang="en-US" sz="1400" dirty="0"/>
          </a:p>
        </p:txBody>
      </p:sp>
      <p:sp>
        <p:nvSpPr>
          <p:cNvPr id="13" name="Text 10"/>
          <p:cNvSpPr txBox="1"/>
          <p:nvPr/>
        </p:nvSpPr>
        <p:spPr>
          <a:xfrm>
            <a:off x="4754880" y="1920240"/>
            <a:ext cx="256032" cy="1463040"/>
          </a:xfrm>
          <a:prstGeom prst="rect">
            <a:avLst/>
          </a:prstGeom>
          <a:noFill/>
          <a:ln/>
        </p:spPr>
        <p:txBody>
          <a:bodyPr wrap="square" lIns="0" tIns="0" rIns="0" bIns="0" rtlCol="0" anchor="ctr"/>
          <a:lstStyle/>
          <a:p>
            <a:pPr algn="ctr" indent="0" marL="0">
              <a:buNone/>
            </a:pPr>
            <a:r>
              <a:rPr lang="en-US" sz="2600" b="1" dirty="0">
                <a:solidFill>
                  <a:srgbClr val="B9B0E6"/>
                </a:solidFill>
              </a:rPr>
              <a:t>›</a:t>
            </a:r>
            <a:endParaRPr lang="en-US" sz="2600" dirty="0"/>
          </a:p>
        </p:txBody>
      </p:sp>
      <p:sp>
        <p:nvSpPr>
          <p:cNvPr id="14" name="kart"/>
          <p:cNvSpPr/>
          <p:nvPr/>
        </p:nvSpPr>
        <p:spPr>
          <a:xfrm>
            <a:off x="5010912" y="1920240"/>
            <a:ext cx="1965960" cy="1463040"/>
          </a:xfrm>
          <a:prstGeom prst="roundRect">
            <a:avLst>
              <a:gd name="adj" fmla="val 875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5" name="Text 12"/>
          <p:cNvSpPr txBox="1"/>
          <p:nvPr/>
        </p:nvSpPr>
        <p:spPr>
          <a:xfrm>
            <a:off x="5175504" y="2084832"/>
            <a:ext cx="347472" cy="347472"/>
          </a:xfrm>
          <a:prstGeom prst="ellipse">
            <a:avLst/>
          </a:prstGeom>
          <a:solidFill>
            <a:schemeClr val="accent4"/>
          </a:solidFill>
          <a:ln>
            <a:solidFill>
              <a:schemeClr val="accent4"/>
            </a:solidFill>
          </a:ln>
        </p:spPr>
        <p:txBody>
          <a:bodyPr wrap="square" lIns="0" tIns="0" rIns="0" bIns="0" rtlCol="0" anchor="ctr"/>
          <a:lstStyle/>
          <a:p>
            <a:pPr algn="ctr" indent="0" marL="0">
              <a:buNone/>
            </a:pPr>
            <a:r>
              <a:rPr lang="en-US" sz="1300" b="1" dirty="0">
                <a:solidFill>
                  <a:schemeClr val="bg1"/>
                </a:solidFill>
              </a:rPr>
              <a:t>2</a:t>
            </a:r>
            <a:endParaRPr lang="en-US" sz="1300" dirty="0"/>
          </a:p>
        </p:txBody>
      </p:sp>
      <p:sp>
        <p:nvSpPr>
          <p:cNvPr id="16" name="Text 13"/>
          <p:cNvSpPr txBox="1"/>
          <p:nvPr/>
        </p:nvSpPr>
        <p:spPr>
          <a:xfrm>
            <a:off x="5175504" y="2523744"/>
            <a:ext cx="1673352" cy="804672"/>
          </a:xfrm>
          <a:prstGeom prst="rect">
            <a:avLst/>
          </a:prstGeom>
          <a:noFill/>
          <a:ln/>
        </p:spPr>
        <p:txBody>
          <a:bodyPr wrap="square" lIns="0" tIns="0" rIns="0" bIns="0" rtlCol="0" anchor="t"/>
          <a:lstStyle/>
          <a:p>
            <a:pPr indent="0" marL="0">
              <a:buNone/>
            </a:pPr>
            <a:r>
              <a:rPr lang="en-US" sz="1400" dirty="0">
                <a:solidFill>
                  <a:schemeClr val="tx1"/>
                </a:solidFill>
              </a:rPr>
              <a:t>Öğrenci ilan edilen takvimde sistemden başvurur</a:t>
            </a:r>
            <a:endParaRPr lang="en-US" sz="1400" dirty="0"/>
          </a:p>
        </p:txBody>
      </p:sp>
      <p:sp>
        <p:nvSpPr>
          <p:cNvPr id="17" name="Text 14"/>
          <p:cNvSpPr txBox="1"/>
          <p:nvPr/>
        </p:nvSpPr>
        <p:spPr>
          <a:xfrm>
            <a:off x="6976872" y="1920240"/>
            <a:ext cx="256032" cy="1463040"/>
          </a:xfrm>
          <a:prstGeom prst="rect">
            <a:avLst/>
          </a:prstGeom>
          <a:noFill/>
          <a:ln/>
        </p:spPr>
        <p:txBody>
          <a:bodyPr wrap="square" lIns="0" tIns="0" rIns="0" bIns="0" rtlCol="0" anchor="ctr"/>
          <a:lstStyle/>
          <a:p>
            <a:pPr algn="ctr" indent="0" marL="0">
              <a:buNone/>
            </a:pPr>
            <a:r>
              <a:rPr lang="en-US" sz="2600" b="1" dirty="0">
                <a:solidFill>
                  <a:srgbClr val="B9B0E6"/>
                </a:solidFill>
              </a:rPr>
              <a:t>›</a:t>
            </a:r>
            <a:endParaRPr lang="en-US" sz="2600" dirty="0"/>
          </a:p>
        </p:txBody>
      </p:sp>
      <p:sp>
        <p:nvSpPr>
          <p:cNvPr id="18" name="kart"/>
          <p:cNvSpPr/>
          <p:nvPr/>
        </p:nvSpPr>
        <p:spPr>
          <a:xfrm>
            <a:off x="7232904" y="1920240"/>
            <a:ext cx="1965960" cy="1463040"/>
          </a:xfrm>
          <a:prstGeom prst="roundRect">
            <a:avLst>
              <a:gd name="adj" fmla="val 875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9" name="Text 16"/>
          <p:cNvSpPr txBox="1"/>
          <p:nvPr/>
        </p:nvSpPr>
        <p:spPr>
          <a:xfrm>
            <a:off x="7397496" y="2084832"/>
            <a:ext cx="347472" cy="347472"/>
          </a:xfrm>
          <a:prstGeom prst="ellipse">
            <a:avLst/>
          </a:prstGeom>
          <a:solidFill>
            <a:schemeClr val="accent4"/>
          </a:solidFill>
          <a:ln>
            <a:solidFill>
              <a:schemeClr val="accent4"/>
            </a:solidFill>
          </a:ln>
        </p:spPr>
        <p:txBody>
          <a:bodyPr wrap="square" lIns="0" tIns="0" rIns="0" bIns="0" rtlCol="0" anchor="ctr"/>
          <a:lstStyle/>
          <a:p>
            <a:pPr algn="ctr" indent="0" marL="0">
              <a:buNone/>
            </a:pPr>
            <a:r>
              <a:rPr lang="en-US" sz="1300" b="1" dirty="0">
                <a:solidFill>
                  <a:schemeClr val="bg1"/>
                </a:solidFill>
              </a:rPr>
              <a:t>3</a:t>
            </a:r>
            <a:endParaRPr lang="en-US" sz="1300" dirty="0"/>
          </a:p>
        </p:txBody>
      </p:sp>
      <p:sp>
        <p:nvSpPr>
          <p:cNvPr id="20" name="Text 17"/>
          <p:cNvSpPr txBox="1"/>
          <p:nvPr/>
        </p:nvSpPr>
        <p:spPr>
          <a:xfrm>
            <a:off x="7397496" y="2523744"/>
            <a:ext cx="1673352" cy="804672"/>
          </a:xfrm>
          <a:prstGeom prst="rect">
            <a:avLst/>
          </a:prstGeom>
          <a:noFill/>
          <a:ln/>
        </p:spPr>
        <p:txBody>
          <a:bodyPr wrap="square" lIns="0" tIns="0" rIns="0" bIns="0" rtlCol="0" anchor="t"/>
          <a:lstStyle/>
          <a:p>
            <a:pPr indent="0" marL="0">
              <a:buNone/>
            </a:pPr>
            <a:r>
              <a:rPr lang="en-US" sz="1400" dirty="0">
                <a:solidFill>
                  <a:schemeClr val="tx1"/>
                </a:solidFill>
              </a:rPr>
              <a:t>Onaylar: İşletme → Bölüm Başkanı → Müdür</a:t>
            </a:r>
            <a:endParaRPr lang="en-US" sz="1400" dirty="0"/>
          </a:p>
        </p:txBody>
      </p:sp>
      <p:sp>
        <p:nvSpPr>
          <p:cNvPr id="21" name="Text 18"/>
          <p:cNvSpPr txBox="1"/>
          <p:nvPr/>
        </p:nvSpPr>
        <p:spPr>
          <a:xfrm>
            <a:off x="9198864" y="1920240"/>
            <a:ext cx="256032" cy="1463040"/>
          </a:xfrm>
          <a:prstGeom prst="rect">
            <a:avLst/>
          </a:prstGeom>
          <a:noFill/>
          <a:ln/>
        </p:spPr>
        <p:txBody>
          <a:bodyPr wrap="square" lIns="0" tIns="0" rIns="0" bIns="0" rtlCol="0" anchor="ctr"/>
          <a:lstStyle/>
          <a:p>
            <a:pPr algn="ctr" indent="0" marL="0">
              <a:buNone/>
            </a:pPr>
            <a:r>
              <a:rPr lang="en-US" sz="2600" b="1" dirty="0">
                <a:solidFill>
                  <a:srgbClr val="B9B0E6"/>
                </a:solidFill>
              </a:rPr>
              <a:t>›</a:t>
            </a:r>
            <a:endParaRPr lang="en-US" sz="2600" dirty="0"/>
          </a:p>
        </p:txBody>
      </p:sp>
      <p:sp>
        <p:nvSpPr>
          <p:cNvPr id="22" name="kart"/>
          <p:cNvSpPr/>
          <p:nvPr/>
        </p:nvSpPr>
        <p:spPr>
          <a:xfrm>
            <a:off x="548640" y="3611880"/>
            <a:ext cx="2011680" cy="1463040"/>
          </a:xfrm>
          <a:prstGeom prst="roundRect">
            <a:avLst>
              <a:gd name="adj" fmla="val 8750"/>
            </a:avLst>
          </a:prstGeom>
          <a:solidFill>
            <a:schemeClr val="accent1"/>
          </a:solidFill>
          <a:ln w="12700">
            <a:solidFill>
              <a:schemeClr val="accent1"/>
            </a:solidFill>
            <a:prstDash val="solid"/>
          </a:ln>
          <a:effectLst>
            <a:outerShdw sx="100000" sy="100000" kx="0" ky="0" algn="bl" rotWithShape="0" blurRad="88900" dist="19050" dir="5400000">
              <a:srgbClr val="2B1D78">
                <a:alpha val="7000"/>
              </a:srgbClr>
            </a:outerShdw>
          </a:effectLst>
        </p:spPr>
      </p:sp>
      <p:sp>
        <p:nvSpPr>
          <p:cNvPr id="23" name="ikon-zemin"/>
          <p:cNvSpPr/>
          <p:nvPr/>
        </p:nvSpPr>
        <p:spPr>
          <a:xfrm>
            <a:off x="731520" y="3794760"/>
            <a:ext cx="457200" cy="457200"/>
          </a:xfrm>
          <a:prstGeom prst="ellipse">
            <a:avLst/>
          </a:prstGeom>
          <a:solidFill>
            <a:schemeClr val="tx2"/>
          </a:solidFill>
          <a:ln w="12700">
            <a:solidFill>
              <a:schemeClr val="tx2"/>
            </a:solidFill>
            <a:prstDash val="solid"/>
          </a:ln>
        </p:spPr>
      </p:sp>
      <p:pic>
        <p:nvPicPr>
          <p:cNvPr id="24" name="ikon-FaFileSignature" descr="preencoded.png">    </p:cNvPr>
          <p:cNvPicPr>
            <a:picLocks noChangeAspect="1"/>
          </p:cNvPicPr>
          <p:nvPr/>
        </p:nvPicPr>
        <p:blipFill>
          <a:blip r:embed="rId2"/>
          <a:stretch>
            <a:fillRect/>
          </a:stretch>
        </p:blipFill>
        <p:spPr>
          <a:xfrm>
            <a:off x="841248" y="3904488"/>
            <a:ext cx="237744" cy="237744"/>
          </a:xfrm>
          <a:prstGeom prst="rect">
            <a:avLst/>
          </a:prstGeom>
        </p:spPr>
      </p:pic>
      <p:sp>
        <p:nvSpPr>
          <p:cNvPr id="25" name="Text 21"/>
          <p:cNvSpPr txBox="1"/>
          <p:nvPr/>
        </p:nvSpPr>
        <p:spPr>
          <a:xfrm>
            <a:off x="731520" y="4343400"/>
            <a:ext cx="1737360" cy="640080"/>
          </a:xfrm>
          <a:prstGeom prst="rect">
            <a:avLst/>
          </a:prstGeom>
          <a:noFill/>
          <a:ln/>
        </p:spPr>
        <p:txBody>
          <a:bodyPr wrap="square" lIns="0" tIns="0" rIns="0" bIns="0" rtlCol="0" anchor="t"/>
          <a:lstStyle/>
          <a:p>
            <a:pPr indent="0" marL="0">
              <a:buNone/>
            </a:pPr>
            <a:r>
              <a:rPr lang="en-US" sz="1400" b="1" spc="100" kern="0" dirty="0">
                <a:solidFill>
                  <a:schemeClr val="bg1"/>
                </a:solidFill>
              </a:rPr>
              <a:t>KABUL FORMU</a:t>
            </a:r>
            <a:endParaRPr lang="en-US" sz="1500" dirty="0"/>
          </a:p>
          <a:p>
            <a:pPr indent="0" marL="0">
              <a:buNone/>
            </a:pPr>
            <a:r>
              <a:rPr lang="en-US" sz="1200" dirty="0">
                <a:solidFill>
                  <a:srgbClr val="E6E1FF"/>
                </a:solidFill>
              </a:rPr>
              <a:t>4 nüsha + nüfus cüzdanı fotokopisi</a:t>
            </a:r>
            <a:endParaRPr lang="en-US" sz="1500" dirty="0"/>
          </a:p>
        </p:txBody>
      </p:sp>
      <p:sp>
        <p:nvSpPr>
          <p:cNvPr id="26" name="kart"/>
          <p:cNvSpPr/>
          <p:nvPr/>
        </p:nvSpPr>
        <p:spPr>
          <a:xfrm>
            <a:off x="2788920" y="3611880"/>
            <a:ext cx="1965960" cy="1463040"/>
          </a:xfrm>
          <a:prstGeom prst="roundRect">
            <a:avLst>
              <a:gd name="adj" fmla="val 875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7" name="Text 23"/>
          <p:cNvSpPr txBox="1"/>
          <p:nvPr/>
        </p:nvSpPr>
        <p:spPr>
          <a:xfrm>
            <a:off x="2953512" y="3776472"/>
            <a:ext cx="347472" cy="347472"/>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300" b="1" dirty="0">
                <a:solidFill>
                  <a:schemeClr val="bg1"/>
                </a:solidFill>
              </a:rPr>
              <a:t>1</a:t>
            </a:r>
            <a:endParaRPr lang="en-US" sz="1300" dirty="0"/>
          </a:p>
        </p:txBody>
      </p:sp>
      <p:sp>
        <p:nvSpPr>
          <p:cNvPr id="28" name="Text 24"/>
          <p:cNvSpPr txBox="1"/>
          <p:nvPr/>
        </p:nvSpPr>
        <p:spPr>
          <a:xfrm>
            <a:off x="2953512" y="4215384"/>
            <a:ext cx="1673352" cy="804672"/>
          </a:xfrm>
          <a:prstGeom prst="rect">
            <a:avLst/>
          </a:prstGeom>
          <a:noFill/>
          <a:ln/>
        </p:spPr>
        <p:txBody>
          <a:bodyPr wrap="square" lIns="0" tIns="0" rIns="0" bIns="0" rtlCol="0" anchor="t"/>
          <a:lstStyle/>
          <a:p>
            <a:pPr indent="0" marL="0">
              <a:buNone/>
            </a:pPr>
            <a:r>
              <a:rPr lang="en-US" sz="1400" dirty="0">
                <a:solidFill>
                  <a:schemeClr val="tx1"/>
                </a:solidFill>
              </a:rPr>
              <a:t>Öğrenci formu doldurur, beyanı işaretler, imzalar</a:t>
            </a:r>
            <a:endParaRPr lang="en-US" sz="1400" dirty="0"/>
          </a:p>
        </p:txBody>
      </p:sp>
      <p:sp>
        <p:nvSpPr>
          <p:cNvPr id="29" name="Text 25"/>
          <p:cNvSpPr txBox="1"/>
          <p:nvPr/>
        </p:nvSpPr>
        <p:spPr>
          <a:xfrm>
            <a:off x="4754880" y="3611880"/>
            <a:ext cx="256032" cy="1463040"/>
          </a:xfrm>
          <a:prstGeom prst="rect">
            <a:avLst/>
          </a:prstGeom>
          <a:noFill/>
          <a:ln/>
        </p:spPr>
        <p:txBody>
          <a:bodyPr wrap="square" lIns="0" tIns="0" rIns="0" bIns="0" rtlCol="0" anchor="ctr"/>
          <a:lstStyle/>
          <a:p>
            <a:pPr algn="ctr" indent="0" marL="0">
              <a:buNone/>
            </a:pPr>
            <a:r>
              <a:rPr lang="en-US" sz="2600" b="1" dirty="0">
                <a:solidFill>
                  <a:srgbClr val="B9B0E6"/>
                </a:solidFill>
              </a:rPr>
              <a:t>›</a:t>
            </a:r>
            <a:endParaRPr lang="en-US" sz="2600" dirty="0"/>
          </a:p>
        </p:txBody>
      </p:sp>
      <p:sp>
        <p:nvSpPr>
          <p:cNvPr id="30" name="kart"/>
          <p:cNvSpPr/>
          <p:nvPr/>
        </p:nvSpPr>
        <p:spPr>
          <a:xfrm>
            <a:off x="5010912" y="3611880"/>
            <a:ext cx="1965960" cy="1463040"/>
          </a:xfrm>
          <a:prstGeom prst="roundRect">
            <a:avLst>
              <a:gd name="adj" fmla="val 875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31" name="Text 27"/>
          <p:cNvSpPr txBox="1"/>
          <p:nvPr/>
        </p:nvSpPr>
        <p:spPr>
          <a:xfrm>
            <a:off x="5175504" y="3776472"/>
            <a:ext cx="347472" cy="347472"/>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300" b="1" dirty="0">
                <a:solidFill>
                  <a:schemeClr val="bg1"/>
                </a:solidFill>
              </a:rPr>
              <a:t>2</a:t>
            </a:r>
            <a:endParaRPr lang="en-US" sz="1300" dirty="0"/>
          </a:p>
        </p:txBody>
      </p:sp>
      <p:sp>
        <p:nvSpPr>
          <p:cNvPr id="32" name="Text 28"/>
          <p:cNvSpPr txBox="1"/>
          <p:nvPr/>
        </p:nvSpPr>
        <p:spPr>
          <a:xfrm>
            <a:off x="5175504" y="4215384"/>
            <a:ext cx="1673352" cy="804672"/>
          </a:xfrm>
          <a:prstGeom prst="rect">
            <a:avLst/>
          </a:prstGeom>
          <a:noFill/>
          <a:ln/>
        </p:spPr>
        <p:txBody>
          <a:bodyPr wrap="square" lIns="0" tIns="0" rIns="0" bIns="0" rtlCol="0" anchor="t"/>
          <a:lstStyle/>
          <a:p>
            <a:pPr indent="0" marL="0">
              <a:buNone/>
            </a:pPr>
            <a:r>
              <a:rPr lang="en-US" sz="1400" dirty="0">
                <a:solidFill>
                  <a:schemeClr val="tx1"/>
                </a:solidFill>
              </a:rPr>
              <a:t>İşyeri yetkilisi bilgileri doldurur, onaylar</a:t>
            </a:r>
            <a:endParaRPr lang="en-US" sz="1400" dirty="0"/>
          </a:p>
        </p:txBody>
      </p:sp>
      <p:sp>
        <p:nvSpPr>
          <p:cNvPr id="33" name="Text 29"/>
          <p:cNvSpPr txBox="1"/>
          <p:nvPr/>
        </p:nvSpPr>
        <p:spPr>
          <a:xfrm>
            <a:off x="6976872" y="3611880"/>
            <a:ext cx="256032" cy="1463040"/>
          </a:xfrm>
          <a:prstGeom prst="rect">
            <a:avLst/>
          </a:prstGeom>
          <a:noFill/>
          <a:ln/>
        </p:spPr>
        <p:txBody>
          <a:bodyPr wrap="square" lIns="0" tIns="0" rIns="0" bIns="0" rtlCol="0" anchor="ctr"/>
          <a:lstStyle/>
          <a:p>
            <a:pPr algn="ctr" indent="0" marL="0">
              <a:buNone/>
            </a:pPr>
            <a:r>
              <a:rPr lang="en-US" sz="2600" b="1" dirty="0">
                <a:solidFill>
                  <a:srgbClr val="B9B0E6"/>
                </a:solidFill>
              </a:rPr>
              <a:t>›</a:t>
            </a:r>
            <a:endParaRPr lang="en-US" sz="2600" dirty="0"/>
          </a:p>
        </p:txBody>
      </p:sp>
      <p:sp>
        <p:nvSpPr>
          <p:cNvPr id="34" name="kart"/>
          <p:cNvSpPr/>
          <p:nvPr/>
        </p:nvSpPr>
        <p:spPr>
          <a:xfrm>
            <a:off x="7232904" y="3611880"/>
            <a:ext cx="1965960" cy="1463040"/>
          </a:xfrm>
          <a:prstGeom prst="roundRect">
            <a:avLst>
              <a:gd name="adj" fmla="val 875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35" name="Text 31"/>
          <p:cNvSpPr txBox="1"/>
          <p:nvPr/>
        </p:nvSpPr>
        <p:spPr>
          <a:xfrm>
            <a:off x="7397496" y="3776472"/>
            <a:ext cx="347472" cy="347472"/>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300" b="1" dirty="0">
                <a:solidFill>
                  <a:schemeClr val="bg1"/>
                </a:solidFill>
              </a:rPr>
              <a:t>3</a:t>
            </a:r>
            <a:endParaRPr lang="en-US" sz="1300" dirty="0"/>
          </a:p>
        </p:txBody>
      </p:sp>
      <p:sp>
        <p:nvSpPr>
          <p:cNvPr id="36" name="Text 32"/>
          <p:cNvSpPr txBox="1"/>
          <p:nvPr/>
        </p:nvSpPr>
        <p:spPr>
          <a:xfrm>
            <a:off x="7397496" y="4215384"/>
            <a:ext cx="1673352" cy="804672"/>
          </a:xfrm>
          <a:prstGeom prst="rect">
            <a:avLst/>
          </a:prstGeom>
          <a:noFill/>
          <a:ln/>
        </p:spPr>
        <p:txBody>
          <a:bodyPr wrap="square" lIns="0" tIns="0" rIns="0" bIns="0" rtlCol="0" anchor="t"/>
          <a:lstStyle/>
          <a:p>
            <a:pPr indent="0" marL="0">
              <a:buNone/>
            </a:pPr>
            <a:r>
              <a:rPr lang="en-US" sz="1400" dirty="0">
                <a:solidFill>
                  <a:schemeClr val="tx1"/>
                </a:solidFill>
              </a:rPr>
              <a:t>Bölüm Başkanı "Uygundur", Müdürlük "Onay"</a:t>
            </a:r>
            <a:endParaRPr lang="en-US" sz="1400" dirty="0"/>
          </a:p>
        </p:txBody>
      </p:sp>
      <p:sp>
        <p:nvSpPr>
          <p:cNvPr id="37" name="Text 33"/>
          <p:cNvSpPr txBox="1"/>
          <p:nvPr/>
        </p:nvSpPr>
        <p:spPr>
          <a:xfrm>
            <a:off x="9198864" y="3611880"/>
            <a:ext cx="256032" cy="1463040"/>
          </a:xfrm>
          <a:prstGeom prst="rect">
            <a:avLst/>
          </a:prstGeom>
          <a:noFill/>
          <a:ln/>
        </p:spPr>
        <p:txBody>
          <a:bodyPr wrap="square" lIns="0" tIns="0" rIns="0" bIns="0" rtlCol="0" anchor="ctr"/>
          <a:lstStyle/>
          <a:p>
            <a:pPr algn="ctr" indent="0" marL="0">
              <a:buNone/>
            </a:pPr>
            <a:r>
              <a:rPr lang="en-US" sz="2600" b="1" dirty="0">
                <a:solidFill>
                  <a:srgbClr val="B9B0E6"/>
                </a:solidFill>
              </a:rPr>
              <a:t>›</a:t>
            </a:r>
            <a:endParaRPr lang="en-US" sz="2600" dirty="0"/>
          </a:p>
        </p:txBody>
      </p:sp>
      <p:sp>
        <p:nvSpPr>
          <p:cNvPr id="38" name="kart"/>
          <p:cNvSpPr/>
          <p:nvPr/>
        </p:nvSpPr>
        <p:spPr>
          <a:xfrm>
            <a:off x="9326880" y="1920240"/>
            <a:ext cx="2316175" cy="1463040"/>
          </a:xfrm>
          <a:prstGeom prst="roundRect">
            <a:avLst>
              <a:gd name="adj" fmla="val 8750"/>
            </a:avLst>
          </a:prstGeom>
          <a:solidFill>
            <a:srgbClr val="E8F5F2"/>
          </a:solidFill>
          <a:ln w="12700">
            <a:solidFill>
              <a:srgbClr val="BFE3DA"/>
            </a:solidFill>
            <a:prstDash val="solid"/>
          </a:ln>
          <a:effectLst>
            <a:outerShdw sx="100000" sy="100000" kx="0" ky="0" algn="bl" rotWithShape="0" blurRad="88900" dist="19050" dir="5400000">
              <a:srgbClr val="2B1D78">
                <a:alpha val="7000"/>
              </a:srgbClr>
            </a:outerShdw>
          </a:effectLst>
        </p:spPr>
      </p:sp>
      <p:sp>
        <p:nvSpPr>
          <p:cNvPr id="39" name="ikon-zemin"/>
          <p:cNvSpPr/>
          <p:nvPr/>
        </p:nvSpPr>
        <p:spPr>
          <a:xfrm>
            <a:off x="9509760" y="2057400"/>
            <a:ext cx="457200" cy="457200"/>
          </a:xfrm>
          <a:prstGeom prst="ellipse">
            <a:avLst/>
          </a:prstGeom>
          <a:solidFill>
            <a:schemeClr val="accent3"/>
          </a:solidFill>
          <a:ln w="12700">
            <a:solidFill>
              <a:schemeClr val="accent3"/>
            </a:solidFill>
            <a:prstDash val="solid"/>
          </a:ln>
        </p:spPr>
      </p:sp>
      <p:pic>
        <p:nvPicPr>
          <p:cNvPr id="40" name="ikon-FaShieldAlt" descr="preencoded.png">    </p:cNvPr>
          <p:cNvPicPr>
            <a:picLocks noChangeAspect="1"/>
          </p:cNvPicPr>
          <p:nvPr/>
        </p:nvPicPr>
        <p:blipFill>
          <a:blip r:embed="rId3"/>
          <a:stretch>
            <a:fillRect/>
          </a:stretch>
        </p:blipFill>
        <p:spPr>
          <a:xfrm>
            <a:off x="9619488" y="2167128"/>
            <a:ext cx="237744" cy="237744"/>
          </a:xfrm>
          <a:prstGeom prst="rect">
            <a:avLst/>
          </a:prstGeom>
        </p:spPr>
      </p:pic>
      <p:sp>
        <p:nvSpPr>
          <p:cNvPr id="41" name="Text 36"/>
          <p:cNvSpPr txBox="1"/>
          <p:nvPr/>
        </p:nvSpPr>
        <p:spPr>
          <a:xfrm>
            <a:off x="9509760" y="2606040"/>
            <a:ext cx="1996135" cy="731520"/>
          </a:xfrm>
          <a:prstGeom prst="rect">
            <a:avLst/>
          </a:prstGeom>
          <a:noFill/>
          <a:ln/>
        </p:spPr>
        <p:txBody>
          <a:bodyPr wrap="square" lIns="0" tIns="0" rIns="0" bIns="0" rtlCol="0" anchor="t"/>
          <a:lstStyle/>
          <a:p>
            <a:pPr indent="0" marL="0">
              <a:buNone/>
            </a:pPr>
            <a:r>
              <a:rPr lang="en-US" sz="1600" b="1" dirty="0">
                <a:solidFill>
                  <a:schemeClr val="accent3"/>
                </a:solidFill>
              </a:rPr>
              <a:t>Sigorta girişi</a:t>
            </a:r>
            <a:endParaRPr lang="en-US" sz="1500" dirty="0"/>
          </a:p>
          <a:p>
            <a:pPr indent="0" marL="0">
              <a:buNone/>
            </a:pPr>
            <a:r>
              <a:rPr lang="en-US" sz="1400" dirty="0">
                <a:solidFill>
                  <a:schemeClr val="tx1"/>
                </a:solidFill>
              </a:rPr>
              <a:t>Üniversite, fiilî başlangıçtan önce yapar</a:t>
            </a:r>
            <a:endParaRPr lang="en-US" sz="1500" dirty="0"/>
          </a:p>
        </p:txBody>
      </p:sp>
      <p:sp>
        <p:nvSpPr>
          <p:cNvPr id="42" name="Shape 37"/>
          <p:cNvSpPr/>
          <p:nvPr/>
        </p:nvSpPr>
        <p:spPr>
          <a:xfrm>
            <a:off x="9326880" y="3611880"/>
            <a:ext cx="2316175" cy="1463040"/>
          </a:xfrm>
          <a:prstGeom prst="roundRect">
            <a:avLst>
              <a:gd name="adj" fmla="val 8750"/>
            </a:avLst>
          </a:prstGeom>
          <a:solidFill>
            <a:schemeClr val="accent3"/>
          </a:solidFill>
          <a:ln w="12700">
            <a:solidFill>
              <a:schemeClr val="accent3"/>
            </a:solidFill>
            <a:prstDash val="solid"/>
          </a:ln>
          <a:effectLst>
            <a:outerShdw sx="100000" sy="100000" kx="0" ky="0" algn="bl" rotWithShape="0" blurRad="127000" dist="31750" dir="5400000">
              <a:srgbClr val="2B1D78">
                <a:alpha val="10000"/>
              </a:srgbClr>
            </a:outerShdw>
          </a:effectLst>
        </p:spPr>
      </p:sp>
      <p:sp>
        <p:nvSpPr>
          <p:cNvPr id="43" name="ikon-zemin"/>
          <p:cNvSpPr/>
          <p:nvPr/>
        </p:nvSpPr>
        <p:spPr>
          <a:xfrm>
            <a:off x="9509760" y="3749040"/>
            <a:ext cx="457200" cy="457200"/>
          </a:xfrm>
          <a:prstGeom prst="ellipse">
            <a:avLst/>
          </a:prstGeom>
          <a:solidFill>
            <a:schemeClr val="tx2"/>
          </a:solidFill>
          <a:ln w="12700">
            <a:solidFill>
              <a:schemeClr val="tx2"/>
            </a:solidFill>
            <a:prstDash val="solid"/>
          </a:ln>
        </p:spPr>
      </p:sp>
      <p:pic>
        <p:nvPicPr>
          <p:cNvPr id="44" name="ikon-FaFlagCheckered" descr="preencoded.png">    </p:cNvPr>
          <p:cNvPicPr>
            <a:picLocks noChangeAspect="1"/>
          </p:cNvPicPr>
          <p:nvPr/>
        </p:nvPicPr>
        <p:blipFill>
          <a:blip r:embed="rId4"/>
          <a:stretch>
            <a:fillRect/>
          </a:stretch>
        </p:blipFill>
        <p:spPr>
          <a:xfrm>
            <a:off x="9619488" y="3858768"/>
            <a:ext cx="237744" cy="237744"/>
          </a:xfrm>
          <a:prstGeom prst="rect">
            <a:avLst/>
          </a:prstGeom>
        </p:spPr>
      </p:pic>
      <p:sp>
        <p:nvSpPr>
          <p:cNvPr id="45" name="Text 39"/>
          <p:cNvSpPr txBox="1"/>
          <p:nvPr/>
        </p:nvSpPr>
        <p:spPr>
          <a:xfrm>
            <a:off x="9509760" y="4297680"/>
            <a:ext cx="1996135" cy="731520"/>
          </a:xfrm>
          <a:prstGeom prst="rect">
            <a:avLst/>
          </a:prstGeom>
          <a:noFill/>
          <a:ln/>
        </p:spPr>
        <p:txBody>
          <a:bodyPr wrap="square" lIns="0" tIns="0" rIns="0" bIns="0" rtlCol="0" anchor="t"/>
          <a:lstStyle/>
          <a:p>
            <a:pPr indent="0" marL="0">
              <a:buNone/>
            </a:pPr>
            <a:r>
              <a:rPr lang="en-US" sz="1900" b="1" dirty="0">
                <a:solidFill>
                  <a:schemeClr val="bg1"/>
                </a:solidFill>
              </a:rPr>
              <a:t>İME başlar</a:t>
            </a:r>
            <a:endParaRPr lang="en-US" sz="1500" dirty="0"/>
          </a:p>
          <a:p>
            <a:pPr indent="0" marL="0">
              <a:buNone/>
            </a:pPr>
            <a:r>
              <a:rPr lang="en-US" sz="1400" dirty="0">
                <a:solidFill>
                  <a:srgbClr val="E6FFFA"/>
                </a:solidFill>
              </a:rPr>
              <a:t>Sistemdeki resmî başlangıç tarihinde</a:t>
            </a:r>
            <a:endParaRPr lang="en-US" sz="1500" dirty="0"/>
          </a:p>
        </p:txBody>
      </p:sp>
      <p:sp>
        <p:nvSpPr>
          <p:cNvPr id="46" name="kart"/>
          <p:cNvSpPr/>
          <p:nvPr/>
        </p:nvSpPr>
        <p:spPr>
          <a:xfrm>
            <a:off x="548640" y="5303520"/>
            <a:ext cx="11094415" cy="640080"/>
          </a:xfrm>
          <a:prstGeom prst="roundRect">
            <a:avLst>
              <a:gd name="adj" fmla="val 20000"/>
            </a:avLst>
          </a:prstGeom>
          <a:solidFill>
            <a:srgbClr val="FFF1F3"/>
          </a:solidFill>
          <a:ln w="12700">
            <a:solidFill>
              <a:srgbClr val="F9C9D2"/>
            </a:solidFill>
            <a:prstDash val="solid"/>
          </a:ln>
          <a:effectLst>
            <a:outerShdw sx="100000" sy="100000" kx="0" ky="0" algn="bl" rotWithShape="0" blurRad="88900" dist="19050" dir="5400000">
              <a:srgbClr val="2B1D78">
                <a:alpha val="7000"/>
              </a:srgbClr>
            </a:outerShdw>
          </a:effectLst>
        </p:spPr>
      </p:sp>
      <p:sp>
        <p:nvSpPr>
          <p:cNvPr id="47" name="ikon-zemin"/>
          <p:cNvSpPr/>
          <p:nvPr/>
        </p:nvSpPr>
        <p:spPr>
          <a:xfrm>
            <a:off x="731520" y="5413248"/>
            <a:ext cx="420624" cy="420624"/>
          </a:xfrm>
          <a:prstGeom prst="ellipse">
            <a:avLst/>
          </a:prstGeom>
          <a:solidFill>
            <a:schemeClr val="accent5"/>
          </a:solidFill>
          <a:ln w="12700">
            <a:solidFill>
              <a:schemeClr val="accent5"/>
            </a:solidFill>
            <a:prstDash val="solid"/>
          </a:ln>
        </p:spPr>
      </p:sp>
      <p:pic>
        <p:nvPicPr>
          <p:cNvPr id="48" name="ikon-FaExclamationTriangle" descr="preencoded.png">    </p:cNvPr>
          <p:cNvPicPr>
            <a:picLocks noChangeAspect="1"/>
          </p:cNvPicPr>
          <p:nvPr/>
        </p:nvPicPr>
        <p:blipFill>
          <a:blip r:embed="rId5"/>
          <a:stretch>
            <a:fillRect/>
          </a:stretch>
        </p:blipFill>
        <p:spPr>
          <a:xfrm>
            <a:off x="832470" y="5514198"/>
            <a:ext cx="218724" cy="218724"/>
          </a:xfrm>
          <a:prstGeom prst="rect">
            <a:avLst/>
          </a:prstGeom>
        </p:spPr>
      </p:pic>
      <p:sp>
        <p:nvSpPr>
          <p:cNvPr id="49" name="Text 42"/>
          <p:cNvSpPr txBox="1"/>
          <p:nvPr/>
        </p:nvSpPr>
        <p:spPr>
          <a:xfrm>
            <a:off x="1316736" y="5394960"/>
            <a:ext cx="10170871" cy="457200"/>
          </a:xfrm>
          <a:prstGeom prst="rect">
            <a:avLst/>
          </a:prstGeom>
          <a:noFill/>
          <a:ln/>
        </p:spPr>
        <p:txBody>
          <a:bodyPr wrap="square" lIns="0" tIns="0" rIns="0" bIns="0" rtlCol="0" anchor="ctr"/>
          <a:lstStyle/>
          <a:p>
            <a:pPr indent="0" marL="0">
              <a:buNone/>
            </a:pPr>
            <a:r>
              <a:rPr lang="en-US" sz="1400" dirty="0">
                <a:solidFill>
                  <a:schemeClr val="tx1"/>
                </a:solidFill>
              </a:rPr>
              <a:t>İşletme, eğitici personel, sorumlu öğretim elemanı, resmî tarihler, sigorta ve Komisyon onayı tamamlanmadan İME başlatılamaz (Md. 18/2).</a:t>
            </a:r>
            <a:endParaRPr lang="en-US" sz="14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İşletmede Mesleki Eğitim Kabul Formu</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İME'ye başlamadan önce eksiksiz doldurulup imzalatılarak Yüksekokula teslim edilir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İşletmede Mesleki Eğitim Kabul Formu (EK 1); TBMYO web sayfası, İşletmede Mesleki Eğitim Formları</a:t>
            </a:r>
            <a:endParaRPr lang="en-US" sz="1000" dirty="0"/>
          </a:p>
        </p:txBody>
      </p:sp>
      <p:sp>
        <p:nvSpPr>
          <p:cNvPr id="5" name="etiket"/>
          <p:cNvSpPr txBox="1"/>
          <p:nvPr/>
        </p:nvSpPr>
        <p:spPr>
          <a:xfrm>
            <a:off x="9164117"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etiket"/>
          <p:cNvSpPr txBox="1"/>
          <p:nvPr/>
        </p:nvSpPr>
        <p:spPr>
          <a:xfrm>
            <a:off x="10036454" y="310896"/>
            <a:ext cx="799186" cy="246888"/>
          </a:xfrm>
          <a:prstGeom prst="roundRect">
            <a:avLst>
              <a:gd name="adj" fmla="val 50000"/>
            </a:avLst>
          </a:prstGeom>
          <a:solidFill>
            <a:schemeClr val="accent2"/>
          </a:solidFill>
          <a:ln/>
        </p:spPr>
        <p:txBody>
          <a:bodyPr wrap="square" lIns="0" tIns="0" rIns="0" bIns="0" rtlCol="0" anchor="ctr"/>
          <a:lstStyle/>
          <a:p>
            <a:pPr algn="ctr" indent="0" marL="0">
              <a:buNone/>
            </a:pPr>
            <a:r>
              <a:rPr lang="en-US" sz="1000" b="1" spc="100" kern="0" dirty="0">
                <a:solidFill>
                  <a:schemeClr val="bg1"/>
                </a:solidFill>
              </a:rPr>
              <a:t>İŞLETME</a:t>
            </a:r>
            <a:endParaRPr lang="en-US" sz="1000" dirty="0"/>
          </a:p>
        </p:txBody>
      </p:sp>
      <p:sp>
        <p:nvSpPr>
          <p:cNvPr id="7" name="cerceve-kabul-1"/>
          <p:cNvSpPr/>
          <p:nvPr/>
        </p:nvSpPr>
        <p:spPr>
          <a:xfrm>
            <a:off x="530352" y="1837944"/>
            <a:ext cx="2973511" cy="4151376"/>
          </a:xfrm>
          <a:prstGeom prst="roundRect">
            <a:avLst>
              <a:gd name="adj" fmla="val 3690"/>
            </a:avLst>
          </a:prstGeom>
          <a:solidFill>
            <a:schemeClr val="bg1"/>
          </a:solidFill>
          <a:ln w="12700">
            <a:solidFill>
              <a:srgbClr val="E2DCF5"/>
            </a:solidFill>
            <a:prstDash val="solid"/>
          </a:ln>
          <a:effectLst>
            <a:outerShdw sx="100000" sy="100000" kx="0" ky="0" algn="bl" rotWithShape="0" blurRad="127000" dist="31750" dir="5400000">
              <a:srgbClr val="2B1D78">
                <a:alpha val="10000"/>
              </a:srgbClr>
            </a:outerShdw>
          </a:effectLst>
        </p:spPr>
      </p:sp>
      <p:pic>
        <p:nvPicPr>
          <p:cNvPr id="8" name="gorsel-kabul-1" descr="İşletmede Mesleki Eğitim Kabul Formu">    </p:cNvPr>
          <p:cNvPicPr>
            <a:picLocks noChangeAspect="1"/>
          </p:cNvPicPr>
          <p:nvPr/>
        </p:nvPicPr>
        <p:blipFill>
          <a:blip r:embed="rId1"/>
          <a:stretch>
            <a:fillRect/>
          </a:stretch>
        </p:blipFill>
        <p:spPr>
          <a:xfrm>
            <a:off x="594360" y="1901952"/>
            <a:ext cx="2845495" cy="4023360"/>
          </a:xfrm>
          <a:prstGeom prst="rect">
            <a:avLst/>
          </a:prstGeom>
        </p:spPr>
      </p:pic>
      <p:sp>
        <p:nvSpPr>
          <p:cNvPr id="9" name="Text 6"/>
          <p:cNvSpPr txBox="1"/>
          <p:nvPr/>
        </p:nvSpPr>
        <p:spPr>
          <a:xfrm>
            <a:off x="519865" y="2353651"/>
            <a:ext cx="310896" cy="310896"/>
          </a:xfrm>
          <a:prstGeom prst="ellipse">
            <a:avLst/>
          </a:prstGeom>
          <a:solidFill>
            <a:schemeClr val="accent5"/>
          </a:solidFill>
          <a:ln>
            <a:solidFill>
              <a:schemeClr val="accent5"/>
            </a:solidFill>
          </a:ln>
        </p:spPr>
        <p:txBody>
          <a:bodyPr wrap="square" lIns="0" tIns="0" rIns="0" bIns="0" rtlCol="0" anchor="ctr"/>
          <a:lstStyle/>
          <a:p>
            <a:pPr algn="ctr" indent="0" marL="0">
              <a:buNone/>
            </a:pPr>
            <a:r>
              <a:rPr lang="en-US" sz="1300" b="1" dirty="0">
                <a:solidFill>
                  <a:schemeClr val="bg1"/>
                </a:solidFill>
              </a:rPr>
              <a:t>1</a:t>
            </a:r>
            <a:endParaRPr lang="en-US" sz="1300" dirty="0"/>
          </a:p>
        </p:txBody>
      </p:sp>
      <p:sp>
        <p:nvSpPr>
          <p:cNvPr id="10" name="Text 7"/>
          <p:cNvSpPr txBox="1"/>
          <p:nvPr/>
        </p:nvSpPr>
        <p:spPr>
          <a:xfrm>
            <a:off x="519865" y="3061989"/>
            <a:ext cx="310896" cy="310896"/>
          </a:xfrm>
          <a:prstGeom prst="ellipse">
            <a:avLst/>
          </a:prstGeom>
          <a:solidFill>
            <a:schemeClr val="accent5"/>
          </a:solidFill>
          <a:ln>
            <a:solidFill>
              <a:schemeClr val="accent5"/>
            </a:solidFill>
          </a:ln>
        </p:spPr>
        <p:txBody>
          <a:bodyPr wrap="square" lIns="0" tIns="0" rIns="0" bIns="0" rtlCol="0" anchor="ctr"/>
          <a:lstStyle/>
          <a:p>
            <a:pPr algn="ctr" indent="0" marL="0">
              <a:buNone/>
            </a:pPr>
            <a:r>
              <a:rPr lang="en-US" sz="1300" b="1" dirty="0">
                <a:solidFill>
                  <a:schemeClr val="bg1"/>
                </a:solidFill>
              </a:rPr>
              <a:t>2</a:t>
            </a:r>
            <a:endParaRPr lang="en-US" sz="1300" dirty="0"/>
          </a:p>
        </p:txBody>
      </p:sp>
      <p:sp>
        <p:nvSpPr>
          <p:cNvPr id="11" name="Text 8"/>
          <p:cNvSpPr txBox="1"/>
          <p:nvPr/>
        </p:nvSpPr>
        <p:spPr>
          <a:xfrm>
            <a:off x="519865" y="3628659"/>
            <a:ext cx="310896" cy="310896"/>
          </a:xfrm>
          <a:prstGeom prst="ellipse">
            <a:avLst/>
          </a:prstGeom>
          <a:solidFill>
            <a:schemeClr val="accent5"/>
          </a:solidFill>
          <a:ln>
            <a:solidFill>
              <a:schemeClr val="accent5"/>
            </a:solidFill>
          </a:ln>
        </p:spPr>
        <p:txBody>
          <a:bodyPr wrap="square" lIns="0" tIns="0" rIns="0" bIns="0" rtlCol="0" anchor="ctr"/>
          <a:lstStyle/>
          <a:p>
            <a:pPr algn="ctr" indent="0" marL="0">
              <a:buNone/>
            </a:pPr>
            <a:r>
              <a:rPr lang="en-US" sz="1300" b="1" dirty="0">
                <a:solidFill>
                  <a:schemeClr val="bg1"/>
                </a:solidFill>
              </a:rPr>
              <a:t>3</a:t>
            </a:r>
            <a:endParaRPr lang="en-US" sz="1300" dirty="0"/>
          </a:p>
        </p:txBody>
      </p:sp>
      <p:sp>
        <p:nvSpPr>
          <p:cNvPr id="12" name="Text 9"/>
          <p:cNvSpPr txBox="1"/>
          <p:nvPr/>
        </p:nvSpPr>
        <p:spPr>
          <a:xfrm>
            <a:off x="519865" y="4195330"/>
            <a:ext cx="310896" cy="310896"/>
          </a:xfrm>
          <a:prstGeom prst="ellipse">
            <a:avLst/>
          </a:prstGeom>
          <a:solidFill>
            <a:schemeClr val="accent5"/>
          </a:solidFill>
          <a:ln>
            <a:solidFill>
              <a:schemeClr val="accent5"/>
            </a:solidFill>
          </a:ln>
        </p:spPr>
        <p:txBody>
          <a:bodyPr wrap="square" lIns="0" tIns="0" rIns="0" bIns="0" rtlCol="0" anchor="ctr"/>
          <a:lstStyle/>
          <a:p>
            <a:pPr algn="ctr" indent="0" marL="0">
              <a:buNone/>
            </a:pPr>
            <a:r>
              <a:rPr lang="en-US" sz="1300" b="1" dirty="0">
                <a:solidFill>
                  <a:schemeClr val="bg1"/>
                </a:solidFill>
              </a:rPr>
              <a:t>4</a:t>
            </a:r>
            <a:endParaRPr lang="en-US" sz="1300" dirty="0"/>
          </a:p>
        </p:txBody>
      </p:sp>
      <p:sp>
        <p:nvSpPr>
          <p:cNvPr id="13" name="Text 10"/>
          <p:cNvSpPr txBox="1"/>
          <p:nvPr/>
        </p:nvSpPr>
        <p:spPr>
          <a:xfrm>
            <a:off x="519865" y="4741762"/>
            <a:ext cx="310896" cy="310896"/>
          </a:xfrm>
          <a:prstGeom prst="ellipse">
            <a:avLst/>
          </a:prstGeom>
          <a:solidFill>
            <a:schemeClr val="accent5"/>
          </a:solidFill>
          <a:ln>
            <a:solidFill>
              <a:schemeClr val="accent5"/>
            </a:solidFill>
          </a:ln>
        </p:spPr>
        <p:txBody>
          <a:bodyPr wrap="square" lIns="0" tIns="0" rIns="0" bIns="0" rtlCol="0" anchor="ctr"/>
          <a:lstStyle/>
          <a:p>
            <a:pPr algn="ctr" indent="0" marL="0">
              <a:buNone/>
            </a:pPr>
            <a:r>
              <a:rPr lang="en-US" sz="1300" b="1" dirty="0">
                <a:solidFill>
                  <a:schemeClr val="bg1"/>
                </a:solidFill>
              </a:rPr>
              <a:t>5</a:t>
            </a:r>
            <a:endParaRPr lang="en-US" sz="1300" dirty="0"/>
          </a:p>
        </p:txBody>
      </p:sp>
      <p:sp>
        <p:nvSpPr>
          <p:cNvPr id="14" name="Text 11"/>
          <p:cNvSpPr txBox="1"/>
          <p:nvPr/>
        </p:nvSpPr>
        <p:spPr>
          <a:xfrm>
            <a:off x="519865" y="5257837"/>
            <a:ext cx="310896" cy="310896"/>
          </a:xfrm>
          <a:prstGeom prst="ellipse">
            <a:avLst/>
          </a:prstGeom>
          <a:solidFill>
            <a:schemeClr val="accent5"/>
          </a:solidFill>
          <a:ln>
            <a:solidFill>
              <a:schemeClr val="accent5"/>
            </a:solidFill>
          </a:ln>
        </p:spPr>
        <p:txBody>
          <a:bodyPr wrap="square" lIns="0" tIns="0" rIns="0" bIns="0" rtlCol="0" anchor="ctr"/>
          <a:lstStyle/>
          <a:p>
            <a:pPr algn="ctr" indent="0" marL="0">
              <a:buNone/>
            </a:pPr>
            <a:r>
              <a:rPr lang="en-US" sz="1300" b="1" dirty="0">
                <a:solidFill>
                  <a:schemeClr val="bg1"/>
                </a:solidFill>
              </a:rPr>
              <a:t>6</a:t>
            </a:r>
            <a:endParaRPr lang="en-US" sz="1300" dirty="0"/>
          </a:p>
        </p:txBody>
      </p:sp>
      <p:sp>
        <p:nvSpPr>
          <p:cNvPr id="15" name="Text 12"/>
          <p:cNvSpPr txBox="1"/>
          <p:nvPr/>
        </p:nvSpPr>
        <p:spPr>
          <a:xfrm>
            <a:off x="3851335" y="1874520"/>
            <a:ext cx="3291840" cy="320040"/>
          </a:xfrm>
          <a:prstGeom prst="rect">
            <a:avLst/>
          </a:prstGeom>
          <a:noFill/>
          <a:ln/>
        </p:spPr>
        <p:txBody>
          <a:bodyPr wrap="square" lIns="0" tIns="0" rIns="0" bIns="0" rtlCol="0" anchor="t"/>
          <a:lstStyle/>
          <a:p>
            <a:pPr indent="0" marL="0">
              <a:buNone/>
            </a:pPr>
            <a:r>
              <a:rPr lang="en-US" sz="1700" b="1" dirty="0">
                <a:solidFill>
                  <a:schemeClr val="tx2"/>
                </a:solidFill>
              </a:rPr>
              <a:t>Formun bölümleri</a:t>
            </a:r>
            <a:endParaRPr lang="en-US" sz="1700" dirty="0"/>
          </a:p>
        </p:txBody>
      </p:sp>
      <p:sp>
        <p:nvSpPr>
          <p:cNvPr id="16" name="Text 13"/>
          <p:cNvSpPr txBox="1"/>
          <p:nvPr/>
        </p:nvSpPr>
        <p:spPr>
          <a:xfrm>
            <a:off x="3851335" y="2286000"/>
            <a:ext cx="292608" cy="292608"/>
          </a:xfrm>
          <a:prstGeom prst="ellipse">
            <a:avLst/>
          </a:prstGeom>
          <a:solidFill>
            <a:schemeClr val="accent5"/>
          </a:solidFill>
          <a:ln>
            <a:solidFill>
              <a:schemeClr val="accent5"/>
            </a:solidFill>
          </a:ln>
        </p:spPr>
        <p:txBody>
          <a:bodyPr wrap="square" lIns="0" tIns="0" rIns="0" bIns="0" rtlCol="0" anchor="ctr"/>
          <a:lstStyle/>
          <a:p>
            <a:pPr algn="ctr" indent="0" marL="0">
              <a:buNone/>
            </a:pPr>
            <a:r>
              <a:rPr lang="en-US" sz="1200" b="1" dirty="0">
                <a:solidFill>
                  <a:schemeClr val="bg1"/>
                </a:solidFill>
              </a:rPr>
              <a:t>1</a:t>
            </a:r>
            <a:endParaRPr lang="en-US" sz="1200" dirty="0"/>
          </a:p>
        </p:txBody>
      </p:sp>
      <p:sp>
        <p:nvSpPr>
          <p:cNvPr id="17" name="Text 14"/>
          <p:cNvSpPr txBox="1"/>
          <p:nvPr/>
        </p:nvSpPr>
        <p:spPr>
          <a:xfrm>
            <a:off x="4262815" y="2258568"/>
            <a:ext cx="3017520" cy="365760"/>
          </a:xfrm>
          <a:prstGeom prst="rect">
            <a:avLst/>
          </a:prstGeom>
          <a:noFill/>
          <a:ln/>
        </p:spPr>
        <p:txBody>
          <a:bodyPr wrap="square" lIns="0" tIns="0" rIns="0" bIns="0" rtlCol="0" anchor="ctr"/>
          <a:lstStyle/>
          <a:p>
            <a:pPr indent="0" marL="0">
              <a:buNone/>
            </a:pPr>
            <a:r>
              <a:rPr lang="en-US" sz="1400" dirty="0">
                <a:solidFill>
                  <a:schemeClr val="tx1"/>
                </a:solidFill>
              </a:rPr>
              <a:t>Öğrenci bilgileri ve eğitim tarihleri</a:t>
            </a:r>
            <a:endParaRPr lang="en-US" sz="1400" dirty="0"/>
          </a:p>
        </p:txBody>
      </p:sp>
      <p:sp>
        <p:nvSpPr>
          <p:cNvPr id="18" name="Text 15"/>
          <p:cNvSpPr txBox="1"/>
          <p:nvPr/>
        </p:nvSpPr>
        <p:spPr>
          <a:xfrm>
            <a:off x="3851335" y="2715768"/>
            <a:ext cx="292608" cy="292608"/>
          </a:xfrm>
          <a:prstGeom prst="ellipse">
            <a:avLst/>
          </a:prstGeom>
          <a:solidFill>
            <a:schemeClr val="accent5"/>
          </a:solidFill>
          <a:ln>
            <a:solidFill>
              <a:schemeClr val="accent5"/>
            </a:solidFill>
          </a:ln>
        </p:spPr>
        <p:txBody>
          <a:bodyPr wrap="square" lIns="0" tIns="0" rIns="0" bIns="0" rtlCol="0" anchor="ctr"/>
          <a:lstStyle/>
          <a:p>
            <a:pPr algn="ctr" indent="0" marL="0">
              <a:buNone/>
            </a:pPr>
            <a:r>
              <a:rPr lang="en-US" sz="1200" b="1" dirty="0">
                <a:solidFill>
                  <a:schemeClr val="bg1"/>
                </a:solidFill>
              </a:rPr>
              <a:t>2</a:t>
            </a:r>
            <a:endParaRPr lang="en-US" sz="1200" dirty="0"/>
          </a:p>
        </p:txBody>
      </p:sp>
      <p:sp>
        <p:nvSpPr>
          <p:cNvPr id="19" name="Text 16"/>
          <p:cNvSpPr txBox="1"/>
          <p:nvPr/>
        </p:nvSpPr>
        <p:spPr>
          <a:xfrm>
            <a:off x="4262815" y="2688336"/>
            <a:ext cx="3017520" cy="365760"/>
          </a:xfrm>
          <a:prstGeom prst="rect">
            <a:avLst/>
          </a:prstGeom>
          <a:noFill/>
          <a:ln/>
        </p:spPr>
        <p:txBody>
          <a:bodyPr wrap="square" lIns="0" tIns="0" rIns="0" bIns="0" rtlCol="0" anchor="ctr"/>
          <a:lstStyle/>
          <a:p>
            <a:pPr indent="0" marL="0">
              <a:buNone/>
            </a:pPr>
            <a:r>
              <a:rPr lang="en-US" sz="1400" dirty="0">
                <a:solidFill>
                  <a:schemeClr val="tx1"/>
                </a:solidFill>
              </a:rPr>
              <a:t>Genel Sağlık Sigortası beyan ve taahhüdü</a:t>
            </a:r>
            <a:endParaRPr lang="en-US" sz="1400" dirty="0"/>
          </a:p>
        </p:txBody>
      </p:sp>
      <p:sp>
        <p:nvSpPr>
          <p:cNvPr id="20" name="Text 17"/>
          <p:cNvSpPr txBox="1"/>
          <p:nvPr/>
        </p:nvSpPr>
        <p:spPr>
          <a:xfrm>
            <a:off x="3851335" y="3145536"/>
            <a:ext cx="292608" cy="292608"/>
          </a:xfrm>
          <a:prstGeom prst="ellipse">
            <a:avLst/>
          </a:prstGeom>
          <a:solidFill>
            <a:schemeClr val="accent5"/>
          </a:solidFill>
          <a:ln>
            <a:solidFill>
              <a:schemeClr val="accent5"/>
            </a:solidFill>
          </a:ln>
        </p:spPr>
        <p:txBody>
          <a:bodyPr wrap="square" lIns="0" tIns="0" rIns="0" bIns="0" rtlCol="0" anchor="ctr"/>
          <a:lstStyle/>
          <a:p>
            <a:pPr algn="ctr" indent="0" marL="0">
              <a:buNone/>
            </a:pPr>
            <a:r>
              <a:rPr lang="en-US" sz="1200" b="1" dirty="0">
                <a:solidFill>
                  <a:schemeClr val="bg1"/>
                </a:solidFill>
              </a:rPr>
              <a:t>3</a:t>
            </a:r>
            <a:endParaRPr lang="en-US" sz="1200" dirty="0"/>
          </a:p>
        </p:txBody>
      </p:sp>
      <p:sp>
        <p:nvSpPr>
          <p:cNvPr id="21" name="Text 18"/>
          <p:cNvSpPr txBox="1"/>
          <p:nvPr/>
        </p:nvSpPr>
        <p:spPr>
          <a:xfrm>
            <a:off x="4262815" y="3118104"/>
            <a:ext cx="3017520" cy="365760"/>
          </a:xfrm>
          <a:prstGeom prst="rect">
            <a:avLst/>
          </a:prstGeom>
          <a:noFill/>
          <a:ln/>
        </p:spPr>
        <p:txBody>
          <a:bodyPr wrap="square" lIns="0" tIns="0" rIns="0" bIns="0" rtlCol="0" anchor="ctr"/>
          <a:lstStyle/>
          <a:p>
            <a:pPr indent="0" marL="0">
              <a:buNone/>
            </a:pPr>
            <a:r>
              <a:rPr lang="en-US" sz="1400" dirty="0">
                <a:solidFill>
                  <a:schemeClr val="tx1"/>
                </a:solidFill>
              </a:rPr>
              <a:t>Öğrenci taahhüdü ve imzası</a:t>
            </a:r>
            <a:endParaRPr lang="en-US" sz="1400" dirty="0"/>
          </a:p>
        </p:txBody>
      </p:sp>
      <p:sp>
        <p:nvSpPr>
          <p:cNvPr id="22" name="Text 19"/>
          <p:cNvSpPr txBox="1"/>
          <p:nvPr/>
        </p:nvSpPr>
        <p:spPr>
          <a:xfrm>
            <a:off x="3851335" y="3575304"/>
            <a:ext cx="292608" cy="292608"/>
          </a:xfrm>
          <a:prstGeom prst="ellipse">
            <a:avLst/>
          </a:prstGeom>
          <a:solidFill>
            <a:schemeClr val="accent5"/>
          </a:solidFill>
          <a:ln>
            <a:solidFill>
              <a:schemeClr val="accent5"/>
            </a:solidFill>
          </a:ln>
        </p:spPr>
        <p:txBody>
          <a:bodyPr wrap="square" lIns="0" tIns="0" rIns="0" bIns="0" rtlCol="0" anchor="ctr"/>
          <a:lstStyle/>
          <a:p>
            <a:pPr algn="ctr" indent="0" marL="0">
              <a:buNone/>
            </a:pPr>
            <a:r>
              <a:rPr lang="en-US" sz="1200" b="1" dirty="0">
                <a:solidFill>
                  <a:schemeClr val="bg1"/>
                </a:solidFill>
              </a:rPr>
              <a:t>4</a:t>
            </a:r>
            <a:endParaRPr lang="en-US" sz="1200" dirty="0"/>
          </a:p>
        </p:txBody>
      </p:sp>
      <p:sp>
        <p:nvSpPr>
          <p:cNvPr id="23" name="Text 20"/>
          <p:cNvSpPr txBox="1"/>
          <p:nvPr/>
        </p:nvSpPr>
        <p:spPr>
          <a:xfrm>
            <a:off x="4262815" y="3547872"/>
            <a:ext cx="3017520" cy="365760"/>
          </a:xfrm>
          <a:prstGeom prst="rect">
            <a:avLst/>
          </a:prstGeom>
          <a:noFill/>
          <a:ln/>
        </p:spPr>
        <p:txBody>
          <a:bodyPr wrap="square" lIns="0" tIns="0" rIns="0" bIns="0" rtlCol="0" anchor="ctr"/>
          <a:lstStyle/>
          <a:p>
            <a:pPr indent="0" marL="0">
              <a:buNone/>
            </a:pPr>
            <a:r>
              <a:rPr lang="en-US" sz="1400" dirty="0">
                <a:solidFill>
                  <a:schemeClr val="tx1"/>
                </a:solidFill>
              </a:rPr>
              <a:t>İşyeri bilgileri ve İşyeri Yetkilisi onayı</a:t>
            </a:r>
            <a:endParaRPr lang="en-US" sz="1400" dirty="0"/>
          </a:p>
        </p:txBody>
      </p:sp>
      <p:sp>
        <p:nvSpPr>
          <p:cNvPr id="24" name="Text 21"/>
          <p:cNvSpPr txBox="1"/>
          <p:nvPr/>
        </p:nvSpPr>
        <p:spPr>
          <a:xfrm>
            <a:off x="3851335" y="4005072"/>
            <a:ext cx="292608" cy="292608"/>
          </a:xfrm>
          <a:prstGeom prst="ellipse">
            <a:avLst/>
          </a:prstGeom>
          <a:solidFill>
            <a:schemeClr val="accent5"/>
          </a:solidFill>
          <a:ln>
            <a:solidFill>
              <a:schemeClr val="accent5"/>
            </a:solidFill>
          </a:ln>
        </p:spPr>
        <p:txBody>
          <a:bodyPr wrap="square" lIns="0" tIns="0" rIns="0" bIns="0" rtlCol="0" anchor="ctr"/>
          <a:lstStyle/>
          <a:p>
            <a:pPr algn="ctr" indent="0" marL="0">
              <a:buNone/>
            </a:pPr>
            <a:r>
              <a:rPr lang="en-US" sz="1200" b="1" dirty="0">
                <a:solidFill>
                  <a:schemeClr val="bg1"/>
                </a:solidFill>
              </a:rPr>
              <a:t>5</a:t>
            </a:r>
            <a:endParaRPr lang="en-US" sz="1200" dirty="0"/>
          </a:p>
        </p:txBody>
      </p:sp>
      <p:sp>
        <p:nvSpPr>
          <p:cNvPr id="25" name="Text 22"/>
          <p:cNvSpPr txBox="1"/>
          <p:nvPr/>
        </p:nvSpPr>
        <p:spPr>
          <a:xfrm>
            <a:off x="4262815" y="3977640"/>
            <a:ext cx="3017520" cy="365760"/>
          </a:xfrm>
          <a:prstGeom prst="rect">
            <a:avLst/>
          </a:prstGeom>
          <a:noFill/>
          <a:ln/>
        </p:spPr>
        <p:txBody>
          <a:bodyPr wrap="square" lIns="0" tIns="0" rIns="0" bIns="0" rtlCol="0" anchor="ctr"/>
          <a:lstStyle/>
          <a:p>
            <a:pPr indent="0" marL="0">
              <a:buNone/>
            </a:pPr>
            <a:r>
              <a:rPr lang="en-US" sz="1400" dirty="0">
                <a:solidFill>
                  <a:schemeClr val="tx1"/>
                </a:solidFill>
              </a:rPr>
              <a:t>Bölüm Başkanı: "UYGUNDUR"</a:t>
            </a:r>
            <a:endParaRPr lang="en-US" sz="1400" dirty="0"/>
          </a:p>
        </p:txBody>
      </p:sp>
      <p:sp>
        <p:nvSpPr>
          <p:cNvPr id="26" name="Text 23"/>
          <p:cNvSpPr txBox="1"/>
          <p:nvPr/>
        </p:nvSpPr>
        <p:spPr>
          <a:xfrm>
            <a:off x="3851335" y="4434840"/>
            <a:ext cx="292608" cy="292608"/>
          </a:xfrm>
          <a:prstGeom prst="ellipse">
            <a:avLst/>
          </a:prstGeom>
          <a:solidFill>
            <a:schemeClr val="accent5"/>
          </a:solidFill>
          <a:ln>
            <a:solidFill>
              <a:schemeClr val="accent5"/>
            </a:solidFill>
          </a:ln>
        </p:spPr>
        <p:txBody>
          <a:bodyPr wrap="square" lIns="0" tIns="0" rIns="0" bIns="0" rtlCol="0" anchor="ctr"/>
          <a:lstStyle/>
          <a:p>
            <a:pPr algn="ctr" indent="0" marL="0">
              <a:buNone/>
            </a:pPr>
            <a:r>
              <a:rPr lang="en-US" sz="1200" b="1" dirty="0">
                <a:solidFill>
                  <a:schemeClr val="bg1"/>
                </a:solidFill>
              </a:rPr>
              <a:t>6</a:t>
            </a:r>
            <a:endParaRPr lang="en-US" sz="1200" dirty="0"/>
          </a:p>
        </p:txBody>
      </p:sp>
      <p:sp>
        <p:nvSpPr>
          <p:cNvPr id="27" name="Text 24"/>
          <p:cNvSpPr txBox="1"/>
          <p:nvPr/>
        </p:nvSpPr>
        <p:spPr>
          <a:xfrm>
            <a:off x="4262815" y="4407408"/>
            <a:ext cx="3017520" cy="365760"/>
          </a:xfrm>
          <a:prstGeom prst="rect">
            <a:avLst/>
          </a:prstGeom>
          <a:noFill/>
          <a:ln/>
        </p:spPr>
        <p:txBody>
          <a:bodyPr wrap="square" lIns="0" tIns="0" rIns="0" bIns="0" rtlCol="0" anchor="ctr"/>
          <a:lstStyle/>
          <a:p>
            <a:pPr indent="0" marL="0">
              <a:buNone/>
            </a:pPr>
            <a:r>
              <a:rPr lang="en-US" sz="1400" dirty="0">
                <a:solidFill>
                  <a:schemeClr val="tx1"/>
                </a:solidFill>
              </a:rPr>
              <a:t>Yüksekokul Müdürlüğü: "ONAY"</a:t>
            </a:r>
            <a:endParaRPr lang="en-US" sz="1400" dirty="0"/>
          </a:p>
        </p:txBody>
      </p:sp>
      <p:sp>
        <p:nvSpPr>
          <p:cNvPr id="28" name="kart"/>
          <p:cNvSpPr/>
          <p:nvPr/>
        </p:nvSpPr>
        <p:spPr>
          <a:xfrm>
            <a:off x="7463215" y="1901952"/>
            <a:ext cx="4179840" cy="822960"/>
          </a:xfrm>
          <a:prstGeom prst="roundRect">
            <a:avLst>
              <a:gd name="adj" fmla="val 15556"/>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9" name="ikon-zemin"/>
          <p:cNvSpPr/>
          <p:nvPr/>
        </p:nvSpPr>
        <p:spPr>
          <a:xfrm>
            <a:off x="7600375" y="2066544"/>
            <a:ext cx="493776" cy="493776"/>
          </a:xfrm>
          <a:prstGeom prst="ellipse">
            <a:avLst/>
          </a:prstGeom>
          <a:solidFill>
            <a:schemeClr val="accent1"/>
          </a:solidFill>
          <a:ln w="12700">
            <a:solidFill>
              <a:schemeClr val="accent1"/>
            </a:solidFill>
            <a:prstDash val="solid"/>
          </a:ln>
        </p:spPr>
      </p:sp>
      <p:pic>
        <p:nvPicPr>
          <p:cNvPr id="30" name="ikon-FaCopy" descr="preencoded.png">    </p:cNvPr>
          <p:cNvPicPr>
            <a:picLocks noChangeAspect="1"/>
          </p:cNvPicPr>
          <p:nvPr/>
        </p:nvPicPr>
        <p:blipFill>
          <a:blip r:embed="rId2"/>
          <a:stretch>
            <a:fillRect/>
          </a:stretch>
        </p:blipFill>
        <p:spPr>
          <a:xfrm>
            <a:off x="7718881" y="2185050"/>
            <a:ext cx="256764" cy="256764"/>
          </a:xfrm>
          <a:prstGeom prst="rect">
            <a:avLst/>
          </a:prstGeom>
        </p:spPr>
      </p:pic>
      <p:sp>
        <p:nvSpPr>
          <p:cNvPr id="31" name="Text 27"/>
          <p:cNvSpPr txBox="1"/>
          <p:nvPr/>
        </p:nvSpPr>
        <p:spPr>
          <a:xfrm>
            <a:off x="8213023" y="1993392"/>
            <a:ext cx="3356880" cy="658368"/>
          </a:xfrm>
          <a:prstGeom prst="rect">
            <a:avLst/>
          </a:prstGeom>
          <a:noFill/>
          <a:ln/>
        </p:spPr>
        <p:txBody>
          <a:bodyPr wrap="square" lIns="0" tIns="0" rIns="0" bIns="0" rtlCol="0" anchor="ctr"/>
          <a:lstStyle/>
          <a:p>
            <a:pPr indent="0" marL="0">
              <a:buNone/>
            </a:pPr>
            <a:r>
              <a:rPr lang="en-US" sz="1800" b="1" dirty="0">
                <a:solidFill>
                  <a:schemeClr val="accent1"/>
                </a:solidFill>
              </a:rPr>
              <a:t>4 nüsha</a:t>
            </a:r>
            <a:endParaRPr lang="en-US" sz="1500" dirty="0"/>
          </a:p>
          <a:p>
            <a:pPr indent="0" marL="0">
              <a:buNone/>
            </a:pPr>
            <a:r>
              <a:rPr lang="en-US" sz="1300" dirty="0">
                <a:solidFill>
                  <a:srgbClr val="5B5680"/>
                </a:solidFill>
              </a:rPr>
              <a:t>düzenlenir</a:t>
            </a:r>
            <a:endParaRPr lang="en-US" sz="1500" dirty="0"/>
          </a:p>
        </p:txBody>
      </p:sp>
      <p:sp>
        <p:nvSpPr>
          <p:cNvPr id="32" name="kart"/>
          <p:cNvSpPr/>
          <p:nvPr/>
        </p:nvSpPr>
        <p:spPr>
          <a:xfrm>
            <a:off x="7463215" y="2862072"/>
            <a:ext cx="4179840" cy="822960"/>
          </a:xfrm>
          <a:prstGeom prst="roundRect">
            <a:avLst>
              <a:gd name="adj" fmla="val 15556"/>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33" name="ikon-zemin"/>
          <p:cNvSpPr/>
          <p:nvPr/>
        </p:nvSpPr>
        <p:spPr>
          <a:xfrm>
            <a:off x="7600375" y="3026664"/>
            <a:ext cx="493776" cy="493776"/>
          </a:xfrm>
          <a:prstGeom prst="ellipse">
            <a:avLst/>
          </a:prstGeom>
          <a:solidFill>
            <a:schemeClr val="accent4"/>
          </a:solidFill>
          <a:ln w="12700">
            <a:solidFill>
              <a:schemeClr val="accent4"/>
            </a:solidFill>
            <a:prstDash val="solid"/>
          </a:ln>
        </p:spPr>
      </p:sp>
      <p:pic>
        <p:nvPicPr>
          <p:cNvPr id="34" name="ikon-FaIdCard" descr="preencoded.png">    </p:cNvPr>
          <p:cNvPicPr>
            <a:picLocks noChangeAspect="1"/>
          </p:cNvPicPr>
          <p:nvPr/>
        </p:nvPicPr>
        <p:blipFill>
          <a:blip r:embed="rId3"/>
          <a:stretch>
            <a:fillRect/>
          </a:stretch>
        </p:blipFill>
        <p:spPr>
          <a:xfrm>
            <a:off x="7718881" y="3145170"/>
            <a:ext cx="256764" cy="256764"/>
          </a:xfrm>
          <a:prstGeom prst="rect">
            <a:avLst/>
          </a:prstGeom>
        </p:spPr>
      </p:pic>
      <p:sp>
        <p:nvSpPr>
          <p:cNvPr id="35" name="Text 30"/>
          <p:cNvSpPr txBox="1"/>
          <p:nvPr/>
        </p:nvSpPr>
        <p:spPr>
          <a:xfrm>
            <a:off x="8213023" y="2953512"/>
            <a:ext cx="3356880" cy="658368"/>
          </a:xfrm>
          <a:prstGeom prst="rect">
            <a:avLst/>
          </a:prstGeom>
          <a:noFill/>
          <a:ln/>
        </p:spPr>
        <p:txBody>
          <a:bodyPr wrap="square" lIns="0" tIns="0" rIns="0" bIns="0" rtlCol="0" anchor="ctr"/>
          <a:lstStyle/>
          <a:p>
            <a:pPr indent="0" marL="0">
              <a:buNone/>
            </a:pPr>
            <a:r>
              <a:rPr lang="en-US" sz="1800" b="1" dirty="0">
                <a:solidFill>
                  <a:schemeClr val="accent4"/>
                </a:solidFill>
              </a:rPr>
              <a:t>+1 fotokopi</a:t>
            </a:r>
            <a:endParaRPr lang="en-US" sz="1500" dirty="0"/>
          </a:p>
          <a:p>
            <a:pPr indent="0" marL="0">
              <a:buNone/>
            </a:pPr>
            <a:r>
              <a:rPr lang="en-US" sz="1300" dirty="0">
                <a:solidFill>
                  <a:srgbClr val="5B5680"/>
                </a:solidFill>
              </a:rPr>
              <a:t>nüfus cüzdanı fotokopisi</a:t>
            </a:r>
            <a:endParaRPr lang="en-US" sz="1500" dirty="0"/>
          </a:p>
        </p:txBody>
      </p:sp>
      <p:sp>
        <p:nvSpPr>
          <p:cNvPr id="36" name="kart"/>
          <p:cNvSpPr/>
          <p:nvPr/>
        </p:nvSpPr>
        <p:spPr>
          <a:xfrm>
            <a:off x="7463215" y="3822192"/>
            <a:ext cx="4179840" cy="822960"/>
          </a:xfrm>
          <a:prstGeom prst="roundRect">
            <a:avLst>
              <a:gd name="adj" fmla="val 15556"/>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37" name="ikon-zemin"/>
          <p:cNvSpPr/>
          <p:nvPr/>
        </p:nvSpPr>
        <p:spPr>
          <a:xfrm>
            <a:off x="7600375" y="3986784"/>
            <a:ext cx="493776" cy="493776"/>
          </a:xfrm>
          <a:prstGeom prst="ellipse">
            <a:avLst/>
          </a:prstGeom>
          <a:solidFill>
            <a:schemeClr val="accent3"/>
          </a:solidFill>
          <a:ln w="12700">
            <a:solidFill>
              <a:schemeClr val="accent3"/>
            </a:solidFill>
            <a:prstDash val="solid"/>
          </a:ln>
        </p:spPr>
      </p:sp>
      <p:pic>
        <p:nvPicPr>
          <p:cNvPr id="38" name="ikon-FaPrint" descr="preencoded.png">    </p:cNvPr>
          <p:cNvPicPr>
            <a:picLocks noChangeAspect="1"/>
          </p:cNvPicPr>
          <p:nvPr/>
        </p:nvPicPr>
        <p:blipFill>
          <a:blip r:embed="rId4"/>
          <a:stretch>
            <a:fillRect/>
          </a:stretch>
        </p:blipFill>
        <p:spPr>
          <a:xfrm>
            <a:off x="7718881" y="4105290"/>
            <a:ext cx="256764" cy="256764"/>
          </a:xfrm>
          <a:prstGeom prst="rect">
            <a:avLst/>
          </a:prstGeom>
        </p:spPr>
      </p:pic>
      <p:sp>
        <p:nvSpPr>
          <p:cNvPr id="39" name="Text 33"/>
          <p:cNvSpPr txBox="1"/>
          <p:nvPr/>
        </p:nvSpPr>
        <p:spPr>
          <a:xfrm>
            <a:off x="8213023" y="3913632"/>
            <a:ext cx="3356880" cy="658368"/>
          </a:xfrm>
          <a:prstGeom prst="rect">
            <a:avLst/>
          </a:prstGeom>
          <a:noFill/>
          <a:ln/>
        </p:spPr>
        <p:txBody>
          <a:bodyPr wrap="square" lIns="0" tIns="0" rIns="0" bIns="0" rtlCol="0" anchor="ctr"/>
          <a:lstStyle/>
          <a:p>
            <a:pPr indent="0" marL="0">
              <a:buNone/>
            </a:pPr>
            <a:r>
              <a:rPr lang="en-US" sz="1800" b="1" dirty="0">
                <a:solidFill>
                  <a:schemeClr val="accent3"/>
                </a:solidFill>
              </a:rPr>
              <a:t>Tek kâğıt</a:t>
            </a:r>
            <a:endParaRPr lang="en-US" sz="1500" dirty="0"/>
          </a:p>
          <a:p>
            <a:pPr indent="0" marL="0">
              <a:buNone/>
            </a:pPr>
            <a:r>
              <a:rPr lang="en-US" sz="1300" dirty="0">
                <a:solidFill>
                  <a:srgbClr val="5B5680"/>
                </a:solidFill>
              </a:rPr>
              <a:t>ön ve arka yüz</a:t>
            </a:r>
            <a:endParaRPr lang="en-US" sz="1500" dirty="0"/>
          </a:p>
        </p:txBody>
      </p:sp>
      <p:sp>
        <p:nvSpPr>
          <p:cNvPr id="40" name="kart"/>
          <p:cNvSpPr/>
          <p:nvPr/>
        </p:nvSpPr>
        <p:spPr>
          <a:xfrm>
            <a:off x="3851335" y="4892040"/>
            <a:ext cx="7791720" cy="1005840"/>
          </a:xfrm>
          <a:prstGeom prst="roundRect">
            <a:avLst>
              <a:gd name="adj" fmla="val 12727"/>
            </a:avLst>
          </a:prstGeom>
          <a:solidFill>
            <a:srgbClr val="FFF1F3"/>
          </a:solidFill>
          <a:ln w="12700">
            <a:solidFill>
              <a:srgbClr val="F9C9D2"/>
            </a:solidFill>
            <a:prstDash val="solid"/>
          </a:ln>
          <a:effectLst>
            <a:outerShdw sx="100000" sy="100000" kx="0" ky="0" algn="bl" rotWithShape="0" blurRad="88900" dist="19050" dir="5400000">
              <a:srgbClr val="2B1D78">
                <a:alpha val="7000"/>
              </a:srgbClr>
            </a:outerShdw>
          </a:effectLst>
        </p:spPr>
      </p:sp>
      <p:sp>
        <p:nvSpPr>
          <p:cNvPr id="41" name="ikon-zemin"/>
          <p:cNvSpPr/>
          <p:nvPr/>
        </p:nvSpPr>
        <p:spPr>
          <a:xfrm>
            <a:off x="4034215" y="5138928"/>
            <a:ext cx="512064" cy="512064"/>
          </a:xfrm>
          <a:prstGeom prst="ellipse">
            <a:avLst/>
          </a:prstGeom>
          <a:solidFill>
            <a:schemeClr val="accent5"/>
          </a:solidFill>
          <a:ln w="12700">
            <a:solidFill>
              <a:schemeClr val="accent5"/>
            </a:solidFill>
            <a:prstDash val="solid"/>
          </a:ln>
        </p:spPr>
      </p:sp>
      <p:pic>
        <p:nvPicPr>
          <p:cNvPr id="42" name="ikon-FaExclamationTriangle" descr="preencoded.png">    </p:cNvPr>
          <p:cNvPicPr>
            <a:picLocks noChangeAspect="1"/>
          </p:cNvPicPr>
          <p:nvPr/>
        </p:nvPicPr>
        <p:blipFill>
          <a:blip r:embed="rId5"/>
          <a:stretch>
            <a:fillRect/>
          </a:stretch>
        </p:blipFill>
        <p:spPr>
          <a:xfrm>
            <a:off x="4157110" y="5261823"/>
            <a:ext cx="266273" cy="266273"/>
          </a:xfrm>
          <a:prstGeom prst="rect">
            <a:avLst/>
          </a:prstGeom>
        </p:spPr>
      </p:pic>
      <p:sp>
        <p:nvSpPr>
          <p:cNvPr id="43" name="Text 36"/>
          <p:cNvSpPr txBox="1"/>
          <p:nvPr/>
        </p:nvSpPr>
        <p:spPr>
          <a:xfrm>
            <a:off x="4710871" y="4983480"/>
            <a:ext cx="6776736" cy="822960"/>
          </a:xfrm>
          <a:prstGeom prst="rect">
            <a:avLst/>
          </a:prstGeom>
          <a:noFill/>
          <a:ln/>
        </p:spPr>
        <p:txBody>
          <a:bodyPr wrap="square" lIns="0" tIns="0" rIns="0" bIns="0" rtlCol="0" anchor="ctr"/>
          <a:lstStyle/>
          <a:p>
            <a:pPr indent="0" marL="0">
              <a:buNone/>
            </a:pPr>
            <a:r>
              <a:rPr lang="en-US" sz="1500" b="1" dirty="0">
                <a:solidFill>
                  <a:schemeClr val="accent5"/>
                </a:solidFill>
              </a:rPr>
              <a:t>Unutmayın: </a:t>
            </a:r>
            <a:pPr indent="0" marL="0">
              <a:buNone/>
            </a:pPr>
            <a:r>
              <a:rPr lang="en-US" sz="1500" dirty="0">
                <a:solidFill>
                  <a:schemeClr val="tx1"/>
                </a:solidFill>
              </a:rPr>
              <a:t>Kabul Formu düzenlenmeyen öğrenci İşletmede Mesleki Eğitime başlayamaz.</a:t>
            </a:r>
            <a:endParaRPr lang="en-US" sz="15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Kabul Formu: adım adım imza süreci</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Form; öğrenci, işletme ve Yüksekokul yönetimi tarafından imzalanarak tamamlanır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İşletmede Mesleki Eğitim Kabul Formu; TBMYO İME Usul ve Esasları Md. 14/1-ç, 21</a:t>
            </a:r>
            <a:endParaRPr lang="en-US" sz="1000" dirty="0"/>
          </a:p>
        </p:txBody>
      </p:sp>
      <p:sp>
        <p:nvSpPr>
          <p:cNvPr id="5" name="etiket"/>
          <p:cNvSpPr txBox="1"/>
          <p:nvPr/>
        </p:nvSpPr>
        <p:spPr>
          <a:xfrm>
            <a:off x="7541971"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etiket"/>
          <p:cNvSpPr txBox="1"/>
          <p:nvPr/>
        </p:nvSpPr>
        <p:spPr>
          <a:xfrm>
            <a:off x="8414309" y="310896"/>
            <a:ext cx="799186" cy="246888"/>
          </a:xfrm>
          <a:prstGeom prst="roundRect">
            <a:avLst>
              <a:gd name="adj" fmla="val 50000"/>
            </a:avLst>
          </a:prstGeom>
          <a:solidFill>
            <a:schemeClr val="accent2"/>
          </a:solidFill>
          <a:ln/>
        </p:spPr>
        <p:txBody>
          <a:bodyPr wrap="square" lIns="0" tIns="0" rIns="0" bIns="0" rtlCol="0" anchor="ctr"/>
          <a:lstStyle/>
          <a:p>
            <a:pPr algn="ctr" indent="0" marL="0">
              <a:buNone/>
            </a:pPr>
            <a:r>
              <a:rPr lang="en-US" sz="1000" b="1" spc="100" kern="0" dirty="0">
                <a:solidFill>
                  <a:schemeClr val="bg1"/>
                </a:solidFill>
              </a:rPr>
              <a:t>İŞLETME</a:t>
            </a:r>
            <a:endParaRPr lang="en-US" sz="1000" dirty="0"/>
          </a:p>
        </p:txBody>
      </p:sp>
      <p:sp>
        <p:nvSpPr>
          <p:cNvPr id="7" name="etiket"/>
          <p:cNvSpPr txBox="1"/>
          <p:nvPr/>
        </p:nvSpPr>
        <p:spPr>
          <a:xfrm>
            <a:off x="9286646" y="310896"/>
            <a:ext cx="1548994" cy="246888"/>
          </a:xfrm>
          <a:prstGeom prst="roundRect">
            <a:avLst>
              <a:gd name="adj" fmla="val 50000"/>
            </a:avLst>
          </a:prstGeom>
          <a:solidFill>
            <a:schemeClr val="accent3"/>
          </a:solidFill>
          <a:ln/>
        </p:spPr>
        <p:txBody>
          <a:bodyPr wrap="square" lIns="0" tIns="0" rIns="0" bIns="0" rtlCol="0" anchor="ctr"/>
          <a:lstStyle/>
          <a:p>
            <a:pPr algn="ctr" indent="0" marL="0">
              <a:buNone/>
            </a:pPr>
            <a:r>
              <a:rPr lang="en-US" sz="1000" b="1" spc="100" kern="0" dirty="0">
                <a:solidFill>
                  <a:schemeClr val="bg1"/>
                </a:solidFill>
              </a:rPr>
              <a:t>AKADEMİK PERSONEL</a:t>
            </a:r>
            <a:endParaRPr lang="en-US" sz="1000" dirty="0"/>
          </a:p>
        </p:txBody>
      </p:sp>
      <p:sp>
        <p:nvSpPr>
          <p:cNvPr id="8" name="kart"/>
          <p:cNvSpPr/>
          <p:nvPr/>
        </p:nvSpPr>
        <p:spPr>
          <a:xfrm>
            <a:off x="548640" y="1920240"/>
            <a:ext cx="2554148" cy="2148840"/>
          </a:xfrm>
          <a:prstGeom prst="roundRect">
            <a:avLst>
              <a:gd name="adj" fmla="val 5957"/>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9" name="Text 7"/>
          <p:cNvSpPr txBox="1"/>
          <p:nvPr/>
        </p:nvSpPr>
        <p:spPr>
          <a:xfrm>
            <a:off x="2554148" y="2121408"/>
            <a:ext cx="365760" cy="365760"/>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10" name="ikon-zemin"/>
          <p:cNvSpPr/>
          <p:nvPr/>
        </p:nvSpPr>
        <p:spPr>
          <a:xfrm>
            <a:off x="749808" y="2121408"/>
            <a:ext cx="603504" cy="603504"/>
          </a:xfrm>
          <a:prstGeom prst="ellipse">
            <a:avLst/>
          </a:prstGeom>
          <a:solidFill>
            <a:schemeClr val="accent1"/>
          </a:solidFill>
          <a:ln w="12700">
            <a:solidFill>
              <a:schemeClr val="accent1"/>
            </a:solidFill>
            <a:prstDash val="solid"/>
          </a:ln>
        </p:spPr>
      </p:sp>
      <p:pic>
        <p:nvPicPr>
          <p:cNvPr id="11" name="ikon-FaUserGraduate" descr="preencoded.png">    </p:cNvPr>
          <p:cNvPicPr>
            <a:picLocks noChangeAspect="1"/>
          </p:cNvPicPr>
          <p:nvPr/>
        </p:nvPicPr>
        <p:blipFill>
          <a:blip r:embed="rId1"/>
          <a:stretch>
            <a:fillRect/>
          </a:stretch>
        </p:blipFill>
        <p:spPr>
          <a:xfrm>
            <a:off x="894649" y="2266249"/>
            <a:ext cx="313822" cy="313822"/>
          </a:xfrm>
          <a:prstGeom prst="rect">
            <a:avLst/>
          </a:prstGeom>
        </p:spPr>
      </p:pic>
      <p:sp>
        <p:nvSpPr>
          <p:cNvPr id="12" name="Text 9"/>
          <p:cNvSpPr txBox="1"/>
          <p:nvPr/>
        </p:nvSpPr>
        <p:spPr>
          <a:xfrm>
            <a:off x="749808" y="2834640"/>
            <a:ext cx="2188388" cy="365760"/>
          </a:xfrm>
          <a:prstGeom prst="rect">
            <a:avLst/>
          </a:prstGeom>
          <a:noFill/>
          <a:ln/>
        </p:spPr>
        <p:txBody>
          <a:bodyPr wrap="square" lIns="0" tIns="0" rIns="0" bIns="0" rtlCol="0" anchor="t"/>
          <a:lstStyle/>
          <a:p>
            <a:pPr indent="0" marL="0">
              <a:buNone/>
            </a:pPr>
            <a:r>
              <a:rPr lang="en-US" sz="1800" b="1" dirty="0">
                <a:solidFill>
                  <a:schemeClr val="accent1"/>
                </a:solidFill>
              </a:rPr>
              <a:t>Öğrenci</a:t>
            </a:r>
            <a:endParaRPr lang="en-US" sz="1800" dirty="0"/>
          </a:p>
        </p:txBody>
      </p:sp>
      <p:sp>
        <p:nvSpPr>
          <p:cNvPr id="13" name="Text 10"/>
          <p:cNvSpPr txBox="1"/>
          <p:nvPr/>
        </p:nvSpPr>
        <p:spPr>
          <a:xfrm>
            <a:off x="749808" y="3218688"/>
            <a:ext cx="2188388" cy="804672"/>
          </a:xfrm>
          <a:prstGeom prst="rect">
            <a:avLst/>
          </a:prstGeom>
          <a:noFill/>
          <a:ln/>
        </p:spPr>
        <p:txBody>
          <a:bodyPr wrap="square" lIns="0" tIns="0" rIns="0" bIns="0" rtlCol="0" anchor="t"/>
          <a:lstStyle/>
          <a:p>
            <a:pPr indent="0" marL="0">
              <a:buNone/>
            </a:pPr>
            <a:r>
              <a:rPr lang="en-US" sz="1400" dirty="0">
                <a:solidFill>
                  <a:schemeClr val="tx1"/>
                </a:solidFill>
              </a:rPr>
              <a:t>Kimlik, program ve eğitim tarihlerini yazar; GSS beyanını işaretler; taahhüdü imzalar.</a:t>
            </a:r>
            <a:endParaRPr lang="en-US" sz="1400" dirty="0"/>
          </a:p>
        </p:txBody>
      </p:sp>
      <p:sp>
        <p:nvSpPr>
          <p:cNvPr id="14" name="Text 11"/>
          <p:cNvSpPr txBox="1"/>
          <p:nvPr/>
        </p:nvSpPr>
        <p:spPr>
          <a:xfrm>
            <a:off x="3102788" y="1920240"/>
            <a:ext cx="292608" cy="2148840"/>
          </a:xfrm>
          <a:prstGeom prst="rect">
            <a:avLst/>
          </a:prstGeom>
          <a:noFill/>
          <a:ln/>
        </p:spPr>
        <p:txBody>
          <a:bodyPr wrap="square" lIns="0" tIns="0" rIns="0" bIns="0" rtlCol="0" anchor="ctr"/>
          <a:lstStyle/>
          <a:p>
            <a:pPr algn="ctr" indent="0" marL="0">
              <a:buNone/>
            </a:pPr>
            <a:r>
              <a:rPr lang="en-US" sz="3000" b="1" dirty="0">
                <a:solidFill>
                  <a:srgbClr val="B9B0E6"/>
                </a:solidFill>
              </a:rPr>
              <a:t>›</a:t>
            </a:r>
            <a:endParaRPr lang="en-US" sz="3000" dirty="0"/>
          </a:p>
        </p:txBody>
      </p:sp>
      <p:sp>
        <p:nvSpPr>
          <p:cNvPr id="15" name="kart"/>
          <p:cNvSpPr/>
          <p:nvPr/>
        </p:nvSpPr>
        <p:spPr>
          <a:xfrm>
            <a:off x="3395396" y="1920240"/>
            <a:ext cx="2554148" cy="2148840"/>
          </a:xfrm>
          <a:prstGeom prst="roundRect">
            <a:avLst>
              <a:gd name="adj" fmla="val 5957"/>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6" name="Text 13"/>
          <p:cNvSpPr txBox="1"/>
          <p:nvPr/>
        </p:nvSpPr>
        <p:spPr>
          <a:xfrm>
            <a:off x="5400904" y="2121408"/>
            <a:ext cx="365760" cy="365760"/>
          </a:xfrm>
          <a:prstGeom prst="ellipse">
            <a:avLst/>
          </a:prstGeom>
          <a:solidFill>
            <a:schemeClr val="accent2"/>
          </a:solidFill>
          <a:ln>
            <a:solidFill>
              <a:schemeClr val="accent2"/>
            </a:solid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7" name="ikon-zemin"/>
          <p:cNvSpPr/>
          <p:nvPr/>
        </p:nvSpPr>
        <p:spPr>
          <a:xfrm>
            <a:off x="3596564" y="2121408"/>
            <a:ext cx="603504" cy="603504"/>
          </a:xfrm>
          <a:prstGeom prst="ellipse">
            <a:avLst/>
          </a:prstGeom>
          <a:solidFill>
            <a:schemeClr val="accent2"/>
          </a:solidFill>
          <a:ln w="12700">
            <a:solidFill>
              <a:schemeClr val="accent2"/>
            </a:solidFill>
            <a:prstDash val="solid"/>
          </a:ln>
        </p:spPr>
      </p:sp>
      <p:pic>
        <p:nvPicPr>
          <p:cNvPr id="18" name="ikon-FaUserTie" descr="preencoded.png">    </p:cNvPr>
          <p:cNvPicPr>
            <a:picLocks noChangeAspect="1"/>
          </p:cNvPicPr>
          <p:nvPr/>
        </p:nvPicPr>
        <p:blipFill>
          <a:blip r:embed="rId2"/>
          <a:stretch>
            <a:fillRect/>
          </a:stretch>
        </p:blipFill>
        <p:spPr>
          <a:xfrm>
            <a:off x="3741405" y="2266249"/>
            <a:ext cx="313822" cy="313822"/>
          </a:xfrm>
          <a:prstGeom prst="rect">
            <a:avLst/>
          </a:prstGeom>
        </p:spPr>
      </p:pic>
      <p:sp>
        <p:nvSpPr>
          <p:cNvPr id="19" name="Text 15"/>
          <p:cNvSpPr txBox="1"/>
          <p:nvPr/>
        </p:nvSpPr>
        <p:spPr>
          <a:xfrm>
            <a:off x="3596564" y="2834640"/>
            <a:ext cx="2188388" cy="365760"/>
          </a:xfrm>
          <a:prstGeom prst="rect">
            <a:avLst/>
          </a:prstGeom>
          <a:noFill/>
          <a:ln/>
        </p:spPr>
        <p:txBody>
          <a:bodyPr wrap="square" lIns="0" tIns="0" rIns="0" bIns="0" rtlCol="0" anchor="t"/>
          <a:lstStyle/>
          <a:p>
            <a:pPr indent="0" marL="0">
              <a:buNone/>
            </a:pPr>
            <a:r>
              <a:rPr lang="en-US" sz="1800" b="1" dirty="0">
                <a:solidFill>
                  <a:schemeClr val="accent2"/>
                </a:solidFill>
              </a:rPr>
              <a:t>İşyeri Yetkilisi</a:t>
            </a:r>
            <a:endParaRPr lang="en-US" sz="1800" dirty="0"/>
          </a:p>
        </p:txBody>
      </p:sp>
      <p:sp>
        <p:nvSpPr>
          <p:cNvPr id="20" name="Text 16"/>
          <p:cNvSpPr txBox="1"/>
          <p:nvPr/>
        </p:nvSpPr>
        <p:spPr>
          <a:xfrm>
            <a:off x="3596564" y="3218688"/>
            <a:ext cx="2188388" cy="804672"/>
          </a:xfrm>
          <a:prstGeom prst="rect">
            <a:avLst/>
          </a:prstGeom>
          <a:noFill/>
          <a:ln/>
        </p:spPr>
        <p:txBody>
          <a:bodyPr wrap="square" lIns="0" tIns="0" rIns="0" bIns="0" rtlCol="0" anchor="t"/>
          <a:lstStyle/>
          <a:p>
            <a:pPr indent="0" marL="0">
              <a:buNone/>
            </a:pPr>
            <a:r>
              <a:rPr lang="en-US" sz="1400" dirty="0">
                <a:solidFill>
                  <a:schemeClr val="tx1"/>
                </a:solidFill>
              </a:rPr>
              <a:t>İşletme bilgilerini doldurur; belirtilen tarihlerde İME yapılmasını onaylar.</a:t>
            </a:r>
            <a:endParaRPr lang="en-US" sz="1400" dirty="0"/>
          </a:p>
        </p:txBody>
      </p:sp>
      <p:sp>
        <p:nvSpPr>
          <p:cNvPr id="21" name="Text 17"/>
          <p:cNvSpPr txBox="1"/>
          <p:nvPr/>
        </p:nvSpPr>
        <p:spPr>
          <a:xfrm>
            <a:off x="5949544" y="1920240"/>
            <a:ext cx="292608" cy="2148840"/>
          </a:xfrm>
          <a:prstGeom prst="rect">
            <a:avLst/>
          </a:prstGeom>
          <a:noFill/>
          <a:ln/>
        </p:spPr>
        <p:txBody>
          <a:bodyPr wrap="square" lIns="0" tIns="0" rIns="0" bIns="0" rtlCol="0" anchor="ctr"/>
          <a:lstStyle/>
          <a:p>
            <a:pPr algn="ctr" indent="0" marL="0">
              <a:buNone/>
            </a:pPr>
            <a:r>
              <a:rPr lang="en-US" sz="3000" b="1" dirty="0">
                <a:solidFill>
                  <a:srgbClr val="B9B0E6"/>
                </a:solidFill>
              </a:rPr>
              <a:t>›</a:t>
            </a:r>
            <a:endParaRPr lang="en-US" sz="3000" dirty="0"/>
          </a:p>
        </p:txBody>
      </p:sp>
      <p:sp>
        <p:nvSpPr>
          <p:cNvPr id="22" name="kart"/>
          <p:cNvSpPr/>
          <p:nvPr/>
        </p:nvSpPr>
        <p:spPr>
          <a:xfrm>
            <a:off x="6242152" y="1920240"/>
            <a:ext cx="2554148" cy="2148840"/>
          </a:xfrm>
          <a:prstGeom prst="roundRect">
            <a:avLst>
              <a:gd name="adj" fmla="val 5957"/>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3" name="Text 19"/>
          <p:cNvSpPr txBox="1"/>
          <p:nvPr/>
        </p:nvSpPr>
        <p:spPr>
          <a:xfrm>
            <a:off x="8247659" y="2121408"/>
            <a:ext cx="365760" cy="365760"/>
          </a:xfrm>
          <a:prstGeom prst="ellipse">
            <a:avLst/>
          </a:prstGeom>
          <a:solidFill>
            <a:schemeClr val="accent3"/>
          </a:solidFill>
          <a:ln>
            <a:solidFill>
              <a:schemeClr val="accent3"/>
            </a:solid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24" name="ikon-zemin"/>
          <p:cNvSpPr/>
          <p:nvPr/>
        </p:nvSpPr>
        <p:spPr>
          <a:xfrm>
            <a:off x="6443320" y="2121408"/>
            <a:ext cx="603504" cy="603504"/>
          </a:xfrm>
          <a:prstGeom prst="ellipse">
            <a:avLst/>
          </a:prstGeom>
          <a:solidFill>
            <a:schemeClr val="accent3"/>
          </a:solidFill>
          <a:ln w="12700">
            <a:solidFill>
              <a:schemeClr val="accent3"/>
            </a:solidFill>
            <a:prstDash val="solid"/>
          </a:ln>
        </p:spPr>
      </p:sp>
      <p:pic>
        <p:nvPicPr>
          <p:cNvPr id="25" name="ikon-FaUserCog" descr="preencoded.png">    </p:cNvPr>
          <p:cNvPicPr>
            <a:picLocks noChangeAspect="1"/>
          </p:cNvPicPr>
          <p:nvPr/>
        </p:nvPicPr>
        <p:blipFill>
          <a:blip r:embed="rId3"/>
          <a:stretch>
            <a:fillRect/>
          </a:stretch>
        </p:blipFill>
        <p:spPr>
          <a:xfrm>
            <a:off x="6588161" y="2266249"/>
            <a:ext cx="313822" cy="313822"/>
          </a:xfrm>
          <a:prstGeom prst="rect">
            <a:avLst/>
          </a:prstGeom>
        </p:spPr>
      </p:pic>
      <p:sp>
        <p:nvSpPr>
          <p:cNvPr id="26" name="Text 21"/>
          <p:cNvSpPr txBox="1"/>
          <p:nvPr/>
        </p:nvSpPr>
        <p:spPr>
          <a:xfrm>
            <a:off x="6443320" y="2834640"/>
            <a:ext cx="2188388" cy="365760"/>
          </a:xfrm>
          <a:prstGeom prst="rect">
            <a:avLst/>
          </a:prstGeom>
          <a:noFill/>
          <a:ln/>
        </p:spPr>
        <p:txBody>
          <a:bodyPr wrap="square" lIns="0" tIns="0" rIns="0" bIns="0" rtlCol="0" anchor="t"/>
          <a:lstStyle/>
          <a:p>
            <a:pPr indent="0" marL="0">
              <a:buNone/>
            </a:pPr>
            <a:r>
              <a:rPr lang="en-US" sz="1800" b="1" dirty="0">
                <a:solidFill>
                  <a:schemeClr val="accent3"/>
                </a:solidFill>
              </a:rPr>
              <a:t>Bölüm Başkanı</a:t>
            </a:r>
            <a:endParaRPr lang="en-US" sz="1800" dirty="0"/>
          </a:p>
        </p:txBody>
      </p:sp>
      <p:sp>
        <p:nvSpPr>
          <p:cNvPr id="27" name="Text 22"/>
          <p:cNvSpPr txBox="1"/>
          <p:nvPr/>
        </p:nvSpPr>
        <p:spPr>
          <a:xfrm>
            <a:off x="6443320" y="3218688"/>
            <a:ext cx="2188388" cy="804672"/>
          </a:xfrm>
          <a:prstGeom prst="rect">
            <a:avLst/>
          </a:prstGeom>
          <a:noFill/>
          <a:ln/>
        </p:spPr>
        <p:txBody>
          <a:bodyPr wrap="square" lIns="0" tIns="0" rIns="0" bIns="0" rtlCol="0" anchor="t"/>
          <a:lstStyle/>
          <a:p>
            <a:pPr indent="0" marL="0">
              <a:buNone/>
            </a:pPr>
            <a:r>
              <a:rPr lang="en-US" sz="1400" dirty="0">
                <a:solidFill>
                  <a:schemeClr val="tx1"/>
                </a:solidFill>
              </a:rPr>
              <a:t>Formu inceler ve "UYGUNDUR" onayını verir.</a:t>
            </a:r>
            <a:endParaRPr lang="en-US" sz="1400" dirty="0"/>
          </a:p>
        </p:txBody>
      </p:sp>
      <p:sp>
        <p:nvSpPr>
          <p:cNvPr id="28" name="Text 23"/>
          <p:cNvSpPr txBox="1"/>
          <p:nvPr/>
        </p:nvSpPr>
        <p:spPr>
          <a:xfrm>
            <a:off x="8796299" y="1920240"/>
            <a:ext cx="292608" cy="2148840"/>
          </a:xfrm>
          <a:prstGeom prst="rect">
            <a:avLst/>
          </a:prstGeom>
          <a:noFill/>
          <a:ln/>
        </p:spPr>
        <p:txBody>
          <a:bodyPr wrap="square" lIns="0" tIns="0" rIns="0" bIns="0" rtlCol="0" anchor="ctr"/>
          <a:lstStyle/>
          <a:p>
            <a:pPr algn="ctr" indent="0" marL="0">
              <a:buNone/>
            </a:pPr>
            <a:r>
              <a:rPr lang="en-US" sz="3000" b="1" dirty="0">
                <a:solidFill>
                  <a:srgbClr val="B9B0E6"/>
                </a:solidFill>
              </a:rPr>
              <a:t>›</a:t>
            </a:r>
            <a:endParaRPr lang="en-US" sz="3000" dirty="0"/>
          </a:p>
        </p:txBody>
      </p:sp>
      <p:sp>
        <p:nvSpPr>
          <p:cNvPr id="29" name="kart"/>
          <p:cNvSpPr/>
          <p:nvPr/>
        </p:nvSpPr>
        <p:spPr>
          <a:xfrm>
            <a:off x="9088907" y="1920240"/>
            <a:ext cx="2554148" cy="2148840"/>
          </a:xfrm>
          <a:prstGeom prst="roundRect">
            <a:avLst>
              <a:gd name="adj" fmla="val 5957"/>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30" name="Text 25"/>
          <p:cNvSpPr txBox="1"/>
          <p:nvPr/>
        </p:nvSpPr>
        <p:spPr>
          <a:xfrm>
            <a:off x="11094415" y="2121408"/>
            <a:ext cx="365760" cy="365760"/>
          </a:xfrm>
          <a:prstGeom prst="ellipse">
            <a:avLst/>
          </a:prstGeom>
          <a:solidFill>
            <a:schemeClr val="tx2"/>
          </a:solidFill>
          <a:ln>
            <a:solidFill>
              <a:schemeClr val="tx2"/>
            </a:solid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31" name="ikon-zemin"/>
          <p:cNvSpPr/>
          <p:nvPr/>
        </p:nvSpPr>
        <p:spPr>
          <a:xfrm>
            <a:off x="9290075" y="2121408"/>
            <a:ext cx="603504" cy="603504"/>
          </a:xfrm>
          <a:prstGeom prst="ellipse">
            <a:avLst/>
          </a:prstGeom>
          <a:solidFill>
            <a:schemeClr val="tx2"/>
          </a:solidFill>
          <a:ln w="12700">
            <a:solidFill>
              <a:schemeClr val="tx2"/>
            </a:solidFill>
            <a:prstDash val="solid"/>
          </a:ln>
        </p:spPr>
      </p:sp>
      <p:pic>
        <p:nvPicPr>
          <p:cNvPr id="32" name="ikon-FaUniversity" descr="preencoded.png">    </p:cNvPr>
          <p:cNvPicPr>
            <a:picLocks noChangeAspect="1"/>
          </p:cNvPicPr>
          <p:nvPr/>
        </p:nvPicPr>
        <p:blipFill>
          <a:blip r:embed="rId4"/>
          <a:stretch>
            <a:fillRect/>
          </a:stretch>
        </p:blipFill>
        <p:spPr>
          <a:xfrm>
            <a:off x="9434916" y="2266249"/>
            <a:ext cx="313822" cy="313822"/>
          </a:xfrm>
          <a:prstGeom prst="rect">
            <a:avLst/>
          </a:prstGeom>
        </p:spPr>
      </p:pic>
      <p:sp>
        <p:nvSpPr>
          <p:cNvPr id="33" name="Text 27"/>
          <p:cNvSpPr txBox="1"/>
          <p:nvPr/>
        </p:nvSpPr>
        <p:spPr>
          <a:xfrm>
            <a:off x="9290075" y="2834640"/>
            <a:ext cx="2188388" cy="365760"/>
          </a:xfrm>
          <a:prstGeom prst="rect">
            <a:avLst/>
          </a:prstGeom>
          <a:noFill/>
          <a:ln/>
        </p:spPr>
        <p:txBody>
          <a:bodyPr wrap="square" lIns="0" tIns="0" rIns="0" bIns="0" rtlCol="0" anchor="t"/>
          <a:lstStyle/>
          <a:p>
            <a:pPr indent="0" marL="0">
              <a:buNone/>
            </a:pPr>
            <a:r>
              <a:rPr lang="en-US" sz="1800" b="1" dirty="0">
                <a:solidFill>
                  <a:schemeClr val="tx2"/>
                </a:solidFill>
              </a:rPr>
              <a:t>Yüksekokul Müdürlüğü</a:t>
            </a:r>
            <a:endParaRPr lang="en-US" sz="1800" dirty="0"/>
          </a:p>
        </p:txBody>
      </p:sp>
      <p:sp>
        <p:nvSpPr>
          <p:cNvPr id="34" name="Text 28"/>
          <p:cNvSpPr txBox="1"/>
          <p:nvPr/>
        </p:nvSpPr>
        <p:spPr>
          <a:xfrm>
            <a:off x="9290075" y="3218688"/>
            <a:ext cx="2188388" cy="804672"/>
          </a:xfrm>
          <a:prstGeom prst="rect">
            <a:avLst/>
          </a:prstGeom>
          <a:noFill/>
          <a:ln/>
        </p:spPr>
        <p:txBody>
          <a:bodyPr wrap="square" lIns="0" tIns="0" rIns="0" bIns="0" rtlCol="0" anchor="t"/>
          <a:lstStyle/>
          <a:p>
            <a:pPr indent="0" marL="0">
              <a:buNone/>
            </a:pPr>
            <a:r>
              <a:rPr lang="en-US" sz="1400" dirty="0">
                <a:solidFill>
                  <a:schemeClr val="tx1"/>
                </a:solidFill>
              </a:rPr>
              <a:t>"ONAY" verir. Sigortanın Üniversitece yapılacağı formda belirtilir.</a:t>
            </a:r>
            <a:endParaRPr lang="en-US" sz="1400" dirty="0"/>
          </a:p>
        </p:txBody>
      </p:sp>
      <p:sp>
        <p:nvSpPr>
          <p:cNvPr id="35" name="kart"/>
          <p:cNvSpPr/>
          <p:nvPr/>
        </p:nvSpPr>
        <p:spPr>
          <a:xfrm>
            <a:off x="548640" y="4297680"/>
            <a:ext cx="5410048" cy="1600200"/>
          </a:xfrm>
          <a:prstGeom prst="roundRect">
            <a:avLst>
              <a:gd name="adj" fmla="val 8000"/>
            </a:avLst>
          </a:prstGeom>
          <a:solidFill>
            <a:srgbClr val="F6F3FF"/>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36" name="ikon-zemin"/>
          <p:cNvSpPr/>
          <p:nvPr/>
        </p:nvSpPr>
        <p:spPr>
          <a:xfrm>
            <a:off x="749808" y="4498848"/>
            <a:ext cx="457200" cy="457200"/>
          </a:xfrm>
          <a:prstGeom prst="ellipse">
            <a:avLst/>
          </a:prstGeom>
          <a:solidFill>
            <a:schemeClr val="accent1"/>
          </a:solidFill>
          <a:ln w="12700">
            <a:solidFill>
              <a:schemeClr val="accent1"/>
            </a:solidFill>
            <a:prstDash val="solid"/>
          </a:ln>
        </p:spPr>
      </p:sp>
      <p:pic>
        <p:nvPicPr>
          <p:cNvPr id="37" name="ikon-FaHandshake" descr="preencoded.png">    </p:cNvPr>
          <p:cNvPicPr>
            <a:picLocks noChangeAspect="1"/>
          </p:cNvPicPr>
          <p:nvPr/>
        </p:nvPicPr>
        <p:blipFill>
          <a:blip r:embed="rId5"/>
          <a:stretch>
            <a:fillRect/>
          </a:stretch>
        </p:blipFill>
        <p:spPr>
          <a:xfrm>
            <a:off x="859536" y="4608576"/>
            <a:ext cx="237744" cy="237744"/>
          </a:xfrm>
          <a:prstGeom prst="rect">
            <a:avLst/>
          </a:prstGeom>
        </p:spPr>
      </p:pic>
      <p:sp>
        <p:nvSpPr>
          <p:cNvPr id="38" name="Text 31"/>
          <p:cNvSpPr txBox="1"/>
          <p:nvPr/>
        </p:nvSpPr>
        <p:spPr>
          <a:xfrm>
            <a:off x="1325880" y="4498848"/>
            <a:ext cx="4495648" cy="457200"/>
          </a:xfrm>
          <a:prstGeom prst="rect">
            <a:avLst/>
          </a:prstGeom>
          <a:noFill/>
          <a:ln/>
        </p:spPr>
        <p:txBody>
          <a:bodyPr wrap="square" lIns="0" tIns="0" rIns="0" bIns="0" rtlCol="0" anchor="ctr"/>
          <a:lstStyle/>
          <a:p>
            <a:pPr indent="0" marL="0">
              <a:buNone/>
            </a:pPr>
            <a:r>
              <a:rPr lang="en-US" sz="1700" b="1" dirty="0">
                <a:solidFill>
                  <a:schemeClr val="accent1"/>
                </a:solidFill>
              </a:rPr>
              <a:t>Öğrencinin taahhüdü</a:t>
            </a:r>
            <a:endParaRPr lang="en-US" sz="1700" dirty="0"/>
          </a:p>
        </p:txBody>
      </p:sp>
      <p:sp>
        <p:nvSpPr>
          <p:cNvPr id="39" name="Text 32"/>
          <p:cNvSpPr txBox="1"/>
          <p:nvPr/>
        </p:nvSpPr>
        <p:spPr>
          <a:xfrm>
            <a:off x="749808" y="5029200"/>
            <a:ext cx="5026000" cy="822960"/>
          </a:xfrm>
          <a:prstGeom prst="rect">
            <a:avLst/>
          </a:prstGeom>
          <a:noFill/>
          <a:ln/>
        </p:spPr>
        <p:txBody>
          <a:bodyPr wrap="square" lIns="0" tIns="0" rIns="0" bIns="0" rtlCol="0" anchor="t"/>
          <a:lstStyle/>
          <a:p>
            <a:pPr indent="0" marL="0">
              <a:buNone/>
            </a:pPr>
            <a:r>
              <a:rPr lang="en-US" sz="1400" dirty="0">
                <a:solidFill>
                  <a:schemeClr val="tx1"/>
                </a:solidFill>
              </a:rPr>
              <a:t>İşyeri protokolüne, yönergeye ve iş yerinin disiplin ve çalışma kurallarına uyulacağı; rapor alma veya işten ayrılma hâlinde aynı gün Müdürlüğe ve eğitici personele bildirileceği taahhüt edilir.</a:t>
            </a:r>
            <a:endParaRPr lang="en-US" sz="1400" dirty="0"/>
          </a:p>
        </p:txBody>
      </p:sp>
      <p:sp>
        <p:nvSpPr>
          <p:cNvPr id="40" name="kart"/>
          <p:cNvSpPr/>
          <p:nvPr/>
        </p:nvSpPr>
        <p:spPr>
          <a:xfrm>
            <a:off x="6233008" y="4297680"/>
            <a:ext cx="5410048" cy="1600200"/>
          </a:xfrm>
          <a:prstGeom prst="roundRect">
            <a:avLst>
              <a:gd name="adj" fmla="val 8000"/>
            </a:avLst>
          </a:prstGeom>
          <a:solidFill>
            <a:srgbClr val="E8F5F2"/>
          </a:solidFill>
          <a:ln w="12700">
            <a:solidFill>
              <a:srgbClr val="BFE3DA"/>
            </a:solidFill>
            <a:prstDash val="solid"/>
          </a:ln>
          <a:effectLst>
            <a:outerShdw sx="100000" sy="100000" kx="0" ky="0" algn="bl" rotWithShape="0" blurRad="88900" dist="19050" dir="5400000">
              <a:srgbClr val="2B1D78">
                <a:alpha val="7000"/>
              </a:srgbClr>
            </a:outerShdw>
          </a:effectLst>
        </p:spPr>
      </p:sp>
      <p:sp>
        <p:nvSpPr>
          <p:cNvPr id="41" name="ikon-zemin"/>
          <p:cNvSpPr/>
          <p:nvPr/>
        </p:nvSpPr>
        <p:spPr>
          <a:xfrm>
            <a:off x="6434176" y="4498848"/>
            <a:ext cx="457200" cy="457200"/>
          </a:xfrm>
          <a:prstGeom prst="ellipse">
            <a:avLst/>
          </a:prstGeom>
          <a:solidFill>
            <a:schemeClr val="accent3"/>
          </a:solidFill>
          <a:ln w="12700">
            <a:solidFill>
              <a:schemeClr val="accent3"/>
            </a:solidFill>
            <a:prstDash val="solid"/>
          </a:ln>
        </p:spPr>
      </p:sp>
      <p:pic>
        <p:nvPicPr>
          <p:cNvPr id="42" name="ikon-FaQuestion" descr="preencoded.png">    </p:cNvPr>
          <p:cNvPicPr>
            <a:picLocks noChangeAspect="1"/>
          </p:cNvPicPr>
          <p:nvPr/>
        </p:nvPicPr>
        <p:blipFill>
          <a:blip r:embed="rId6"/>
          <a:stretch>
            <a:fillRect/>
          </a:stretch>
        </p:blipFill>
        <p:spPr>
          <a:xfrm>
            <a:off x="6543904" y="4608576"/>
            <a:ext cx="237744" cy="237744"/>
          </a:xfrm>
          <a:prstGeom prst="rect">
            <a:avLst/>
          </a:prstGeom>
        </p:spPr>
      </p:pic>
      <p:sp>
        <p:nvSpPr>
          <p:cNvPr id="43" name="Text 35"/>
          <p:cNvSpPr txBox="1"/>
          <p:nvPr/>
        </p:nvSpPr>
        <p:spPr>
          <a:xfrm>
            <a:off x="7010248" y="4498848"/>
            <a:ext cx="4495648" cy="457200"/>
          </a:xfrm>
          <a:prstGeom prst="rect">
            <a:avLst/>
          </a:prstGeom>
          <a:noFill/>
          <a:ln/>
        </p:spPr>
        <p:txBody>
          <a:bodyPr wrap="square" lIns="0" tIns="0" rIns="0" bIns="0" rtlCol="0" anchor="ctr"/>
          <a:lstStyle/>
          <a:p>
            <a:pPr indent="0" marL="0">
              <a:buNone/>
            </a:pPr>
            <a:r>
              <a:rPr lang="en-US" sz="1700" b="1" dirty="0">
                <a:solidFill>
                  <a:schemeClr val="accent3"/>
                </a:solidFill>
              </a:rPr>
              <a:t>Neden gerekli?</a:t>
            </a:r>
            <a:endParaRPr lang="en-US" sz="1700" dirty="0"/>
          </a:p>
        </p:txBody>
      </p:sp>
      <p:sp>
        <p:nvSpPr>
          <p:cNvPr id="44" name="Text 36"/>
          <p:cNvSpPr txBox="1"/>
          <p:nvPr/>
        </p:nvSpPr>
        <p:spPr>
          <a:xfrm>
            <a:off x="6434176" y="5029200"/>
            <a:ext cx="5026000" cy="822960"/>
          </a:xfrm>
          <a:prstGeom prst="rect">
            <a:avLst/>
          </a:prstGeom>
          <a:noFill/>
          <a:ln/>
        </p:spPr>
        <p:txBody>
          <a:bodyPr wrap="square" lIns="0" tIns="0" rIns="0" bIns="0" rtlCol="0" anchor="t"/>
          <a:lstStyle/>
          <a:p>
            <a:pPr indent="0" marL="0">
              <a:buNone/>
            </a:pPr>
            <a:r>
              <a:rPr lang="en-US" sz="1400" dirty="0">
                <a:solidFill>
                  <a:schemeClr val="tx1"/>
                </a:solidFill>
              </a:rPr>
              <a:t>İşletmenin kabulünü ve Yüksekokulun onayını belgeler; GSS beyanının doğru ve güncel olması zorunludur (Md. 21/3). Kabul ve sigorta işlemleri tamamlanmadan İME'ye başlanamaz.</a:t>
            </a:r>
            <a:endParaRPr lang="en-US" sz="14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Sigorta ve genel sağlık sigortası beyanı</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Sigortanız Üniversite tarafından yapılır; beyanınızın doğru olması sizin sorumluluğunuzdadır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21/1–3, 24/4; İME Kabul Formu</a:t>
            </a:r>
            <a:endParaRPr lang="en-US" sz="1000" dirty="0"/>
          </a:p>
        </p:txBody>
      </p:sp>
      <p:sp>
        <p:nvSpPr>
          <p:cNvPr id="5" name="etiket"/>
          <p:cNvSpPr txBox="1"/>
          <p:nvPr/>
        </p:nvSpPr>
        <p:spPr>
          <a:xfrm>
            <a:off x="10036454"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kart"/>
          <p:cNvSpPr/>
          <p:nvPr/>
        </p:nvSpPr>
        <p:spPr>
          <a:xfrm>
            <a:off x="548640" y="1920240"/>
            <a:ext cx="5120640" cy="1188720"/>
          </a:xfrm>
          <a:prstGeom prst="roundRect">
            <a:avLst>
              <a:gd name="adj" fmla="val 10769"/>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7" name="ikon-zemin"/>
          <p:cNvSpPr/>
          <p:nvPr/>
        </p:nvSpPr>
        <p:spPr>
          <a:xfrm>
            <a:off x="749808" y="2221992"/>
            <a:ext cx="585216" cy="585216"/>
          </a:xfrm>
          <a:prstGeom prst="ellipse">
            <a:avLst/>
          </a:prstGeom>
          <a:solidFill>
            <a:schemeClr val="accent3"/>
          </a:solidFill>
          <a:ln w="12700">
            <a:solidFill>
              <a:schemeClr val="accent3"/>
            </a:solidFill>
            <a:prstDash val="solid"/>
          </a:ln>
        </p:spPr>
      </p:sp>
      <p:pic>
        <p:nvPicPr>
          <p:cNvPr id="8" name="ikon-FaShieldAlt" descr="preencoded.png">    </p:cNvPr>
          <p:cNvPicPr>
            <a:picLocks noChangeAspect="1"/>
          </p:cNvPicPr>
          <p:nvPr/>
        </p:nvPicPr>
        <p:blipFill>
          <a:blip r:embed="rId1"/>
          <a:stretch>
            <a:fillRect/>
          </a:stretch>
        </p:blipFill>
        <p:spPr>
          <a:xfrm>
            <a:off x="890260" y="2362444"/>
            <a:ext cx="304312" cy="304312"/>
          </a:xfrm>
          <a:prstGeom prst="rect">
            <a:avLst/>
          </a:prstGeom>
        </p:spPr>
      </p:pic>
      <p:sp>
        <p:nvSpPr>
          <p:cNvPr id="9" name="Text 6"/>
          <p:cNvSpPr txBox="1"/>
          <p:nvPr/>
        </p:nvSpPr>
        <p:spPr>
          <a:xfrm>
            <a:off x="1508760" y="2029968"/>
            <a:ext cx="4023360" cy="987552"/>
          </a:xfrm>
          <a:prstGeom prst="rect">
            <a:avLst/>
          </a:prstGeom>
          <a:noFill/>
          <a:ln/>
        </p:spPr>
        <p:txBody>
          <a:bodyPr wrap="square" lIns="0" tIns="0" rIns="0" bIns="0" rtlCol="0" anchor="ctr"/>
          <a:lstStyle/>
          <a:p>
            <a:pPr indent="0" marL="0">
              <a:buNone/>
            </a:pPr>
            <a:r>
              <a:rPr lang="en-US" sz="1700" b="1" dirty="0">
                <a:solidFill>
                  <a:schemeClr val="accent3"/>
                </a:solidFill>
              </a:rPr>
              <a:t>Tüm İME öğrencilerine</a:t>
            </a:r>
            <a:endParaRPr lang="en-US" sz="1500" dirty="0"/>
          </a:p>
          <a:p>
            <a:pPr indent="0" marL="0">
              <a:buNone/>
            </a:pPr>
            <a:r>
              <a:rPr lang="en-US" sz="1400" dirty="0">
                <a:solidFill>
                  <a:schemeClr val="tx1"/>
                </a:solidFill>
              </a:rPr>
              <a:t>İş kazası ve meslek hastalığı ile hastalık sigortası uygulanır.</a:t>
            </a:r>
            <a:endParaRPr lang="en-US" sz="1500" dirty="0"/>
          </a:p>
        </p:txBody>
      </p:sp>
      <p:sp>
        <p:nvSpPr>
          <p:cNvPr id="10" name="kart"/>
          <p:cNvSpPr/>
          <p:nvPr/>
        </p:nvSpPr>
        <p:spPr>
          <a:xfrm>
            <a:off x="548640" y="3246120"/>
            <a:ext cx="5120640" cy="1188720"/>
          </a:xfrm>
          <a:prstGeom prst="roundRect">
            <a:avLst>
              <a:gd name="adj" fmla="val 10769"/>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1" name="ikon-zemin"/>
          <p:cNvSpPr/>
          <p:nvPr/>
        </p:nvSpPr>
        <p:spPr>
          <a:xfrm>
            <a:off x="749808" y="3547872"/>
            <a:ext cx="585216" cy="585216"/>
          </a:xfrm>
          <a:prstGeom prst="ellipse">
            <a:avLst/>
          </a:prstGeom>
          <a:solidFill>
            <a:schemeClr val="accent4"/>
          </a:solidFill>
          <a:ln w="12700">
            <a:solidFill>
              <a:schemeClr val="accent4"/>
            </a:solidFill>
            <a:prstDash val="solid"/>
          </a:ln>
        </p:spPr>
      </p:sp>
      <p:pic>
        <p:nvPicPr>
          <p:cNvPr id="12" name="ikon-FaHandHoldingUsd" descr="preencoded.png">    </p:cNvPr>
          <p:cNvPicPr>
            <a:picLocks noChangeAspect="1"/>
          </p:cNvPicPr>
          <p:nvPr/>
        </p:nvPicPr>
        <p:blipFill>
          <a:blip r:embed="rId2"/>
          <a:stretch>
            <a:fillRect/>
          </a:stretch>
        </p:blipFill>
        <p:spPr>
          <a:xfrm>
            <a:off x="890260" y="3688324"/>
            <a:ext cx="304312" cy="304312"/>
          </a:xfrm>
          <a:prstGeom prst="rect">
            <a:avLst/>
          </a:prstGeom>
        </p:spPr>
      </p:pic>
      <p:sp>
        <p:nvSpPr>
          <p:cNvPr id="13" name="Text 9"/>
          <p:cNvSpPr txBox="1"/>
          <p:nvPr/>
        </p:nvSpPr>
        <p:spPr>
          <a:xfrm>
            <a:off x="1508760" y="3355848"/>
            <a:ext cx="4023360" cy="987552"/>
          </a:xfrm>
          <a:prstGeom prst="rect">
            <a:avLst/>
          </a:prstGeom>
          <a:noFill/>
          <a:ln/>
        </p:spPr>
        <p:txBody>
          <a:bodyPr wrap="square" lIns="0" tIns="0" rIns="0" bIns="0" rtlCol="0" anchor="ctr"/>
          <a:lstStyle/>
          <a:p>
            <a:pPr indent="0" marL="0">
              <a:buNone/>
            </a:pPr>
            <a:r>
              <a:rPr lang="en-US" sz="1700" b="1" dirty="0">
                <a:solidFill>
                  <a:schemeClr val="accent4"/>
                </a:solidFill>
              </a:rPr>
              <a:t>Primleri Üniversite öder</a:t>
            </a:r>
            <a:endParaRPr lang="en-US" sz="1500" dirty="0"/>
          </a:p>
          <a:p>
            <a:pPr indent="0" marL="0">
              <a:buNone/>
            </a:pPr>
            <a:r>
              <a:rPr lang="en-US" sz="1400" dirty="0">
                <a:solidFill>
                  <a:schemeClr val="tx1"/>
                </a:solidFill>
              </a:rPr>
              <a:t>5510 s. Kanun md. 87/1-e uyarınca (yurt dışı İME hariç, Md. 24/4).</a:t>
            </a:r>
            <a:endParaRPr lang="en-US" sz="1500" dirty="0"/>
          </a:p>
        </p:txBody>
      </p:sp>
      <p:sp>
        <p:nvSpPr>
          <p:cNvPr id="14" name="kart"/>
          <p:cNvSpPr/>
          <p:nvPr/>
        </p:nvSpPr>
        <p:spPr>
          <a:xfrm>
            <a:off x="548640" y="4572000"/>
            <a:ext cx="5120640" cy="1188720"/>
          </a:xfrm>
          <a:prstGeom prst="roundRect">
            <a:avLst>
              <a:gd name="adj" fmla="val 10769"/>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5" name="ikon-zemin"/>
          <p:cNvSpPr/>
          <p:nvPr/>
        </p:nvSpPr>
        <p:spPr>
          <a:xfrm>
            <a:off x="749808" y="4873752"/>
            <a:ext cx="585216" cy="585216"/>
          </a:xfrm>
          <a:prstGeom prst="ellipse">
            <a:avLst/>
          </a:prstGeom>
          <a:solidFill>
            <a:schemeClr val="accent1"/>
          </a:solidFill>
          <a:ln w="12700">
            <a:solidFill>
              <a:schemeClr val="accent1"/>
            </a:solidFill>
            <a:prstDash val="solid"/>
          </a:ln>
        </p:spPr>
      </p:sp>
      <p:pic>
        <p:nvPicPr>
          <p:cNvPr id="16" name="ikon-FaCalendarCheck" descr="preencoded.png">    </p:cNvPr>
          <p:cNvPicPr>
            <a:picLocks noChangeAspect="1"/>
          </p:cNvPicPr>
          <p:nvPr/>
        </p:nvPicPr>
        <p:blipFill>
          <a:blip r:embed="rId3"/>
          <a:stretch>
            <a:fillRect/>
          </a:stretch>
        </p:blipFill>
        <p:spPr>
          <a:xfrm>
            <a:off x="890260" y="5014204"/>
            <a:ext cx="304312" cy="304312"/>
          </a:xfrm>
          <a:prstGeom prst="rect">
            <a:avLst/>
          </a:prstGeom>
        </p:spPr>
      </p:pic>
      <p:sp>
        <p:nvSpPr>
          <p:cNvPr id="17" name="Text 12"/>
          <p:cNvSpPr txBox="1"/>
          <p:nvPr/>
        </p:nvSpPr>
        <p:spPr>
          <a:xfrm>
            <a:off x="1508760" y="4681728"/>
            <a:ext cx="4023360" cy="987552"/>
          </a:xfrm>
          <a:prstGeom prst="rect">
            <a:avLst/>
          </a:prstGeom>
          <a:noFill/>
          <a:ln/>
        </p:spPr>
        <p:txBody>
          <a:bodyPr wrap="square" lIns="0" tIns="0" rIns="0" bIns="0" rtlCol="0" anchor="ctr"/>
          <a:lstStyle/>
          <a:p>
            <a:pPr indent="0" marL="0">
              <a:buNone/>
            </a:pPr>
            <a:r>
              <a:rPr lang="en-US" sz="1700" b="1" dirty="0">
                <a:solidFill>
                  <a:schemeClr val="accent1"/>
                </a:solidFill>
              </a:rPr>
              <a:t>Başlangıçtan önce</a:t>
            </a:r>
            <a:endParaRPr lang="en-US" sz="1500" dirty="0"/>
          </a:p>
          <a:p>
            <a:pPr indent="0" marL="0">
              <a:buNone/>
            </a:pPr>
            <a:r>
              <a:rPr lang="en-US" sz="1400" dirty="0">
                <a:solidFill>
                  <a:schemeClr val="tx1"/>
                </a:solidFill>
              </a:rPr>
              <a:t>Sigorta girişi fiilî başlangıçtan önce yapılır; tamamlanmazsa İME başlatılamaz.</a:t>
            </a:r>
            <a:endParaRPr lang="en-US" sz="1500" dirty="0"/>
          </a:p>
        </p:txBody>
      </p:sp>
      <p:sp>
        <p:nvSpPr>
          <p:cNvPr id="18" name="Text 13"/>
          <p:cNvSpPr txBox="1"/>
          <p:nvPr/>
        </p:nvSpPr>
        <p:spPr>
          <a:xfrm>
            <a:off x="5989320" y="1920240"/>
            <a:ext cx="5653735" cy="347472"/>
          </a:xfrm>
          <a:prstGeom prst="rect">
            <a:avLst/>
          </a:prstGeom>
          <a:noFill/>
          <a:ln/>
        </p:spPr>
        <p:txBody>
          <a:bodyPr wrap="square" lIns="0" tIns="0" rIns="0" bIns="0" rtlCol="0" anchor="t"/>
          <a:lstStyle/>
          <a:p>
            <a:pPr indent="0" marL="0">
              <a:buNone/>
            </a:pPr>
            <a:r>
              <a:rPr lang="en-US" sz="1800" b="1" dirty="0">
                <a:solidFill>
                  <a:schemeClr val="tx2"/>
                </a:solidFill>
              </a:rPr>
              <a:t>Kabul Formunda hangi kutucuk?</a:t>
            </a:r>
            <a:endParaRPr lang="en-US" sz="1800" dirty="0"/>
          </a:p>
        </p:txBody>
      </p:sp>
      <p:sp>
        <p:nvSpPr>
          <p:cNvPr id="19" name="kart"/>
          <p:cNvSpPr/>
          <p:nvPr/>
        </p:nvSpPr>
        <p:spPr>
          <a:xfrm>
            <a:off x="5989320" y="2377440"/>
            <a:ext cx="5653735" cy="1170432"/>
          </a:xfrm>
          <a:prstGeom prst="roundRect">
            <a:avLst>
              <a:gd name="adj" fmla="val 10938"/>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0" name="Text 15"/>
          <p:cNvSpPr txBox="1"/>
          <p:nvPr/>
        </p:nvSpPr>
        <p:spPr>
          <a:xfrm>
            <a:off x="6172200" y="2724912"/>
            <a:ext cx="475488" cy="475488"/>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800" b="1" dirty="0">
                <a:solidFill>
                  <a:schemeClr val="bg1"/>
                </a:solidFill>
              </a:rPr>
              <a:t>A</a:t>
            </a:r>
            <a:endParaRPr lang="en-US" sz="1800" dirty="0"/>
          </a:p>
        </p:txBody>
      </p:sp>
      <p:sp>
        <p:nvSpPr>
          <p:cNvPr id="21" name="Text 16"/>
          <p:cNvSpPr txBox="1"/>
          <p:nvPr/>
        </p:nvSpPr>
        <p:spPr>
          <a:xfrm>
            <a:off x="6812280" y="2468880"/>
            <a:ext cx="4693615" cy="987552"/>
          </a:xfrm>
          <a:prstGeom prst="rect">
            <a:avLst/>
          </a:prstGeom>
          <a:noFill/>
          <a:ln/>
        </p:spPr>
        <p:txBody>
          <a:bodyPr wrap="square" lIns="0" tIns="0" rIns="0" bIns="0" rtlCol="0" anchor="ctr"/>
          <a:lstStyle/>
          <a:p>
            <a:pPr indent="0" marL="0">
              <a:buNone/>
            </a:pPr>
            <a:r>
              <a:rPr lang="en-US" sz="1400" dirty="0">
                <a:solidFill>
                  <a:schemeClr val="tx1"/>
                </a:solidFill>
              </a:rPr>
              <a:t>Annem / babam üzerinden genel sağlık sigortası kapsamında sağlık hizmeti ALIYORUM.</a:t>
            </a:r>
            <a:endParaRPr lang="en-US" sz="1500" dirty="0"/>
          </a:p>
          <a:p>
            <a:pPr indent="0" marL="0">
              <a:buNone/>
            </a:pPr>
            <a:r>
              <a:rPr lang="en-US" sz="1400" b="1" dirty="0">
                <a:solidFill>
                  <a:schemeClr val="accent1"/>
                </a:solidFill>
              </a:rPr>
              <a:t>→ İME boyunca GSS kapsamında olmayı kabul ETMİYORUM.</a:t>
            </a:r>
            <a:endParaRPr lang="en-US" sz="1500" dirty="0"/>
          </a:p>
        </p:txBody>
      </p:sp>
      <p:sp>
        <p:nvSpPr>
          <p:cNvPr id="22" name="kart"/>
          <p:cNvSpPr/>
          <p:nvPr/>
        </p:nvSpPr>
        <p:spPr>
          <a:xfrm>
            <a:off x="5989320" y="3675888"/>
            <a:ext cx="5653735" cy="1170432"/>
          </a:xfrm>
          <a:prstGeom prst="roundRect">
            <a:avLst>
              <a:gd name="adj" fmla="val 10938"/>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3" name="Text 18"/>
          <p:cNvSpPr txBox="1"/>
          <p:nvPr/>
        </p:nvSpPr>
        <p:spPr>
          <a:xfrm>
            <a:off x="6172200" y="4023360"/>
            <a:ext cx="475488" cy="475488"/>
          </a:xfrm>
          <a:prstGeom prst="ellipse">
            <a:avLst/>
          </a:prstGeom>
          <a:solidFill>
            <a:schemeClr val="accent2"/>
          </a:solidFill>
          <a:ln>
            <a:solidFill>
              <a:schemeClr val="accent2"/>
            </a:solidFill>
          </a:ln>
        </p:spPr>
        <p:txBody>
          <a:bodyPr wrap="square" lIns="0" tIns="0" rIns="0" bIns="0" rtlCol="0" anchor="ctr"/>
          <a:lstStyle/>
          <a:p>
            <a:pPr algn="ctr" indent="0" marL="0">
              <a:buNone/>
            </a:pPr>
            <a:r>
              <a:rPr lang="en-US" sz="1800" b="1" dirty="0">
                <a:solidFill>
                  <a:schemeClr val="bg1"/>
                </a:solidFill>
              </a:rPr>
              <a:t>B</a:t>
            </a:r>
            <a:endParaRPr lang="en-US" sz="1800" dirty="0"/>
          </a:p>
        </p:txBody>
      </p:sp>
      <p:sp>
        <p:nvSpPr>
          <p:cNvPr id="24" name="Text 19"/>
          <p:cNvSpPr txBox="1"/>
          <p:nvPr/>
        </p:nvSpPr>
        <p:spPr>
          <a:xfrm>
            <a:off x="6812280" y="3767328"/>
            <a:ext cx="4693615" cy="987552"/>
          </a:xfrm>
          <a:prstGeom prst="rect">
            <a:avLst/>
          </a:prstGeom>
          <a:noFill/>
          <a:ln/>
        </p:spPr>
        <p:txBody>
          <a:bodyPr wrap="square" lIns="0" tIns="0" rIns="0" bIns="0" rtlCol="0" anchor="ctr"/>
          <a:lstStyle/>
          <a:p>
            <a:pPr indent="0" marL="0">
              <a:buNone/>
            </a:pPr>
            <a:r>
              <a:rPr lang="en-US" sz="1400" dirty="0">
                <a:solidFill>
                  <a:schemeClr val="tx1"/>
                </a:solidFill>
              </a:rPr>
              <a:t>Annem / babam üzerinden genel sağlık sigortası kapsamında sağlık hizmeti ALMIYORUM.</a:t>
            </a:r>
            <a:endParaRPr lang="en-US" sz="1500" dirty="0"/>
          </a:p>
          <a:p>
            <a:pPr indent="0" marL="0">
              <a:buNone/>
            </a:pPr>
            <a:r>
              <a:rPr lang="en-US" sz="1400" b="1" dirty="0">
                <a:solidFill>
                  <a:schemeClr val="accent2"/>
                </a:solidFill>
              </a:rPr>
              <a:t>→ İME boyunca GSS kapsamında olmayı kabul EDİYORUM.</a:t>
            </a:r>
            <a:endParaRPr lang="en-US" sz="1500" dirty="0"/>
          </a:p>
        </p:txBody>
      </p:sp>
      <p:sp>
        <p:nvSpPr>
          <p:cNvPr id="25" name="kart"/>
          <p:cNvSpPr/>
          <p:nvPr/>
        </p:nvSpPr>
        <p:spPr>
          <a:xfrm>
            <a:off x="5989320" y="5029200"/>
            <a:ext cx="5653735" cy="868680"/>
          </a:xfrm>
          <a:prstGeom prst="roundRect">
            <a:avLst>
              <a:gd name="adj" fmla="val 14737"/>
            </a:avLst>
          </a:prstGeom>
          <a:solidFill>
            <a:srgbClr val="F6F3FF"/>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6" name="ikon-zemin"/>
          <p:cNvSpPr/>
          <p:nvPr/>
        </p:nvSpPr>
        <p:spPr>
          <a:xfrm>
            <a:off x="6172200" y="5207508"/>
            <a:ext cx="512064" cy="512064"/>
          </a:xfrm>
          <a:prstGeom prst="ellipse">
            <a:avLst/>
          </a:prstGeom>
          <a:solidFill>
            <a:schemeClr val="accent4"/>
          </a:solidFill>
          <a:ln w="12700">
            <a:solidFill>
              <a:schemeClr val="accent4"/>
            </a:solidFill>
            <a:prstDash val="solid"/>
          </a:ln>
        </p:spPr>
      </p:sp>
      <p:pic>
        <p:nvPicPr>
          <p:cNvPr id="27" name="ikon-FaInfo" descr="preencoded.png">    </p:cNvPr>
          <p:cNvPicPr>
            <a:picLocks noChangeAspect="1"/>
          </p:cNvPicPr>
          <p:nvPr/>
        </p:nvPicPr>
        <p:blipFill>
          <a:blip r:embed="rId4"/>
          <a:stretch>
            <a:fillRect/>
          </a:stretch>
        </p:blipFill>
        <p:spPr>
          <a:xfrm>
            <a:off x="6295095" y="5330403"/>
            <a:ext cx="266273" cy="266273"/>
          </a:xfrm>
          <a:prstGeom prst="rect">
            <a:avLst/>
          </a:prstGeom>
        </p:spPr>
      </p:pic>
      <p:sp>
        <p:nvSpPr>
          <p:cNvPr id="28" name="Text 22"/>
          <p:cNvSpPr txBox="1"/>
          <p:nvPr/>
        </p:nvSpPr>
        <p:spPr>
          <a:xfrm>
            <a:off x="6848856" y="5120640"/>
            <a:ext cx="4638751" cy="685800"/>
          </a:xfrm>
          <a:prstGeom prst="rect">
            <a:avLst/>
          </a:prstGeom>
          <a:noFill/>
          <a:ln/>
        </p:spPr>
        <p:txBody>
          <a:bodyPr wrap="square" lIns="0" tIns="0" rIns="0" bIns="0" rtlCol="0" anchor="ctr"/>
          <a:lstStyle/>
          <a:p>
            <a:pPr indent="0" marL="0">
              <a:buNone/>
            </a:pPr>
            <a:r>
              <a:rPr lang="en-US" sz="1400" dirty="0">
                <a:solidFill>
                  <a:schemeClr val="tx1"/>
                </a:solidFill>
              </a:rPr>
              <a:t>Beyanınız doğru ve güncel olmalı; değişiklikleri gecikmeksizin Müdürlüğe bildirin. Başka bir sigortalılığınızın olması, İME sigorta işlemlerinin yapılmış sayılmasını sağlamaz.</a:t>
            </a:r>
            <a:endParaRPr lang="en-US" sz="14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822960" y="1234440"/>
            <a:ext cx="2743200" cy="1188720"/>
          </a:xfrm>
          <a:prstGeom prst="rect">
            <a:avLst/>
          </a:prstGeom>
          <a:noFill/>
          <a:ln/>
        </p:spPr>
        <p:txBody>
          <a:bodyPr wrap="square" lIns="0" tIns="0" rIns="0" bIns="0" rtlCol="0" anchor="b"/>
          <a:lstStyle/>
          <a:p>
            <a:pPr indent="0" marL="0">
              <a:buNone/>
            </a:pPr>
            <a:r>
              <a:rPr lang="en-US" sz="8800" b="1" dirty="0">
                <a:solidFill>
                  <a:srgbClr val="8E7DF2"/>
                </a:solidFill>
              </a:rPr>
              <a:t>03</a:t>
            </a:r>
            <a:endParaRPr lang="en-US" sz="8800" dirty="0"/>
          </a:p>
        </p:txBody>
      </p:sp>
      <p:sp>
        <p:nvSpPr>
          <p:cNvPr id="3" name="Text 0"/>
          <p:cNvSpPr/>
          <p:nvPr>
            <p:ph idx="101" type="title" hasCustomPrompt="1"/>
          </p:nvPr>
        </p:nvSpPr>
        <p:spPr>
          <a:xfrm>
            <a:off x="822960" y="2514600"/>
            <a:ext cx="7680960" cy="960120"/>
          </a:xfrm>
          <a:prstGeom prst="rect">
            <a:avLst/>
          </a:prstGeom>
          <a:noFill/>
          <a:ln/>
        </p:spPr>
        <p:txBody>
          <a:bodyPr wrap="square" lIns="0" tIns="0" rIns="0" bIns="0" rtlCol="0" anchor="b"/>
          <a:lstStyle/>
          <a:p>
            <a:pPr algn="l" indent="0" marL="0">
              <a:buNone/>
            </a:pPr>
            <a:r>
              <a:rPr lang="en-US" sz="4600" b="1" dirty="0">
                <a:solidFill>
                  <a:schemeClr val="bg1"/>
                </a:solidFill>
              </a:rPr>
              <a:t>Staj Platformu</a:t>
            </a:r>
            <a:endParaRPr lang="en-US" sz="4600" dirty="0"/>
          </a:p>
        </p:txBody>
      </p:sp>
      <p:sp>
        <p:nvSpPr>
          <p:cNvPr id="4" name="Text 0"/>
          <p:cNvSpPr/>
          <p:nvPr>
            <p:ph idx="102" type="body" hasCustomPrompt="1"/>
          </p:nvPr>
        </p:nvSpPr>
        <p:spPr>
          <a:xfrm>
            <a:off x="822960" y="3566160"/>
            <a:ext cx="7315200" cy="457200"/>
          </a:xfrm>
          <a:prstGeom prst="rect">
            <a:avLst/>
          </a:prstGeom>
          <a:noFill/>
          <a:ln/>
        </p:spPr>
        <p:txBody>
          <a:bodyPr wrap="square" lIns="0" tIns="0" rIns="0" bIns="0" rtlCol="0" anchor="t"/>
          <a:lstStyle/>
          <a:p>
            <a:pPr algn="l" indent="0" marL="0">
              <a:buNone/>
            </a:pPr>
            <a:r>
              <a:rPr lang="en-US" sz="2000" dirty="0">
                <a:solidFill>
                  <a:srgbClr val="D9D0FF"/>
                </a:solidFill>
              </a:rPr>
              <a:t>Staj Takip ve Yönetim Sistemi: staj.mehmetakif.edu.tr</a:t>
            </a:r>
            <a:endParaRPr lang="en-US" sz="2000" dirty="0"/>
          </a:p>
        </p:txBody>
      </p:sp>
      <p:sp>
        <p:nvSpPr>
          <p:cNvPr id="5" name="Text 3"/>
          <p:cNvSpPr txBox="1"/>
          <p:nvPr/>
        </p:nvSpPr>
        <p:spPr>
          <a:xfrm>
            <a:off x="822960" y="4343400"/>
            <a:ext cx="6858000" cy="173736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rgbClr val="EFEAFF"/>
                </a:solidFill>
              </a:rPr>
              <a:t>Giriş ve şifre alma</a:t>
            </a:r>
            <a:endParaRPr lang="en-US" sz="1700" dirty="0"/>
          </a:p>
          <a:p>
            <a:pPr marL="228600" indent="-228600">
              <a:spcAft>
                <a:spcPts val="600"/>
              </a:spcAft>
              <a:buSzPct val="100000"/>
              <a:buChar char="●"/>
            </a:pPr>
            <a:r>
              <a:rPr lang="en-US" sz="1700" dirty="0">
                <a:solidFill>
                  <a:srgbClr val="EFEAFF"/>
                </a:solidFill>
              </a:rPr>
              <a:t>İşletmenin sisteme kaydı</a:t>
            </a:r>
            <a:endParaRPr lang="en-US" sz="1700" dirty="0"/>
          </a:p>
          <a:p>
            <a:pPr marL="228600" indent="-228600">
              <a:spcAft>
                <a:spcPts val="600"/>
              </a:spcAft>
              <a:buSzPct val="100000"/>
              <a:buChar char="●"/>
            </a:pPr>
            <a:r>
              <a:rPr lang="en-US" sz="1700" dirty="0">
                <a:solidFill>
                  <a:srgbClr val="EFEAFF"/>
                </a:solidFill>
              </a:rPr>
              <a:t>Öğrencinin başvurusu</a:t>
            </a:r>
            <a:endParaRPr lang="en-US" sz="1700" dirty="0"/>
          </a:p>
          <a:p>
            <a:pPr marL="228600" indent="-228600">
              <a:spcAft>
                <a:spcPts val="600"/>
              </a:spcAft>
              <a:buSzPct val="100000"/>
              <a:buChar char="●"/>
            </a:pPr>
            <a:r>
              <a:rPr lang="en-US" sz="1700" dirty="0">
                <a:solidFill>
                  <a:srgbClr val="EFEAFF"/>
                </a:solidFill>
              </a:rPr>
              <a:t>Onay zinciri ve başvuru takibi</a:t>
            </a:r>
            <a:endParaRPr lang="en-US" sz="17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D9D0F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Staj Takip ve Yönetim Sistemi</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Başvuru, kabul, izleme, raporlama ve değerlendirme staj.mehmetakif.edu.tr üzerinden yürütülür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4/j, 18, 20; Staj Platformu giriş ekranı</a:t>
            </a:r>
            <a:endParaRPr lang="en-US" sz="1000" dirty="0"/>
          </a:p>
        </p:txBody>
      </p:sp>
      <p:sp>
        <p:nvSpPr>
          <p:cNvPr id="5" name="etiket"/>
          <p:cNvSpPr txBox="1"/>
          <p:nvPr/>
        </p:nvSpPr>
        <p:spPr>
          <a:xfrm>
            <a:off x="7541971"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etiket"/>
          <p:cNvSpPr txBox="1"/>
          <p:nvPr/>
        </p:nvSpPr>
        <p:spPr>
          <a:xfrm>
            <a:off x="8414309" y="310896"/>
            <a:ext cx="799186" cy="246888"/>
          </a:xfrm>
          <a:prstGeom prst="roundRect">
            <a:avLst>
              <a:gd name="adj" fmla="val 50000"/>
            </a:avLst>
          </a:prstGeom>
          <a:solidFill>
            <a:schemeClr val="accent2"/>
          </a:solidFill>
          <a:ln/>
        </p:spPr>
        <p:txBody>
          <a:bodyPr wrap="square" lIns="0" tIns="0" rIns="0" bIns="0" rtlCol="0" anchor="ctr"/>
          <a:lstStyle/>
          <a:p>
            <a:pPr algn="ctr" indent="0" marL="0">
              <a:buNone/>
            </a:pPr>
            <a:r>
              <a:rPr lang="en-US" sz="1000" b="1" spc="100" kern="0" dirty="0">
                <a:solidFill>
                  <a:schemeClr val="bg1"/>
                </a:solidFill>
              </a:rPr>
              <a:t>İŞLETME</a:t>
            </a:r>
            <a:endParaRPr lang="en-US" sz="1000" dirty="0"/>
          </a:p>
        </p:txBody>
      </p:sp>
      <p:sp>
        <p:nvSpPr>
          <p:cNvPr id="7" name="etiket"/>
          <p:cNvSpPr txBox="1"/>
          <p:nvPr/>
        </p:nvSpPr>
        <p:spPr>
          <a:xfrm>
            <a:off x="9286646" y="310896"/>
            <a:ext cx="1548994" cy="246888"/>
          </a:xfrm>
          <a:prstGeom prst="roundRect">
            <a:avLst>
              <a:gd name="adj" fmla="val 50000"/>
            </a:avLst>
          </a:prstGeom>
          <a:solidFill>
            <a:schemeClr val="accent3"/>
          </a:solidFill>
          <a:ln/>
        </p:spPr>
        <p:txBody>
          <a:bodyPr wrap="square" lIns="0" tIns="0" rIns="0" bIns="0" rtlCol="0" anchor="ctr"/>
          <a:lstStyle/>
          <a:p>
            <a:pPr algn="ctr" indent="0" marL="0">
              <a:buNone/>
            </a:pPr>
            <a:r>
              <a:rPr lang="en-US" sz="1000" b="1" spc="100" kern="0" dirty="0">
                <a:solidFill>
                  <a:schemeClr val="bg1"/>
                </a:solidFill>
              </a:rPr>
              <a:t>AKADEMİK PERSONEL</a:t>
            </a:r>
            <a:endParaRPr lang="en-US" sz="1000" dirty="0"/>
          </a:p>
        </p:txBody>
      </p:sp>
      <p:sp>
        <p:nvSpPr>
          <p:cNvPr id="8" name="cerceve-login"/>
          <p:cNvSpPr/>
          <p:nvPr/>
        </p:nvSpPr>
        <p:spPr>
          <a:xfrm>
            <a:off x="548640" y="1874520"/>
            <a:ext cx="4517015" cy="4059936"/>
          </a:xfrm>
          <a:prstGeom prst="roundRect">
            <a:avLst>
              <a:gd name="adj" fmla="val 2703"/>
            </a:avLst>
          </a:prstGeom>
          <a:solidFill>
            <a:schemeClr val="bg1"/>
          </a:solidFill>
          <a:ln w="12700">
            <a:solidFill>
              <a:srgbClr val="E2DCF5"/>
            </a:solidFill>
            <a:prstDash val="solid"/>
          </a:ln>
          <a:effectLst>
            <a:outerShdw sx="100000" sy="100000" kx="0" ky="0" algn="bl" rotWithShape="0" blurRad="127000" dist="31750" dir="5400000">
              <a:srgbClr val="2B1D78">
                <a:alpha val="10000"/>
              </a:srgbClr>
            </a:outerShdw>
          </a:effectLst>
        </p:spPr>
      </p:sp>
      <p:pic>
        <p:nvPicPr>
          <p:cNvPr id="9" name="gorsel-login" descr="Staj Platformu giriş ekranı">    </p:cNvPr>
          <p:cNvPicPr>
            <a:picLocks noChangeAspect="1"/>
          </p:cNvPicPr>
          <p:nvPr/>
        </p:nvPicPr>
        <p:blipFill>
          <a:blip r:embed="rId1"/>
          <a:stretch>
            <a:fillRect/>
          </a:stretch>
        </p:blipFill>
        <p:spPr>
          <a:xfrm>
            <a:off x="612648" y="1938528"/>
            <a:ext cx="4388999" cy="3931920"/>
          </a:xfrm>
          <a:prstGeom prst="rect">
            <a:avLst/>
          </a:prstGeom>
        </p:spPr>
      </p:pic>
      <p:sp>
        <p:nvSpPr>
          <p:cNvPr id="10" name="ikon-zemin"/>
          <p:cNvSpPr/>
          <p:nvPr/>
        </p:nvSpPr>
        <p:spPr>
          <a:xfrm>
            <a:off x="5577840" y="1920240"/>
            <a:ext cx="548640" cy="548640"/>
          </a:xfrm>
          <a:prstGeom prst="ellipse">
            <a:avLst/>
          </a:prstGeom>
          <a:solidFill>
            <a:schemeClr val="accent1"/>
          </a:solidFill>
          <a:ln w="12700">
            <a:solidFill>
              <a:schemeClr val="accent1"/>
            </a:solidFill>
            <a:prstDash val="solid"/>
          </a:ln>
        </p:spPr>
      </p:sp>
      <p:pic>
        <p:nvPicPr>
          <p:cNvPr id="11" name="ikon-FaUserGraduate" descr="preencoded.png">    </p:cNvPr>
          <p:cNvPicPr>
            <a:picLocks noChangeAspect="1"/>
          </p:cNvPicPr>
          <p:nvPr/>
        </p:nvPicPr>
        <p:blipFill>
          <a:blip r:embed="rId2"/>
          <a:stretch>
            <a:fillRect/>
          </a:stretch>
        </p:blipFill>
        <p:spPr>
          <a:xfrm>
            <a:off x="5709514" y="2051914"/>
            <a:ext cx="285293" cy="285293"/>
          </a:xfrm>
          <a:prstGeom prst="rect">
            <a:avLst/>
          </a:prstGeom>
        </p:spPr>
      </p:pic>
      <p:sp>
        <p:nvSpPr>
          <p:cNvPr id="12" name="Text 8"/>
          <p:cNvSpPr txBox="1"/>
          <p:nvPr/>
        </p:nvSpPr>
        <p:spPr>
          <a:xfrm>
            <a:off x="6291072" y="1874520"/>
            <a:ext cx="5351983" cy="914400"/>
          </a:xfrm>
          <a:prstGeom prst="rect">
            <a:avLst/>
          </a:prstGeom>
          <a:noFill/>
          <a:ln/>
        </p:spPr>
        <p:txBody>
          <a:bodyPr wrap="square" lIns="0" tIns="0" rIns="0" bIns="0" rtlCol="0" anchor="t"/>
          <a:lstStyle/>
          <a:p>
            <a:pPr indent="0" marL="0">
              <a:buNone/>
            </a:pPr>
            <a:r>
              <a:rPr lang="en-US" sz="1700" b="1" dirty="0">
                <a:solidFill>
                  <a:schemeClr val="accent1"/>
                </a:solidFill>
              </a:rPr>
              <a:t>Öğrenci girişi</a:t>
            </a:r>
            <a:endParaRPr lang="en-US" sz="1500" dirty="0"/>
          </a:p>
          <a:p>
            <a:pPr indent="0" marL="0">
              <a:buNone/>
            </a:pPr>
            <a:r>
              <a:rPr lang="en-US" sz="1450" dirty="0">
                <a:solidFill>
                  <a:schemeClr val="tx1"/>
                </a:solidFill>
              </a:rPr>
              <a:t>"Öğrenci / Personel E-posta" alanına ogrenciNo@ogr.mehmetakif.edu.tr yazılır. Başka e-posta adresi kabul edilmez.</a:t>
            </a:r>
            <a:endParaRPr lang="en-US" sz="1500" dirty="0"/>
          </a:p>
        </p:txBody>
      </p:sp>
      <p:sp>
        <p:nvSpPr>
          <p:cNvPr id="13" name="ikon-zemin"/>
          <p:cNvSpPr/>
          <p:nvPr/>
        </p:nvSpPr>
        <p:spPr>
          <a:xfrm>
            <a:off x="5577840" y="2926080"/>
            <a:ext cx="548640" cy="548640"/>
          </a:xfrm>
          <a:prstGeom prst="ellipse">
            <a:avLst/>
          </a:prstGeom>
          <a:solidFill>
            <a:schemeClr val="accent4"/>
          </a:solidFill>
          <a:ln w="12700">
            <a:solidFill>
              <a:schemeClr val="accent4"/>
            </a:solidFill>
            <a:prstDash val="solid"/>
          </a:ln>
        </p:spPr>
      </p:sp>
      <p:pic>
        <p:nvPicPr>
          <p:cNvPr id="14" name="ikon-FaKey" descr="preencoded.png">    </p:cNvPr>
          <p:cNvPicPr>
            <a:picLocks noChangeAspect="1"/>
          </p:cNvPicPr>
          <p:nvPr/>
        </p:nvPicPr>
        <p:blipFill>
          <a:blip r:embed="rId3"/>
          <a:stretch>
            <a:fillRect/>
          </a:stretch>
        </p:blipFill>
        <p:spPr>
          <a:xfrm>
            <a:off x="5709514" y="3057754"/>
            <a:ext cx="285293" cy="285293"/>
          </a:xfrm>
          <a:prstGeom prst="rect">
            <a:avLst/>
          </a:prstGeom>
        </p:spPr>
      </p:pic>
      <p:sp>
        <p:nvSpPr>
          <p:cNvPr id="15" name="Text 10"/>
          <p:cNvSpPr txBox="1"/>
          <p:nvPr/>
        </p:nvSpPr>
        <p:spPr>
          <a:xfrm>
            <a:off x="6291072" y="2880360"/>
            <a:ext cx="5351983" cy="914400"/>
          </a:xfrm>
          <a:prstGeom prst="rect">
            <a:avLst/>
          </a:prstGeom>
          <a:noFill/>
          <a:ln/>
        </p:spPr>
        <p:txBody>
          <a:bodyPr wrap="square" lIns="0" tIns="0" rIns="0" bIns="0" rtlCol="0" anchor="t"/>
          <a:lstStyle/>
          <a:p>
            <a:pPr indent="0" marL="0">
              <a:buNone/>
            </a:pPr>
            <a:r>
              <a:rPr lang="en-US" sz="1700" b="1" dirty="0">
                <a:solidFill>
                  <a:schemeClr val="accent4"/>
                </a:solidFill>
              </a:rPr>
              <a:t>İlk giriş: şifre alma</a:t>
            </a:r>
            <a:endParaRPr lang="en-US" sz="1500" dirty="0"/>
          </a:p>
          <a:p>
            <a:pPr indent="0" marL="0">
              <a:buNone/>
            </a:pPr>
            <a:r>
              <a:rPr lang="en-US" sz="1450" dirty="0">
                <a:solidFill>
                  <a:schemeClr val="tx1"/>
                </a:solidFill>
              </a:rPr>
              <a:t>"Şifreni mi unuttun?" (Şifre Al) → e-posta → "OTP Kodu Gönder": 6 haneli kod e-postanıza gelir.</a:t>
            </a:r>
            <a:endParaRPr lang="en-US" sz="1500" dirty="0"/>
          </a:p>
        </p:txBody>
      </p:sp>
      <p:sp>
        <p:nvSpPr>
          <p:cNvPr id="16" name="ikon-zemin"/>
          <p:cNvSpPr/>
          <p:nvPr/>
        </p:nvSpPr>
        <p:spPr>
          <a:xfrm>
            <a:off x="5577840" y="3931920"/>
            <a:ext cx="548640" cy="548640"/>
          </a:xfrm>
          <a:prstGeom prst="ellipse">
            <a:avLst/>
          </a:prstGeom>
          <a:solidFill>
            <a:schemeClr val="accent3"/>
          </a:solidFill>
          <a:ln w="12700">
            <a:solidFill>
              <a:schemeClr val="accent3"/>
            </a:solidFill>
            <a:prstDash val="solid"/>
          </a:ln>
        </p:spPr>
      </p:sp>
      <p:pic>
        <p:nvPicPr>
          <p:cNvPr id="17" name="ikon-FaGlobe" descr="preencoded.png">    </p:cNvPr>
          <p:cNvPicPr>
            <a:picLocks noChangeAspect="1"/>
          </p:cNvPicPr>
          <p:nvPr/>
        </p:nvPicPr>
        <p:blipFill>
          <a:blip r:embed="rId4"/>
          <a:stretch>
            <a:fillRect/>
          </a:stretch>
        </p:blipFill>
        <p:spPr>
          <a:xfrm>
            <a:off x="5709514" y="4063594"/>
            <a:ext cx="285293" cy="285293"/>
          </a:xfrm>
          <a:prstGeom prst="rect">
            <a:avLst/>
          </a:prstGeom>
        </p:spPr>
      </p:pic>
      <p:sp>
        <p:nvSpPr>
          <p:cNvPr id="18" name="Text 12"/>
          <p:cNvSpPr txBox="1"/>
          <p:nvPr/>
        </p:nvSpPr>
        <p:spPr>
          <a:xfrm>
            <a:off x="6291072" y="3886200"/>
            <a:ext cx="5351983" cy="914400"/>
          </a:xfrm>
          <a:prstGeom prst="rect">
            <a:avLst/>
          </a:prstGeom>
          <a:noFill/>
          <a:ln/>
        </p:spPr>
        <p:txBody>
          <a:bodyPr wrap="square" lIns="0" tIns="0" rIns="0" bIns="0" rtlCol="0" anchor="t"/>
          <a:lstStyle/>
          <a:p>
            <a:pPr indent="0" marL="0">
              <a:buNone/>
            </a:pPr>
            <a:r>
              <a:rPr lang="en-US" sz="1700" b="1" dirty="0">
                <a:solidFill>
                  <a:schemeClr val="accent3"/>
                </a:solidFill>
              </a:rPr>
              <a:t>MAKUNET ile şifresiz</a:t>
            </a:r>
            <a:endParaRPr lang="en-US" sz="1500" dirty="0"/>
          </a:p>
          <a:p>
            <a:pPr indent="0" marL="0">
              <a:buNone/>
            </a:pPr>
            <a:r>
              <a:rPr lang="en-US" sz="1450" dirty="0">
                <a:solidFill>
                  <a:schemeClr val="tx1"/>
                </a:solidFill>
              </a:rPr>
              <a:t>Öğrenci ve akademisyenler MAKUNET'teki "Staj Platformu" bağlantısıyla şifresiz girebilir.</a:t>
            </a:r>
            <a:endParaRPr lang="en-US" sz="1500" dirty="0"/>
          </a:p>
        </p:txBody>
      </p:sp>
      <p:sp>
        <p:nvSpPr>
          <p:cNvPr id="19" name="ikon-zemin"/>
          <p:cNvSpPr/>
          <p:nvPr/>
        </p:nvSpPr>
        <p:spPr>
          <a:xfrm>
            <a:off x="5577840" y="4937760"/>
            <a:ext cx="548640" cy="548640"/>
          </a:xfrm>
          <a:prstGeom prst="ellipse">
            <a:avLst/>
          </a:prstGeom>
          <a:solidFill>
            <a:schemeClr val="accent2"/>
          </a:solidFill>
          <a:ln w="12700">
            <a:solidFill>
              <a:schemeClr val="accent2"/>
            </a:solidFill>
            <a:prstDash val="solid"/>
          </a:ln>
        </p:spPr>
      </p:sp>
      <p:pic>
        <p:nvPicPr>
          <p:cNvPr id="20" name="ikon-FaIndustry" descr="preencoded.png">    </p:cNvPr>
          <p:cNvPicPr>
            <a:picLocks noChangeAspect="1"/>
          </p:cNvPicPr>
          <p:nvPr/>
        </p:nvPicPr>
        <p:blipFill>
          <a:blip r:embed="rId5"/>
          <a:stretch>
            <a:fillRect/>
          </a:stretch>
        </p:blipFill>
        <p:spPr>
          <a:xfrm>
            <a:off x="5709514" y="5069434"/>
            <a:ext cx="285293" cy="285293"/>
          </a:xfrm>
          <a:prstGeom prst="rect">
            <a:avLst/>
          </a:prstGeom>
        </p:spPr>
      </p:pic>
      <p:sp>
        <p:nvSpPr>
          <p:cNvPr id="21" name="Text 14"/>
          <p:cNvSpPr txBox="1"/>
          <p:nvPr/>
        </p:nvSpPr>
        <p:spPr>
          <a:xfrm>
            <a:off x="6291072" y="4892040"/>
            <a:ext cx="5351983" cy="914400"/>
          </a:xfrm>
          <a:prstGeom prst="rect">
            <a:avLst/>
          </a:prstGeom>
          <a:noFill/>
          <a:ln/>
        </p:spPr>
        <p:txBody>
          <a:bodyPr wrap="square" lIns="0" tIns="0" rIns="0" bIns="0" rtlCol="0" anchor="t"/>
          <a:lstStyle/>
          <a:p>
            <a:pPr indent="0" marL="0">
              <a:buNone/>
            </a:pPr>
            <a:r>
              <a:rPr lang="en-US" sz="1700" b="1" dirty="0">
                <a:solidFill>
                  <a:schemeClr val="accent2"/>
                </a:solidFill>
              </a:rPr>
              <a:t>İşletmeler</a:t>
            </a:r>
            <a:endParaRPr lang="en-US" sz="1500" dirty="0"/>
          </a:p>
          <a:p>
            <a:pPr indent="0" marL="0">
              <a:buNone/>
            </a:pPr>
            <a:r>
              <a:rPr lang="en-US" sz="1450" dirty="0">
                <a:solidFill>
                  <a:schemeClr val="tx1"/>
                </a:solidFill>
              </a:rPr>
              <a:t>"Firma Girişi" bağlantısını kullanır; hesabı yoksa "Firma Kaydı Oluştur" ile kaydolur.</a:t>
            </a:r>
            <a:endParaRPr lang="en-US" sz="15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İşletmenin sisteme kaydı</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Öğrenci başvurusundan önce işletme kaydolmalı ve eğitici personelini tanımlamalıdır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10/2-b, 11/1-a; Staj Platformu firma kayıt ekranı</a:t>
            </a:r>
            <a:endParaRPr lang="en-US" sz="1000" dirty="0"/>
          </a:p>
        </p:txBody>
      </p:sp>
      <p:sp>
        <p:nvSpPr>
          <p:cNvPr id="5" name="etiket"/>
          <p:cNvSpPr txBox="1"/>
          <p:nvPr/>
        </p:nvSpPr>
        <p:spPr>
          <a:xfrm>
            <a:off x="9164117" y="310896"/>
            <a:ext cx="799186" cy="246888"/>
          </a:xfrm>
          <a:prstGeom prst="roundRect">
            <a:avLst>
              <a:gd name="adj" fmla="val 50000"/>
            </a:avLst>
          </a:prstGeom>
          <a:solidFill>
            <a:schemeClr val="accent2"/>
          </a:solidFill>
          <a:ln/>
        </p:spPr>
        <p:txBody>
          <a:bodyPr wrap="square" lIns="0" tIns="0" rIns="0" bIns="0" rtlCol="0" anchor="ctr"/>
          <a:lstStyle/>
          <a:p>
            <a:pPr algn="ctr" indent="0" marL="0">
              <a:buNone/>
            </a:pPr>
            <a:r>
              <a:rPr lang="en-US" sz="1000" b="1" spc="100" kern="0" dirty="0">
                <a:solidFill>
                  <a:schemeClr val="bg1"/>
                </a:solidFill>
              </a:rPr>
              <a:t>İŞLETME</a:t>
            </a:r>
            <a:endParaRPr lang="en-US" sz="1000" dirty="0"/>
          </a:p>
        </p:txBody>
      </p:sp>
      <p:sp>
        <p:nvSpPr>
          <p:cNvPr id="6" name="etiket"/>
          <p:cNvSpPr txBox="1"/>
          <p:nvPr/>
        </p:nvSpPr>
        <p:spPr>
          <a:xfrm>
            <a:off x="10036454"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7" name="Text 5"/>
          <p:cNvSpPr txBox="1"/>
          <p:nvPr/>
        </p:nvSpPr>
        <p:spPr>
          <a:xfrm>
            <a:off x="548640" y="1938528"/>
            <a:ext cx="384048" cy="384048"/>
          </a:xfrm>
          <a:prstGeom prst="ellipse">
            <a:avLst/>
          </a:prstGeom>
          <a:solidFill>
            <a:schemeClr val="accent2"/>
          </a:solidFill>
          <a:ln>
            <a:solidFill>
              <a:schemeClr val="accent2"/>
            </a:solid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8" name="Text 6"/>
          <p:cNvSpPr txBox="1"/>
          <p:nvPr/>
        </p:nvSpPr>
        <p:spPr>
          <a:xfrm>
            <a:off x="1097280" y="1911096"/>
            <a:ext cx="4572000" cy="676656"/>
          </a:xfrm>
          <a:prstGeom prst="rect">
            <a:avLst/>
          </a:prstGeom>
          <a:noFill/>
          <a:ln/>
        </p:spPr>
        <p:txBody>
          <a:bodyPr wrap="square" lIns="0" tIns="0" rIns="0" bIns="0" rtlCol="0" anchor="t"/>
          <a:lstStyle/>
          <a:p>
            <a:pPr indent="0" marL="0">
              <a:buNone/>
            </a:pPr>
            <a:r>
              <a:rPr lang="en-US" sz="1600" b="1" dirty="0">
                <a:solidFill>
                  <a:schemeClr val="tx1"/>
                </a:solidFill>
              </a:rPr>
              <a:t>Firma Girişi → "Firma Kaydı Oluştur"</a:t>
            </a:r>
            <a:pPr indent="0" marL="0">
              <a:buNone/>
            </a:pPr>
            <a:endParaRPr lang="en-US" sz="1500" dirty="0"/>
          </a:p>
          <a:p>
            <a:pPr indent="0" marL="0">
              <a:buNone/>
            </a:pPr>
            <a:r>
              <a:rPr lang="en-US" sz="1400" dirty="0">
                <a:solidFill>
                  <a:srgbClr val="5B5680"/>
                </a:solidFill>
              </a:rPr>
              <a:t>Giriş ekranındaki Firma Girişi bağlantısından.</a:t>
            </a:r>
            <a:endParaRPr lang="en-US" sz="1500" dirty="0"/>
          </a:p>
        </p:txBody>
      </p:sp>
      <p:sp>
        <p:nvSpPr>
          <p:cNvPr id="9" name="Text 7"/>
          <p:cNvSpPr txBox="1"/>
          <p:nvPr/>
        </p:nvSpPr>
        <p:spPr>
          <a:xfrm>
            <a:off x="548640" y="2724912"/>
            <a:ext cx="384048" cy="384048"/>
          </a:xfrm>
          <a:prstGeom prst="ellipse">
            <a:avLst/>
          </a:prstGeom>
          <a:solidFill>
            <a:schemeClr val="accent2"/>
          </a:solidFill>
          <a:ln>
            <a:solidFill>
              <a:schemeClr val="accent2"/>
            </a:solid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8"/>
          <p:cNvSpPr txBox="1"/>
          <p:nvPr/>
        </p:nvSpPr>
        <p:spPr>
          <a:xfrm>
            <a:off x="1097280" y="2697480"/>
            <a:ext cx="4572000" cy="676656"/>
          </a:xfrm>
          <a:prstGeom prst="rect">
            <a:avLst/>
          </a:prstGeom>
          <a:noFill/>
          <a:ln/>
        </p:spPr>
        <p:txBody>
          <a:bodyPr wrap="square" lIns="0" tIns="0" rIns="0" bIns="0" rtlCol="0" anchor="t"/>
          <a:lstStyle/>
          <a:p>
            <a:pPr indent="0" marL="0">
              <a:buNone/>
            </a:pPr>
            <a:r>
              <a:rPr lang="en-US" sz="1600" b="1" dirty="0">
                <a:solidFill>
                  <a:schemeClr val="tx1"/>
                </a:solidFill>
              </a:rPr>
              <a:t>Firma bilgileri</a:t>
            </a:r>
            <a:pPr indent="0" marL="0">
              <a:buNone/>
            </a:pPr>
            <a:endParaRPr lang="en-US" sz="1500" dirty="0"/>
          </a:p>
          <a:p>
            <a:pPr indent="0" marL="0">
              <a:buNone/>
            </a:pPr>
            <a:r>
              <a:rPr lang="en-US" sz="1400" dirty="0">
                <a:solidFill>
                  <a:srgbClr val="5B5680"/>
                </a:solidFill>
              </a:rPr>
              <a:t>Vergi No (öğrenciler firmayı bununla bulur), firma adı, e-posta, telefon, sektör, faaliyet alanı, adres.</a:t>
            </a:r>
            <a:endParaRPr lang="en-US" sz="1500" dirty="0"/>
          </a:p>
        </p:txBody>
      </p:sp>
      <p:sp>
        <p:nvSpPr>
          <p:cNvPr id="11" name="Text 9"/>
          <p:cNvSpPr txBox="1"/>
          <p:nvPr/>
        </p:nvSpPr>
        <p:spPr>
          <a:xfrm>
            <a:off x="548640" y="3511296"/>
            <a:ext cx="384048" cy="384048"/>
          </a:xfrm>
          <a:prstGeom prst="ellipse">
            <a:avLst/>
          </a:prstGeom>
          <a:solidFill>
            <a:schemeClr val="accent2"/>
          </a:solidFill>
          <a:ln>
            <a:solidFill>
              <a:schemeClr val="accent2"/>
            </a:solid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2" name="Text 10"/>
          <p:cNvSpPr txBox="1"/>
          <p:nvPr/>
        </p:nvSpPr>
        <p:spPr>
          <a:xfrm>
            <a:off x="1097280" y="3483864"/>
            <a:ext cx="4572000" cy="676656"/>
          </a:xfrm>
          <a:prstGeom prst="rect">
            <a:avLst/>
          </a:prstGeom>
          <a:noFill/>
          <a:ln/>
        </p:spPr>
        <p:txBody>
          <a:bodyPr wrap="square" lIns="0" tIns="0" rIns="0" bIns="0" rtlCol="0" anchor="t"/>
          <a:lstStyle/>
          <a:p>
            <a:pPr indent="0" marL="0">
              <a:buNone/>
            </a:pPr>
            <a:r>
              <a:rPr lang="en-US" sz="1600" b="1" dirty="0">
                <a:solidFill>
                  <a:schemeClr val="tx1"/>
                </a:solidFill>
              </a:rPr>
              <a:t>Yetkili = eğitici personel</a:t>
            </a:r>
            <a:pPr indent="0" marL="0">
              <a:buNone/>
            </a:pPr>
            <a:endParaRPr lang="en-US" sz="1500" dirty="0"/>
          </a:p>
          <a:p>
            <a:pPr indent="0" marL="0">
              <a:buNone/>
            </a:pPr>
            <a:r>
              <a:rPr lang="en-US" sz="1400" dirty="0">
                <a:solidFill>
                  <a:srgbClr val="5B5680"/>
                </a:solidFill>
              </a:rPr>
              <a:t>Ad soyad ve e-posta; birden fazla yetkili eklenebilir. Başvuru, öğrencinin seçtiği yetkiliye düşer.</a:t>
            </a:r>
            <a:endParaRPr lang="en-US" sz="1500" dirty="0"/>
          </a:p>
        </p:txBody>
      </p:sp>
      <p:sp>
        <p:nvSpPr>
          <p:cNvPr id="13" name="Text 11"/>
          <p:cNvSpPr txBox="1"/>
          <p:nvPr/>
        </p:nvSpPr>
        <p:spPr>
          <a:xfrm>
            <a:off x="548640" y="4297680"/>
            <a:ext cx="384048" cy="384048"/>
          </a:xfrm>
          <a:prstGeom prst="ellipse">
            <a:avLst/>
          </a:prstGeom>
          <a:solidFill>
            <a:schemeClr val="accent2"/>
          </a:solidFill>
          <a:ln>
            <a:solidFill>
              <a:schemeClr val="accent2"/>
            </a:solid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4" name="Text 12"/>
          <p:cNvSpPr txBox="1"/>
          <p:nvPr/>
        </p:nvSpPr>
        <p:spPr>
          <a:xfrm>
            <a:off x="1097280" y="4270248"/>
            <a:ext cx="4572000" cy="676656"/>
          </a:xfrm>
          <a:prstGeom prst="rect">
            <a:avLst/>
          </a:prstGeom>
          <a:noFill/>
          <a:ln/>
        </p:spPr>
        <p:txBody>
          <a:bodyPr wrap="square" lIns="0" tIns="0" rIns="0" bIns="0" rtlCol="0" anchor="t"/>
          <a:lstStyle/>
          <a:p>
            <a:pPr indent="0" marL="0">
              <a:buNone/>
            </a:pPr>
            <a:r>
              <a:rPr lang="en-US" sz="1600" b="1" dirty="0">
                <a:solidFill>
                  <a:schemeClr val="tx1"/>
                </a:solidFill>
              </a:rPr>
              <a:t>Konum: haritadan işaretlenir</a:t>
            </a:r>
            <a:pPr indent="0" marL="0">
              <a:buNone/>
            </a:pPr>
            <a:endParaRPr lang="en-US" sz="1500" dirty="0"/>
          </a:p>
          <a:p>
            <a:pPr indent="0" marL="0">
              <a:buNone/>
            </a:pPr>
            <a:r>
              <a:rPr lang="en-US" sz="1400" dirty="0">
                <a:solidFill>
                  <a:srgbClr val="5B5680"/>
                </a:solidFill>
              </a:rPr>
              <a:t>Öğrencinin yoklaması bu konuma göre alınır; doğru işaretlenmelidir.</a:t>
            </a:r>
            <a:endParaRPr lang="en-US" sz="1500" dirty="0"/>
          </a:p>
        </p:txBody>
      </p:sp>
      <p:sp>
        <p:nvSpPr>
          <p:cNvPr id="15" name="Text 13"/>
          <p:cNvSpPr txBox="1"/>
          <p:nvPr/>
        </p:nvSpPr>
        <p:spPr>
          <a:xfrm>
            <a:off x="548640" y="5084064"/>
            <a:ext cx="384048" cy="384048"/>
          </a:xfrm>
          <a:prstGeom prst="ellipse">
            <a:avLst/>
          </a:prstGeom>
          <a:solidFill>
            <a:schemeClr val="accent2"/>
          </a:solidFill>
          <a:ln>
            <a:solidFill>
              <a:schemeClr val="accent2"/>
            </a:solidFill>
          </a:ln>
        </p:spPr>
        <p:txBody>
          <a:bodyPr wrap="square" lIns="0" tIns="0" rIns="0" bIns="0" rtlCol="0" anchor="ctr"/>
          <a:lstStyle/>
          <a:p>
            <a:pPr algn="ctr" indent="0" marL="0">
              <a:buNone/>
            </a:pPr>
            <a:r>
              <a:rPr lang="en-US" sz="1400" b="1" dirty="0">
                <a:solidFill>
                  <a:schemeClr val="bg1"/>
                </a:solidFill>
              </a:rPr>
              <a:t>5</a:t>
            </a:r>
            <a:endParaRPr lang="en-US" sz="1400" dirty="0"/>
          </a:p>
        </p:txBody>
      </p:sp>
      <p:sp>
        <p:nvSpPr>
          <p:cNvPr id="16" name="Text 14"/>
          <p:cNvSpPr txBox="1"/>
          <p:nvPr/>
        </p:nvSpPr>
        <p:spPr>
          <a:xfrm>
            <a:off x="1097280" y="5056632"/>
            <a:ext cx="4572000" cy="676656"/>
          </a:xfrm>
          <a:prstGeom prst="rect">
            <a:avLst/>
          </a:prstGeom>
          <a:noFill/>
          <a:ln/>
        </p:spPr>
        <p:txBody>
          <a:bodyPr wrap="square" lIns="0" tIns="0" rIns="0" bIns="0" rtlCol="0" anchor="t"/>
          <a:lstStyle/>
          <a:p>
            <a:pPr indent="0" marL="0">
              <a:buNone/>
            </a:pPr>
            <a:r>
              <a:rPr lang="en-US" sz="1600" b="1" dirty="0">
                <a:solidFill>
                  <a:schemeClr val="tx1"/>
                </a:solidFill>
              </a:rPr>
              <a:t>Şifreler e-postayla gelir</a:t>
            </a:r>
            <a:pPr indent="0" marL="0">
              <a:buNone/>
            </a:pPr>
            <a:endParaRPr lang="en-US" sz="1500" dirty="0"/>
          </a:p>
          <a:p>
            <a:pPr indent="0" marL="0">
              <a:buNone/>
            </a:pPr>
            <a:r>
              <a:rPr lang="en-US" sz="1400" dirty="0">
                <a:solidFill>
                  <a:srgbClr val="5B5680"/>
                </a:solidFill>
              </a:rPr>
              <a:t>Firma ve yetkili e-postalarına gönderilir; ilk girişte değiştirilmesi önerilir.</a:t>
            </a:r>
            <a:endParaRPr lang="en-US" sz="1500" dirty="0"/>
          </a:p>
        </p:txBody>
      </p:sp>
      <p:sp>
        <p:nvSpPr>
          <p:cNvPr id="17" name="cerceve-firma_kayit"/>
          <p:cNvSpPr/>
          <p:nvPr/>
        </p:nvSpPr>
        <p:spPr>
          <a:xfrm>
            <a:off x="5860002" y="1901952"/>
            <a:ext cx="3039616" cy="2916936"/>
          </a:xfrm>
          <a:prstGeom prst="roundRect">
            <a:avLst>
              <a:gd name="adj" fmla="val 3762"/>
            </a:avLst>
          </a:prstGeom>
          <a:solidFill>
            <a:schemeClr val="bg1"/>
          </a:solidFill>
          <a:ln w="12700">
            <a:solidFill>
              <a:srgbClr val="E2DCF5"/>
            </a:solidFill>
            <a:prstDash val="solid"/>
          </a:ln>
          <a:effectLst>
            <a:outerShdw sx="100000" sy="100000" kx="0" ky="0" algn="bl" rotWithShape="0" blurRad="127000" dist="31750" dir="5400000">
              <a:srgbClr val="2B1D78">
                <a:alpha val="10000"/>
              </a:srgbClr>
            </a:outerShdw>
          </a:effectLst>
        </p:spPr>
      </p:sp>
      <p:pic>
        <p:nvPicPr>
          <p:cNvPr id="18" name="gorsel-firma_kayit" descr="Firma kayıt formu">    </p:cNvPr>
          <p:cNvPicPr>
            <a:picLocks noChangeAspect="1"/>
          </p:cNvPicPr>
          <p:nvPr/>
        </p:nvPicPr>
        <p:blipFill>
          <a:blip r:embed="rId1"/>
          <a:stretch>
            <a:fillRect/>
          </a:stretch>
        </p:blipFill>
        <p:spPr>
          <a:xfrm>
            <a:off x="5924010" y="1965960"/>
            <a:ext cx="2911600" cy="2788920"/>
          </a:xfrm>
          <a:prstGeom prst="rect">
            <a:avLst/>
          </a:prstGeom>
        </p:spPr>
      </p:pic>
      <p:sp>
        <p:nvSpPr>
          <p:cNvPr id="19" name="cerceve-firma_yetkili"/>
          <p:cNvSpPr/>
          <p:nvPr/>
        </p:nvSpPr>
        <p:spPr>
          <a:xfrm>
            <a:off x="9000202" y="1901952"/>
            <a:ext cx="2706862" cy="2916936"/>
          </a:xfrm>
          <a:prstGeom prst="roundRect">
            <a:avLst>
              <a:gd name="adj" fmla="val 4054"/>
            </a:avLst>
          </a:prstGeom>
          <a:solidFill>
            <a:schemeClr val="bg1"/>
          </a:solidFill>
          <a:ln w="12700">
            <a:solidFill>
              <a:srgbClr val="E2DCF5"/>
            </a:solidFill>
            <a:prstDash val="solid"/>
          </a:ln>
          <a:effectLst>
            <a:outerShdw sx="100000" sy="100000" kx="0" ky="0" algn="bl" rotWithShape="0" blurRad="127000" dist="31750" dir="5400000">
              <a:srgbClr val="2B1D78">
                <a:alpha val="10000"/>
              </a:srgbClr>
            </a:outerShdw>
          </a:effectLst>
        </p:spPr>
      </p:sp>
      <p:pic>
        <p:nvPicPr>
          <p:cNvPr id="20" name="gorsel-firma_yetkili" descr="Yetkili ve konum bilgileri">    </p:cNvPr>
          <p:cNvPicPr>
            <a:picLocks noChangeAspect="1"/>
          </p:cNvPicPr>
          <p:nvPr/>
        </p:nvPicPr>
        <p:blipFill>
          <a:blip r:embed="rId2"/>
          <a:stretch>
            <a:fillRect/>
          </a:stretch>
        </p:blipFill>
        <p:spPr>
          <a:xfrm>
            <a:off x="9064210" y="1965960"/>
            <a:ext cx="2578846" cy="2788920"/>
          </a:xfrm>
          <a:prstGeom prst="rect">
            <a:avLst/>
          </a:prstGeom>
        </p:spPr>
      </p:pic>
      <p:sp>
        <p:nvSpPr>
          <p:cNvPr id="21" name="kart"/>
          <p:cNvSpPr/>
          <p:nvPr/>
        </p:nvSpPr>
        <p:spPr>
          <a:xfrm>
            <a:off x="5860002" y="5047488"/>
            <a:ext cx="5783053" cy="850392"/>
          </a:xfrm>
          <a:prstGeom prst="roundRect">
            <a:avLst>
              <a:gd name="adj" fmla="val 15054"/>
            </a:avLst>
          </a:prstGeom>
          <a:solidFill>
            <a:srgbClr val="F6F3FF"/>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2" name="ikon-zemin"/>
          <p:cNvSpPr/>
          <p:nvPr/>
        </p:nvSpPr>
        <p:spPr>
          <a:xfrm>
            <a:off x="6042882" y="5216652"/>
            <a:ext cx="512064" cy="512064"/>
          </a:xfrm>
          <a:prstGeom prst="ellipse">
            <a:avLst/>
          </a:prstGeom>
          <a:solidFill>
            <a:schemeClr val="accent4"/>
          </a:solidFill>
          <a:ln w="12700">
            <a:solidFill>
              <a:schemeClr val="accent4"/>
            </a:solidFill>
            <a:prstDash val="solid"/>
          </a:ln>
        </p:spPr>
      </p:sp>
      <p:pic>
        <p:nvPicPr>
          <p:cNvPr id="23" name="ikon-FaInfo" descr="preencoded.png">    </p:cNvPr>
          <p:cNvPicPr>
            <a:picLocks noChangeAspect="1"/>
          </p:cNvPicPr>
          <p:nvPr/>
        </p:nvPicPr>
        <p:blipFill>
          <a:blip r:embed="rId3"/>
          <a:stretch>
            <a:fillRect/>
          </a:stretch>
        </p:blipFill>
        <p:spPr>
          <a:xfrm>
            <a:off x="6165777" y="5339547"/>
            <a:ext cx="266273" cy="266273"/>
          </a:xfrm>
          <a:prstGeom prst="rect">
            <a:avLst/>
          </a:prstGeom>
        </p:spPr>
      </p:pic>
      <p:sp>
        <p:nvSpPr>
          <p:cNvPr id="24" name="Text 19"/>
          <p:cNvSpPr txBox="1"/>
          <p:nvPr/>
        </p:nvSpPr>
        <p:spPr>
          <a:xfrm>
            <a:off x="6719538" y="5138928"/>
            <a:ext cx="4768069" cy="667512"/>
          </a:xfrm>
          <a:prstGeom prst="rect">
            <a:avLst/>
          </a:prstGeom>
          <a:noFill/>
          <a:ln/>
        </p:spPr>
        <p:txBody>
          <a:bodyPr wrap="square" lIns="0" tIns="0" rIns="0" bIns="0" rtlCol="0" anchor="ctr"/>
          <a:lstStyle/>
          <a:p>
            <a:pPr indent="0" marL="0">
              <a:buNone/>
            </a:pPr>
            <a:r>
              <a:rPr lang="en-US" sz="1400" dirty="0">
                <a:solidFill>
                  <a:schemeClr val="tx1"/>
                </a:solidFill>
              </a:rPr>
              <a:t>Sistemde kayıtlı bir vergi numarasıyla ikinci kez kayıt yapılamaz.</a:t>
            </a:r>
            <a:endParaRPr lang="en-US" sz="14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Öğrencinin sistemden başvurusu</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İlan edilen başvuru tarihleri içinde, Stajlarım sayfasından yapılır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18/1, 21/3; İME Kabul Formu genel bilgiler; Staj Platformu başvuru ekranları</a:t>
            </a:r>
            <a:endParaRPr lang="en-US" sz="1000" dirty="0"/>
          </a:p>
        </p:txBody>
      </p:sp>
      <p:sp>
        <p:nvSpPr>
          <p:cNvPr id="5" name="etiket"/>
          <p:cNvSpPr txBox="1"/>
          <p:nvPr/>
        </p:nvSpPr>
        <p:spPr>
          <a:xfrm>
            <a:off x="10036454"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Text 4"/>
          <p:cNvSpPr txBox="1"/>
          <p:nvPr/>
        </p:nvSpPr>
        <p:spPr>
          <a:xfrm>
            <a:off x="548640" y="1920240"/>
            <a:ext cx="365760" cy="365760"/>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5"/>
          <p:cNvSpPr txBox="1"/>
          <p:nvPr/>
        </p:nvSpPr>
        <p:spPr>
          <a:xfrm>
            <a:off x="1078992" y="1892808"/>
            <a:ext cx="5641848" cy="548640"/>
          </a:xfrm>
          <a:prstGeom prst="rect">
            <a:avLst/>
          </a:prstGeom>
          <a:noFill/>
          <a:ln/>
        </p:spPr>
        <p:txBody>
          <a:bodyPr wrap="square" lIns="0" tIns="0" rIns="0" bIns="0" rtlCol="0" anchor="t"/>
          <a:lstStyle/>
          <a:p>
            <a:pPr indent="0" marL="0">
              <a:buNone/>
            </a:pPr>
            <a:r>
              <a:rPr lang="en-US" sz="1600" b="1" dirty="0">
                <a:solidFill>
                  <a:schemeClr val="tx1"/>
                </a:solidFill>
              </a:rPr>
              <a:t>Stajlarım → "+ Yeni Staj Başvurusu"</a:t>
            </a:r>
            <a:pPr indent="0" marL="0">
              <a:buNone/>
            </a:pPr>
            <a:endParaRPr lang="en-US" sz="1500" dirty="0"/>
          </a:p>
          <a:p>
            <a:pPr indent="0" marL="0">
              <a:buNone/>
            </a:pPr>
            <a:r>
              <a:rPr lang="en-US" sz="1400" dirty="0">
                <a:solidFill>
                  <a:srgbClr val="5B5680"/>
                </a:solidFill>
              </a:rPr>
              <a:t>Başvuru yapılabilecek dönemler listelenir.</a:t>
            </a:r>
            <a:endParaRPr lang="en-US" sz="1500" dirty="0"/>
          </a:p>
        </p:txBody>
      </p:sp>
      <p:sp>
        <p:nvSpPr>
          <p:cNvPr id="8" name="Text 6"/>
          <p:cNvSpPr txBox="1"/>
          <p:nvPr/>
        </p:nvSpPr>
        <p:spPr>
          <a:xfrm>
            <a:off x="548640" y="2578608"/>
            <a:ext cx="365760" cy="365760"/>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9" name="Text 7"/>
          <p:cNvSpPr txBox="1"/>
          <p:nvPr/>
        </p:nvSpPr>
        <p:spPr>
          <a:xfrm>
            <a:off x="1078992" y="2551176"/>
            <a:ext cx="5641848" cy="548640"/>
          </a:xfrm>
          <a:prstGeom prst="rect">
            <a:avLst/>
          </a:prstGeom>
          <a:noFill/>
          <a:ln/>
        </p:spPr>
        <p:txBody>
          <a:bodyPr wrap="square" lIns="0" tIns="0" rIns="0" bIns="0" rtlCol="0" anchor="t"/>
          <a:lstStyle/>
          <a:p>
            <a:pPr indent="0" marL="0">
              <a:buNone/>
            </a:pPr>
            <a:r>
              <a:rPr lang="en-US" sz="1600" b="1" dirty="0">
                <a:solidFill>
                  <a:schemeClr val="tx1"/>
                </a:solidFill>
              </a:rPr>
              <a:t>Staj Türü: İşletmede Mesleki Eğitim</a:t>
            </a:r>
            <a:pPr indent="0" marL="0">
              <a:buNone/>
            </a:pPr>
            <a:endParaRPr lang="en-US" sz="1500" dirty="0"/>
          </a:p>
          <a:p>
            <a:pPr indent="0" marL="0">
              <a:buNone/>
            </a:pPr>
            <a:r>
              <a:rPr lang="en-US" sz="1400" dirty="0">
                <a:solidFill>
                  <a:srgbClr val="5B5680"/>
                </a:solidFill>
              </a:rPr>
              <a:t>Başlangıç ve bitiş tarihleri otomatik gelir.</a:t>
            </a:r>
            <a:endParaRPr lang="en-US" sz="1500" dirty="0"/>
          </a:p>
        </p:txBody>
      </p:sp>
      <p:sp>
        <p:nvSpPr>
          <p:cNvPr id="10" name="Text 8"/>
          <p:cNvSpPr txBox="1"/>
          <p:nvPr/>
        </p:nvSpPr>
        <p:spPr>
          <a:xfrm>
            <a:off x="548640" y="3236976"/>
            <a:ext cx="365760" cy="365760"/>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1" name="Text 9"/>
          <p:cNvSpPr txBox="1"/>
          <p:nvPr/>
        </p:nvSpPr>
        <p:spPr>
          <a:xfrm>
            <a:off x="1078992" y="3209544"/>
            <a:ext cx="5641848" cy="548640"/>
          </a:xfrm>
          <a:prstGeom prst="rect">
            <a:avLst/>
          </a:prstGeom>
          <a:noFill/>
          <a:ln/>
        </p:spPr>
        <p:txBody>
          <a:bodyPr wrap="square" lIns="0" tIns="0" rIns="0" bIns="0" rtlCol="0" anchor="t"/>
          <a:lstStyle/>
          <a:p>
            <a:pPr indent="0" marL="0">
              <a:buNone/>
            </a:pPr>
            <a:r>
              <a:rPr lang="en-US" sz="1600" b="1" dirty="0">
                <a:solidFill>
                  <a:schemeClr val="tx1"/>
                </a:solidFill>
              </a:rPr>
              <a:t>Çalışma Türü ve GSS beyanı</a:t>
            </a:r>
            <a:pPr indent="0" marL="0">
              <a:buNone/>
            </a:pPr>
            <a:endParaRPr lang="en-US" sz="1500" dirty="0"/>
          </a:p>
          <a:p>
            <a:pPr indent="0" marL="0">
              <a:buNone/>
            </a:pPr>
            <a:r>
              <a:rPr lang="en-US" sz="1400" dirty="0">
                <a:solidFill>
                  <a:srgbClr val="5B5680"/>
                </a:solidFill>
              </a:rPr>
              <a:t>"İş Yerinde"; GSS beyanı doğru, güncel ve Kabul Formuyla tutarlı.</a:t>
            </a:r>
            <a:endParaRPr lang="en-US" sz="1500" dirty="0"/>
          </a:p>
        </p:txBody>
      </p:sp>
      <p:sp>
        <p:nvSpPr>
          <p:cNvPr id="12" name="Text 10"/>
          <p:cNvSpPr txBox="1"/>
          <p:nvPr/>
        </p:nvSpPr>
        <p:spPr>
          <a:xfrm>
            <a:off x="548640" y="3895344"/>
            <a:ext cx="365760" cy="365760"/>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3" name="Text 11"/>
          <p:cNvSpPr txBox="1"/>
          <p:nvPr/>
        </p:nvSpPr>
        <p:spPr>
          <a:xfrm>
            <a:off x="1078992" y="3867912"/>
            <a:ext cx="5641848" cy="548640"/>
          </a:xfrm>
          <a:prstGeom prst="rect">
            <a:avLst/>
          </a:prstGeom>
          <a:noFill/>
          <a:ln/>
        </p:spPr>
        <p:txBody>
          <a:bodyPr wrap="square" lIns="0" tIns="0" rIns="0" bIns="0" rtlCol="0" anchor="t"/>
          <a:lstStyle/>
          <a:p>
            <a:pPr indent="0" marL="0">
              <a:buNone/>
            </a:pPr>
            <a:r>
              <a:rPr lang="en-US" sz="1600" b="1" dirty="0">
                <a:solidFill>
                  <a:schemeClr val="tx1"/>
                </a:solidFill>
              </a:rPr>
              <a:t>Vergi numarasıyla firmayı bulun</a:t>
            </a:r>
            <a:pPr indent="0" marL="0">
              <a:buNone/>
            </a:pPr>
            <a:endParaRPr lang="en-US" sz="1500" dirty="0"/>
          </a:p>
          <a:p>
            <a:pPr indent="0" marL="0">
              <a:buNone/>
            </a:pPr>
            <a:r>
              <a:rPr lang="en-US" sz="1400" dirty="0">
                <a:solidFill>
                  <a:srgbClr val="5B5680"/>
                </a:solidFill>
              </a:rPr>
              <a:t>"Firma Bul" → listeden eğitici personeli (firma yetkilisi) seçin.</a:t>
            </a:r>
            <a:endParaRPr lang="en-US" sz="1500" dirty="0"/>
          </a:p>
        </p:txBody>
      </p:sp>
      <p:sp>
        <p:nvSpPr>
          <p:cNvPr id="14" name="Text 12"/>
          <p:cNvSpPr txBox="1"/>
          <p:nvPr/>
        </p:nvSpPr>
        <p:spPr>
          <a:xfrm>
            <a:off x="548640" y="4553712"/>
            <a:ext cx="365760" cy="365760"/>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400" b="1" dirty="0">
                <a:solidFill>
                  <a:schemeClr val="bg1"/>
                </a:solidFill>
              </a:rPr>
              <a:t>5</a:t>
            </a:r>
            <a:endParaRPr lang="en-US" sz="1400" dirty="0"/>
          </a:p>
        </p:txBody>
      </p:sp>
      <p:sp>
        <p:nvSpPr>
          <p:cNvPr id="15" name="Text 13"/>
          <p:cNvSpPr txBox="1"/>
          <p:nvPr/>
        </p:nvSpPr>
        <p:spPr>
          <a:xfrm>
            <a:off x="1078992" y="4526280"/>
            <a:ext cx="5641848" cy="548640"/>
          </a:xfrm>
          <a:prstGeom prst="rect">
            <a:avLst/>
          </a:prstGeom>
          <a:noFill/>
          <a:ln/>
        </p:spPr>
        <p:txBody>
          <a:bodyPr wrap="square" lIns="0" tIns="0" rIns="0" bIns="0" rtlCol="0" anchor="t"/>
          <a:lstStyle/>
          <a:p>
            <a:pPr indent="0" marL="0">
              <a:buNone/>
            </a:pPr>
            <a:r>
              <a:rPr lang="en-US" sz="1600" b="1" dirty="0">
                <a:solidFill>
                  <a:schemeClr val="tx1"/>
                </a:solidFill>
              </a:rPr>
              <a:t>Belgeleri yükleyin</a:t>
            </a:r>
            <a:pPr indent="0" marL="0">
              <a:buNone/>
            </a:pPr>
            <a:endParaRPr lang="en-US" sz="1500" dirty="0"/>
          </a:p>
          <a:p>
            <a:pPr indent="0" marL="0">
              <a:buNone/>
            </a:pPr>
            <a:r>
              <a:rPr lang="en-US" sz="1400" dirty="0">
                <a:solidFill>
                  <a:srgbClr val="5B5680"/>
                </a:solidFill>
              </a:rPr>
              <a:t>İSG Belgesi, Transkript, Sağlık Raporu (dosya başına en fazla 10 MB).</a:t>
            </a:r>
            <a:endParaRPr lang="en-US" sz="1500" dirty="0"/>
          </a:p>
        </p:txBody>
      </p:sp>
      <p:sp>
        <p:nvSpPr>
          <p:cNvPr id="16" name="Text 14"/>
          <p:cNvSpPr txBox="1"/>
          <p:nvPr/>
        </p:nvSpPr>
        <p:spPr>
          <a:xfrm>
            <a:off x="548640" y="5212080"/>
            <a:ext cx="365760" cy="365760"/>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400" b="1" dirty="0">
                <a:solidFill>
                  <a:schemeClr val="bg1"/>
                </a:solidFill>
              </a:rPr>
              <a:t>6</a:t>
            </a:r>
            <a:endParaRPr lang="en-US" sz="1400" dirty="0"/>
          </a:p>
        </p:txBody>
      </p:sp>
      <p:sp>
        <p:nvSpPr>
          <p:cNvPr id="17" name="Text 15"/>
          <p:cNvSpPr txBox="1"/>
          <p:nvPr/>
        </p:nvSpPr>
        <p:spPr>
          <a:xfrm>
            <a:off x="1078992" y="5184648"/>
            <a:ext cx="5641848" cy="548640"/>
          </a:xfrm>
          <a:prstGeom prst="rect">
            <a:avLst/>
          </a:prstGeom>
          <a:noFill/>
          <a:ln/>
        </p:spPr>
        <p:txBody>
          <a:bodyPr wrap="square" lIns="0" tIns="0" rIns="0" bIns="0" rtlCol="0" anchor="t"/>
          <a:lstStyle/>
          <a:p>
            <a:pPr indent="0" marL="0">
              <a:buNone/>
            </a:pPr>
            <a:r>
              <a:rPr lang="en-US" sz="1600" b="1" dirty="0">
                <a:solidFill>
                  <a:schemeClr val="tx1"/>
                </a:solidFill>
              </a:rPr>
              <a:t>Taslak Kaydet → kontrol → Onaya Gönder</a:t>
            </a:r>
            <a:pPr indent="0" marL="0">
              <a:buNone/>
            </a:pPr>
            <a:endParaRPr lang="en-US" sz="1500" dirty="0"/>
          </a:p>
          <a:p>
            <a:pPr indent="0" marL="0">
              <a:buNone/>
            </a:pPr>
            <a:r>
              <a:rPr lang="en-US" sz="1400" dirty="0">
                <a:solidFill>
                  <a:srgbClr val="5B5680"/>
                </a:solidFill>
              </a:rPr>
              <a:t>Onaya gönderilen başvuru düzenlenemez.</a:t>
            </a:r>
            <a:endParaRPr lang="en-US" sz="1500" dirty="0"/>
          </a:p>
        </p:txBody>
      </p:sp>
      <p:sp>
        <p:nvSpPr>
          <p:cNvPr id="18" name="cerceve-ogr_stajturu_zoom"/>
          <p:cNvSpPr/>
          <p:nvPr/>
        </p:nvSpPr>
        <p:spPr>
          <a:xfrm>
            <a:off x="6915607" y="1901952"/>
            <a:ext cx="4791456" cy="1951920"/>
          </a:xfrm>
          <a:prstGeom prst="roundRect">
            <a:avLst>
              <a:gd name="adj" fmla="val 5622"/>
            </a:avLst>
          </a:prstGeom>
          <a:solidFill>
            <a:schemeClr val="bg1"/>
          </a:solidFill>
          <a:ln w="12700">
            <a:solidFill>
              <a:srgbClr val="E2DCF5"/>
            </a:solidFill>
            <a:prstDash val="solid"/>
          </a:ln>
          <a:effectLst>
            <a:outerShdw sx="100000" sy="100000" kx="0" ky="0" algn="bl" rotWithShape="0" blurRad="127000" dist="31750" dir="5400000">
              <a:srgbClr val="2B1D78">
                <a:alpha val="10000"/>
              </a:srgbClr>
            </a:outerShdw>
          </a:effectLst>
        </p:spPr>
      </p:sp>
      <p:pic>
        <p:nvPicPr>
          <p:cNvPr id="19" name="gorsel-ogr_stajturu_zoom" descr="Staj türü ve çalışma şekli">    </p:cNvPr>
          <p:cNvPicPr>
            <a:picLocks noChangeAspect="1"/>
          </p:cNvPicPr>
          <p:nvPr/>
        </p:nvPicPr>
        <p:blipFill>
          <a:blip r:embed="rId1"/>
          <a:stretch>
            <a:fillRect/>
          </a:stretch>
        </p:blipFill>
        <p:spPr>
          <a:xfrm>
            <a:off x="6979615" y="1965960"/>
            <a:ext cx="4663440" cy="1823904"/>
          </a:xfrm>
          <a:prstGeom prst="rect">
            <a:avLst/>
          </a:prstGeom>
        </p:spPr>
      </p:pic>
      <p:sp>
        <p:nvSpPr>
          <p:cNvPr id="20" name="cerceve-ogr_belgeler"/>
          <p:cNvSpPr/>
          <p:nvPr/>
        </p:nvSpPr>
        <p:spPr>
          <a:xfrm>
            <a:off x="6915607" y="3927024"/>
            <a:ext cx="4791456" cy="2186652"/>
          </a:xfrm>
          <a:prstGeom prst="roundRect">
            <a:avLst>
              <a:gd name="adj" fmla="val 5018"/>
            </a:avLst>
          </a:prstGeom>
          <a:solidFill>
            <a:schemeClr val="bg1"/>
          </a:solidFill>
          <a:ln w="12700">
            <a:solidFill>
              <a:srgbClr val="E2DCF5"/>
            </a:solidFill>
            <a:prstDash val="solid"/>
          </a:ln>
          <a:effectLst>
            <a:outerShdw sx="100000" sy="100000" kx="0" ky="0" algn="bl" rotWithShape="0" blurRad="127000" dist="31750" dir="5400000">
              <a:srgbClr val="2B1D78">
                <a:alpha val="10000"/>
              </a:srgbClr>
            </a:outerShdw>
          </a:effectLst>
        </p:spPr>
      </p:sp>
      <p:pic>
        <p:nvPicPr>
          <p:cNvPr id="21" name="gorsel-ogr_belgeler" descr="Gerekli belgeler ve onaya gönder">    </p:cNvPr>
          <p:cNvPicPr>
            <a:picLocks noChangeAspect="1"/>
          </p:cNvPicPr>
          <p:nvPr/>
        </p:nvPicPr>
        <p:blipFill>
          <a:blip r:embed="rId2"/>
          <a:stretch>
            <a:fillRect/>
          </a:stretch>
        </p:blipFill>
        <p:spPr>
          <a:xfrm>
            <a:off x="6979615" y="3991032"/>
            <a:ext cx="4663440" cy="2058636"/>
          </a:xfrm>
          <a:prstGeom prst="rect">
            <a:avLst/>
          </a:prstGeom>
        </p:spPr>
      </p:pic>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Onay zinciri ve başvuru takibi</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Başvurunun hangi aşamada olduğu Stajlarım sayfasından anlık izlenir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Staj Platformu öğrenci ekranları; TBMYO İME Usul ve Esasları Md. 18/2</a:t>
            </a:r>
            <a:endParaRPr lang="en-US" sz="1000" dirty="0"/>
          </a:p>
        </p:txBody>
      </p:sp>
      <p:sp>
        <p:nvSpPr>
          <p:cNvPr id="5" name="etiket"/>
          <p:cNvSpPr txBox="1"/>
          <p:nvPr/>
        </p:nvSpPr>
        <p:spPr>
          <a:xfrm>
            <a:off x="10036454"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kart"/>
          <p:cNvSpPr/>
          <p:nvPr/>
        </p:nvSpPr>
        <p:spPr>
          <a:xfrm>
            <a:off x="548640" y="1920240"/>
            <a:ext cx="1999427" cy="960120"/>
          </a:xfrm>
          <a:prstGeom prst="roundRect">
            <a:avLst>
              <a:gd name="adj" fmla="val 13333"/>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7" name="ikon-zemin"/>
          <p:cNvSpPr/>
          <p:nvPr/>
        </p:nvSpPr>
        <p:spPr>
          <a:xfrm>
            <a:off x="685800" y="2103120"/>
            <a:ext cx="566928" cy="566928"/>
          </a:xfrm>
          <a:prstGeom prst="ellipse">
            <a:avLst/>
          </a:prstGeom>
          <a:solidFill>
            <a:schemeClr val="accent1"/>
          </a:solidFill>
          <a:ln w="12700">
            <a:solidFill>
              <a:schemeClr val="accent1"/>
            </a:solidFill>
            <a:prstDash val="solid"/>
          </a:ln>
        </p:spPr>
      </p:sp>
      <p:pic>
        <p:nvPicPr>
          <p:cNvPr id="8" name="ikon-FaPaperPlane" descr="preencoded.png">    </p:cNvPr>
          <p:cNvPicPr>
            <a:picLocks noChangeAspect="1"/>
          </p:cNvPicPr>
          <p:nvPr/>
        </p:nvPicPr>
        <p:blipFill>
          <a:blip r:embed="rId1"/>
          <a:stretch>
            <a:fillRect/>
          </a:stretch>
        </p:blipFill>
        <p:spPr>
          <a:xfrm>
            <a:off x="821863" y="2239183"/>
            <a:ext cx="294803" cy="294803"/>
          </a:xfrm>
          <a:prstGeom prst="rect">
            <a:avLst/>
          </a:prstGeom>
        </p:spPr>
      </p:pic>
      <p:sp>
        <p:nvSpPr>
          <p:cNvPr id="9" name="Text 6"/>
          <p:cNvSpPr txBox="1"/>
          <p:nvPr/>
        </p:nvSpPr>
        <p:spPr>
          <a:xfrm>
            <a:off x="1353312" y="2011680"/>
            <a:ext cx="1130747" cy="777240"/>
          </a:xfrm>
          <a:prstGeom prst="rect">
            <a:avLst/>
          </a:prstGeom>
          <a:noFill/>
          <a:ln/>
        </p:spPr>
        <p:txBody>
          <a:bodyPr wrap="square" lIns="0" tIns="0" rIns="0" bIns="0" rtlCol="0" anchor="ctr"/>
          <a:lstStyle/>
          <a:p>
            <a:pPr indent="0" marL="0">
              <a:buNone/>
            </a:pPr>
            <a:r>
              <a:rPr lang="en-US" sz="1600" b="1" dirty="0">
                <a:solidFill>
                  <a:schemeClr val="accent1"/>
                </a:solidFill>
              </a:rPr>
              <a:t>Öğrenci</a:t>
            </a:r>
            <a:endParaRPr lang="en-US" sz="1500" dirty="0"/>
          </a:p>
          <a:p>
            <a:pPr indent="0" marL="0">
              <a:buNone/>
            </a:pPr>
            <a:r>
              <a:rPr lang="en-US" sz="1300" dirty="0">
                <a:solidFill>
                  <a:srgbClr val="5B5680"/>
                </a:solidFill>
              </a:rPr>
              <a:t>Onaya Gönder</a:t>
            </a:r>
            <a:endParaRPr lang="en-US" sz="1500" dirty="0"/>
          </a:p>
        </p:txBody>
      </p:sp>
      <p:sp>
        <p:nvSpPr>
          <p:cNvPr id="10" name="Text 7"/>
          <p:cNvSpPr txBox="1"/>
          <p:nvPr/>
        </p:nvSpPr>
        <p:spPr>
          <a:xfrm>
            <a:off x="2548067" y="1920240"/>
            <a:ext cx="274320" cy="960120"/>
          </a:xfrm>
          <a:prstGeom prst="rect">
            <a:avLst/>
          </a:prstGeom>
          <a:noFill/>
          <a:ln/>
        </p:spPr>
        <p:txBody>
          <a:bodyPr wrap="square" lIns="0" tIns="0" rIns="0" bIns="0" rtlCol="0" anchor="ctr"/>
          <a:lstStyle/>
          <a:p>
            <a:pPr algn="ctr" indent="0" marL="0">
              <a:buNone/>
            </a:pPr>
            <a:r>
              <a:rPr lang="en-US" sz="2600" b="1" dirty="0">
                <a:solidFill>
                  <a:srgbClr val="B9B0E6"/>
                </a:solidFill>
              </a:rPr>
              <a:t>›</a:t>
            </a:r>
            <a:endParaRPr lang="en-US" sz="2600" dirty="0"/>
          </a:p>
        </p:txBody>
      </p:sp>
      <p:sp>
        <p:nvSpPr>
          <p:cNvPr id="11" name="kart"/>
          <p:cNvSpPr/>
          <p:nvPr/>
        </p:nvSpPr>
        <p:spPr>
          <a:xfrm>
            <a:off x="2822387" y="1920240"/>
            <a:ext cx="1999427" cy="960120"/>
          </a:xfrm>
          <a:prstGeom prst="roundRect">
            <a:avLst>
              <a:gd name="adj" fmla="val 13333"/>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2" name="ikon-zemin"/>
          <p:cNvSpPr/>
          <p:nvPr/>
        </p:nvSpPr>
        <p:spPr>
          <a:xfrm>
            <a:off x="2959547" y="2103120"/>
            <a:ext cx="566928" cy="566928"/>
          </a:xfrm>
          <a:prstGeom prst="ellipse">
            <a:avLst/>
          </a:prstGeom>
          <a:solidFill>
            <a:schemeClr val="accent2"/>
          </a:solidFill>
          <a:ln w="12700">
            <a:solidFill>
              <a:schemeClr val="accent2"/>
            </a:solidFill>
            <a:prstDash val="solid"/>
          </a:ln>
        </p:spPr>
      </p:sp>
      <p:pic>
        <p:nvPicPr>
          <p:cNvPr id="13" name="ikon-FaIndustry" descr="preencoded.png">    </p:cNvPr>
          <p:cNvPicPr>
            <a:picLocks noChangeAspect="1"/>
          </p:cNvPicPr>
          <p:nvPr/>
        </p:nvPicPr>
        <p:blipFill>
          <a:blip r:embed="rId2"/>
          <a:stretch>
            <a:fillRect/>
          </a:stretch>
        </p:blipFill>
        <p:spPr>
          <a:xfrm>
            <a:off x="3095610" y="2239183"/>
            <a:ext cx="294803" cy="294803"/>
          </a:xfrm>
          <a:prstGeom prst="rect">
            <a:avLst/>
          </a:prstGeom>
        </p:spPr>
      </p:pic>
      <p:sp>
        <p:nvSpPr>
          <p:cNvPr id="14" name="Text 10"/>
          <p:cNvSpPr txBox="1"/>
          <p:nvPr/>
        </p:nvSpPr>
        <p:spPr>
          <a:xfrm>
            <a:off x="3627059" y="2011680"/>
            <a:ext cx="1130747" cy="777240"/>
          </a:xfrm>
          <a:prstGeom prst="rect">
            <a:avLst/>
          </a:prstGeom>
          <a:noFill/>
          <a:ln/>
        </p:spPr>
        <p:txBody>
          <a:bodyPr wrap="square" lIns="0" tIns="0" rIns="0" bIns="0" rtlCol="0" anchor="ctr"/>
          <a:lstStyle/>
          <a:p>
            <a:pPr indent="0" marL="0">
              <a:buNone/>
            </a:pPr>
            <a:r>
              <a:rPr lang="en-US" sz="1600" b="1" dirty="0">
                <a:solidFill>
                  <a:schemeClr val="accent2"/>
                </a:solidFill>
              </a:rPr>
              <a:t>İşletme</a:t>
            </a:r>
            <a:endParaRPr lang="en-US" sz="1500" dirty="0"/>
          </a:p>
          <a:p>
            <a:pPr indent="0" marL="0">
              <a:buNone/>
            </a:pPr>
            <a:r>
              <a:rPr lang="en-US" sz="1300" dirty="0">
                <a:solidFill>
                  <a:srgbClr val="5B5680"/>
                </a:solidFill>
              </a:rPr>
              <a:t>1. onay</a:t>
            </a:r>
            <a:endParaRPr lang="en-US" sz="1500" dirty="0"/>
          </a:p>
        </p:txBody>
      </p:sp>
      <p:sp>
        <p:nvSpPr>
          <p:cNvPr id="15" name="Text 11"/>
          <p:cNvSpPr txBox="1"/>
          <p:nvPr/>
        </p:nvSpPr>
        <p:spPr>
          <a:xfrm>
            <a:off x="4821814" y="1920240"/>
            <a:ext cx="274320" cy="960120"/>
          </a:xfrm>
          <a:prstGeom prst="rect">
            <a:avLst/>
          </a:prstGeom>
          <a:noFill/>
          <a:ln/>
        </p:spPr>
        <p:txBody>
          <a:bodyPr wrap="square" lIns="0" tIns="0" rIns="0" bIns="0" rtlCol="0" anchor="ctr"/>
          <a:lstStyle/>
          <a:p>
            <a:pPr algn="ctr" indent="0" marL="0">
              <a:buNone/>
            </a:pPr>
            <a:r>
              <a:rPr lang="en-US" sz="2600" b="1" dirty="0">
                <a:solidFill>
                  <a:srgbClr val="B9B0E6"/>
                </a:solidFill>
              </a:rPr>
              <a:t>›</a:t>
            </a:r>
            <a:endParaRPr lang="en-US" sz="2600" dirty="0"/>
          </a:p>
        </p:txBody>
      </p:sp>
      <p:sp>
        <p:nvSpPr>
          <p:cNvPr id="16" name="kart"/>
          <p:cNvSpPr/>
          <p:nvPr/>
        </p:nvSpPr>
        <p:spPr>
          <a:xfrm>
            <a:off x="5096134" y="1920240"/>
            <a:ext cx="1999427" cy="960120"/>
          </a:xfrm>
          <a:prstGeom prst="roundRect">
            <a:avLst>
              <a:gd name="adj" fmla="val 13333"/>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7" name="ikon-zemin"/>
          <p:cNvSpPr/>
          <p:nvPr/>
        </p:nvSpPr>
        <p:spPr>
          <a:xfrm>
            <a:off x="5233294" y="2103120"/>
            <a:ext cx="566928" cy="566928"/>
          </a:xfrm>
          <a:prstGeom prst="ellipse">
            <a:avLst/>
          </a:prstGeom>
          <a:solidFill>
            <a:schemeClr val="accent3"/>
          </a:solidFill>
          <a:ln w="12700">
            <a:solidFill>
              <a:schemeClr val="accent3"/>
            </a:solidFill>
            <a:prstDash val="solid"/>
          </a:ln>
        </p:spPr>
      </p:sp>
      <p:pic>
        <p:nvPicPr>
          <p:cNvPr id="18" name="ikon-FaUserCog" descr="preencoded.png">    </p:cNvPr>
          <p:cNvPicPr>
            <a:picLocks noChangeAspect="1"/>
          </p:cNvPicPr>
          <p:nvPr/>
        </p:nvPicPr>
        <p:blipFill>
          <a:blip r:embed="rId3"/>
          <a:stretch>
            <a:fillRect/>
          </a:stretch>
        </p:blipFill>
        <p:spPr>
          <a:xfrm>
            <a:off x="5369357" y="2239183"/>
            <a:ext cx="294803" cy="294803"/>
          </a:xfrm>
          <a:prstGeom prst="rect">
            <a:avLst/>
          </a:prstGeom>
        </p:spPr>
      </p:pic>
      <p:sp>
        <p:nvSpPr>
          <p:cNvPr id="19" name="Text 14"/>
          <p:cNvSpPr txBox="1"/>
          <p:nvPr/>
        </p:nvSpPr>
        <p:spPr>
          <a:xfrm>
            <a:off x="5900806" y="2011680"/>
            <a:ext cx="1130747" cy="777240"/>
          </a:xfrm>
          <a:prstGeom prst="rect">
            <a:avLst/>
          </a:prstGeom>
          <a:noFill/>
          <a:ln/>
        </p:spPr>
        <p:txBody>
          <a:bodyPr wrap="square" lIns="0" tIns="0" rIns="0" bIns="0" rtlCol="0" anchor="ctr"/>
          <a:lstStyle/>
          <a:p>
            <a:pPr indent="0" marL="0">
              <a:buNone/>
            </a:pPr>
            <a:r>
              <a:rPr lang="en-US" sz="1600" b="1" dirty="0">
                <a:solidFill>
                  <a:schemeClr val="accent3"/>
                </a:solidFill>
              </a:rPr>
              <a:t>Bölüm Başkanı</a:t>
            </a:r>
            <a:endParaRPr lang="en-US" sz="1500" dirty="0"/>
          </a:p>
          <a:p>
            <a:pPr indent="0" marL="0">
              <a:buNone/>
            </a:pPr>
            <a:r>
              <a:rPr lang="en-US" sz="1300" dirty="0">
                <a:solidFill>
                  <a:srgbClr val="5B5680"/>
                </a:solidFill>
              </a:rPr>
              <a:t>2. onay</a:t>
            </a:r>
            <a:endParaRPr lang="en-US" sz="1500" dirty="0"/>
          </a:p>
        </p:txBody>
      </p:sp>
      <p:sp>
        <p:nvSpPr>
          <p:cNvPr id="20" name="Text 15"/>
          <p:cNvSpPr txBox="1"/>
          <p:nvPr/>
        </p:nvSpPr>
        <p:spPr>
          <a:xfrm>
            <a:off x="7095561" y="1920240"/>
            <a:ext cx="274320" cy="960120"/>
          </a:xfrm>
          <a:prstGeom prst="rect">
            <a:avLst/>
          </a:prstGeom>
          <a:noFill/>
          <a:ln/>
        </p:spPr>
        <p:txBody>
          <a:bodyPr wrap="square" lIns="0" tIns="0" rIns="0" bIns="0" rtlCol="0" anchor="ctr"/>
          <a:lstStyle/>
          <a:p>
            <a:pPr algn="ctr" indent="0" marL="0">
              <a:buNone/>
            </a:pPr>
            <a:r>
              <a:rPr lang="en-US" sz="2600" b="1" dirty="0">
                <a:solidFill>
                  <a:srgbClr val="B9B0E6"/>
                </a:solidFill>
              </a:rPr>
              <a:t>›</a:t>
            </a:r>
            <a:endParaRPr lang="en-US" sz="2600" dirty="0"/>
          </a:p>
        </p:txBody>
      </p:sp>
      <p:sp>
        <p:nvSpPr>
          <p:cNvPr id="21" name="kart"/>
          <p:cNvSpPr/>
          <p:nvPr/>
        </p:nvSpPr>
        <p:spPr>
          <a:xfrm>
            <a:off x="7369881" y="1920240"/>
            <a:ext cx="1999427" cy="960120"/>
          </a:xfrm>
          <a:prstGeom prst="roundRect">
            <a:avLst>
              <a:gd name="adj" fmla="val 13333"/>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2" name="ikon-zemin"/>
          <p:cNvSpPr/>
          <p:nvPr/>
        </p:nvSpPr>
        <p:spPr>
          <a:xfrm>
            <a:off x="7507041" y="2103120"/>
            <a:ext cx="566928" cy="566928"/>
          </a:xfrm>
          <a:prstGeom prst="ellipse">
            <a:avLst/>
          </a:prstGeom>
          <a:solidFill>
            <a:schemeClr val="tx2"/>
          </a:solidFill>
          <a:ln w="12700">
            <a:solidFill>
              <a:schemeClr val="tx2"/>
            </a:solidFill>
            <a:prstDash val="solid"/>
          </a:ln>
        </p:spPr>
      </p:sp>
      <p:pic>
        <p:nvPicPr>
          <p:cNvPr id="23" name="ikon-FaUniversity" descr="preencoded.png">    </p:cNvPr>
          <p:cNvPicPr>
            <a:picLocks noChangeAspect="1"/>
          </p:cNvPicPr>
          <p:nvPr/>
        </p:nvPicPr>
        <p:blipFill>
          <a:blip r:embed="rId4"/>
          <a:stretch>
            <a:fillRect/>
          </a:stretch>
        </p:blipFill>
        <p:spPr>
          <a:xfrm>
            <a:off x="7643104" y="2239183"/>
            <a:ext cx="294803" cy="294803"/>
          </a:xfrm>
          <a:prstGeom prst="rect">
            <a:avLst/>
          </a:prstGeom>
        </p:spPr>
      </p:pic>
      <p:sp>
        <p:nvSpPr>
          <p:cNvPr id="24" name="Text 18"/>
          <p:cNvSpPr txBox="1"/>
          <p:nvPr/>
        </p:nvSpPr>
        <p:spPr>
          <a:xfrm>
            <a:off x="8174553" y="2011680"/>
            <a:ext cx="1130747" cy="777240"/>
          </a:xfrm>
          <a:prstGeom prst="rect">
            <a:avLst/>
          </a:prstGeom>
          <a:noFill/>
          <a:ln/>
        </p:spPr>
        <p:txBody>
          <a:bodyPr wrap="square" lIns="0" tIns="0" rIns="0" bIns="0" rtlCol="0" anchor="ctr"/>
          <a:lstStyle/>
          <a:p>
            <a:pPr indent="0" marL="0">
              <a:buNone/>
            </a:pPr>
            <a:r>
              <a:rPr lang="en-US" sz="1600" b="1" dirty="0">
                <a:solidFill>
                  <a:schemeClr val="tx2"/>
                </a:solidFill>
              </a:rPr>
              <a:t>Müdür</a:t>
            </a:r>
            <a:endParaRPr lang="en-US" sz="1500" dirty="0"/>
          </a:p>
          <a:p>
            <a:pPr indent="0" marL="0">
              <a:buNone/>
            </a:pPr>
            <a:r>
              <a:rPr lang="en-US" sz="1300" dirty="0">
                <a:solidFill>
                  <a:srgbClr val="5B5680"/>
                </a:solidFill>
              </a:rPr>
              <a:t>3. onay</a:t>
            </a:r>
            <a:endParaRPr lang="en-US" sz="1500" dirty="0"/>
          </a:p>
        </p:txBody>
      </p:sp>
      <p:sp>
        <p:nvSpPr>
          <p:cNvPr id="25" name="Text 19"/>
          <p:cNvSpPr txBox="1"/>
          <p:nvPr/>
        </p:nvSpPr>
        <p:spPr>
          <a:xfrm>
            <a:off x="9369308" y="1920240"/>
            <a:ext cx="274320" cy="960120"/>
          </a:xfrm>
          <a:prstGeom prst="rect">
            <a:avLst/>
          </a:prstGeom>
          <a:noFill/>
          <a:ln/>
        </p:spPr>
        <p:txBody>
          <a:bodyPr wrap="square" lIns="0" tIns="0" rIns="0" bIns="0" rtlCol="0" anchor="ctr"/>
          <a:lstStyle/>
          <a:p>
            <a:pPr algn="ctr" indent="0" marL="0">
              <a:buNone/>
            </a:pPr>
            <a:r>
              <a:rPr lang="en-US" sz="2600" b="1" dirty="0">
                <a:solidFill>
                  <a:srgbClr val="B9B0E6"/>
                </a:solidFill>
              </a:rPr>
              <a:t>›</a:t>
            </a:r>
            <a:endParaRPr lang="en-US" sz="2600" dirty="0"/>
          </a:p>
        </p:txBody>
      </p:sp>
      <p:sp>
        <p:nvSpPr>
          <p:cNvPr id="26" name="kart"/>
          <p:cNvSpPr/>
          <p:nvPr/>
        </p:nvSpPr>
        <p:spPr>
          <a:xfrm>
            <a:off x="9643628" y="1920240"/>
            <a:ext cx="1999427" cy="960120"/>
          </a:xfrm>
          <a:prstGeom prst="roundRect">
            <a:avLst>
              <a:gd name="adj" fmla="val 13333"/>
            </a:avLst>
          </a:prstGeom>
          <a:solidFill>
            <a:srgbClr val="E8F5F2"/>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7" name="ikon-zemin"/>
          <p:cNvSpPr/>
          <p:nvPr/>
        </p:nvSpPr>
        <p:spPr>
          <a:xfrm>
            <a:off x="9780788" y="2103120"/>
            <a:ext cx="566928" cy="566928"/>
          </a:xfrm>
          <a:prstGeom prst="ellipse">
            <a:avLst/>
          </a:prstGeom>
          <a:solidFill>
            <a:schemeClr val="accent3"/>
          </a:solidFill>
          <a:ln w="12700">
            <a:solidFill>
              <a:schemeClr val="accent3"/>
            </a:solidFill>
            <a:prstDash val="solid"/>
          </a:ln>
        </p:spPr>
      </p:sp>
      <p:pic>
        <p:nvPicPr>
          <p:cNvPr id="28" name="ikon-FaFlagCheckered" descr="preencoded.png">    </p:cNvPr>
          <p:cNvPicPr>
            <a:picLocks noChangeAspect="1"/>
          </p:cNvPicPr>
          <p:nvPr/>
        </p:nvPicPr>
        <p:blipFill>
          <a:blip r:embed="rId5"/>
          <a:stretch>
            <a:fillRect/>
          </a:stretch>
        </p:blipFill>
        <p:spPr>
          <a:xfrm>
            <a:off x="9916851" y="2239183"/>
            <a:ext cx="294803" cy="294803"/>
          </a:xfrm>
          <a:prstGeom prst="rect">
            <a:avLst/>
          </a:prstGeom>
        </p:spPr>
      </p:pic>
      <p:sp>
        <p:nvSpPr>
          <p:cNvPr id="29" name="Text 22"/>
          <p:cNvSpPr txBox="1"/>
          <p:nvPr/>
        </p:nvSpPr>
        <p:spPr>
          <a:xfrm>
            <a:off x="10448300" y="2011680"/>
            <a:ext cx="1130747" cy="777240"/>
          </a:xfrm>
          <a:prstGeom prst="rect">
            <a:avLst/>
          </a:prstGeom>
          <a:noFill/>
          <a:ln/>
        </p:spPr>
        <p:txBody>
          <a:bodyPr wrap="square" lIns="0" tIns="0" rIns="0" bIns="0" rtlCol="0" anchor="ctr"/>
          <a:lstStyle/>
          <a:p>
            <a:pPr indent="0" marL="0">
              <a:buNone/>
            </a:pPr>
            <a:r>
              <a:rPr lang="en-US" sz="1600" b="1" dirty="0">
                <a:solidFill>
                  <a:schemeClr val="accent3"/>
                </a:solidFill>
              </a:rPr>
              <a:t>Onaylandı</a:t>
            </a:r>
            <a:endParaRPr lang="en-US" sz="1500" dirty="0"/>
          </a:p>
          <a:p>
            <a:pPr indent="0" marL="0">
              <a:buNone/>
            </a:pPr>
            <a:r>
              <a:rPr lang="en-US" sz="1300" dirty="0">
                <a:solidFill>
                  <a:srgbClr val="5B5680"/>
                </a:solidFill>
              </a:rPr>
              <a:t>Resmî başlangıç tarihinde başlar</a:t>
            </a:r>
            <a:endParaRPr lang="en-US" sz="1500" dirty="0"/>
          </a:p>
        </p:txBody>
      </p:sp>
      <p:sp>
        <p:nvSpPr>
          <p:cNvPr id="30" name="cerceve-ogr_bekleyen"/>
          <p:cNvSpPr/>
          <p:nvPr/>
        </p:nvSpPr>
        <p:spPr>
          <a:xfrm>
            <a:off x="548640" y="3182112"/>
            <a:ext cx="6894576" cy="1880616"/>
          </a:xfrm>
          <a:prstGeom prst="roundRect">
            <a:avLst>
              <a:gd name="adj" fmla="val 5835"/>
            </a:avLst>
          </a:prstGeom>
          <a:solidFill>
            <a:schemeClr val="bg1"/>
          </a:solidFill>
          <a:ln w="12700">
            <a:solidFill>
              <a:srgbClr val="E2DCF5"/>
            </a:solidFill>
            <a:prstDash val="solid"/>
          </a:ln>
          <a:effectLst>
            <a:outerShdw sx="100000" sy="100000" kx="0" ky="0" algn="bl" rotWithShape="0" blurRad="127000" dist="31750" dir="5400000">
              <a:srgbClr val="2B1D78">
                <a:alpha val="10000"/>
              </a:srgbClr>
            </a:outerShdw>
          </a:effectLst>
        </p:spPr>
      </p:sp>
      <p:pic>
        <p:nvPicPr>
          <p:cNvPr id="31" name="gorsel-ogr_bekleyen" descr="Bekleyen başvurular sekmesi">    </p:cNvPr>
          <p:cNvPicPr>
            <a:picLocks noChangeAspect="1"/>
          </p:cNvPicPr>
          <p:nvPr/>
        </p:nvPicPr>
        <p:blipFill>
          <a:blip r:embed="rId6"/>
          <a:stretch>
            <a:fillRect/>
          </a:stretch>
        </p:blipFill>
        <p:spPr>
          <a:xfrm>
            <a:off x="612648" y="3246120"/>
            <a:ext cx="6766560" cy="1752600"/>
          </a:xfrm>
          <a:prstGeom prst="rect">
            <a:avLst/>
          </a:prstGeom>
        </p:spPr>
      </p:pic>
      <p:sp>
        <p:nvSpPr>
          <p:cNvPr id="32" name="Shape 24"/>
          <p:cNvSpPr/>
          <p:nvPr/>
        </p:nvSpPr>
        <p:spPr>
          <a:xfrm>
            <a:off x="548640" y="5318760"/>
            <a:ext cx="146304" cy="146304"/>
          </a:xfrm>
          <a:prstGeom prst="ellipse">
            <a:avLst/>
          </a:prstGeom>
          <a:solidFill>
            <a:srgbClr val="F5B700"/>
          </a:solidFill>
          <a:ln w="12700">
            <a:solidFill>
              <a:srgbClr val="F5B700"/>
            </a:solidFill>
            <a:prstDash val="solid"/>
          </a:ln>
        </p:spPr>
      </p:sp>
      <p:sp>
        <p:nvSpPr>
          <p:cNvPr id="33" name="Text 25"/>
          <p:cNvSpPr txBox="1"/>
          <p:nvPr/>
        </p:nvSpPr>
        <p:spPr>
          <a:xfrm>
            <a:off x="786384" y="5227320"/>
            <a:ext cx="2240280" cy="329184"/>
          </a:xfrm>
          <a:prstGeom prst="rect">
            <a:avLst/>
          </a:prstGeom>
          <a:noFill/>
          <a:ln/>
        </p:spPr>
        <p:txBody>
          <a:bodyPr wrap="square" lIns="0" tIns="0" rIns="0" bIns="0" rtlCol="0" anchor="ctr"/>
          <a:lstStyle/>
          <a:p>
            <a:pPr indent="0" marL="0">
              <a:buNone/>
            </a:pPr>
            <a:r>
              <a:rPr lang="en-US" sz="1400" dirty="0">
                <a:solidFill>
                  <a:schemeClr val="tx1"/>
                </a:solidFill>
              </a:rPr>
              <a:t>Taslak</a:t>
            </a:r>
            <a:endParaRPr lang="en-US" sz="1400" dirty="0"/>
          </a:p>
        </p:txBody>
      </p:sp>
      <p:sp>
        <p:nvSpPr>
          <p:cNvPr id="34" name="Shape 26"/>
          <p:cNvSpPr/>
          <p:nvPr/>
        </p:nvSpPr>
        <p:spPr>
          <a:xfrm>
            <a:off x="3063240" y="5318760"/>
            <a:ext cx="146304" cy="146304"/>
          </a:xfrm>
          <a:prstGeom prst="ellipse">
            <a:avLst/>
          </a:prstGeom>
          <a:solidFill>
            <a:srgbClr val="2563EB"/>
          </a:solidFill>
          <a:ln w="12700">
            <a:solidFill>
              <a:srgbClr val="2563EB"/>
            </a:solidFill>
            <a:prstDash val="solid"/>
          </a:ln>
        </p:spPr>
      </p:sp>
      <p:sp>
        <p:nvSpPr>
          <p:cNvPr id="35" name="Text 27"/>
          <p:cNvSpPr txBox="1"/>
          <p:nvPr/>
        </p:nvSpPr>
        <p:spPr>
          <a:xfrm>
            <a:off x="3300984" y="5227320"/>
            <a:ext cx="2240280" cy="329184"/>
          </a:xfrm>
          <a:prstGeom prst="rect">
            <a:avLst/>
          </a:prstGeom>
          <a:noFill/>
          <a:ln/>
        </p:spPr>
        <p:txBody>
          <a:bodyPr wrap="square" lIns="0" tIns="0" rIns="0" bIns="0" rtlCol="0" anchor="ctr"/>
          <a:lstStyle/>
          <a:p>
            <a:pPr indent="0" marL="0">
              <a:buNone/>
            </a:pPr>
            <a:r>
              <a:rPr lang="en-US" sz="1400" dirty="0">
                <a:solidFill>
                  <a:schemeClr val="tx1"/>
                </a:solidFill>
              </a:rPr>
              <a:t>Bekleyen Başvurular</a:t>
            </a:r>
            <a:endParaRPr lang="en-US" sz="1400" dirty="0"/>
          </a:p>
        </p:txBody>
      </p:sp>
      <p:sp>
        <p:nvSpPr>
          <p:cNvPr id="36" name="Shape 28"/>
          <p:cNvSpPr/>
          <p:nvPr/>
        </p:nvSpPr>
        <p:spPr>
          <a:xfrm>
            <a:off x="5577840" y="5318760"/>
            <a:ext cx="146304" cy="146304"/>
          </a:xfrm>
          <a:prstGeom prst="ellipse">
            <a:avLst/>
          </a:prstGeom>
          <a:solidFill>
            <a:srgbClr val="16A34A"/>
          </a:solidFill>
          <a:ln w="12700">
            <a:solidFill>
              <a:srgbClr val="16A34A"/>
            </a:solidFill>
            <a:prstDash val="solid"/>
          </a:ln>
        </p:spPr>
      </p:sp>
      <p:sp>
        <p:nvSpPr>
          <p:cNvPr id="37" name="Text 29"/>
          <p:cNvSpPr txBox="1"/>
          <p:nvPr/>
        </p:nvSpPr>
        <p:spPr>
          <a:xfrm>
            <a:off x="5815584" y="5227320"/>
            <a:ext cx="2240280" cy="329184"/>
          </a:xfrm>
          <a:prstGeom prst="rect">
            <a:avLst/>
          </a:prstGeom>
          <a:noFill/>
          <a:ln/>
        </p:spPr>
        <p:txBody>
          <a:bodyPr wrap="square" lIns="0" tIns="0" rIns="0" bIns="0" rtlCol="0" anchor="ctr"/>
          <a:lstStyle/>
          <a:p>
            <a:pPr indent="0" marL="0">
              <a:buNone/>
            </a:pPr>
            <a:r>
              <a:rPr lang="en-US" sz="1400" dirty="0">
                <a:solidFill>
                  <a:schemeClr val="tx1"/>
                </a:solidFill>
              </a:rPr>
              <a:t>Devam Eden Stajlar</a:t>
            </a:r>
            <a:endParaRPr lang="en-US" sz="1400" dirty="0"/>
          </a:p>
        </p:txBody>
      </p:sp>
      <p:sp>
        <p:nvSpPr>
          <p:cNvPr id="38" name="Shape 30"/>
          <p:cNvSpPr/>
          <p:nvPr/>
        </p:nvSpPr>
        <p:spPr>
          <a:xfrm>
            <a:off x="548640" y="5666232"/>
            <a:ext cx="146304" cy="146304"/>
          </a:xfrm>
          <a:prstGeom prst="ellipse">
            <a:avLst/>
          </a:prstGeom>
          <a:solidFill>
            <a:srgbClr val="9333EA"/>
          </a:solidFill>
          <a:ln w="12700">
            <a:solidFill>
              <a:srgbClr val="9333EA"/>
            </a:solidFill>
            <a:prstDash val="solid"/>
          </a:ln>
        </p:spPr>
      </p:sp>
      <p:sp>
        <p:nvSpPr>
          <p:cNvPr id="39" name="Text 31"/>
          <p:cNvSpPr txBox="1"/>
          <p:nvPr/>
        </p:nvSpPr>
        <p:spPr>
          <a:xfrm>
            <a:off x="786384" y="5574792"/>
            <a:ext cx="2240280" cy="329184"/>
          </a:xfrm>
          <a:prstGeom prst="rect">
            <a:avLst/>
          </a:prstGeom>
          <a:noFill/>
          <a:ln/>
        </p:spPr>
        <p:txBody>
          <a:bodyPr wrap="square" lIns="0" tIns="0" rIns="0" bIns="0" rtlCol="0" anchor="ctr"/>
          <a:lstStyle/>
          <a:p>
            <a:pPr indent="0" marL="0">
              <a:buNone/>
            </a:pPr>
            <a:r>
              <a:rPr lang="en-US" sz="1400" dirty="0">
                <a:solidFill>
                  <a:schemeClr val="tx1"/>
                </a:solidFill>
              </a:rPr>
              <a:t>Tamamlanan Stajlar</a:t>
            </a:r>
            <a:endParaRPr lang="en-US" sz="1400" dirty="0"/>
          </a:p>
        </p:txBody>
      </p:sp>
      <p:sp>
        <p:nvSpPr>
          <p:cNvPr id="40" name="Shape 32"/>
          <p:cNvSpPr/>
          <p:nvPr/>
        </p:nvSpPr>
        <p:spPr>
          <a:xfrm>
            <a:off x="3063240" y="5666232"/>
            <a:ext cx="146304" cy="146304"/>
          </a:xfrm>
          <a:prstGeom prst="ellipse">
            <a:avLst/>
          </a:prstGeom>
          <a:solidFill>
            <a:srgbClr val="DC2626"/>
          </a:solidFill>
          <a:ln w="12700">
            <a:solidFill>
              <a:srgbClr val="DC2626"/>
            </a:solidFill>
            <a:prstDash val="solid"/>
          </a:ln>
        </p:spPr>
      </p:sp>
      <p:sp>
        <p:nvSpPr>
          <p:cNvPr id="41" name="Text 33"/>
          <p:cNvSpPr txBox="1"/>
          <p:nvPr/>
        </p:nvSpPr>
        <p:spPr>
          <a:xfrm>
            <a:off x="3300984" y="5574792"/>
            <a:ext cx="2240280" cy="329184"/>
          </a:xfrm>
          <a:prstGeom prst="rect">
            <a:avLst/>
          </a:prstGeom>
          <a:noFill/>
          <a:ln/>
        </p:spPr>
        <p:txBody>
          <a:bodyPr wrap="square" lIns="0" tIns="0" rIns="0" bIns="0" rtlCol="0" anchor="ctr"/>
          <a:lstStyle/>
          <a:p>
            <a:pPr indent="0" marL="0">
              <a:buNone/>
            </a:pPr>
            <a:r>
              <a:rPr lang="en-US" sz="1400" dirty="0">
                <a:solidFill>
                  <a:schemeClr val="tx1"/>
                </a:solidFill>
              </a:rPr>
              <a:t>Reddedilen / Durdurulan</a:t>
            </a:r>
            <a:endParaRPr lang="en-US" sz="1400" dirty="0"/>
          </a:p>
        </p:txBody>
      </p:sp>
      <p:sp>
        <p:nvSpPr>
          <p:cNvPr id="42" name="kart"/>
          <p:cNvSpPr/>
          <p:nvPr/>
        </p:nvSpPr>
        <p:spPr>
          <a:xfrm>
            <a:off x="8183880" y="3200400"/>
            <a:ext cx="3459175" cy="1261872"/>
          </a:xfrm>
          <a:prstGeom prst="roundRect">
            <a:avLst>
              <a:gd name="adj" fmla="val 10145"/>
            </a:avLst>
          </a:prstGeom>
          <a:solidFill>
            <a:srgbClr val="FFF8E8"/>
          </a:solidFill>
          <a:ln w="12700">
            <a:solidFill>
              <a:srgbClr val="F3DDB0"/>
            </a:solidFill>
            <a:prstDash val="solid"/>
          </a:ln>
          <a:effectLst>
            <a:outerShdw sx="100000" sy="100000" kx="0" ky="0" algn="bl" rotWithShape="0" blurRad="88900" dist="19050" dir="5400000">
              <a:srgbClr val="2B1D78">
                <a:alpha val="7000"/>
              </a:srgbClr>
            </a:outerShdw>
          </a:effectLst>
        </p:spPr>
      </p:sp>
      <p:sp>
        <p:nvSpPr>
          <p:cNvPr id="43" name="Text 35"/>
          <p:cNvSpPr txBox="1"/>
          <p:nvPr/>
        </p:nvSpPr>
        <p:spPr>
          <a:xfrm>
            <a:off x="8385048" y="3291840"/>
            <a:ext cx="3093415" cy="1097280"/>
          </a:xfrm>
          <a:prstGeom prst="rect">
            <a:avLst/>
          </a:prstGeom>
          <a:noFill/>
          <a:ln/>
        </p:spPr>
        <p:txBody>
          <a:bodyPr wrap="square" lIns="0" tIns="0" rIns="0" bIns="0" rtlCol="0" anchor="t"/>
          <a:lstStyle/>
          <a:p>
            <a:pPr indent="0" marL="0">
              <a:buNone/>
            </a:pPr>
            <a:r>
              <a:rPr lang="en-US" sz="1600" b="1" dirty="0">
                <a:solidFill>
                  <a:schemeClr val="accent6"/>
                </a:solidFill>
              </a:rPr>
              <a:t>Taslak ≠ Başvuru</a:t>
            </a:r>
            <a:endParaRPr lang="en-US" sz="1500" dirty="0"/>
          </a:p>
          <a:p>
            <a:pPr indent="0" marL="0">
              <a:buNone/>
            </a:pPr>
            <a:r>
              <a:rPr lang="en-US" sz="1400" dirty="0">
                <a:solidFill>
                  <a:schemeClr val="tx1"/>
                </a:solidFill>
              </a:rPr>
              <a:t>Taslak düzenlenebilir ama onaya gitmez. "Onaya Gönder" dedikten sonra düzenleme yapılamaz.</a:t>
            </a:r>
            <a:endParaRPr lang="en-US" sz="1500" dirty="0"/>
          </a:p>
        </p:txBody>
      </p:sp>
      <p:sp>
        <p:nvSpPr>
          <p:cNvPr id="44" name="kart"/>
          <p:cNvSpPr/>
          <p:nvPr/>
        </p:nvSpPr>
        <p:spPr>
          <a:xfrm>
            <a:off x="8183880" y="4617720"/>
            <a:ext cx="3459175" cy="1261872"/>
          </a:xfrm>
          <a:prstGeom prst="roundRect">
            <a:avLst>
              <a:gd name="adj" fmla="val 10145"/>
            </a:avLst>
          </a:prstGeom>
          <a:solidFill>
            <a:srgbClr val="FFF1F3"/>
          </a:solidFill>
          <a:ln w="12700">
            <a:solidFill>
              <a:srgbClr val="F9C9D2"/>
            </a:solidFill>
            <a:prstDash val="solid"/>
          </a:ln>
          <a:effectLst>
            <a:outerShdw sx="100000" sy="100000" kx="0" ky="0" algn="bl" rotWithShape="0" blurRad="88900" dist="19050" dir="5400000">
              <a:srgbClr val="2B1D78">
                <a:alpha val="7000"/>
              </a:srgbClr>
            </a:outerShdw>
          </a:effectLst>
        </p:spPr>
      </p:sp>
      <p:sp>
        <p:nvSpPr>
          <p:cNvPr id="45" name="Text 37"/>
          <p:cNvSpPr txBox="1"/>
          <p:nvPr/>
        </p:nvSpPr>
        <p:spPr>
          <a:xfrm>
            <a:off x="8385048" y="4709160"/>
            <a:ext cx="3093415" cy="1097280"/>
          </a:xfrm>
          <a:prstGeom prst="rect">
            <a:avLst/>
          </a:prstGeom>
          <a:noFill/>
          <a:ln/>
        </p:spPr>
        <p:txBody>
          <a:bodyPr wrap="square" lIns="0" tIns="0" rIns="0" bIns="0" rtlCol="0" anchor="t"/>
          <a:lstStyle/>
          <a:p>
            <a:pPr indent="0" marL="0">
              <a:buNone/>
            </a:pPr>
            <a:r>
              <a:rPr lang="en-US" sz="1600" b="1" dirty="0">
                <a:solidFill>
                  <a:schemeClr val="accent5"/>
                </a:solidFill>
              </a:rPr>
              <a:t>Reddedilirse</a:t>
            </a:r>
            <a:endParaRPr lang="en-US" sz="1500" dirty="0"/>
          </a:p>
          <a:p>
            <a:pPr indent="0" marL="0">
              <a:buNone/>
            </a:pPr>
            <a:r>
              <a:rPr lang="en-US" sz="1400" dirty="0">
                <a:solidFill>
                  <a:schemeClr val="tx1"/>
                </a:solidFill>
              </a:rPr>
              <a:t>Başvuru "Reddedilen / Durdurulan" sekmesinde görünür; sebebi detayda yazar. Firma reddederse yeniden başvurabilirsiniz.</a:t>
            </a:r>
            <a:endParaRPr lang="en-US" sz="15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822960" y="1234440"/>
            <a:ext cx="2743200" cy="1188720"/>
          </a:xfrm>
          <a:prstGeom prst="rect">
            <a:avLst/>
          </a:prstGeom>
          <a:noFill/>
          <a:ln/>
        </p:spPr>
        <p:txBody>
          <a:bodyPr wrap="square" lIns="0" tIns="0" rIns="0" bIns="0" rtlCol="0" anchor="b"/>
          <a:lstStyle/>
          <a:p>
            <a:pPr indent="0" marL="0">
              <a:buNone/>
            </a:pPr>
            <a:r>
              <a:rPr lang="en-US" sz="8800" b="1" dirty="0">
                <a:solidFill>
                  <a:srgbClr val="8E7DF2"/>
                </a:solidFill>
              </a:rPr>
              <a:t>04</a:t>
            </a:r>
            <a:endParaRPr lang="en-US" sz="8800" dirty="0"/>
          </a:p>
        </p:txBody>
      </p:sp>
      <p:sp>
        <p:nvSpPr>
          <p:cNvPr id="3" name="Text 0"/>
          <p:cNvSpPr/>
          <p:nvPr>
            <p:ph idx="101" type="title" hasCustomPrompt="1"/>
          </p:nvPr>
        </p:nvSpPr>
        <p:spPr>
          <a:xfrm>
            <a:off x="822960" y="2514600"/>
            <a:ext cx="7680960" cy="960120"/>
          </a:xfrm>
          <a:prstGeom prst="rect">
            <a:avLst/>
          </a:prstGeom>
          <a:noFill/>
          <a:ln/>
        </p:spPr>
        <p:txBody>
          <a:bodyPr wrap="square" lIns="0" tIns="0" rIns="0" bIns="0" rtlCol="0" anchor="b"/>
          <a:lstStyle/>
          <a:p>
            <a:pPr algn="l" indent="0" marL="0">
              <a:buNone/>
            </a:pPr>
            <a:r>
              <a:rPr lang="en-US" sz="4600" b="1" dirty="0">
                <a:solidFill>
                  <a:schemeClr val="bg1"/>
                </a:solidFill>
              </a:rPr>
              <a:t>İME süresince</a:t>
            </a:r>
            <a:endParaRPr lang="en-US" sz="4600" dirty="0"/>
          </a:p>
        </p:txBody>
      </p:sp>
      <p:sp>
        <p:nvSpPr>
          <p:cNvPr id="4" name="Text 0"/>
          <p:cNvSpPr/>
          <p:nvPr>
            <p:ph idx="102" type="body" hasCustomPrompt="1"/>
          </p:nvPr>
        </p:nvSpPr>
        <p:spPr>
          <a:xfrm>
            <a:off x="822960" y="3566160"/>
            <a:ext cx="7315200" cy="457200"/>
          </a:xfrm>
          <a:prstGeom prst="rect">
            <a:avLst/>
          </a:prstGeom>
          <a:noFill/>
          <a:ln/>
        </p:spPr>
        <p:txBody>
          <a:bodyPr wrap="square" lIns="0" tIns="0" rIns="0" bIns="0" rtlCol="0" anchor="t"/>
          <a:lstStyle/>
          <a:p>
            <a:pPr algn="l" indent="0" marL="0">
              <a:buNone/>
            </a:pPr>
            <a:r>
              <a:rPr lang="en-US" sz="2000" dirty="0">
                <a:solidFill>
                  <a:srgbClr val="D9D0FF"/>
                </a:solidFill>
              </a:rPr>
              <a:t>Çalışma düzeni, günlük kayıtlar ve öğrencinin yükümlülükleri</a:t>
            </a:r>
            <a:endParaRPr lang="en-US" sz="2000" dirty="0"/>
          </a:p>
        </p:txBody>
      </p:sp>
      <p:sp>
        <p:nvSpPr>
          <p:cNvPr id="5" name="Text 3"/>
          <p:cNvSpPr txBox="1"/>
          <p:nvPr/>
        </p:nvSpPr>
        <p:spPr>
          <a:xfrm>
            <a:off x="822960" y="4343400"/>
            <a:ext cx="6858000" cy="173736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rgbClr val="EFEAFF"/>
                </a:solidFill>
              </a:rPr>
              <a:t>Çalışma düzeni</a:t>
            </a:r>
            <a:endParaRPr lang="en-US" sz="1700" dirty="0"/>
          </a:p>
          <a:p>
            <a:pPr marL="228600" indent="-228600">
              <a:spcAft>
                <a:spcPts val="600"/>
              </a:spcAft>
              <a:buSzPct val="100000"/>
              <a:buChar char="●"/>
            </a:pPr>
            <a:r>
              <a:rPr lang="en-US" sz="1700" dirty="0">
                <a:solidFill>
                  <a:srgbClr val="EFEAFF"/>
                </a:solidFill>
              </a:rPr>
              <a:t>Günlük rapor ve yoklama</a:t>
            </a:r>
            <a:endParaRPr lang="en-US" sz="1700" dirty="0"/>
          </a:p>
          <a:p>
            <a:pPr marL="228600" indent="-228600">
              <a:spcAft>
                <a:spcPts val="600"/>
              </a:spcAft>
              <a:buSzPct val="100000"/>
              <a:buChar char="●"/>
            </a:pPr>
            <a:r>
              <a:rPr lang="en-US" sz="1700" dirty="0">
                <a:solidFill>
                  <a:srgbClr val="EFEAFF"/>
                </a:solidFill>
              </a:rPr>
              <a:t>Devam zorunluluğu ve eksik günler</a:t>
            </a:r>
            <a:endParaRPr lang="en-US" sz="1700" dirty="0"/>
          </a:p>
          <a:p>
            <a:pPr marL="228600" indent="-228600">
              <a:spcAft>
                <a:spcPts val="600"/>
              </a:spcAft>
              <a:buSzPct val="100000"/>
              <a:buChar char="●"/>
            </a:pPr>
            <a:r>
              <a:rPr lang="en-US" sz="1700" dirty="0">
                <a:solidFill>
                  <a:srgbClr val="EFEAFF"/>
                </a:solidFill>
              </a:rPr>
              <a:t>İşletme değişikliği</a:t>
            </a:r>
            <a:endParaRPr lang="en-US" sz="1700" dirty="0"/>
          </a:p>
          <a:p>
            <a:pPr marL="228600" indent="-228600">
              <a:spcAft>
                <a:spcPts val="600"/>
              </a:spcAft>
              <a:buSzPct val="100000"/>
              <a:buChar char="●"/>
            </a:pPr>
            <a:r>
              <a:rPr lang="en-US" sz="1700" dirty="0">
                <a:solidFill>
                  <a:srgbClr val="EFEAFF"/>
                </a:solidFill>
              </a:rPr>
              <a:t>İş sağlığı ve güvenliği, yükümlülükler</a:t>
            </a:r>
            <a:endParaRPr lang="en-US" sz="17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D9D0FF"/>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Çalışma düzeni</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Günde 8 saat, haftada 5 iş günü; işletmenin resmî çalışma düzenine uyulur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15, 21/4</a:t>
            </a:r>
            <a:endParaRPr lang="en-US" sz="1000" dirty="0"/>
          </a:p>
        </p:txBody>
      </p:sp>
      <p:sp>
        <p:nvSpPr>
          <p:cNvPr id="5" name="etiket"/>
          <p:cNvSpPr txBox="1"/>
          <p:nvPr/>
        </p:nvSpPr>
        <p:spPr>
          <a:xfrm>
            <a:off x="9164117"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etiket"/>
          <p:cNvSpPr txBox="1"/>
          <p:nvPr/>
        </p:nvSpPr>
        <p:spPr>
          <a:xfrm>
            <a:off x="10036454" y="310896"/>
            <a:ext cx="799186" cy="246888"/>
          </a:xfrm>
          <a:prstGeom prst="roundRect">
            <a:avLst>
              <a:gd name="adj" fmla="val 50000"/>
            </a:avLst>
          </a:prstGeom>
          <a:solidFill>
            <a:schemeClr val="accent2"/>
          </a:solidFill>
          <a:ln/>
        </p:spPr>
        <p:txBody>
          <a:bodyPr wrap="square" lIns="0" tIns="0" rIns="0" bIns="0" rtlCol="0" anchor="ctr"/>
          <a:lstStyle/>
          <a:p>
            <a:pPr algn="ctr" indent="0" marL="0">
              <a:buNone/>
            </a:pPr>
            <a:r>
              <a:rPr lang="en-US" sz="1000" b="1" spc="100" kern="0" dirty="0">
                <a:solidFill>
                  <a:schemeClr val="bg1"/>
                </a:solidFill>
              </a:rPr>
              <a:t>İŞLETME</a:t>
            </a:r>
            <a:endParaRPr lang="en-US" sz="1000" dirty="0"/>
          </a:p>
        </p:txBody>
      </p:sp>
      <p:sp>
        <p:nvSpPr>
          <p:cNvPr id="7" name="kart"/>
          <p:cNvSpPr/>
          <p:nvPr/>
        </p:nvSpPr>
        <p:spPr>
          <a:xfrm>
            <a:off x="411480" y="1874520"/>
            <a:ext cx="5815584" cy="3291840"/>
          </a:xfrm>
          <a:prstGeom prst="roundRect">
            <a:avLst>
              <a:gd name="adj" fmla="val 3889"/>
            </a:avLst>
          </a:prstGeom>
          <a:solidFill>
            <a:srgbClr val="F6F3FF"/>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8" name="Text 6"/>
          <p:cNvSpPr txBox="1"/>
          <p:nvPr/>
        </p:nvSpPr>
        <p:spPr>
          <a:xfrm>
            <a:off x="548640" y="2057400"/>
            <a:ext cx="713232" cy="438912"/>
          </a:xfrm>
          <a:prstGeom prst="roundRect">
            <a:avLst>
              <a:gd name="adj" fmla="val 16667"/>
            </a:avLst>
          </a:prstGeom>
          <a:solidFill>
            <a:schemeClr val="accent1"/>
          </a:solidFill>
          <a:ln>
            <a:solidFill>
              <a:schemeClr val="accent1"/>
            </a:solidFill>
          </a:ln>
        </p:spPr>
        <p:txBody>
          <a:bodyPr wrap="square" lIns="0" tIns="0" rIns="0" bIns="0" rtlCol="0" anchor="ctr"/>
          <a:lstStyle/>
          <a:p>
            <a:pPr algn="ctr" indent="0" marL="0">
              <a:buNone/>
            </a:pPr>
            <a:r>
              <a:rPr lang="en-US" sz="1400" b="1" dirty="0">
                <a:solidFill>
                  <a:schemeClr val="bg1"/>
                </a:solidFill>
              </a:rPr>
              <a:t>Pzt</a:t>
            </a:r>
            <a:endParaRPr lang="en-US" sz="1400" dirty="0"/>
          </a:p>
        </p:txBody>
      </p:sp>
      <p:sp>
        <p:nvSpPr>
          <p:cNvPr id="9" name="Text 7"/>
          <p:cNvSpPr txBox="1"/>
          <p:nvPr/>
        </p:nvSpPr>
        <p:spPr>
          <a:xfrm>
            <a:off x="548640" y="2606040"/>
            <a:ext cx="713232" cy="2331720"/>
          </a:xfrm>
          <a:prstGeom prst="roundRect">
            <a:avLst>
              <a:gd name="adj" fmla="val 10256"/>
            </a:avLst>
          </a:prstGeom>
          <a:solidFill>
            <a:schemeClr val="bg1"/>
          </a:solidFill>
          <a:ln w="12700">
            <a:solidFill>
              <a:srgbClr val="C9BEFA"/>
            </a:solidFill>
          </a:ln>
        </p:spPr>
        <p:txBody>
          <a:bodyPr wrap="square" lIns="0" tIns="0" rIns="0" bIns="0" rtlCol="0" anchor="ctr"/>
          <a:lstStyle/>
          <a:p>
            <a:pPr algn="ctr" indent="0" marL="0">
              <a:buNone/>
            </a:pPr>
            <a:r>
              <a:rPr lang="en-US" sz="2000" b="1" dirty="0">
                <a:solidFill>
                  <a:schemeClr val="accent1"/>
                </a:solidFill>
              </a:rPr>
              <a:t>8</a:t>
            </a:r>
            <a:endParaRPr lang="en-US" sz="2000" dirty="0"/>
          </a:p>
          <a:p>
            <a:pPr algn="ctr" indent="0" marL="0">
              <a:buNone/>
            </a:pPr>
            <a:r>
              <a:rPr lang="en-US" sz="2000" b="1" dirty="0">
                <a:solidFill>
                  <a:schemeClr val="accent1"/>
                </a:solidFill>
              </a:rPr>
              <a:t>saat</a:t>
            </a:r>
            <a:endParaRPr lang="en-US" sz="2000" dirty="0"/>
          </a:p>
        </p:txBody>
      </p:sp>
      <p:sp>
        <p:nvSpPr>
          <p:cNvPr id="10" name="Text 8"/>
          <p:cNvSpPr txBox="1"/>
          <p:nvPr/>
        </p:nvSpPr>
        <p:spPr>
          <a:xfrm>
            <a:off x="1353312" y="2057400"/>
            <a:ext cx="713232" cy="438912"/>
          </a:xfrm>
          <a:prstGeom prst="roundRect">
            <a:avLst>
              <a:gd name="adj" fmla="val 16667"/>
            </a:avLst>
          </a:prstGeom>
          <a:solidFill>
            <a:schemeClr val="accent1"/>
          </a:solidFill>
          <a:ln>
            <a:solidFill>
              <a:schemeClr val="accent1"/>
            </a:solidFill>
          </a:ln>
        </p:spPr>
        <p:txBody>
          <a:bodyPr wrap="square" lIns="0" tIns="0" rIns="0" bIns="0" rtlCol="0" anchor="ctr"/>
          <a:lstStyle/>
          <a:p>
            <a:pPr algn="ctr" indent="0" marL="0">
              <a:buNone/>
            </a:pPr>
            <a:r>
              <a:rPr lang="en-US" sz="1400" b="1" dirty="0">
                <a:solidFill>
                  <a:schemeClr val="bg1"/>
                </a:solidFill>
              </a:rPr>
              <a:t>Sal</a:t>
            </a:r>
            <a:endParaRPr lang="en-US" sz="1400" dirty="0"/>
          </a:p>
        </p:txBody>
      </p:sp>
      <p:sp>
        <p:nvSpPr>
          <p:cNvPr id="11" name="Text 9"/>
          <p:cNvSpPr txBox="1"/>
          <p:nvPr/>
        </p:nvSpPr>
        <p:spPr>
          <a:xfrm>
            <a:off x="1353312" y="2606040"/>
            <a:ext cx="713232" cy="2331720"/>
          </a:xfrm>
          <a:prstGeom prst="roundRect">
            <a:avLst>
              <a:gd name="adj" fmla="val 10256"/>
            </a:avLst>
          </a:prstGeom>
          <a:solidFill>
            <a:schemeClr val="bg1"/>
          </a:solidFill>
          <a:ln w="12700">
            <a:solidFill>
              <a:srgbClr val="C9BEFA"/>
            </a:solidFill>
          </a:ln>
        </p:spPr>
        <p:txBody>
          <a:bodyPr wrap="square" lIns="0" tIns="0" rIns="0" bIns="0" rtlCol="0" anchor="ctr"/>
          <a:lstStyle/>
          <a:p>
            <a:pPr algn="ctr" indent="0" marL="0">
              <a:buNone/>
            </a:pPr>
            <a:r>
              <a:rPr lang="en-US" sz="2000" b="1" dirty="0">
                <a:solidFill>
                  <a:schemeClr val="accent1"/>
                </a:solidFill>
              </a:rPr>
              <a:t>8</a:t>
            </a:r>
            <a:endParaRPr lang="en-US" sz="2000" dirty="0"/>
          </a:p>
          <a:p>
            <a:pPr algn="ctr" indent="0" marL="0">
              <a:buNone/>
            </a:pPr>
            <a:r>
              <a:rPr lang="en-US" sz="2000" b="1" dirty="0">
                <a:solidFill>
                  <a:schemeClr val="accent1"/>
                </a:solidFill>
              </a:rPr>
              <a:t>saat</a:t>
            </a:r>
            <a:endParaRPr lang="en-US" sz="2000" dirty="0"/>
          </a:p>
        </p:txBody>
      </p:sp>
      <p:sp>
        <p:nvSpPr>
          <p:cNvPr id="12" name="Text 10"/>
          <p:cNvSpPr txBox="1"/>
          <p:nvPr/>
        </p:nvSpPr>
        <p:spPr>
          <a:xfrm>
            <a:off x="2157984" y="2057400"/>
            <a:ext cx="713232" cy="438912"/>
          </a:xfrm>
          <a:prstGeom prst="roundRect">
            <a:avLst>
              <a:gd name="adj" fmla="val 16667"/>
            </a:avLst>
          </a:prstGeom>
          <a:solidFill>
            <a:schemeClr val="accent1"/>
          </a:solidFill>
          <a:ln>
            <a:solidFill>
              <a:schemeClr val="accent1"/>
            </a:solidFill>
          </a:ln>
        </p:spPr>
        <p:txBody>
          <a:bodyPr wrap="square" lIns="0" tIns="0" rIns="0" bIns="0" rtlCol="0" anchor="ctr"/>
          <a:lstStyle/>
          <a:p>
            <a:pPr algn="ctr" indent="0" marL="0">
              <a:buNone/>
            </a:pPr>
            <a:r>
              <a:rPr lang="en-US" sz="1400" b="1" dirty="0">
                <a:solidFill>
                  <a:schemeClr val="bg1"/>
                </a:solidFill>
              </a:rPr>
              <a:t>Çar</a:t>
            </a:r>
            <a:endParaRPr lang="en-US" sz="1400" dirty="0"/>
          </a:p>
        </p:txBody>
      </p:sp>
      <p:sp>
        <p:nvSpPr>
          <p:cNvPr id="13" name="Text 11"/>
          <p:cNvSpPr txBox="1"/>
          <p:nvPr/>
        </p:nvSpPr>
        <p:spPr>
          <a:xfrm>
            <a:off x="2157984" y="2606040"/>
            <a:ext cx="713232" cy="2331720"/>
          </a:xfrm>
          <a:prstGeom prst="roundRect">
            <a:avLst>
              <a:gd name="adj" fmla="val 10256"/>
            </a:avLst>
          </a:prstGeom>
          <a:solidFill>
            <a:schemeClr val="bg1"/>
          </a:solidFill>
          <a:ln w="12700">
            <a:solidFill>
              <a:srgbClr val="C9BEFA"/>
            </a:solidFill>
          </a:ln>
        </p:spPr>
        <p:txBody>
          <a:bodyPr wrap="square" lIns="0" tIns="0" rIns="0" bIns="0" rtlCol="0" anchor="ctr"/>
          <a:lstStyle/>
          <a:p>
            <a:pPr algn="ctr" indent="0" marL="0">
              <a:buNone/>
            </a:pPr>
            <a:r>
              <a:rPr lang="en-US" sz="2000" b="1" dirty="0">
                <a:solidFill>
                  <a:schemeClr val="accent1"/>
                </a:solidFill>
              </a:rPr>
              <a:t>8</a:t>
            </a:r>
            <a:endParaRPr lang="en-US" sz="2000" dirty="0"/>
          </a:p>
          <a:p>
            <a:pPr algn="ctr" indent="0" marL="0">
              <a:buNone/>
            </a:pPr>
            <a:r>
              <a:rPr lang="en-US" sz="2000" b="1" dirty="0">
                <a:solidFill>
                  <a:schemeClr val="accent1"/>
                </a:solidFill>
              </a:rPr>
              <a:t>saat</a:t>
            </a:r>
            <a:endParaRPr lang="en-US" sz="2000" dirty="0"/>
          </a:p>
        </p:txBody>
      </p:sp>
      <p:sp>
        <p:nvSpPr>
          <p:cNvPr id="14" name="Text 12"/>
          <p:cNvSpPr txBox="1"/>
          <p:nvPr/>
        </p:nvSpPr>
        <p:spPr>
          <a:xfrm>
            <a:off x="2962656" y="2057400"/>
            <a:ext cx="713232" cy="438912"/>
          </a:xfrm>
          <a:prstGeom prst="roundRect">
            <a:avLst>
              <a:gd name="adj" fmla="val 16667"/>
            </a:avLst>
          </a:prstGeom>
          <a:solidFill>
            <a:schemeClr val="accent1"/>
          </a:solidFill>
          <a:ln>
            <a:solidFill>
              <a:schemeClr val="accent1"/>
            </a:solidFill>
          </a:ln>
        </p:spPr>
        <p:txBody>
          <a:bodyPr wrap="square" lIns="0" tIns="0" rIns="0" bIns="0" rtlCol="0" anchor="ctr"/>
          <a:lstStyle/>
          <a:p>
            <a:pPr algn="ctr" indent="0" marL="0">
              <a:buNone/>
            </a:pPr>
            <a:r>
              <a:rPr lang="en-US" sz="1400" b="1" dirty="0">
                <a:solidFill>
                  <a:schemeClr val="bg1"/>
                </a:solidFill>
              </a:rPr>
              <a:t>Per</a:t>
            </a:r>
            <a:endParaRPr lang="en-US" sz="1400" dirty="0"/>
          </a:p>
        </p:txBody>
      </p:sp>
      <p:sp>
        <p:nvSpPr>
          <p:cNvPr id="15" name="Text 13"/>
          <p:cNvSpPr txBox="1"/>
          <p:nvPr/>
        </p:nvSpPr>
        <p:spPr>
          <a:xfrm>
            <a:off x="2962656" y="2606040"/>
            <a:ext cx="713232" cy="2331720"/>
          </a:xfrm>
          <a:prstGeom prst="roundRect">
            <a:avLst>
              <a:gd name="adj" fmla="val 10256"/>
            </a:avLst>
          </a:prstGeom>
          <a:solidFill>
            <a:schemeClr val="bg1"/>
          </a:solidFill>
          <a:ln w="12700">
            <a:solidFill>
              <a:srgbClr val="C9BEFA"/>
            </a:solidFill>
          </a:ln>
        </p:spPr>
        <p:txBody>
          <a:bodyPr wrap="square" lIns="0" tIns="0" rIns="0" bIns="0" rtlCol="0" anchor="ctr"/>
          <a:lstStyle/>
          <a:p>
            <a:pPr algn="ctr" indent="0" marL="0">
              <a:buNone/>
            </a:pPr>
            <a:r>
              <a:rPr lang="en-US" sz="2000" b="1" dirty="0">
                <a:solidFill>
                  <a:schemeClr val="accent1"/>
                </a:solidFill>
              </a:rPr>
              <a:t>8</a:t>
            </a:r>
            <a:endParaRPr lang="en-US" sz="2000" dirty="0"/>
          </a:p>
          <a:p>
            <a:pPr algn="ctr" indent="0" marL="0">
              <a:buNone/>
            </a:pPr>
            <a:r>
              <a:rPr lang="en-US" sz="2000" b="1" dirty="0">
                <a:solidFill>
                  <a:schemeClr val="accent1"/>
                </a:solidFill>
              </a:rPr>
              <a:t>saat</a:t>
            </a:r>
            <a:endParaRPr lang="en-US" sz="2000" dirty="0"/>
          </a:p>
        </p:txBody>
      </p:sp>
      <p:sp>
        <p:nvSpPr>
          <p:cNvPr id="16" name="Text 14"/>
          <p:cNvSpPr txBox="1"/>
          <p:nvPr/>
        </p:nvSpPr>
        <p:spPr>
          <a:xfrm>
            <a:off x="3767328" y="2057400"/>
            <a:ext cx="713232" cy="438912"/>
          </a:xfrm>
          <a:prstGeom prst="roundRect">
            <a:avLst>
              <a:gd name="adj" fmla="val 16667"/>
            </a:avLst>
          </a:prstGeom>
          <a:solidFill>
            <a:schemeClr val="accent1"/>
          </a:solidFill>
          <a:ln>
            <a:solidFill>
              <a:schemeClr val="accent1"/>
            </a:solidFill>
          </a:ln>
        </p:spPr>
        <p:txBody>
          <a:bodyPr wrap="square" lIns="0" tIns="0" rIns="0" bIns="0" rtlCol="0" anchor="ctr"/>
          <a:lstStyle/>
          <a:p>
            <a:pPr algn="ctr" indent="0" marL="0">
              <a:buNone/>
            </a:pPr>
            <a:r>
              <a:rPr lang="en-US" sz="1400" b="1" dirty="0">
                <a:solidFill>
                  <a:schemeClr val="bg1"/>
                </a:solidFill>
              </a:rPr>
              <a:t>Cum</a:t>
            </a:r>
            <a:endParaRPr lang="en-US" sz="1400" dirty="0"/>
          </a:p>
        </p:txBody>
      </p:sp>
      <p:sp>
        <p:nvSpPr>
          <p:cNvPr id="17" name="Text 15"/>
          <p:cNvSpPr txBox="1"/>
          <p:nvPr/>
        </p:nvSpPr>
        <p:spPr>
          <a:xfrm>
            <a:off x="3767328" y="2606040"/>
            <a:ext cx="713232" cy="2331720"/>
          </a:xfrm>
          <a:prstGeom prst="roundRect">
            <a:avLst>
              <a:gd name="adj" fmla="val 10256"/>
            </a:avLst>
          </a:prstGeom>
          <a:solidFill>
            <a:schemeClr val="bg1"/>
          </a:solidFill>
          <a:ln w="12700">
            <a:solidFill>
              <a:srgbClr val="C9BEFA"/>
            </a:solidFill>
          </a:ln>
        </p:spPr>
        <p:txBody>
          <a:bodyPr wrap="square" lIns="0" tIns="0" rIns="0" bIns="0" rtlCol="0" anchor="ctr"/>
          <a:lstStyle/>
          <a:p>
            <a:pPr algn="ctr" indent="0" marL="0">
              <a:buNone/>
            </a:pPr>
            <a:r>
              <a:rPr lang="en-US" sz="2000" b="1" dirty="0">
                <a:solidFill>
                  <a:schemeClr val="accent1"/>
                </a:solidFill>
              </a:rPr>
              <a:t>8</a:t>
            </a:r>
            <a:endParaRPr lang="en-US" sz="2000" dirty="0"/>
          </a:p>
          <a:p>
            <a:pPr algn="ctr" indent="0" marL="0">
              <a:buNone/>
            </a:pPr>
            <a:r>
              <a:rPr lang="en-US" sz="2000" b="1" dirty="0">
                <a:solidFill>
                  <a:schemeClr val="accent1"/>
                </a:solidFill>
              </a:rPr>
              <a:t>saat</a:t>
            </a:r>
            <a:endParaRPr lang="en-US" sz="2000" dirty="0"/>
          </a:p>
        </p:txBody>
      </p:sp>
      <p:sp>
        <p:nvSpPr>
          <p:cNvPr id="18" name="Text 16"/>
          <p:cNvSpPr txBox="1"/>
          <p:nvPr/>
        </p:nvSpPr>
        <p:spPr>
          <a:xfrm>
            <a:off x="4572000" y="2057400"/>
            <a:ext cx="713232" cy="438912"/>
          </a:xfrm>
          <a:prstGeom prst="roundRect">
            <a:avLst>
              <a:gd name="adj" fmla="val 16667"/>
            </a:avLst>
          </a:prstGeom>
          <a:solidFill>
            <a:srgbClr val="D9D4EE"/>
          </a:solidFill>
          <a:ln>
            <a:solidFill>
              <a:srgbClr val="D9D4EE"/>
            </a:solidFill>
          </a:ln>
        </p:spPr>
        <p:txBody>
          <a:bodyPr wrap="square" lIns="0" tIns="0" rIns="0" bIns="0" rtlCol="0" anchor="ctr"/>
          <a:lstStyle/>
          <a:p>
            <a:pPr algn="ctr" indent="0" marL="0">
              <a:buNone/>
            </a:pPr>
            <a:r>
              <a:rPr lang="en-US" sz="1400" b="1" dirty="0">
                <a:solidFill>
                  <a:srgbClr val="7A7499"/>
                </a:solidFill>
              </a:rPr>
              <a:t>Cmt</a:t>
            </a:r>
            <a:endParaRPr lang="en-US" sz="1400" dirty="0"/>
          </a:p>
        </p:txBody>
      </p:sp>
      <p:sp>
        <p:nvSpPr>
          <p:cNvPr id="19" name="Text 17"/>
          <p:cNvSpPr txBox="1"/>
          <p:nvPr/>
        </p:nvSpPr>
        <p:spPr>
          <a:xfrm>
            <a:off x="4572000" y="2606040"/>
            <a:ext cx="713232" cy="2331720"/>
          </a:xfrm>
          <a:prstGeom prst="roundRect">
            <a:avLst>
              <a:gd name="adj" fmla="val 10256"/>
            </a:avLst>
          </a:prstGeom>
          <a:solidFill>
            <a:srgbClr val="ECE9F6"/>
          </a:solidFill>
          <a:ln w="12700">
            <a:solidFill>
              <a:srgbClr val="E2DEF0"/>
            </a:solidFill>
          </a:ln>
        </p:spPr>
        <p:txBody>
          <a:bodyPr wrap="square" lIns="0" tIns="0" rIns="0" bIns="0" rtlCol="0" anchor="ctr"/>
          <a:lstStyle/>
          <a:p>
            <a:pPr algn="ctr" indent="0" marL="0">
              <a:buNone/>
            </a:pPr>
            <a:r>
              <a:rPr lang="en-US" sz="1800" b="1" dirty="0">
                <a:solidFill>
                  <a:srgbClr val="9A94B8"/>
                </a:solidFill>
              </a:rPr>
              <a:t>—</a:t>
            </a:r>
            <a:endParaRPr lang="en-US" sz="1800" dirty="0"/>
          </a:p>
        </p:txBody>
      </p:sp>
      <p:sp>
        <p:nvSpPr>
          <p:cNvPr id="20" name="Text 18"/>
          <p:cNvSpPr txBox="1"/>
          <p:nvPr/>
        </p:nvSpPr>
        <p:spPr>
          <a:xfrm>
            <a:off x="5376672" y="2057400"/>
            <a:ext cx="713232" cy="438912"/>
          </a:xfrm>
          <a:prstGeom prst="roundRect">
            <a:avLst>
              <a:gd name="adj" fmla="val 16667"/>
            </a:avLst>
          </a:prstGeom>
          <a:solidFill>
            <a:srgbClr val="D9D4EE"/>
          </a:solidFill>
          <a:ln>
            <a:solidFill>
              <a:srgbClr val="D9D4EE"/>
            </a:solidFill>
          </a:ln>
        </p:spPr>
        <p:txBody>
          <a:bodyPr wrap="square" lIns="0" tIns="0" rIns="0" bIns="0" rtlCol="0" anchor="ctr"/>
          <a:lstStyle/>
          <a:p>
            <a:pPr algn="ctr" indent="0" marL="0">
              <a:buNone/>
            </a:pPr>
            <a:r>
              <a:rPr lang="en-US" sz="1400" b="1" dirty="0">
                <a:solidFill>
                  <a:srgbClr val="7A7499"/>
                </a:solidFill>
              </a:rPr>
              <a:t>Paz</a:t>
            </a:r>
            <a:endParaRPr lang="en-US" sz="1400" dirty="0"/>
          </a:p>
        </p:txBody>
      </p:sp>
      <p:sp>
        <p:nvSpPr>
          <p:cNvPr id="21" name="Text 19"/>
          <p:cNvSpPr txBox="1"/>
          <p:nvPr/>
        </p:nvSpPr>
        <p:spPr>
          <a:xfrm>
            <a:off x="5376672" y="2606040"/>
            <a:ext cx="713232" cy="2331720"/>
          </a:xfrm>
          <a:prstGeom prst="roundRect">
            <a:avLst>
              <a:gd name="adj" fmla="val 10256"/>
            </a:avLst>
          </a:prstGeom>
          <a:solidFill>
            <a:srgbClr val="ECE9F6"/>
          </a:solidFill>
          <a:ln w="12700">
            <a:solidFill>
              <a:srgbClr val="E2DEF0"/>
            </a:solidFill>
          </a:ln>
        </p:spPr>
        <p:txBody>
          <a:bodyPr wrap="square" lIns="0" tIns="0" rIns="0" bIns="0" rtlCol="0" anchor="ctr"/>
          <a:lstStyle/>
          <a:p>
            <a:pPr algn="ctr" indent="0" marL="0">
              <a:buNone/>
            </a:pPr>
            <a:r>
              <a:rPr lang="en-US" sz="1800" b="1" dirty="0">
                <a:solidFill>
                  <a:srgbClr val="9A94B8"/>
                </a:solidFill>
              </a:rPr>
              <a:t>—</a:t>
            </a:r>
            <a:endParaRPr lang="en-US" sz="1800" dirty="0"/>
          </a:p>
        </p:txBody>
      </p:sp>
      <p:sp>
        <p:nvSpPr>
          <p:cNvPr id="22" name="Text 20"/>
          <p:cNvSpPr txBox="1"/>
          <p:nvPr/>
        </p:nvSpPr>
        <p:spPr>
          <a:xfrm>
            <a:off x="548640" y="5230368"/>
            <a:ext cx="5486400" cy="420624"/>
          </a:xfrm>
          <a:prstGeom prst="rect">
            <a:avLst/>
          </a:prstGeom>
          <a:noFill/>
          <a:ln/>
        </p:spPr>
        <p:txBody>
          <a:bodyPr wrap="square" lIns="0" tIns="0" rIns="0" bIns="0" rtlCol="0" anchor="ctr"/>
          <a:lstStyle/>
          <a:p>
            <a:pPr indent="0" marL="0">
              <a:buNone/>
            </a:pPr>
            <a:r>
              <a:rPr lang="en-US" sz="2600" b="1" dirty="0">
                <a:solidFill>
                  <a:schemeClr val="accent1"/>
                </a:solidFill>
              </a:rPr>
              <a:t>40 saat</a:t>
            </a:r>
            <a:pPr indent="0" marL="0">
              <a:buNone/>
            </a:pPr>
            <a:r>
              <a:rPr lang="en-US" sz="1600" dirty="0">
                <a:solidFill>
                  <a:srgbClr val="5B5680"/>
                </a:solidFill>
              </a:rPr>
              <a:t>  haftalık çalışma</a:t>
            </a:r>
            <a:endParaRPr lang="en-US" sz="1500" dirty="0"/>
          </a:p>
        </p:txBody>
      </p:sp>
      <p:sp>
        <p:nvSpPr>
          <p:cNvPr id="23" name="Text 21"/>
          <p:cNvSpPr txBox="1"/>
          <p:nvPr/>
        </p:nvSpPr>
        <p:spPr>
          <a:xfrm>
            <a:off x="548640" y="5641848"/>
            <a:ext cx="5669280" cy="292608"/>
          </a:xfrm>
          <a:prstGeom prst="rect">
            <a:avLst/>
          </a:prstGeom>
          <a:noFill/>
          <a:ln/>
        </p:spPr>
        <p:txBody>
          <a:bodyPr wrap="square" lIns="0" tIns="0" rIns="0" bIns="0" rtlCol="0" anchor="t"/>
          <a:lstStyle/>
          <a:p>
            <a:pPr indent="0" marL="0">
              <a:buNone/>
            </a:pPr>
            <a:r>
              <a:rPr lang="en-US" sz="1200" i="1" dirty="0">
                <a:solidFill>
                  <a:srgbClr val="5B5680"/>
                </a:solidFill>
              </a:rPr>
              <a:t>Takvim örnektir; iş günleri işletmenin resmî çalışma düzenine göre belirlenir.</a:t>
            </a:r>
            <a:endParaRPr lang="en-US" sz="1200" dirty="0"/>
          </a:p>
        </p:txBody>
      </p:sp>
      <p:sp>
        <p:nvSpPr>
          <p:cNvPr id="24" name="ikon-zemin"/>
          <p:cNvSpPr/>
          <p:nvPr/>
        </p:nvSpPr>
        <p:spPr>
          <a:xfrm>
            <a:off x="6355080" y="1920240"/>
            <a:ext cx="530352" cy="530352"/>
          </a:xfrm>
          <a:prstGeom prst="ellipse">
            <a:avLst/>
          </a:prstGeom>
          <a:solidFill>
            <a:schemeClr val="accent1"/>
          </a:solidFill>
          <a:ln w="12700">
            <a:solidFill>
              <a:schemeClr val="accent1"/>
            </a:solidFill>
            <a:prstDash val="solid"/>
          </a:ln>
        </p:spPr>
      </p:sp>
      <p:pic>
        <p:nvPicPr>
          <p:cNvPr id="25" name="ikon-FaRegCalendarCheck" descr="preencoded.png">    </p:cNvPr>
          <p:cNvPicPr>
            <a:picLocks noChangeAspect="1"/>
          </p:cNvPicPr>
          <p:nvPr/>
        </p:nvPicPr>
        <p:blipFill>
          <a:blip r:embed="rId1"/>
          <a:stretch>
            <a:fillRect/>
          </a:stretch>
        </p:blipFill>
        <p:spPr>
          <a:xfrm>
            <a:off x="6482364" y="2047524"/>
            <a:ext cx="275783" cy="275783"/>
          </a:xfrm>
          <a:prstGeom prst="rect">
            <a:avLst/>
          </a:prstGeom>
        </p:spPr>
      </p:pic>
      <p:sp>
        <p:nvSpPr>
          <p:cNvPr id="26" name="Text 23"/>
          <p:cNvSpPr txBox="1"/>
          <p:nvPr/>
        </p:nvSpPr>
        <p:spPr>
          <a:xfrm>
            <a:off x="7068312" y="1883664"/>
            <a:ext cx="4574743" cy="914400"/>
          </a:xfrm>
          <a:prstGeom prst="rect">
            <a:avLst/>
          </a:prstGeom>
          <a:noFill/>
          <a:ln/>
        </p:spPr>
        <p:txBody>
          <a:bodyPr wrap="square" lIns="0" tIns="0" rIns="0" bIns="0" rtlCol="0" anchor="t"/>
          <a:lstStyle/>
          <a:p>
            <a:pPr indent="0" marL="0">
              <a:buNone/>
            </a:pPr>
            <a:r>
              <a:rPr lang="en-US" sz="1650" b="1" dirty="0">
                <a:solidFill>
                  <a:schemeClr val="accent1"/>
                </a:solidFill>
              </a:rPr>
              <a:t>Resmî tarihler esastır</a:t>
            </a:r>
            <a:endParaRPr lang="en-US" sz="1500" dirty="0"/>
          </a:p>
          <a:p>
            <a:pPr indent="0" marL="0">
              <a:buNone/>
            </a:pPr>
            <a:r>
              <a:rPr lang="en-US" sz="1450" dirty="0">
                <a:solidFill>
                  <a:schemeClr val="tx1"/>
                </a:solidFill>
              </a:rPr>
              <a:t>İME, sistemdeki resmî başlangıç ve bitiş tarihleri dışında yapılamaz.</a:t>
            </a:r>
            <a:endParaRPr lang="en-US" sz="1500" dirty="0"/>
          </a:p>
        </p:txBody>
      </p:sp>
      <p:sp>
        <p:nvSpPr>
          <p:cNvPr id="27" name="ikon-zemin"/>
          <p:cNvSpPr/>
          <p:nvPr/>
        </p:nvSpPr>
        <p:spPr>
          <a:xfrm>
            <a:off x="6355080" y="2926080"/>
            <a:ext cx="530352" cy="530352"/>
          </a:xfrm>
          <a:prstGeom prst="ellipse">
            <a:avLst/>
          </a:prstGeom>
          <a:solidFill>
            <a:schemeClr val="accent5"/>
          </a:solidFill>
          <a:ln w="12700">
            <a:solidFill>
              <a:schemeClr val="accent5"/>
            </a:solidFill>
            <a:prstDash val="solid"/>
          </a:ln>
        </p:spPr>
      </p:sp>
      <p:pic>
        <p:nvPicPr>
          <p:cNvPr id="28" name="ikon-FaBan" descr="preencoded.png">    </p:cNvPr>
          <p:cNvPicPr>
            <a:picLocks noChangeAspect="1"/>
          </p:cNvPicPr>
          <p:nvPr/>
        </p:nvPicPr>
        <p:blipFill>
          <a:blip r:embed="rId2"/>
          <a:stretch>
            <a:fillRect/>
          </a:stretch>
        </p:blipFill>
        <p:spPr>
          <a:xfrm>
            <a:off x="6482364" y="3053364"/>
            <a:ext cx="275783" cy="275783"/>
          </a:xfrm>
          <a:prstGeom prst="rect">
            <a:avLst/>
          </a:prstGeom>
        </p:spPr>
      </p:pic>
      <p:sp>
        <p:nvSpPr>
          <p:cNvPr id="29" name="Text 25"/>
          <p:cNvSpPr txBox="1"/>
          <p:nvPr/>
        </p:nvSpPr>
        <p:spPr>
          <a:xfrm>
            <a:off x="7068312" y="2889504"/>
            <a:ext cx="4574743" cy="914400"/>
          </a:xfrm>
          <a:prstGeom prst="rect">
            <a:avLst/>
          </a:prstGeom>
          <a:noFill/>
          <a:ln/>
        </p:spPr>
        <p:txBody>
          <a:bodyPr wrap="square" lIns="0" tIns="0" rIns="0" bIns="0" rtlCol="0" anchor="t"/>
          <a:lstStyle/>
          <a:p>
            <a:pPr indent="0" marL="0">
              <a:buNone/>
            </a:pPr>
            <a:r>
              <a:rPr lang="en-US" sz="1650" b="1" dirty="0">
                <a:solidFill>
                  <a:schemeClr val="accent5"/>
                </a:solidFill>
              </a:rPr>
              <a:t>Onaysız çalışma sayılmaz</a:t>
            </a:r>
            <a:endParaRPr lang="en-US" sz="1500" dirty="0"/>
          </a:p>
          <a:p>
            <a:pPr indent="0" marL="0">
              <a:buNone/>
            </a:pPr>
            <a:r>
              <a:rPr lang="en-US" sz="1450" dirty="0">
                <a:solidFill>
                  <a:schemeClr val="tx1"/>
                </a:solidFill>
              </a:rPr>
              <a:t>Komisyonca onaylanmayan veya tarih dışı çalışmalar süreden sayılmaz.</a:t>
            </a:r>
            <a:endParaRPr lang="en-US" sz="1500" dirty="0"/>
          </a:p>
        </p:txBody>
      </p:sp>
      <p:sp>
        <p:nvSpPr>
          <p:cNvPr id="30" name="ikon-zemin"/>
          <p:cNvSpPr/>
          <p:nvPr/>
        </p:nvSpPr>
        <p:spPr>
          <a:xfrm>
            <a:off x="6355080" y="3931920"/>
            <a:ext cx="530352" cy="530352"/>
          </a:xfrm>
          <a:prstGeom prst="ellipse">
            <a:avLst/>
          </a:prstGeom>
          <a:solidFill>
            <a:schemeClr val="accent6"/>
          </a:solidFill>
          <a:ln w="12700">
            <a:solidFill>
              <a:schemeClr val="accent6"/>
            </a:solidFill>
            <a:prstDash val="solid"/>
          </a:ln>
        </p:spPr>
      </p:sp>
      <p:pic>
        <p:nvPicPr>
          <p:cNvPr id="31" name="ikon-FaHourglassHalf" descr="preencoded.png">    </p:cNvPr>
          <p:cNvPicPr>
            <a:picLocks noChangeAspect="1"/>
          </p:cNvPicPr>
          <p:nvPr/>
        </p:nvPicPr>
        <p:blipFill>
          <a:blip r:embed="rId3"/>
          <a:stretch>
            <a:fillRect/>
          </a:stretch>
        </p:blipFill>
        <p:spPr>
          <a:xfrm>
            <a:off x="6482364" y="4059204"/>
            <a:ext cx="275783" cy="275783"/>
          </a:xfrm>
          <a:prstGeom prst="rect">
            <a:avLst/>
          </a:prstGeom>
        </p:spPr>
      </p:pic>
      <p:sp>
        <p:nvSpPr>
          <p:cNvPr id="32" name="Text 27"/>
          <p:cNvSpPr txBox="1"/>
          <p:nvPr/>
        </p:nvSpPr>
        <p:spPr>
          <a:xfrm>
            <a:off x="7068312" y="3895344"/>
            <a:ext cx="4574743" cy="914400"/>
          </a:xfrm>
          <a:prstGeom prst="rect">
            <a:avLst/>
          </a:prstGeom>
          <a:noFill/>
          <a:ln/>
        </p:spPr>
        <p:txBody>
          <a:bodyPr wrap="square" lIns="0" tIns="0" rIns="0" bIns="0" rtlCol="0" anchor="t"/>
          <a:lstStyle/>
          <a:p>
            <a:pPr indent="0" marL="0">
              <a:buNone/>
            </a:pPr>
            <a:r>
              <a:rPr lang="en-US" sz="1650" b="1" dirty="0">
                <a:solidFill>
                  <a:schemeClr val="accent6"/>
                </a:solidFill>
              </a:rPr>
              <a:t>Fazla çalıştırma yok</a:t>
            </a:r>
            <a:endParaRPr lang="en-US" sz="1500" dirty="0"/>
          </a:p>
          <a:p>
            <a:pPr indent="0" marL="0">
              <a:buNone/>
            </a:pPr>
            <a:r>
              <a:rPr lang="en-US" sz="1450" dirty="0">
                <a:solidFill>
                  <a:schemeClr val="tx1"/>
                </a:solidFill>
              </a:rPr>
              <a:t>Onaylanmış haftalık süreyi aşacak şekilde çalıştırılamaz.</a:t>
            </a:r>
            <a:endParaRPr lang="en-US" sz="1500" dirty="0"/>
          </a:p>
        </p:txBody>
      </p:sp>
      <p:sp>
        <p:nvSpPr>
          <p:cNvPr id="33" name="ikon-zemin"/>
          <p:cNvSpPr/>
          <p:nvPr/>
        </p:nvSpPr>
        <p:spPr>
          <a:xfrm>
            <a:off x="6355080" y="4937760"/>
            <a:ext cx="530352" cy="530352"/>
          </a:xfrm>
          <a:prstGeom prst="ellipse">
            <a:avLst/>
          </a:prstGeom>
          <a:solidFill>
            <a:schemeClr val="accent3"/>
          </a:solidFill>
          <a:ln w="12700">
            <a:solidFill>
              <a:schemeClr val="accent3"/>
            </a:solidFill>
            <a:prstDash val="solid"/>
          </a:ln>
        </p:spPr>
      </p:sp>
      <p:pic>
        <p:nvPicPr>
          <p:cNvPr id="34" name="ikon-FaHardHat" descr="preencoded.png">    </p:cNvPr>
          <p:cNvPicPr>
            <a:picLocks noChangeAspect="1"/>
          </p:cNvPicPr>
          <p:nvPr/>
        </p:nvPicPr>
        <p:blipFill>
          <a:blip r:embed="rId4"/>
          <a:stretch>
            <a:fillRect/>
          </a:stretch>
        </p:blipFill>
        <p:spPr>
          <a:xfrm>
            <a:off x="6482364" y="5065044"/>
            <a:ext cx="275783" cy="275783"/>
          </a:xfrm>
          <a:prstGeom prst="rect">
            <a:avLst/>
          </a:prstGeom>
        </p:spPr>
      </p:pic>
      <p:sp>
        <p:nvSpPr>
          <p:cNvPr id="35" name="Text 29"/>
          <p:cNvSpPr txBox="1"/>
          <p:nvPr/>
        </p:nvSpPr>
        <p:spPr>
          <a:xfrm>
            <a:off x="7068312" y="4901184"/>
            <a:ext cx="4574743" cy="914400"/>
          </a:xfrm>
          <a:prstGeom prst="rect">
            <a:avLst/>
          </a:prstGeom>
          <a:noFill/>
          <a:ln/>
        </p:spPr>
        <p:txBody>
          <a:bodyPr wrap="square" lIns="0" tIns="0" rIns="0" bIns="0" rtlCol="0" anchor="t"/>
          <a:lstStyle/>
          <a:p>
            <a:pPr indent="0" marL="0">
              <a:buNone/>
            </a:pPr>
            <a:r>
              <a:rPr lang="en-US" sz="1650" b="1" dirty="0">
                <a:solidFill>
                  <a:schemeClr val="accent3"/>
                </a:solidFill>
              </a:rPr>
              <a:t>Sigorta ve İSG</a:t>
            </a:r>
            <a:endParaRPr lang="en-US" sz="1500" dirty="0"/>
          </a:p>
          <a:p>
            <a:pPr indent="0" marL="0">
              <a:buNone/>
            </a:pPr>
            <a:r>
              <a:rPr lang="en-US" sz="1450" dirty="0">
                <a:solidFill>
                  <a:schemeClr val="tx1"/>
                </a:solidFill>
              </a:rPr>
              <a:t>Sigorta kapsamı dışında veya İSG mevzuatına aykırı çalıştırılamaz; programa uygun olmayan işlerde görevlendirilemez.</a:t>
            </a:r>
            <a:endParaRPr lang="en-US" sz="15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Her gün: günlük rapor ve yoklama</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Günlük rapor aynı gün yüklenir; günlük yoklama da Staj Platformu üzerinden yapılır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9/2-b, 10/2-b-c, 12/1-c, 20/2, 20/3-a</a:t>
            </a:r>
            <a:endParaRPr lang="en-US" sz="1000" dirty="0"/>
          </a:p>
        </p:txBody>
      </p:sp>
      <p:sp>
        <p:nvSpPr>
          <p:cNvPr id="5" name="etiket"/>
          <p:cNvSpPr txBox="1"/>
          <p:nvPr/>
        </p:nvSpPr>
        <p:spPr>
          <a:xfrm>
            <a:off x="10036454"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kart"/>
          <p:cNvSpPr/>
          <p:nvPr/>
        </p:nvSpPr>
        <p:spPr>
          <a:xfrm>
            <a:off x="548640" y="1920240"/>
            <a:ext cx="3484778" cy="2331720"/>
          </a:xfrm>
          <a:prstGeom prst="roundRect">
            <a:avLst>
              <a:gd name="adj" fmla="val 549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7" name="Text 5"/>
          <p:cNvSpPr txBox="1"/>
          <p:nvPr/>
        </p:nvSpPr>
        <p:spPr>
          <a:xfrm>
            <a:off x="3466490" y="2103120"/>
            <a:ext cx="384048" cy="384048"/>
          </a:xfrm>
          <a:prstGeom prst="ellipse">
            <a:avLst/>
          </a:prstGeom>
          <a:solidFill>
            <a:schemeClr val="accent2"/>
          </a:solidFill>
          <a:ln>
            <a:solidFill>
              <a:schemeClr val="accent2"/>
            </a:solid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8" name="ikon-zemin"/>
          <p:cNvSpPr/>
          <p:nvPr/>
        </p:nvSpPr>
        <p:spPr>
          <a:xfrm>
            <a:off x="777240" y="2103120"/>
            <a:ext cx="685800" cy="685800"/>
          </a:xfrm>
          <a:prstGeom prst="ellipse">
            <a:avLst/>
          </a:prstGeom>
          <a:solidFill>
            <a:schemeClr val="accent2"/>
          </a:solidFill>
          <a:ln w="12700">
            <a:solidFill>
              <a:schemeClr val="accent2"/>
            </a:solidFill>
            <a:prstDash val="solid"/>
          </a:ln>
        </p:spPr>
      </p:sp>
      <p:pic>
        <p:nvPicPr>
          <p:cNvPr id="9" name="ikon-FaMapMarkerAlt" descr="preencoded.png">    </p:cNvPr>
          <p:cNvPicPr>
            <a:picLocks noChangeAspect="1"/>
          </p:cNvPicPr>
          <p:nvPr/>
        </p:nvPicPr>
        <p:blipFill>
          <a:blip r:embed="rId1"/>
          <a:stretch>
            <a:fillRect/>
          </a:stretch>
        </p:blipFill>
        <p:spPr>
          <a:xfrm>
            <a:off x="941832" y="2267712"/>
            <a:ext cx="356616" cy="356616"/>
          </a:xfrm>
          <a:prstGeom prst="rect">
            <a:avLst/>
          </a:prstGeom>
        </p:spPr>
      </p:pic>
      <p:sp>
        <p:nvSpPr>
          <p:cNvPr id="10" name="Text 7"/>
          <p:cNvSpPr txBox="1"/>
          <p:nvPr/>
        </p:nvSpPr>
        <p:spPr>
          <a:xfrm>
            <a:off x="777240" y="2926080"/>
            <a:ext cx="3027578" cy="384048"/>
          </a:xfrm>
          <a:prstGeom prst="rect">
            <a:avLst/>
          </a:prstGeom>
          <a:noFill/>
          <a:ln/>
        </p:spPr>
        <p:txBody>
          <a:bodyPr wrap="square" lIns="0" tIns="0" rIns="0" bIns="0" rtlCol="0" anchor="t"/>
          <a:lstStyle/>
          <a:p>
            <a:pPr indent="0" marL="0">
              <a:buNone/>
            </a:pPr>
            <a:r>
              <a:rPr lang="en-US" sz="1900" b="1" dirty="0">
                <a:solidFill>
                  <a:schemeClr val="accent2"/>
                </a:solidFill>
              </a:rPr>
              <a:t>Yoklama</a:t>
            </a:r>
            <a:endParaRPr lang="en-US" sz="1900" dirty="0"/>
          </a:p>
        </p:txBody>
      </p:sp>
      <p:sp>
        <p:nvSpPr>
          <p:cNvPr id="11" name="Text 8"/>
          <p:cNvSpPr txBox="1"/>
          <p:nvPr/>
        </p:nvSpPr>
        <p:spPr>
          <a:xfrm>
            <a:off x="777240" y="3337560"/>
            <a:ext cx="3027578" cy="868680"/>
          </a:xfrm>
          <a:prstGeom prst="rect">
            <a:avLst/>
          </a:prstGeom>
          <a:noFill/>
          <a:ln/>
        </p:spPr>
        <p:txBody>
          <a:bodyPr wrap="square" lIns="0" tIns="0" rIns="0" bIns="0" rtlCol="0" anchor="t"/>
          <a:lstStyle/>
          <a:p>
            <a:pPr indent="0" marL="0">
              <a:buNone/>
            </a:pPr>
            <a:r>
              <a:rPr lang="en-US" sz="1450" dirty="0">
                <a:solidFill>
                  <a:schemeClr val="tx1"/>
                </a:solidFill>
              </a:rPr>
              <a:t>Günlük yoklama sistemden yapılır. Konumunuz, firma yetkilisinin sisteme kayıtlı konumuyla karşılaştırılır.</a:t>
            </a:r>
            <a:endParaRPr lang="en-US" sz="1450" dirty="0"/>
          </a:p>
        </p:txBody>
      </p:sp>
      <p:sp>
        <p:nvSpPr>
          <p:cNvPr id="12" name="Text 9"/>
          <p:cNvSpPr txBox="1"/>
          <p:nvPr/>
        </p:nvSpPr>
        <p:spPr>
          <a:xfrm>
            <a:off x="4033418" y="1920240"/>
            <a:ext cx="320040" cy="2331720"/>
          </a:xfrm>
          <a:prstGeom prst="rect">
            <a:avLst/>
          </a:prstGeom>
          <a:noFill/>
          <a:ln/>
        </p:spPr>
        <p:txBody>
          <a:bodyPr wrap="square" lIns="0" tIns="0" rIns="0" bIns="0" rtlCol="0" anchor="ctr"/>
          <a:lstStyle/>
          <a:p>
            <a:pPr algn="ctr" indent="0" marL="0">
              <a:buNone/>
            </a:pPr>
            <a:r>
              <a:rPr lang="en-US" sz="3000" b="1" dirty="0">
                <a:solidFill>
                  <a:srgbClr val="B9B0E6"/>
                </a:solidFill>
              </a:rPr>
              <a:t>›</a:t>
            </a:r>
            <a:endParaRPr lang="en-US" sz="3000" dirty="0"/>
          </a:p>
        </p:txBody>
      </p:sp>
      <p:sp>
        <p:nvSpPr>
          <p:cNvPr id="13" name="kart"/>
          <p:cNvSpPr/>
          <p:nvPr/>
        </p:nvSpPr>
        <p:spPr>
          <a:xfrm>
            <a:off x="4353458" y="1920240"/>
            <a:ext cx="3484778" cy="2331720"/>
          </a:xfrm>
          <a:prstGeom prst="roundRect">
            <a:avLst>
              <a:gd name="adj" fmla="val 549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4" name="Text 11"/>
          <p:cNvSpPr txBox="1"/>
          <p:nvPr/>
        </p:nvSpPr>
        <p:spPr>
          <a:xfrm>
            <a:off x="7271309" y="2103120"/>
            <a:ext cx="384048" cy="384048"/>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5" name="ikon-zemin"/>
          <p:cNvSpPr/>
          <p:nvPr/>
        </p:nvSpPr>
        <p:spPr>
          <a:xfrm>
            <a:off x="4582058" y="2103120"/>
            <a:ext cx="685800" cy="685800"/>
          </a:xfrm>
          <a:prstGeom prst="ellipse">
            <a:avLst/>
          </a:prstGeom>
          <a:solidFill>
            <a:schemeClr val="accent1"/>
          </a:solidFill>
          <a:ln w="12700">
            <a:solidFill>
              <a:schemeClr val="accent1"/>
            </a:solidFill>
            <a:prstDash val="solid"/>
          </a:ln>
        </p:spPr>
      </p:sp>
      <p:pic>
        <p:nvPicPr>
          <p:cNvPr id="16" name="ikon-FaTools" descr="preencoded.png">    </p:cNvPr>
          <p:cNvPicPr>
            <a:picLocks noChangeAspect="1"/>
          </p:cNvPicPr>
          <p:nvPr/>
        </p:nvPicPr>
        <p:blipFill>
          <a:blip r:embed="rId2"/>
          <a:stretch>
            <a:fillRect/>
          </a:stretch>
        </p:blipFill>
        <p:spPr>
          <a:xfrm>
            <a:off x="4746650" y="2267712"/>
            <a:ext cx="356616" cy="356616"/>
          </a:xfrm>
          <a:prstGeom prst="rect">
            <a:avLst/>
          </a:prstGeom>
        </p:spPr>
      </p:pic>
      <p:sp>
        <p:nvSpPr>
          <p:cNvPr id="17" name="Text 13"/>
          <p:cNvSpPr txBox="1"/>
          <p:nvPr/>
        </p:nvSpPr>
        <p:spPr>
          <a:xfrm>
            <a:off x="4582058" y="2926080"/>
            <a:ext cx="3027578" cy="384048"/>
          </a:xfrm>
          <a:prstGeom prst="rect">
            <a:avLst/>
          </a:prstGeom>
          <a:noFill/>
          <a:ln/>
        </p:spPr>
        <p:txBody>
          <a:bodyPr wrap="square" lIns="0" tIns="0" rIns="0" bIns="0" rtlCol="0" anchor="t"/>
          <a:lstStyle/>
          <a:p>
            <a:pPr indent="0" marL="0">
              <a:buNone/>
            </a:pPr>
            <a:r>
              <a:rPr lang="en-US" sz="1900" b="1" dirty="0">
                <a:solidFill>
                  <a:schemeClr val="accent1"/>
                </a:solidFill>
              </a:rPr>
              <a:t>Mesleki görevler</a:t>
            </a:r>
            <a:endParaRPr lang="en-US" sz="1900" dirty="0"/>
          </a:p>
        </p:txBody>
      </p:sp>
      <p:sp>
        <p:nvSpPr>
          <p:cNvPr id="18" name="Text 14"/>
          <p:cNvSpPr txBox="1"/>
          <p:nvPr/>
        </p:nvSpPr>
        <p:spPr>
          <a:xfrm>
            <a:off x="4582058" y="3337560"/>
            <a:ext cx="3027578" cy="868680"/>
          </a:xfrm>
          <a:prstGeom prst="rect">
            <a:avLst/>
          </a:prstGeom>
          <a:noFill/>
          <a:ln/>
        </p:spPr>
        <p:txBody>
          <a:bodyPr wrap="square" lIns="0" tIns="0" rIns="0" bIns="0" rtlCol="0" anchor="t"/>
          <a:lstStyle/>
          <a:p>
            <a:pPr indent="0" marL="0">
              <a:buNone/>
            </a:pPr>
            <a:r>
              <a:rPr lang="en-US" sz="1450" dirty="0">
                <a:solidFill>
                  <a:schemeClr val="tx1"/>
                </a:solidFill>
              </a:rPr>
              <a:t>Eğitici personelin verdiği, programınıza uygun görevler yerine getirilir.</a:t>
            </a:r>
            <a:endParaRPr lang="en-US" sz="1450" dirty="0"/>
          </a:p>
        </p:txBody>
      </p:sp>
      <p:sp>
        <p:nvSpPr>
          <p:cNvPr id="19" name="Text 15"/>
          <p:cNvSpPr txBox="1"/>
          <p:nvPr/>
        </p:nvSpPr>
        <p:spPr>
          <a:xfrm>
            <a:off x="7838237" y="1920240"/>
            <a:ext cx="320040" cy="2331720"/>
          </a:xfrm>
          <a:prstGeom prst="rect">
            <a:avLst/>
          </a:prstGeom>
          <a:noFill/>
          <a:ln/>
        </p:spPr>
        <p:txBody>
          <a:bodyPr wrap="square" lIns="0" tIns="0" rIns="0" bIns="0" rtlCol="0" anchor="ctr"/>
          <a:lstStyle/>
          <a:p>
            <a:pPr algn="ctr" indent="0" marL="0">
              <a:buNone/>
            </a:pPr>
            <a:r>
              <a:rPr lang="en-US" sz="3000" b="1" dirty="0">
                <a:solidFill>
                  <a:srgbClr val="B9B0E6"/>
                </a:solidFill>
              </a:rPr>
              <a:t>›</a:t>
            </a:r>
            <a:endParaRPr lang="en-US" sz="3000" dirty="0"/>
          </a:p>
        </p:txBody>
      </p:sp>
      <p:sp>
        <p:nvSpPr>
          <p:cNvPr id="20" name="kart"/>
          <p:cNvSpPr/>
          <p:nvPr/>
        </p:nvSpPr>
        <p:spPr>
          <a:xfrm>
            <a:off x="8158277" y="1920240"/>
            <a:ext cx="3484778" cy="2331720"/>
          </a:xfrm>
          <a:prstGeom prst="roundRect">
            <a:avLst>
              <a:gd name="adj" fmla="val 549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1" name="Text 17"/>
          <p:cNvSpPr txBox="1"/>
          <p:nvPr/>
        </p:nvSpPr>
        <p:spPr>
          <a:xfrm>
            <a:off x="11076127" y="2103120"/>
            <a:ext cx="384048" cy="384048"/>
          </a:xfrm>
          <a:prstGeom prst="ellipse">
            <a:avLst/>
          </a:prstGeom>
          <a:solidFill>
            <a:schemeClr val="accent3"/>
          </a:solidFill>
          <a:ln>
            <a:solidFill>
              <a:schemeClr val="accent3"/>
            </a:solid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22" name="ikon-zemin"/>
          <p:cNvSpPr/>
          <p:nvPr/>
        </p:nvSpPr>
        <p:spPr>
          <a:xfrm>
            <a:off x="8386877" y="2103120"/>
            <a:ext cx="685800" cy="685800"/>
          </a:xfrm>
          <a:prstGeom prst="ellipse">
            <a:avLst/>
          </a:prstGeom>
          <a:solidFill>
            <a:schemeClr val="accent3"/>
          </a:solidFill>
          <a:ln w="12700">
            <a:solidFill>
              <a:schemeClr val="accent3"/>
            </a:solidFill>
            <a:prstDash val="solid"/>
          </a:ln>
        </p:spPr>
      </p:sp>
      <p:pic>
        <p:nvPicPr>
          <p:cNvPr id="23" name="ikon-FaPenSquare" descr="preencoded.png">    </p:cNvPr>
          <p:cNvPicPr>
            <a:picLocks noChangeAspect="1"/>
          </p:cNvPicPr>
          <p:nvPr/>
        </p:nvPicPr>
        <p:blipFill>
          <a:blip r:embed="rId3"/>
          <a:stretch>
            <a:fillRect/>
          </a:stretch>
        </p:blipFill>
        <p:spPr>
          <a:xfrm>
            <a:off x="8551469" y="2267712"/>
            <a:ext cx="356616" cy="356616"/>
          </a:xfrm>
          <a:prstGeom prst="rect">
            <a:avLst/>
          </a:prstGeom>
        </p:spPr>
      </p:pic>
      <p:sp>
        <p:nvSpPr>
          <p:cNvPr id="24" name="Text 19"/>
          <p:cNvSpPr txBox="1"/>
          <p:nvPr/>
        </p:nvSpPr>
        <p:spPr>
          <a:xfrm>
            <a:off x="8386877" y="2926080"/>
            <a:ext cx="3027578" cy="384048"/>
          </a:xfrm>
          <a:prstGeom prst="rect">
            <a:avLst/>
          </a:prstGeom>
          <a:noFill/>
          <a:ln/>
        </p:spPr>
        <p:txBody>
          <a:bodyPr wrap="square" lIns="0" tIns="0" rIns="0" bIns="0" rtlCol="0" anchor="t"/>
          <a:lstStyle/>
          <a:p>
            <a:pPr indent="0" marL="0">
              <a:buNone/>
            </a:pPr>
            <a:r>
              <a:rPr lang="en-US" sz="1900" b="1" dirty="0">
                <a:solidFill>
                  <a:schemeClr val="accent3"/>
                </a:solidFill>
              </a:rPr>
              <a:t>Günlük rapor</a:t>
            </a:r>
            <a:endParaRPr lang="en-US" sz="1900" dirty="0"/>
          </a:p>
        </p:txBody>
      </p:sp>
      <p:sp>
        <p:nvSpPr>
          <p:cNvPr id="25" name="Text 20"/>
          <p:cNvSpPr txBox="1"/>
          <p:nvPr/>
        </p:nvSpPr>
        <p:spPr>
          <a:xfrm>
            <a:off x="8386877" y="3337560"/>
            <a:ext cx="3027578" cy="868680"/>
          </a:xfrm>
          <a:prstGeom prst="rect">
            <a:avLst/>
          </a:prstGeom>
          <a:noFill/>
          <a:ln/>
        </p:spPr>
        <p:txBody>
          <a:bodyPr wrap="square" lIns="0" tIns="0" rIns="0" bIns="0" rtlCol="0" anchor="t"/>
          <a:lstStyle/>
          <a:p>
            <a:pPr indent="0" marL="0">
              <a:buNone/>
            </a:pPr>
            <a:r>
              <a:rPr lang="en-US" sz="1450" dirty="0">
                <a:solidFill>
                  <a:schemeClr val="tx1"/>
                </a:solidFill>
              </a:rPr>
              <a:t>O gün yapılan faaliyetler aynı gün sisteme yüklenir. Sonradan toplu giriş yapılmaz.</a:t>
            </a:r>
            <a:endParaRPr lang="en-US" sz="1450" dirty="0"/>
          </a:p>
        </p:txBody>
      </p:sp>
      <p:sp>
        <p:nvSpPr>
          <p:cNvPr id="26" name="kart"/>
          <p:cNvSpPr/>
          <p:nvPr/>
        </p:nvSpPr>
        <p:spPr>
          <a:xfrm>
            <a:off x="548640" y="4480560"/>
            <a:ext cx="5410048" cy="1417320"/>
          </a:xfrm>
          <a:prstGeom prst="roundRect">
            <a:avLst>
              <a:gd name="adj" fmla="val 9032"/>
            </a:avLst>
          </a:prstGeom>
          <a:solidFill>
            <a:srgbClr val="FFF4EC"/>
          </a:solidFill>
          <a:ln w="12700">
            <a:solidFill>
              <a:srgbClr val="F6D3BB"/>
            </a:solidFill>
            <a:prstDash val="solid"/>
          </a:ln>
          <a:effectLst>
            <a:outerShdw sx="100000" sy="100000" kx="0" ky="0" algn="bl" rotWithShape="0" blurRad="88900" dist="19050" dir="5400000">
              <a:srgbClr val="2B1D78">
                <a:alpha val="7000"/>
              </a:srgbClr>
            </a:outerShdw>
          </a:effectLst>
        </p:spPr>
      </p:sp>
      <p:sp>
        <p:nvSpPr>
          <p:cNvPr id="27" name="ikon-zemin"/>
          <p:cNvSpPr/>
          <p:nvPr/>
        </p:nvSpPr>
        <p:spPr>
          <a:xfrm>
            <a:off x="749808" y="4681728"/>
            <a:ext cx="457200" cy="457200"/>
          </a:xfrm>
          <a:prstGeom prst="ellipse">
            <a:avLst/>
          </a:prstGeom>
          <a:solidFill>
            <a:schemeClr val="accent2"/>
          </a:solidFill>
          <a:ln w="12700">
            <a:solidFill>
              <a:schemeClr val="accent2"/>
            </a:solidFill>
            <a:prstDash val="solid"/>
          </a:ln>
        </p:spPr>
      </p:sp>
      <p:pic>
        <p:nvPicPr>
          <p:cNvPr id="28" name="ikon-FaUserTie" descr="preencoded.png">    </p:cNvPr>
          <p:cNvPicPr>
            <a:picLocks noChangeAspect="1"/>
          </p:cNvPicPr>
          <p:nvPr/>
        </p:nvPicPr>
        <p:blipFill>
          <a:blip r:embed="rId4"/>
          <a:stretch>
            <a:fillRect/>
          </a:stretch>
        </p:blipFill>
        <p:spPr>
          <a:xfrm>
            <a:off x="859536" y="4791456"/>
            <a:ext cx="237744" cy="237744"/>
          </a:xfrm>
          <a:prstGeom prst="rect">
            <a:avLst/>
          </a:prstGeom>
        </p:spPr>
      </p:pic>
      <p:sp>
        <p:nvSpPr>
          <p:cNvPr id="29" name="Text 23"/>
          <p:cNvSpPr txBox="1"/>
          <p:nvPr/>
        </p:nvSpPr>
        <p:spPr>
          <a:xfrm>
            <a:off x="1353312" y="4617720"/>
            <a:ext cx="4449928" cy="1143000"/>
          </a:xfrm>
          <a:prstGeom prst="rect">
            <a:avLst/>
          </a:prstGeom>
          <a:noFill/>
          <a:ln/>
        </p:spPr>
        <p:txBody>
          <a:bodyPr wrap="square" lIns="0" tIns="0" rIns="0" bIns="0" rtlCol="0" anchor="ctr"/>
          <a:lstStyle/>
          <a:p>
            <a:pPr indent="0" marL="0">
              <a:buNone/>
            </a:pPr>
            <a:r>
              <a:rPr lang="en-US" sz="1500" b="1" dirty="0">
                <a:solidFill>
                  <a:schemeClr val="accent2"/>
                </a:solidFill>
              </a:rPr>
              <a:t>Eğitici personel </a:t>
            </a:r>
            <a:pPr indent="0" marL="0">
              <a:buNone/>
            </a:pPr>
            <a:r>
              <a:rPr lang="en-US" sz="1500" dirty="0">
                <a:solidFill>
                  <a:schemeClr val="tx1"/>
                </a:solidFill>
              </a:rPr>
              <a:t>yoklamanın sistemden doğru girilip girilmediğini kontrol eder (Md. 10/2-c).</a:t>
            </a:r>
            <a:endParaRPr lang="en-US" sz="1500" dirty="0"/>
          </a:p>
        </p:txBody>
      </p:sp>
      <p:sp>
        <p:nvSpPr>
          <p:cNvPr id="30" name="kart"/>
          <p:cNvSpPr/>
          <p:nvPr/>
        </p:nvSpPr>
        <p:spPr>
          <a:xfrm>
            <a:off x="6233008" y="4480560"/>
            <a:ext cx="5410048" cy="1417320"/>
          </a:xfrm>
          <a:prstGeom prst="roundRect">
            <a:avLst>
              <a:gd name="adj" fmla="val 9032"/>
            </a:avLst>
          </a:prstGeom>
          <a:solidFill>
            <a:srgbClr val="E8F5F2"/>
          </a:solidFill>
          <a:ln w="12700">
            <a:solidFill>
              <a:srgbClr val="BFE3DA"/>
            </a:solidFill>
            <a:prstDash val="solid"/>
          </a:ln>
          <a:effectLst>
            <a:outerShdw sx="100000" sy="100000" kx="0" ky="0" algn="bl" rotWithShape="0" blurRad="88900" dist="19050" dir="5400000">
              <a:srgbClr val="2B1D78">
                <a:alpha val="7000"/>
              </a:srgbClr>
            </a:outerShdw>
          </a:effectLst>
        </p:spPr>
      </p:sp>
      <p:sp>
        <p:nvSpPr>
          <p:cNvPr id="31" name="ikon-zemin"/>
          <p:cNvSpPr/>
          <p:nvPr/>
        </p:nvSpPr>
        <p:spPr>
          <a:xfrm>
            <a:off x="6434176" y="4681728"/>
            <a:ext cx="457200" cy="457200"/>
          </a:xfrm>
          <a:prstGeom prst="ellipse">
            <a:avLst/>
          </a:prstGeom>
          <a:solidFill>
            <a:schemeClr val="accent3"/>
          </a:solidFill>
          <a:ln w="12700">
            <a:solidFill>
              <a:schemeClr val="accent3"/>
            </a:solidFill>
            <a:prstDash val="solid"/>
          </a:ln>
        </p:spPr>
      </p:sp>
      <p:pic>
        <p:nvPicPr>
          <p:cNvPr id="32" name="ikon-FaChalkboardTeacher" descr="preencoded.png">    </p:cNvPr>
          <p:cNvPicPr>
            <a:picLocks noChangeAspect="1"/>
          </p:cNvPicPr>
          <p:nvPr/>
        </p:nvPicPr>
        <p:blipFill>
          <a:blip r:embed="rId5"/>
          <a:stretch>
            <a:fillRect/>
          </a:stretch>
        </p:blipFill>
        <p:spPr>
          <a:xfrm>
            <a:off x="6543904" y="4791456"/>
            <a:ext cx="237744" cy="237744"/>
          </a:xfrm>
          <a:prstGeom prst="rect">
            <a:avLst/>
          </a:prstGeom>
        </p:spPr>
      </p:pic>
      <p:sp>
        <p:nvSpPr>
          <p:cNvPr id="33" name="Text 26"/>
          <p:cNvSpPr txBox="1"/>
          <p:nvPr/>
        </p:nvSpPr>
        <p:spPr>
          <a:xfrm>
            <a:off x="7037680" y="4617720"/>
            <a:ext cx="4449928" cy="1143000"/>
          </a:xfrm>
          <a:prstGeom prst="rect">
            <a:avLst/>
          </a:prstGeom>
          <a:noFill/>
          <a:ln/>
        </p:spPr>
        <p:txBody>
          <a:bodyPr wrap="square" lIns="0" tIns="0" rIns="0" bIns="0" rtlCol="0" anchor="ctr"/>
          <a:lstStyle/>
          <a:p>
            <a:pPr indent="0" marL="0">
              <a:buNone/>
            </a:pPr>
            <a:r>
              <a:rPr lang="en-US" sz="1500" b="1" dirty="0">
                <a:solidFill>
                  <a:schemeClr val="accent3"/>
                </a:solidFill>
              </a:rPr>
              <a:t>Sorumlu öğretim elemanı </a:t>
            </a:r>
            <a:pPr indent="0" marL="0">
              <a:buNone/>
            </a:pPr>
            <a:r>
              <a:rPr lang="en-US" sz="1500" dirty="0">
                <a:solidFill>
                  <a:schemeClr val="tx1"/>
                </a:solidFill>
              </a:rPr>
              <a:t>devam durumunu ve günlük raporları düzenli olarak inceler (Md. 9/2-b). Günlük raporlar yarıyıl sonu raporunun temelidir.</a:t>
            </a:r>
            <a:endParaRPr lang="en-US" sz="15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Devam zorunluluğu ve eksik günler</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En az %80 devam şarttır; mazeretler gecikmeden bildirilmelidir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11/1-e, 12/1-ç, 22; İME Kabul Formu</a:t>
            </a:r>
            <a:endParaRPr lang="en-US" sz="1000" dirty="0"/>
          </a:p>
        </p:txBody>
      </p:sp>
      <p:sp>
        <p:nvSpPr>
          <p:cNvPr id="5" name="etiket"/>
          <p:cNvSpPr txBox="1"/>
          <p:nvPr/>
        </p:nvSpPr>
        <p:spPr>
          <a:xfrm>
            <a:off x="10036454"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kart"/>
          <p:cNvSpPr/>
          <p:nvPr/>
        </p:nvSpPr>
        <p:spPr>
          <a:xfrm>
            <a:off x="548640" y="1920240"/>
            <a:ext cx="3383280" cy="2423160"/>
          </a:xfrm>
          <a:prstGeom prst="roundRect">
            <a:avLst>
              <a:gd name="adj" fmla="val 5283"/>
            </a:avLst>
          </a:prstGeom>
          <a:solidFill>
            <a:schemeClr val="accent1"/>
          </a:solidFill>
          <a:ln w="12700">
            <a:solidFill>
              <a:schemeClr val="accent1"/>
            </a:solidFill>
            <a:prstDash val="solid"/>
          </a:ln>
          <a:effectLst>
            <a:outerShdw sx="100000" sy="100000" kx="0" ky="0" algn="bl" rotWithShape="0" blurRad="127000" dist="31750" dir="5400000">
              <a:srgbClr val="2B1D78">
                <a:alpha val="10000"/>
              </a:srgbClr>
            </a:outerShdw>
          </a:effectLst>
        </p:spPr>
      </p:sp>
      <p:sp>
        <p:nvSpPr>
          <p:cNvPr id="7" name="Text 5"/>
          <p:cNvSpPr txBox="1"/>
          <p:nvPr/>
        </p:nvSpPr>
        <p:spPr>
          <a:xfrm>
            <a:off x="822960" y="2084832"/>
            <a:ext cx="2834640" cy="292608"/>
          </a:xfrm>
          <a:prstGeom prst="rect">
            <a:avLst/>
          </a:prstGeom>
          <a:noFill/>
          <a:ln/>
        </p:spPr>
        <p:txBody>
          <a:bodyPr wrap="square" lIns="0" tIns="0" rIns="0" bIns="0" rtlCol="0" anchor="t"/>
          <a:lstStyle/>
          <a:p>
            <a:pPr indent="0" marL="0">
              <a:buNone/>
            </a:pPr>
            <a:r>
              <a:rPr lang="en-US" sz="1500" b="1" spc="200" kern="0" dirty="0">
                <a:solidFill>
                  <a:srgbClr val="C9BEFA"/>
                </a:solidFill>
              </a:rPr>
              <a:t>EN AZ DEVAM</a:t>
            </a:r>
            <a:endParaRPr lang="en-US" sz="1500" dirty="0"/>
          </a:p>
        </p:txBody>
      </p:sp>
      <p:sp>
        <p:nvSpPr>
          <p:cNvPr id="8" name="Text 6"/>
          <p:cNvSpPr txBox="1"/>
          <p:nvPr/>
        </p:nvSpPr>
        <p:spPr>
          <a:xfrm>
            <a:off x="822960" y="2377440"/>
            <a:ext cx="2834640" cy="1005840"/>
          </a:xfrm>
          <a:prstGeom prst="rect">
            <a:avLst/>
          </a:prstGeom>
          <a:noFill/>
          <a:ln/>
        </p:spPr>
        <p:txBody>
          <a:bodyPr wrap="square" lIns="0" tIns="0" rIns="0" bIns="0" rtlCol="0" anchor="ctr"/>
          <a:lstStyle/>
          <a:p>
            <a:pPr indent="0" marL="0">
              <a:buNone/>
            </a:pPr>
            <a:r>
              <a:rPr lang="en-US" sz="7200" b="1" dirty="0">
                <a:solidFill>
                  <a:schemeClr val="bg1"/>
                </a:solidFill>
              </a:rPr>
              <a:t>%80</a:t>
            </a:r>
            <a:endParaRPr lang="en-US" sz="7200" dirty="0"/>
          </a:p>
        </p:txBody>
      </p:sp>
      <p:sp>
        <p:nvSpPr>
          <p:cNvPr id="9" name="Text 7"/>
          <p:cNvSpPr txBox="1"/>
          <p:nvPr/>
        </p:nvSpPr>
        <p:spPr>
          <a:xfrm>
            <a:off x="822960" y="3429000"/>
            <a:ext cx="2834640" cy="822960"/>
          </a:xfrm>
          <a:prstGeom prst="rect">
            <a:avLst/>
          </a:prstGeom>
          <a:noFill/>
          <a:ln/>
        </p:spPr>
        <p:txBody>
          <a:bodyPr wrap="square" lIns="0" tIns="0" rIns="0" bIns="0" rtlCol="0" anchor="t"/>
          <a:lstStyle/>
          <a:p>
            <a:pPr indent="0" marL="0">
              <a:buNone/>
            </a:pPr>
            <a:r>
              <a:rPr lang="en-US" sz="1500" dirty="0">
                <a:solidFill>
                  <a:schemeClr val="bg1"/>
                </a:solidFill>
              </a:rPr>
              <a:t>oranında devam zorunludur. Sağlanamazsa öğrenci devamsızlıktan kalır.</a:t>
            </a:r>
            <a:endParaRPr lang="en-US" sz="1500" dirty="0"/>
          </a:p>
        </p:txBody>
      </p:sp>
      <p:sp>
        <p:nvSpPr>
          <p:cNvPr id="10" name="kart"/>
          <p:cNvSpPr/>
          <p:nvPr/>
        </p:nvSpPr>
        <p:spPr>
          <a:xfrm>
            <a:off x="548640" y="4526280"/>
            <a:ext cx="3383280" cy="1371600"/>
          </a:xfrm>
          <a:prstGeom prst="roundRect">
            <a:avLst>
              <a:gd name="adj" fmla="val 9333"/>
            </a:avLst>
          </a:prstGeom>
          <a:solidFill>
            <a:srgbClr val="F6F3FF"/>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1" name="Text 9"/>
          <p:cNvSpPr txBox="1"/>
          <p:nvPr/>
        </p:nvSpPr>
        <p:spPr>
          <a:xfrm>
            <a:off x="749808" y="4572000"/>
            <a:ext cx="3017520" cy="1280160"/>
          </a:xfrm>
          <a:prstGeom prst="rect">
            <a:avLst/>
          </a:prstGeom>
          <a:noFill/>
          <a:ln/>
        </p:spPr>
        <p:txBody>
          <a:bodyPr wrap="square" lIns="0" tIns="0" rIns="0" bIns="0" rtlCol="0" anchor="ctr"/>
          <a:lstStyle/>
          <a:p>
            <a:pPr indent="0" marL="0">
              <a:buNone/>
            </a:pPr>
            <a:r>
              <a:rPr lang="en-US" sz="1400" b="1" dirty="0">
                <a:solidFill>
                  <a:schemeClr val="accent1"/>
                </a:solidFill>
              </a:rPr>
              <a:t>Varsayımsal örnek</a:t>
            </a:r>
            <a:endParaRPr lang="en-US" sz="1500" dirty="0"/>
          </a:p>
          <a:p>
            <a:pPr indent="0" marL="0">
              <a:buNone/>
            </a:pPr>
            <a:r>
              <a:rPr lang="en-US" sz="1450" dirty="0">
                <a:solidFill>
                  <a:schemeClr val="tx1"/>
                </a:solidFill>
              </a:rPr>
              <a:t>70 iş günlük bir yarıyılda en az </a:t>
            </a:r>
            <a:pPr indent="0" marL="0">
              <a:buNone/>
            </a:pPr>
            <a:r>
              <a:rPr lang="en-US" sz="1450" b="1" dirty="0">
                <a:solidFill>
                  <a:schemeClr val="tx1"/>
                </a:solidFill>
              </a:rPr>
              <a:t>56 gün</a:t>
            </a:r>
            <a:pPr indent="0" marL="0">
              <a:buNone/>
            </a:pPr>
            <a:r>
              <a:rPr lang="en-US" sz="1450" dirty="0">
                <a:solidFill>
                  <a:schemeClr val="tx1"/>
                </a:solidFill>
              </a:rPr>
              <a:t> devam gerekir (70 × 0,80).</a:t>
            </a:r>
            <a:endParaRPr lang="en-US" sz="1500" dirty="0"/>
          </a:p>
          <a:p>
            <a:pPr indent="0" marL="0">
              <a:buNone/>
            </a:pPr>
            <a:r>
              <a:rPr lang="en-US" sz="1200" i="1" dirty="0">
                <a:solidFill>
                  <a:srgbClr val="5B5680"/>
                </a:solidFill>
              </a:rPr>
              <a:t>Gerçek gün sayısı akademik takvime göre belirlenir.</a:t>
            </a:r>
            <a:endParaRPr lang="en-US" sz="1500" dirty="0"/>
          </a:p>
        </p:txBody>
      </p:sp>
      <p:sp>
        <p:nvSpPr>
          <p:cNvPr id="12" name="Text 10"/>
          <p:cNvSpPr txBox="1"/>
          <p:nvPr/>
        </p:nvSpPr>
        <p:spPr>
          <a:xfrm>
            <a:off x="4251960" y="1920240"/>
            <a:ext cx="7391095" cy="347472"/>
          </a:xfrm>
          <a:prstGeom prst="rect">
            <a:avLst/>
          </a:prstGeom>
          <a:noFill/>
          <a:ln/>
        </p:spPr>
        <p:txBody>
          <a:bodyPr wrap="square" lIns="0" tIns="0" rIns="0" bIns="0" rtlCol="0" anchor="t"/>
          <a:lstStyle/>
          <a:p>
            <a:pPr indent="0" marL="0">
              <a:buNone/>
            </a:pPr>
            <a:r>
              <a:rPr lang="en-US" sz="1800" b="1" dirty="0">
                <a:solidFill>
                  <a:schemeClr val="tx2"/>
                </a:solidFill>
              </a:rPr>
              <a:t>Rapor, mazeret veya ayrılma durumunda</a:t>
            </a:r>
            <a:endParaRPr lang="en-US" sz="1800" dirty="0"/>
          </a:p>
        </p:txBody>
      </p:sp>
      <p:sp>
        <p:nvSpPr>
          <p:cNvPr id="13" name="Text 11"/>
          <p:cNvSpPr txBox="1"/>
          <p:nvPr/>
        </p:nvSpPr>
        <p:spPr>
          <a:xfrm>
            <a:off x="4251960" y="2359152"/>
            <a:ext cx="384048" cy="384048"/>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14" name="Text 12"/>
          <p:cNvSpPr txBox="1"/>
          <p:nvPr/>
        </p:nvSpPr>
        <p:spPr>
          <a:xfrm>
            <a:off x="4800600" y="2331720"/>
            <a:ext cx="6842455" cy="841248"/>
          </a:xfrm>
          <a:prstGeom prst="rect">
            <a:avLst/>
          </a:prstGeom>
          <a:noFill/>
          <a:ln/>
        </p:spPr>
        <p:txBody>
          <a:bodyPr wrap="square" lIns="0" tIns="0" rIns="0" bIns="0" rtlCol="0" anchor="t"/>
          <a:lstStyle/>
          <a:p>
            <a:pPr indent="0" marL="0">
              <a:buNone/>
            </a:pPr>
            <a:r>
              <a:rPr lang="en-US" sz="1600" b="1" dirty="0">
                <a:solidFill>
                  <a:schemeClr val="tx1"/>
                </a:solidFill>
              </a:rPr>
              <a:t>Gecikmeksizin bildirin</a:t>
            </a:r>
            <a:pPr indent="0" marL="0">
              <a:buNone/>
            </a:pPr>
            <a:endParaRPr lang="en-US" sz="1500" dirty="0"/>
          </a:p>
          <a:p>
            <a:pPr indent="0" marL="0">
              <a:buNone/>
            </a:pPr>
            <a:r>
              <a:rPr lang="en-US" sz="1400" dirty="0">
                <a:solidFill>
                  <a:srgbClr val="5B5680"/>
                </a:solidFill>
              </a:rPr>
              <a:t>İşletmeye, sorumlu öğretim elemanına ve Yüksekokul Müdürlüğüne. Kabul Formundaki taahhüde göre rapor alma veya işten ayrılma aynı gün bildirilir.</a:t>
            </a:r>
            <a:endParaRPr lang="en-US" sz="1500" dirty="0"/>
          </a:p>
        </p:txBody>
      </p:sp>
      <p:sp>
        <p:nvSpPr>
          <p:cNvPr id="15" name="Text 13"/>
          <p:cNvSpPr txBox="1"/>
          <p:nvPr/>
        </p:nvSpPr>
        <p:spPr>
          <a:xfrm>
            <a:off x="4251960" y="3291840"/>
            <a:ext cx="384048" cy="384048"/>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6" name="Text 14"/>
          <p:cNvSpPr txBox="1"/>
          <p:nvPr/>
        </p:nvSpPr>
        <p:spPr>
          <a:xfrm>
            <a:off x="4800600" y="3264408"/>
            <a:ext cx="6842455" cy="841248"/>
          </a:xfrm>
          <a:prstGeom prst="rect">
            <a:avLst/>
          </a:prstGeom>
          <a:noFill/>
          <a:ln/>
        </p:spPr>
        <p:txBody>
          <a:bodyPr wrap="square" lIns="0" tIns="0" rIns="0" bIns="0" rtlCol="0" anchor="t"/>
          <a:lstStyle/>
          <a:p>
            <a:pPr indent="0" marL="0">
              <a:buNone/>
            </a:pPr>
            <a:r>
              <a:rPr lang="en-US" sz="1600" b="1" dirty="0">
                <a:solidFill>
                  <a:schemeClr val="tx1"/>
                </a:solidFill>
              </a:rPr>
              <a:t>Eksik günler tamamlatılır</a:t>
            </a:r>
            <a:pPr indent="0" marL="0">
              <a:buNone/>
            </a:pPr>
            <a:endParaRPr lang="en-US" sz="1500" dirty="0"/>
          </a:p>
          <a:p>
            <a:pPr indent="0" marL="0">
              <a:buNone/>
            </a:pPr>
            <a:r>
              <a:rPr lang="en-US" sz="1400" dirty="0">
                <a:solidFill>
                  <a:srgbClr val="5B5680"/>
                </a:solidFill>
              </a:rPr>
              <a:t>Sağlık raporu, kabul edilmiş mazeret veya işletme değişikliğinden doğan eksik günler; Komisyon önerisi ve Müdürlük onayıyla, akademik takvim ve sigortayla uyumlu tamamlanır.</a:t>
            </a:r>
            <a:endParaRPr lang="en-US" sz="1500" dirty="0"/>
          </a:p>
        </p:txBody>
      </p:sp>
      <p:sp>
        <p:nvSpPr>
          <p:cNvPr id="17" name="Text 15"/>
          <p:cNvSpPr txBox="1"/>
          <p:nvPr/>
        </p:nvSpPr>
        <p:spPr>
          <a:xfrm>
            <a:off x="4251960" y="4224528"/>
            <a:ext cx="384048" cy="384048"/>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8" name="Text 16"/>
          <p:cNvSpPr txBox="1"/>
          <p:nvPr/>
        </p:nvSpPr>
        <p:spPr>
          <a:xfrm>
            <a:off x="4800600" y="4197096"/>
            <a:ext cx="6842455" cy="841248"/>
          </a:xfrm>
          <a:prstGeom prst="rect">
            <a:avLst/>
          </a:prstGeom>
          <a:noFill/>
          <a:ln/>
        </p:spPr>
        <p:txBody>
          <a:bodyPr wrap="square" lIns="0" tIns="0" rIns="0" bIns="0" rtlCol="0" anchor="t"/>
          <a:lstStyle/>
          <a:p>
            <a:pPr indent="0" marL="0">
              <a:buNone/>
            </a:pPr>
            <a:r>
              <a:rPr lang="en-US" sz="1600" b="1" dirty="0">
                <a:solidFill>
                  <a:schemeClr val="tx1"/>
                </a:solidFill>
              </a:rPr>
              <a:t>%80 şartı yine aranır</a:t>
            </a:r>
            <a:pPr indent="0" marL="0">
              <a:buNone/>
            </a:pPr>
            <a:endParaRPr lang="en-US" sz="1500" dirty="0"/>
          </a:p>
          <a:p>
            <a:pPr indent="0" marL="0">
              <a:buNone/>
            </a:pPr>
            <a:r>
              <a:rPr lang="en-US" sz="1400" dirty="0">
                <a:solidFill>
                  <a:srgbClr val="5B5680"/>
                </a:solidFill>
              </a:rPr>
              <a:t>Tamamlama süreci sonunda devam şartının sağlanması zorunludur.</a:t>
            </a:r>
            <a:endParaRPr lang="en-US" sz="1500" dirty="0"/>
          </a:p>
        </p:txBody>
      </p:sp>
      <p:sp>
        <p:nvSpPr>
          <p:cNvPr id="19" name="kart"/>
          <p:cNvSpPr/>
          <p:nvPr/>
        </p:nvSpPr>
        <p:spPr>
          <a:xfrm>
            <a:off x="4251960" y="5230368"/>
            <a:ext cx="7391095" cy="667512"/>
          </a:xfrm>
          <a:prstGeom prst="roundRect">
            <a:avLst>
              <a:gd name="adj" fmla="val 19178"/>
            </a:avLst>
          </a:prstGeom>
          <a:solidFill>
            <a:srgbClr val="F6F3FF"/>
          </a:solidFill>
          <a:ln w="12700">
            <a:solidFill>
              <a:srgbClr val="E2DCF5"/>
            </a:solidFill>
            <a:prstDash val="solid"/>
          </a:ln>
        </p:spPr>
      </p:sp>
      <p:sp>
        <p:nvSpPr>
          <p:cNvPr id="20" name="ikon-zemin"/>
          <p:cNvSpPr/>
          <p:nvPr/>
        </p:nvSpPr>
        <p:spPr>
          <a:xfrm>
            <a:off x="4434840" y="5340096"/>
            <a:ext cx="448056" cy="448056"/>
          </a:xfrm>
          <a:prstGeom prst="ellipse">
            <a:avLst/>
          </a:prstGeom>
          <a:solidFill>
            <a:schemeClr val="accent2"/>
          </a:solidFill>
          <a:ln w="12700">
            <a:solidFill>
              <a:schemeClr val="accent2"/>
            </a:solidFill>
            <a:prstDash val="solid"/>
          </a:ln>
        </p:spPr>
      </p:sp>
      <p:pic>
        <p:nvPicPr>
          <p:cNvPr id="21" name="ikon-FaIndustry" descr="preencoded.png">    </p:cNvPr>
          <p:cNvPicPr>
            <a:picLocks noChangeAspect="1"/>
          </p:cNvPicPr>
          <p:nvPr/>
        </p:nvPicPr>
        <p:blipFill>
          <a:blip r:embed="rId1"/>
          <a:stretch>
            <a:fillRect/>
          </a:stretch>
        </p:blipFill>
        <p:spPr>
          <a:xfrm>
            <a:off x="4542373" y="5447629"/>
            <a:ext cx="232989" cy="232989"/>
          </a:xfrm>
          <a:prstGeom prst="rect">
            <a:avLst/>
          </a:prstGeom>
        </p:spPr>
      </p:pic>
      <p:sp>
        <p:nvSpPr>
          <p:cNvPr id="22" name="Text 19"/>
          <p:cNvSpPr txBox="1"/>
          <p:nvPr/>
        </p:nvSpPr>
        <p:spPr>
          <a:xfrm>
            <a:off x="5047488" y="5321808"/>
            <a:ext cx="6440119" cy="484632"/>
          </a:xfrm>
          <a:prstGeom prst="rect">
            <a:avLst/>
          </a:prstGeom>
          <a:noFill/>
          <a:ln/>
        </p:spPr>
        <p:txBody>
          <a:bodyPr wrap="square" lIns="0" tIns="0" rIns="0" bIns="0" rtlCol="0" anchor="ctr"/>
          <a:lstStyle/>
          <a:p>
            <a:pPr indent="0" marL="0">
              <a:buNone/>
            </a:pPr>
            <a:r>
              <a:rPr lang="en-US" sz="1400" dirty="0">
                <a:solidFill>
                  <a:schemeClr val="tx1"/>
                </a:solidFill>
              </a:rPr>
              <a:t>İşletme, mazeretsiz devamsızlığı gecikmeksizin sorumlu öğretim elemanına bildirir (Md. 11/1-e).</a:t>
            </a:r>
            <a:endParaRPr lang="en-US" sz="14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İşletme değişikliği</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Esas olan, İME'nin başlanan işletmede tamamlanmasıdır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12/1-d, 23</a:t>
            </a:r>
            <a:endParaRPr lang="en-US" sz="1000" dirty="0"/>
          </a:p>
        </p:txBody>
      </p:sp>
      <p:sp>
        <p:nvSpPr>
          <p:cNvPr id="5" name="etiket"/>
          <p:cNvSpPr txBox="1"/>
          <p:nvPr/>
        </p:nvSpPr>
        <p:spPr>
          <a:xfrm>
            <a:off x="8414309"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etiket"/>
          <p:cNvSpPr txBox="1"/>
          <p:nvPr/>
        </p:nvSpPr>
        <p:spPr>
          <a:xfrm>
            <a:off x="9286646" y="310896"/>
            <a:ext cx="1548994" cy="246888"/>
          </a:xfrm>
          <a:prstGeom prst="roundRect">
            <a:avLst>
              <a:gd name="adj" fmla="val 50000"/>
            </a:avLst>
          </a:prstGeom>
          <a:solidFill>
            <a:schemeClr val="accent3"/>
          </a:solidFill>
          <a:ln/>
        </p:spPr>
        <p:txBody>
          <a:bodyPr wrap="square" lIns="0" tIns="0" rIns="0" bIns="0" rtlCol="0" anchor="ctr"/>
          <a:lstStyle/>
          <a:p>
            <a:pPr algn="ctr" indent="0" marL="0">
              <a:buNone/>
            </a:pPr>
            <a:r>
              <a:rPr lang="en-US" sz="1000" b="1" spc="100" kern="0" dirty="0">
                <a:solidFill>
                  <a:schemeClr val="bg1"/>
                </a:solidFill>
              </a:rPr>
              <a:t>AKADEMİK PERSONEL</a:t>
            </a:r>
            <a:endParaRPr lang="en-US" sz="1000" dirty="0"/>
          </a:p>
        </p:txBody>
      </p:sp>
      <p:sp>
        <p:nvSpPr>
          <p:cNvPr id="7" name="kart"/>
          <p:cNvSpPr/>
          <p:nvPr/>
        </p:nvSpPr>
        <p:spPr>
          <a:xfrm>
            <a:off x="548640" y="1920240"/>
            <a:ext cx="2028688" cy="2331720"/>
          </a:xfrm>
          <a:prstGeom prst="roundRect">
            <a:avLst>
              <a:gd name="adj" fmla="val 631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8" name="Text 6"/>
          <p:cNvSpPr txBox="1"/>
          <p:nvPr/>
        </p:nvSpPr>
        <p:spPr>
          <a:xfrm>
            <a:off x="2074408" y="2075688"/>
            <a:ext cx="347472" cy="347472"/>
          </a:xfrm>
          <a:prstGeom prst="ellipse">
            <a:avLst/>
          </a:prstGeom>
          <a:solidFill>
            <a:schemeClr val="accent5"/>
          </a:solidFill>
          <a:ln>
            <a:solidFill>
              <a:schemeClr val="accent5"/>
            </a:solidFill>
          </a:ln>
        </p:spPr>
        <p:txBody>
          <a:bodyPr wrap="square" lIns="0" tIns="0" rIns="0" bIns="0" rtlCol="0" anchor="ctr"/>
          <a:lstStyle/>
          <a:p>
            <a:pPr algn="ctr" indent="0" marL="0">
              <a:buNone/>
            </a:pPr>
            <a:r>
              <a:rPr lang="en-US" sz="1300" b="1" dirty="0">
                <a:solidFill>
                  <a:schemeClr val="bg1"/>
                </a:solidFill>
              </a:rPr>
              <a:t>1</a:t>
            </a:r>
            <a:endParaRPr lang="en-US" sz="1300" dirty="0"/>
          </a:p>
        </p:txBody>
      </p:sp>
      <p:sp>
        <p:nvSpPr>
          <p:cNvPr id="9" name="ikon-zemin"/>
          <p:cNvSpPr/>
          <p:nvPr/>
        </p:nvSpPr>
        <p:spPr>
          <a:xfrm>
            <a:off x="731520" y="2075688"/>
            <a:ext cx="566928" cy="566928"/>
          </a:xfrm>
          <a:prstGeom prst="ellipse">
            <a:avLst/>
          </a:prstGeom>
          <a:solidFill>
            <a:schemeClr val="accent5"/>
          </a:solidFill>
          <a:ln w="12700">
            <a:solidFill>
              <a:schemeClr val="accent5"/>
            </a:solidFill>
            <a:prstDash val="solid"/>
          </a:ln>
        </p:spPr>
      </p:sp>
      <p:pic>
        <p:nvPicPr>
          <p:cNvPr id="10" name="ikon-FaExclamationCircle" descr="preencoded.png">    </p:cNvPr>
          <p:cNvPicPr>
            <a:picLocks noChangeAspect="1"/>
          </p:cNvPicPr>
          <p:nvPr/>
        </p:nvPicPr>
        <p:blipFill>
          <a:blip r:embed="rId1"/>
          <a:stretch>
            <a:fillRect/>
          </a:stretch>
        </p:blipFill>
        <p:spPr>
          <a:xfrm>
            <a:off x="867583" y="2211751"/>
            <a:ext cx="294803" cy="294803"/>
          </a:xfrm>
          <a:prstGeom prst="rect">
            <a:avLst/>
          </a:prstGeom>
        </p:spPr>
      </p:pic>
      <p:sp>
        <p:nvSpPr>
          <p:cNvPr id="11" name="Text 8"/>
          <p:cNvSpPr txBox="1"/>
          <p:nvPr/>
        </p:nvSpPr>
        <p:spPr>
          <a:xfrm>
            <a:off x="731520" y="2788920"/>
            <a:ext cx="1708648" cy="365760"/>
          </a:xfrm>
          <a:prstGeom prst="rect">
            <a:avLst/>
          </a:prstGeom>
          <a:noFill/>
          <a:ln/>
        </p:spPr>
        <p:txBody>
          <a:bodyPr wrap="square" lIns="0" tIns="0" rIns="0" bIns="0" rtlCol="0" anchor="t"/>
          <a:lstStyle/>
          <a:p>
            <a:pPr indent="0" marL="0">
              <a:buNone/>
            </a:pPr>
            <a:r>
              <a:rPr lang="en-US" sz="1600" b="1" dirty="0">
                <a:solidFill>
                  <a:schemeClr val="accent5"/>
                </a:solidFill>
              </a:rPr>
              <a:t>Zorunlu neden</a:t>
            </a:r>
            <a:endParaRPr lang="en-US" sz="1600" dirty="0"/>
          </a:p>
        </p:txBody>
      </p:sp>
      <p:sp>
        <p:nvSpPr>
          <p:cNvPr id="12" name="Text 9"/>
          <p:cNvSpPr txBox="1"/>
          <p:nvPr/>
        </p:nvSpPr>
        <p:spPr>
          <a:xfrm>
            <a:off x="731520" y="3182112"/>
            <a:ext cx="1708648" cy="1005840"/>
          </a:xfrm>
          <a:prstGeom prst="rect">
            <a:avLst/>
          </a:prstGeom>
          <a:noFill/>
          <a:ln/>
        </p:spPr>
        <p:txBody>
          <a:bodyPr wrap="square" lIns="0" tIns="0" rIns="0" bIns="0" rtlCol="0" anchor="t"/>
          <a:lstStyle/>
          <a:p>
            <a:pPr indent="0" marL="0">
              <a:buNone/>
            </a:pPr>
            <a:r>
              <a:rPr lang="en-US" sz="1400" dirty="0">
                <a:solidFill>
                  <a:schemeClr val="tx1"/>
                </a:solidFill>
              </a:rPr>
              <a:t>Mücbir sebep veya zorunlu bir durum ortaya çıkar.</a:t>
            </a:r>
            <a:endParaRPr lang="en-US" sz="1400" dirty="0"/>
          </a:p>
        </p:txBody>
      </p:sp>
      <p:sp>
        <p:nvSpPr>
          <p:cNvPr id="13" name="Text 10"/>
          <p:cNvSpPr txBox="1"/>
          <p:nvPr/>
        </p:nvSpPr>
        <p:spPr>
          <a:xfrm>
            <a:off x="2577328" y="1920240"/>
            <a:ext cx="237744" cy="2331720"/>
          </a:xfrm>
          <a:prstGeom prst="rect">
            <a:avLst/>
          </a:prstGeom>
          <a:noFill/>
          <a:ln/>
        </p:spPr>
        <p:txBody>
          <a:bodyPr wrap="square" lIns="0" tIns="0" rIns="0" bIns="0" rtlCol="0" anchor="ctr"/>
          <a:lstStyle/>
          <a:p>
            <a:pPr algn="ctr" indent="0" marL="0">
              <a:buNone/>
            </a:pPr>
            <a:r>
              <a:rPr lang="en-US" sz="2600" b="1" dirty="0">
                <a:solidFill>
                  <a:srgbClr val="B9B0E6"/>
                </a:solidFill>
              </a:rPr>
              <a:t>›</a:t>
            </a:r>
            <a:endParaRPr lang="en-US" sz="2600" dirty="0"/>
          </a:p>
        </p:txBody>
      </p:sp>
      <p:sp>
        <p:nvSpPr>
          <p:cNvPr id="14" name="kart"/>
          <p:cNvSpPr/>
          <p:nvPr/>
        </p:nvSpPr>
        <p:spPr>
          <a:xfrm>
            <a:off x="2815072" y="1920240"/>
            <a:ext cx="2028688" cy="2331720"/>
          </a:xfrm>
          <a:prstGeom prst="roundRect">
            <a:avLst>
              <a:gd name="adj" fmla="val 631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5" name="Text 12"/>
          <p:cNvSpPr txBox="1"/>
          <p:nvPr/>
        </p:nvSpPr>
        <p:spPr>
          <a:xfrm>
            <a:off x="4340840" y="2075688"/>
            <a:ext cx="347472" cy="347472"/>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300" b="1" dirty="0">
                <a:solidFill>
                  <a:schemeClr val="bg1"/>
                </a:solidFill>
              </a:rPr>
              <a:t>2</a:t>
            </a:r>
            <a:endParaRPr lang="en-US" sz="1300" dirty="0"/>
          </a:p>
        </p:txBody>
      </p:sp>
      <p:sp>
        <p:nvSpPr>
          <p:cNvPr id="16" name="ikon-zemin"/>
          <p:cNvSpPr/>
          <p:nvPr/>
        </p:nvSpPr>
        <p:spPr>
          <a:xfrm>
            <a:off x="2997952" y="2075688"/>
            <a:ext cx="566928" cy="566928"/>
          </a:xfrm>
          <a:prstGeom prst="ellipse">
            <a:avLst/>
          </a:prstGeom>
          <a:solidFill>
            <a:schemeClr val="accent1"/>
          </a:solidFill>
          <a:ln w="12700">
            <a:solidFill>
              <a:schemeClr val="accent1"/>
            </a:solidFill>
            <a:prstDash val="solid"/>
          </a:ln>
        </p:spPr>
      </p:sp>
      <p:pic>
        <p:nvPicPr>
          <p:cNvPr id="17" name="ikon-FaFileAlt" descr="preencoded.png">    </p:cNvPr>
          <p:cNvPicPr>
            <a:picLocks noChangeAspect="1"/>
          </p:cNvPicPr>
          <p:nvPr/>
        </p:nvPicPr>
        <p:blipFill>
          <a:blip r:embed="rId2"/>
          <a:stretch>
            <a:fillRect/>
          </a:stretch>
        </p:blipFill>
        <p:spPr>
          <a:xfrm>
            <a:off x="3134015" y="2211751"/>
            <a:ext cx="294803" cy="294803"/>
          </a:xfrm>
          <a:prstGeom prst="rect">
            <a:avLst/>
          </a:prstGeom>
        </p:spPr>
      </p:pic>
      <p:sp>
        <p:nvSpPr>
          <p:cNvPr id="18" name="Text 14"/>
          <p:cNvSpPr txBox="1"/>
          <p:nvPr/>
        </p:nvSpPr>
        <p:spPr>
          <a:xfrm>
            <a:off x="2997952" y="2788920"/>
            <a:ext cx="1708648" cy="365760"/>
          </a:xfrm>
          <a:prstGeom prst="rect">
            <a:avLst/>
          </a:prstGeom>
          <a:noFill/>
          <a:ln/>
        </p:spPr>
        <p:txBody>
          <a:bodyPr wrap="square" lIns="0" tIns="0" rIns="0" bIns="0" rtlCol="0" anchor="t"/>
          <a:lstStyle/>
          <a:p>
            <a:pPr indent="0" marL="0">
              <a:buNone/>
            </a:pPr>
            <a:r>
              <a:rPr lang="en-US" sz="1600" b="1" dirty="0">
                <a:solidFill>
                  <a:schemeClr val="accent1"/>
                </a:solidFill>
              </a:rPr>
              <a:t>Gerekçeli dilekçe</a:t>
            </a:r>
            <a:endParaRPr lang="en-US" sz="1600" dirty="0"/>
          </a:p>
        </p:txBody>
      </p:sp>
      <p:sp>
        <p:nvSpPr>
          <p:cNvPr id="19" name="Text 15"/>
          <p:cNvSpPr txBox="1"/>
          <p:nvPr/>
        </p:nvSpPr>
        <p:spPr>
          <a:xfrm>
            <a:off x="2997952" y="3182112"/>
            <a:ext cx="1708648" cy="1005840"/>
          </a:xfrm>
          <a:prstGeom prst="rect">
            <a:avLst/>
          </a:prstGeom>
          <a:noFill/>
          <a:ln/>
        </p:spPr>
        <p:txBody>
          <a:bodyPr wrap="square" lIns="0" tIns="0" rIns="0" bIns="0" rtlCol="0" anchor="t"/>
          <a:lstStyle/>
          <a:p>
            <a:pPr indent="0" marL="0">
              <a:buNone/>
            </a:pPr>
            <a:r>
              <a:rPr lang="en-US" sz="1400" dirty="0">
                <a:solidFill>
                  <a:schemeClr val="tx1"/>
                </a:solidFill>
              </a:rPr>
              <a:t>Öğrenci, Komisyona işletme değişikliği için başvurur.</a:t>
            </a:r>
            <a:endParaRPr lang="en-US" sz="1400" dirty="0"/>
          </a:p>
        </p:txBody>
      </p:sp>
      <p:sp>
        <p:nvSpPr>
          <p:cNvPr id="20" name="Text 16"/>
          <p:cNvSpPr txBox="1"/>
          <p:nvPr/>
        </p:nvSpPr>
        <p:spPr>
          <a:xfrm>
            <a:off x="4843760" y="1920240"/>
            <a:ext cx="237744" cy="2331720"/>
          </a:xfrm>
          <a:prstGeom prst="rect">
            <a:avLst/>
          </a:prstGeom>
          <a:noFill/>
          <a:ln/>
        </p:spPr>
        <p:txBody>
          <a:bodyPr wrap="square" lIns="0" tIns="0" rIns="0" bIns="0" rtlCol="0" anchor="ctr"/>
          <a:lstStyle/>
          <a:p>
            <a:pPr algn="ctr" indent="0" marL="0">
              <a:buNone/>
            </a:pPr>
            <a:r>
              <a:rPr lang="en-US" sz="2600" b="1" dirty="0">
                <a:solidFill>
                  <a:srgbClr val="B9B0E6"/>
                </a:solidFill>
              </a:rPr>
              <a:t>›</a:t>
            </a:r>
            <a:endParaRPr lang="en-US" sz="2600" dirty="0"/>
          </a:p>
        </p:txBody>
      </p:sp>
      <p:sp>
        <p:nvSpPr>
          <p:cNvPr id="21" name="kart"/>
          <p:cNvSpPr/>
          <p:nvPr/>
        </p:nvSpPr>
        <p:spPr>
          <a:xfrm>
            <a:off x="5081504" y="1920240"/>
            <a:ext cx="2028688" cy="2331720"/>
          </a:xfrm>
          <a:prstGeom prst="roundRect">
            <a:avLst>
              <a:gd name="adj" fmla="val 6310"/>
            </a:avLst>
          </a:prstGeom>
          <a:solidFill>
            <a:srgbClr val="E8F5F2"/>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2" name="Text 18"/>
          <p:cNvSpPr txBox="1"/>
          <p:nvPr/>
        </p:nvSpPr>
        <p:spPr>
          <a:xfrm>
            <a:off x="6607272" y="2075688"/>
            <a:ext cx="347472" cy="347472"/>
          </a:xfrm>
          <a:prstGeom prst="ellipse">
            <a:avLst/>
          </a:prstGeom>
          <a:solidFill>
            <a:schemeClr val="accent3"/>
          </a:solidFill>
          <a:ln>
            <a:solidFill>
              <a:schemeClr val="accent3"/>
            </a:solidFill>
          </a:ln>
        </p:spPr>
        <p:txBody>
          <a:bodyPr wrap="square" lIns="0" tIns="0" rIns="0" bIns="0" rtlCol="0" anchor="ctr"/>
          <a:lstStyle/>
          <a:p>
            <a:pPr algn="ctr" indent="0" marL="0">
              <a:buNone/>
            </a:pPr>
            <a:r>
              <a:rPr lang="en-US" sz="1300" b="1" dirty="0">
                <a:solidFill>
                  <a:schemeClr val="bg1"/>
                </a:solidFill>
              </a:rPr>
              <a:t>3</a:t>
            </a:r>
            <a:endParaRPr lang="en-US" sz="1300" dirty="0"/>
          </a:p>
        </p:txBody>
      </p:sp>
      <p:sp>
        <p:nvSpPr>
          <p:cNvPr id="23" name="ikon-zemin"/>
          <p:cNvSpPr/>
          <p:nvPr/>
        </p:nvSpPr>
        <p:spPr>
          <a:xfrm>
            <a:off x="5264384" y="2075688"/>
            <a:ext cx="566928" cy="566928"/>
          </a:xfrm>
          <a:prstGeom prst="ellipse">
            <a:avLst/>
          </a:prstGeom>
          <a:solidFill>
            <a:schemeClr val="accent3"/>
          </a:solidFill>
          <a:ln w="12700">
            <a:solidFill>
              <a:schemeClr val="accent3"/>
            </a:solidFill>
            <a:prstDash val="solid"/>
          </a:ln>
        </p:spPr>
      </p:sp>
      <p:pic>
        <p:nvPicPr>
          <p:cNvPr id="24" name="ikon-FaGavel" descr="preencoded.png">    </p:cNvPr>
          <p:cNvPicPr>
            <a:picLocks noChangeAspect="1"/>
          </p:cNvPicPr>
          <p:nvPr/>
        </p:nvPicPr>
        <p:blipFill>
          <a:blip r:embed="rId3"/>
          <a:stretch>
            <a:fillRect/>
          </a:stretch>
        </p:blipFill>
        <p:spPr>
          <a:xfrm>
            <a:off x="5400446" y="2211751"/>
            <a:ext cx="294803" cy="294803"/>
          </a:xfrm>
          <a:prstGeom prst="rect">
            <a:avLst/>
          </a:prstGeom>
        </p:spPr>
      </p:pic>
      <p:sp>
        <p:nvSpPr>
          <p:cNvPr id="25" name="Text 20"/>
          <p:cNvSpPr txBox="1"/>
          <p:nvPr/>
        </p:nvSpPr>
        <p:spPr>
          <a:xfrm>
            <a:off x="5264384" y="2788920"/>
            <a:ext cx="1708648" cy="365760"/>
          </a:xfrm>
          <a:prstGeom prst="rect">
            <a:avLst/>
          </a:prstGeom>
          <a:noFill/>
          <a:ln/>
        </p:spPr>
        <p:txBody>
          <a:bodyPr wrap="square" lIns="0" tIns="0" rIns="0" bIns="0" rtlCol="0" anchor="t"/>
          <a:lstStyle/>
          <a:p>
            <a:pPr indent="0" marL="0">
              <a:buNone/>
            </a:pPr>
            <a:r>
              <a:rPr lang="en-US" sz="1600" b="1" dirty="0">
                <a:solidFill>
                  <a:schemeClr val="accent3"/>
                </a:solidFill>
              </a:rPr>
              <a:t>Komisyon kararı</a:t>
            </a:r>
            <a:endParaRPr lang="en-US" sz="1600" dirty="0"/>
          </a:p>
        </p:txBody>
      </p:sp>
      <p:sp>
        <p:nvSpPr>
          <p:cNvPr id="26" name="Text 21"/>
          <p:cNvSpPr txBox="1"/>
          <p:nvPr/>
        </p:nvSpPr>
        <p:spPr>
          <a:xfrm>
            <a:off x="5264384" y="3182112"/>
            <a:ext cx="1708648" cy="1005840"/>
          </a:xfrm>
          <a:prstGeom prst="rect">
            <a:avLst/>
          </a:prstGeom>
          <a:noFill/>
          <a:ln/>
        </p:spPr>
        <p:txBody>
          <a:bodyPr wrap="square" lIns="0" tIns="0" rIns="0" bIns="0" rtlCol="0" anchor="t"/>
          <a:lstStyle/>
          <a:p>
            <a:pPr indent="0" marL="0">
              <a:buNone/>
            </a:pPr>
            <a:r>
              <a:rPr lang="en-US" sz="1400" dirty="0">
                <a:solidFill>
                  <a:schemeClr val="tx1"/>
                </a:solidFill>
              </a:rPr>
              <a:t>Başvuru en geç 3 iş günü içinde sonuçlandırılır.</a:t>
            </a:r>
            <a:endParaRPr lang="en-US" sz="1400" dirty="0"/>
          </a:p>
        </p:txBody>
      </p:sp>
      <p:sp>
        <p:nvSpPr>
          <p:cNvPr id="27" name="Text 22"/>
          <p:cNvSpPr txBox="1"/>
          <p:nvPr/>
        </p:nvSpPr>
        <p:spPr>
          <a:xfrm>
            <a:off x="7110192" y="1920240"/>
            <a:ext cx="237744" cy="2331720"/>
          </a:xfrm>
          <a:prstGeom prst="rect">
            <a:avLst/>
          </a:prstGeom>
          <a:noFill/>
          <a:ln/>
        </p:spPr>
        <p:txBody>
          <a:bodyPr wrap="square" lIns="0" tIns="0" rIns="0" bIns="0" rtlCol="0" anchor="ctr"/>
          <a:lstStyle/>
          <a:p>
            <a:pPr algn="ctr" indent="0" marL="0">
              <a:buNone/>
            </a:pPr>
            <a:r>
              <a:rPr lang="en-US" sz="2600" b="1" dirty="0">
                <a:solidFill>
                  <a:srgbClr val="B9B0E6"/>
                </a:solidFill>
              </a:rPr>
              <a:t>›</a:t>
            </a:r>
            <a:endParaRPr lang="en-US" sz="2600" dirty="0"/>
          </a:p>
        </p:txBody>
      </p:sp>
      <p:sp>
        <p:nvSpPr>
          <p:cNvPr id="28" name="kart"/>
          <p:cNvSpPr/>
          <p:nvPr/>
        </p:nvSpPr>
        <p:spPr>
          <a:xfrm>
            <a:off x="7347936" y="1920240"/>
            <a:ext cx="2028688" cy="2331720"/>
          </a:xfrm>
          <a:prstGeom prst="roundRect">
            <a:avLst>
              <a:gd name="adj" fmla="val 631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9" name="Text 24"/>
          <p:cNvSpPr txBox="1"/>
          <p:nvPr/>
        </p:nvSpPr>
        <p:spPr>
          <a:xfrm>
            <a:off x="8873703" y="2075688"/>
            <a:ext cx="347472" cy="347472"/>
          </a:xfrm>
          <a:prstGeom prst="ellipse">
            <a:avLst/>
          </a:prstGeom>
          <a:solidFill>
            <a:schemeClr val="accent4"/>
          </a:solidFill>
          <a:ln>
            <a:solidFill>
              <a:schemeClr val="accent4"/>
            </a:solidFill>
          </a:ln>
        </p:spPr>
        <p:txBody>
          <a:bodyPr wrap="square" lIns="0" tIns="0" rIns="0" bIns="0" rtlCol="0" anchor="ctr"/>
          <a:lstStyle/>
          <a:p>
            <a:pPr algn="ctr" indent="0" marL="0">
              <a:buNone/>
            </a:pPr>
            <a:r>
              <a:rPr lang="en-US" sz="1300" b="1" dirty="0">
                <a:solidFill>
                  <a:schemeClr val="bg1"/>
                </a:solidFill>
              </a:rPr>
              <a:t>4</a:t>
            </a:r>
            <a:endParaRPr lang="en-US" sz="1300" dirty="0"/>
          </a:p>
        </p:txBody>
      </p:sp>
      <p:sp>
        <p:nvSpPr>
          <p:cNvPr id="30" name="ikon-zemin"/>
          <p:cNvSpPr/>
          <p:nvPr/>
        </p:nvSpPr>
        <p:spPr>
          <a:xfrm>
            <a:off x="7530816" y="2075688"/>
            <a:ext cx="566928" cy="566928"/>
          </a:xfrm>
          <a:prstGeom prst="ellipse">
            <a:avLst/>
          </a:prstGeom>
          <a:solidFill>
            <a:schemeClr val="accent4"/>
          </a:solidFill>
          <a:ln w="12700">
            <a:solidFill>
              <a:schemeClr val="accent4"/>
            </a:solidFill>
            <a:prstDash val="solid"/>
          </a:ln>
        </p:spPr>
      </p:sp>
      <p:pic>
        <p:nvPicPr>
          <p:cNvPr id="31" name="ikon-FaClipboardCheck" descr="preencoded.png">    </p:cNvPr>
          <p:cNvPicPr>
            <a:picLocks noChangeAspect="1"/>
          </p:cNvPicPr>
          <p:nvPr/>
        </p:nvPicPr>
        <p:blipFill>
          <a:blip r:embed="rId4"/>
          <a:stretch>
            <a:fillRect/>
          </a:stretch>
        </p:blipFill>
        <p:spPr>
          <a:xfrm>
            <a:off x="7666878" y="2211751"/>
            <a:ext cx="294803" cy="294803"/>
          </a:xfrm>
          <a:prstGeom prst="rect">
            <a:avLst/>
          </a:prstGeom>
        </p:spPr>
      </p:pic>
      <p:sp>
        <p:nvSpPr>
          <p:cNvPr id="32" name="Text 26"/>
          <p:cNvSpPr txBox="1"/>
          <p:nvPr/>
        </p:nvSpPr>
        <p:spPr>
          <a:xfrm>
            <a:off x="7530816" y="2788920"/>
            <a:ext cx="1708648" cy="365760"/>
          </a:xfrm>
          <a:prstGeom prst="rect">
            <a:avLst/>
          </a:prstGeom>
          <a:noFill/>
          <a:ln/>
        </p:spPr>
        <p:txBody>
          <a:bodyPr wrap="square" lIns="0" tIns="0" rIns="0" bIns="0" rtlCol="0" anchor="t"/>
          <a:lstStyle/>
          <a:p>
            <a:pPr indent="0" marL="0">
              <a:buNone/>
            </a:pPr>
            <a:r>
              <a:rPr lang="en-US" sz="1600" b="1" dirty="0">
                <a:solidFill>
                  <a:schemeClr val="accent4"/>
                </a:solidFill>
              </a:rPr>
              <a:t>Ön koşullar</a:t>
            </a:r>
            <a:endParaRPr lang="en-US" sz="1600" dirty="0"/>
          </a:p>
        </p:txBody>
      </p:sp>
      <p:sp>
        <p:nvSpPr>
          <p:cNvPr id="33" name="Text 27"/>
          <p:cNvSpPr txBox="1"/>
          <p:nvPr/>
        </p:nvSpPr>
        <p:spPr>
          <a:xfrm>
            <a:off x="7530816" y="3182112"/>
            <a:ext cx="1708648" cy="1005840"/>
          </a:xfrm>
          <a:prstGeom prst="rect">
            <a:avLst/>
          </a:prstGeom>
          <a:noFill/>
          <a:ln/>
        </p:spPr>
        <p:txBody>
          <a:bodyPr wrap="square" lIns="0" tIns="0" rIns="0" bIns="0" rtlCol="0" anchor="t"/>
          <a:lstStyle/>
          <a:p>
            <a:pPr indent="0" marL="0">
              <a:buNone/>
            </a:pPr>
            <a:r>
              <a:rPr lang="en-US" sz="1400" dirty="0">
                <a:solidFill>
                  <a:schemeClr val="tx1"/>
                </a:solidFill>
              </a:rPr>
              <a:t>Yeni işletmenin onayı, resmî başlangıç tarihi ve sigorta tamamlanır.</a:t>
            </a:r>
            <a:endParaRPr lang="en-US" sz="1400" dirty="0"/>
          </a:p>
        </p:txBody>
      </p:sp>
      <p:sp>
        <p:nvSpPr>
          <p:cNvPr id="34" name="Text 28"/>
          <p:cNvSpPr txBox="1"/>
          <p:nvPr/>
        </p:nvSpPr>
        <p:spPr>
          <a:xfrm>
            <a:off x="9376623" y="1920240"/>
            <a:ext cx="237744" cy="2331720"/>
          </a:xfrm>
          <a:prstGeom prst="rect">
            <a:avLst/>
          </a:prstGeom>
          <a:noFill/>
          <a:ln/>
        </p:spPr>
        <p:txBody>
          <a:bodyPr wrap="square" lIns="0" tIns="0" rIns="0" bIns="0" rtlCol="0" anchor="ctr"/>
          <a:lstStyle/>
          <a:p>
            <a:pPr algn="ctr" indent="0" marL="0">
              <a:buNone/>
            </a:pPr>
            <a:r>
              <a:rPr lang="en-US" sz="2600" b="1" dirty="0">
                <a:solidFill>
                  <a:srgbClr val="B9B0E6"/>
                </a:solidFill>
              </a:rPr>
              <a:t>›</a:t>
            </a:r>
            <a:endParaRPr lang="en-US" sz="2600" dirty="0"/>
          </a:p>
        </p:txBody>
      </p:sp>
      <p:sp>
        <p:nvSpPr>
          <p:cNvPr id="35" name="kart"/>
          <p:cNvSpPr/>
          <p:nvPr/>
        </p:nvSpPr>
        <p:spPr>
          <a:xfrm>
            <a:off x="9614367" y="1920240"/>
            <a:ext cx="2028688" cy="2331720"/>
          </a:xfrm>
          <a:prstGeom prst="roundRect">
            <a:avLst>
              <a:gd name="adj" fmla="val 631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36" name="Text 30"/>
          <p:cNvSpPr txBox="1"/>
          <p:nvPr/>
        </p:nvSpPr>
        <p:spPr>
          <a:xfrm>
            <a:off x="11140135" y="2075688"/>
            <a:ext cx="347472" cy="347472"/>
          </a:xfrm>
          <a:prstGeom prst="ellipse">
            <a:avLst/>
          </a:prstGeom>
          <a:solidFill>
            <a:schemeClr val="accent3"/>
          </a:solidFill>
          <a:ln>
            <a:solidFill>
              <a:schemeClr val="accent3"/>
            </a:solidFill>
          </a:ln>
        </p:spPr>
        <p:txBody>
          <a:bodyPr wrap="square" lIns="0" tIns="0" rIns="0" bIns="0" rtlCol="0" anchor="ctr"/>
          <a:lstStyle/>
          <a:p>
            <a:pPr algn="ctr" indent="0" marL="0">
              <a:buNone/>
            </a:pPr>
            <a:r>
              <a:rPr lang="en-US" sz="1300" b="1" dirty="0">
                <a:solidFill>
                  <a:schemeClr val="bg1"/>
                </a:solidFill>
              </a:rPr>
              <a:t>5</a:t>
            </a:r>
            <a:endParaRPr lang="en-US" sz="1300" dirty="0"/>
          </a:p>
        </p:txBody>
      </p:sp>
      <p:sp>
        <p:nvSpPr>
          <p:cNvPr id="37" name="ikon-zemin"/>
          <p:cNvSpPr/>
          <p:nvPr/>
        </p:nvSpPr>
        <p:spPr>
          <a:xfrm>
            <a:off x="9797247" y="2075688"/>
            <a:ext cx="566928" cy="566928"/>
          </a:xfrm>
          <a:prstGeom prst="ellipse">
            <a:avLst/>
          </a:prstGeom>
          <a:solidFill>
            <a:schemeClr val="accent3"/>
          </a:solidFill>
          <a:ln w="12700">
            <a:solidFill>
              <a:schemeClr val="accent3"/>
            </a:solidFill>
            <a:prstDash val="solid"/>
          </a:ln>
        </p:spPr>
      </p:sp>
      <p:pic>
        <p:nvPicPr>
          <p:cNvPr id="38" name="ikon-FaPlay" descr="preencoded.png">    </p:cNvPr>
          <p:cNvPicPr>
            <a:picLocks noChangeAspect="1"/>
          </p:cNvPicPr>
          <p:nvPr/>
        </p:nvPicPr>
        <p:blipFill>
          <a:blip r:embed="rId5"/>
          <a:stretch>
            <a:fillRect/>
          </a:stretch>
        </p:blipFill>
        <p:spPr>
          <a:xfrm>
            <a:off x="9933310" y="2211751"/>
            <a:ext cx="294803" cy="294803"/>
          </a:xfrm>
          <a:prstGeom prst="rect">
            <a:avLst/>
          </a:prstGeom>
        </p:spPr>
      </p:pic>
      <p:sp>
        <p:nvSpPr>
          <p:cNvPr id="39" name="Text 32"/>
          <p:cNvSpPr txBox="1"/>
          <p:nvPr/>
        </p:nvSpPr>
        <p:spPr>
          <a:xfrm>
            <a:off x="9797247" y="2788920"/>
            <a:ext cx="1708648" cy="365760"/>
          </a:xfrm>
          <a:prstGeom prst="rect">
            <a:avLst/>
          </a:prstGeom>
          <a:noFill/>
          <a:ln/>
        </p:spPr>
        <p:txBody>
          <a:bodyPr wrap="square" lIns="0" tIns="0" rIns="0" bIns="0" rtlCol="0" anchor="t"/>
          <a:lstStyle/>
          <a:p>
            <a:pPr indent="0" marL="0">
              <a:buNone/>
            </a:pPr>
            <a:r>
              <a:rPr lang="en-US" sz="1600" b="1" dirty="0">
                <a:solidFill>
                  <a:schemeClr val="accent3"/>
                </a:solidFill>
              </a:rPr>
              <a:t>Yeni işletmede başla</a:t>
            </a:r>
            <a:endParaRPr lang="en-US" sz="1600" dirty="0"/>
          </a:p>
        </p:txBody>
      </p:sp>
      <p:sp>
        <p:nvSpPr>
          <p:cNvPr id="40" name="Text 33"/>
          <p:cNvSpPr txBox="1"/>
          <p:nvPr/>
        </p:nvSpPr>
        <p:spPr>
          <a:xfrm>
            <a:off x="9797247" y="3182112"/>
            <a:ext cx="1708648" cy="1005840"/>
          </a:xfrm>
          <a:prstGeom prst="rect">
            <a:avLst/>
          </a:prstGeom>
          <a:noFill/>
          <a:ln/>
        </p:spPr>
        <p:txBody>
          <a:bodyPr wrap="square" lIns="0" tIns="0" rIns="0" bIns="0" rtlCol="0" anchor="t"/>
          <a:lstStyle/>
          <a:p>
            <a:pPr indent="0" marL="0">
              <a:buNone/>
            </a:pPr>
            <a:r>
              <a:rPr lang="en-US" sz="1400" dirty="0">
                <a:solidFill>
                  <a:schemeClr val="tx1"/>
                </a:solidFill>
              </a:rPr>
              <a:t>Ön koşullar tamamlanınca çalışmaya başlanır.</a:t>
            </a:r>
            <a:endParaRPr lang="en-US" sz="1400" dirty="0"/>
          </a:p>
        </p:txBody>
      </p:sp>
      <p:sp>
        <p:nvSpPr>
          <p:cNvPr id="41" name="kart"/>
          <p:cNvSpPr/>
          <p:nvPr/>
        </p:nvSpPr>
        <p:spPr>
          <a:xfrm>
            <a:off x="548640" y="4526280"/>
            <a:ext cx="3545738" cy="1371600"/>
          </a:xfrm>
          <a:prstGeom prst="roundRect">
            <a:avLst>
              <a:gd name="adj" fmla="val 9333"/>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42" name="ikon-zemin"/>
          <p:cNvSpPr/>
          <p:nvPr/>
        </p:nvSpPr>
        <p:spPr>
          <a:xfrm>
            <a:off x="731520" y="4709160"/>
            <a:ext cx="457200" cy="457200"/>
          </a:xfrm>
          <a:prstGeom prst="ellipse">
            <a:avLst/>
          </a:prstGeom>
          <a:solidFill>
            <a:schemeClr val="accent5"/>
          </a:solidFill>
          <a:ln w="12700">
            <a:solidFill>
              <a:schemeClr val="accent5"/>
            </a:solidFill>
            <a:prstDash val="solid"/>
          </a:ln>
        </p:spPr>
      </p:sp>
      <p:pic>
        <p:nvPicPr>
          <p:cNvPr id="43" name="ikon-FaBan" descr="preencoded.png">    </p:cNvPr>
          <p:cNvPicPr>
            <a:picLocks noChangeAspect="1"/>
          </p:cNvPicPr>
          <p:nvPr/>
        </p:nvPicPr>
        <p:blipFill>
          <a:blip r:embed="rId6"/>
          <a:stretch>
            <a:fillRect/>
          </a:stretch>
        </p:blipFill>
        <p:spPr>
          <a:xfrm>
            <a:off x="841248" y="4818888"/>
            <a:ext cx="237744" cy="237744"/>
          </a:xfrm>
          <a:prstGeom prst="rect">
            <a:avLst/>
          </a:prstGeom>
        </p:spPr>
      </p:pic>
      <p:sp>
        <p:nvSpPr>
          <p:cNvPr id="44" name="Text 36"/>
          <p:cNvSpPr txBox="1"/>
          <p:nvPr/>
        </p:nvSpPr>
        <p:spPr>
          <a:xfrm>
            <a:off x="1325880" y="4709160"/>
            <a:ext cx="2631338" cy="457200"/>
          </a:xfrm>
          <a:prstGeom prst="rect">
            <a:avLst/>
          </a:prstGeom>
          <a:noFill/>
          <a:ln/>
        </p:spPr>
        <p:txBody>
          <a:bodyPr wrap="square" lIns="0" tIns="0" rIns="0" bIns="0" rtlCol="0" anchor="ctr"/>
          <a:lstStyle/>
          <a:p>
            <a:pPr indent="0" marL="0">
              <a:buNone/>
            </a:pPr>
            <a:r>
              <a:rPr lang="en-US" sz="1550" b="1" dirty="0">
                <a:solidFill>
                  <a:schemeClr val="accent5"/>
                </a:solidFill>
              </a:rPr>
              <a:t>Onaysız değişiklik yok</a:t>
            </a:r>
            <a:endParaRPr lang="en-US" sz="1550" dirty="0"/>
          </a:p>
        </p:txBody>
      </p:sp>
      <p:sp>
        <p:nvSpPr>
          <p:cNvPr id="45" name="Text 37"/>
          <p:cNvSpPr txBox="1"/>
          <p:nvPr/>
        </p:nvSpPr>
        <p:spPr>
          <a:xfrm>
            <a:off x="731520" y="5239512"/>
            <a:ext cx="3198266" cy="621792"/>
          </a:xfrm>
          <a:prstGeom prst="rect">
            <a:avLst/>
          </a:prstGeom>
          <a:noFill/>
          <a:ln/>
        </p:spPr>
        <p:txBody>
          <a:bodyPr wrap="square" lIns="0" tIns="0" rIns="0" bIns="0" rtlCol="0" anchor="t"/>
          <a:lstStyle/>
          <a:p>
            <a:pPr indent="0" marL="0">
              <a:buNone/>
            </a:pPr>
            <a:r>
              <a:rPr lang="en-US" sz="1400" dirty="0">
                <a:solidFill>
                  <a:schemeClr val="tx1"/>
                </a:solidFill>
              </a:rPr>
              <a:t>İşletme, Komisyon onayı olmadan değiştirilemez (Md. 12/1-d).</a:t>
            </a:r>
            <a:endParaRPr lang="en-US" sz="1400" dirty="0"/>
          </a:p>
        </p:txBody>
      </p:sp>
      <p:sp>
        <p:nvSpPr>
          <p:cNvPr id="46" name="kart"/>
          <p:cNvSpPr/>
          <p:nvPr/>
        </p:nvSpPr>
        <p:spPr>
          <a:xfrm>
            <a:off x="4322978" y="4526280"/>
            <a:ext cx="3545738" cy="1371600"/>
          </a:xfrm>
          <a:prstGeom prst="roundRect">
            <a:avLst>
              <a:gd name="adj" fmla="val 9333"/>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47" name="ikon-zemin"/>
          <p:cNvSpPr/>
          <p:nvPr/>
        </p:nvSpPr>
        <p:spPr>
          <a:xfrm>
            <a:off x="4505858" y="4709160"/>
            <a:ext cx="457200" cy="457200"/>
          </a:xfrm>
          <a:prstGeom prst="ellipse">
            <a:avLst/>
          </a:prstGeom>
          <a:solidFill>
            <a:schemeClr val="accent3"/>
          </a:solidFill>
          <a:ln w="12700">
            <a:solidFill>
              <a:schemeClr val="accent3"/>
            </a:solidFill>
            <a:prstDash val="solid"/>
          </a:ln>
        </p:spPr>
      </p:sp>
      <p:pic>
        <p:nvPicPr>
          <p:cNvPr id="48" name="ikon-FaCalendarPlus" descr="preencoded.png">    </p:cNvPr>
          <p:cNvPicPr>
            <a:picLocks noChangeAspect="1"/>
          </p:cNvPicPr>
          <p:nvPr/>
        </p:nvPicPr>
        <p:blipFill>
          <a:blip r:embed="rId7"/>
          <a:stretch>
            <a:fillRect/>
          </a:stretch>
        </p:blipFill>
        <p:spPr>
          <a:xfrm>
            <a:off x="4615586" y="4818888"/>
            <a:ext cx="237744" cy="237744"/>
          </a:xfrm>
          <a:prstGeom prst="rect">
            <a:avLst/>
          </a:prstGeom>
        </p:spPr>
      </p:pic>
      <p:sp>
        <p:nvSpPr>
          <p:cNvPr id="49" name="Text 40"/>
          <p:cNvSpPr txBox="1"/>
          <p:nvPr/>
        </p:nvSpPr>
        <p:spPr>
          <a:xfrm>
            <a:off x="5100218" y="4709160"/>
            <a:ext cx="2631338" cy="457200"/>
          </a:xfrm>
          <a:prstGeom prst="rect">
            <a:avLst/>
          </a:prstGeom>
          <a:noFill/>
          <a:ln/>
        </p:spPr>
        <p:txBody>
          <a:bodyPr wrap="square" lIns="0" tIns="0" rIns="0" bIns="0" rtlCol="0" anchor="ctr"/>
          <a:lstStyle/>
          <a:p>
            <a:pPr indent="0" marL="0">
              <a:buNone/>
            </a:pPr>
            <a:r>
              <a:rPr lang="en-US" sz="1550" b="1" dirty="0">
                <a:solidFill>
                  <a:schemeClr val="accent3"/>
                </a:solidFill>
              </a:rPr>
              <a:t>Yapılan günler sayılır</a:t>
            </a:r>
            <a:endParaRPr lang="en-US" sz="1550" dirty="0"/>
          </a:p>
        </p:txBody>
      </p:sp>
      <p:sp>
        <p:nvSpPr>
          <p:cNvPr id="50" name="Text 41"/>
          <p:cNvSpPr txBox="1"/>
          <p:nvPr/>
        </p:nvSpPr>
        <p:spPr>
          <a:xfrm>
            <a:off x="4505858" y="5239512"/>
            <a:ext cx="3198266" cy="621792"/>
          </a:xfrm>
          <a:prstGeom prst="rect">
            <a:avLst/>
          </a:prstGeom>
          <a:noFill/>
          <a:ln/>
        </p:spPr>
        <p:txBody>
          <a:bodyPr wrap="square" lIns="0" tIns="0" rIns="0" bIns="0" rtlCol="0" anchor="t"/>
          <a:lstStyle/>
          <a:p>
            <a:pPr indent="0" marL="0">
              <a:buNone/>
            </a:pPr>
            <a:r>
              <a:rPr lang="en-US" sz="1400" dirty="0">
                <a:solidFill>
                  <a:schemeClr val="tx1"/>
                </a:solidFill>
              </a:rPr>
              <a:t>Önceki işletmede usulüne uygun tamamlanan günler toplam süreye eklenir.</a:t>
            </a:r>
            <a:endParaRPr lang="en-US" sz="1400" dirty="0"/>
          </a:p>
        </p:txBody>
      </p:sp>
      <p:sp>
        <p:nvSpPr>
          <p:cNvPr id="51" name="kart"/>
          <p:cNvSpPr/>
          <p:nvPr/>
        </p:nvSpPr>
        <p:spPr>
          <a:xfrm>
            <a:off x="8097317" y="4526280"/>
            <a:ext cx="3545738" cy="1371600"/>
          </a:xfrm>
          <a:prstGeom prst="roundRect">
            <a:avLst>
              <a:gd name="adj" fmla="val 9333"/>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52" name="ikon-zemin"/>
          <p:cNvSpPr/>
          <p:nvPr/>
        </p:nvSpPr>
        <p:spPr>
          <a:xfrm>
            <a:off x="8280197" y="4709160"/>
            <a:ext cx="457200" cy="457200"/>
          </a:xfrm>
          <a:prstGeom prst="ellipse">
            <a:avLst/>
          </a:prstGeom>
          <a:solidFill>
            <a:schemeClr val="accent6"/>
          </a:solidFill>
          <a:ln w="12700">
            <a:solidFill>
              <a:schemeClr val="accent6"/>
            </a:solidFill>
            <a:prstDash val="solid"/>
          </a:ln>
        </p:spPr>
      </p:sp>
      <p:pic>
        <p:nvPicPr>
          <p:cNvPr id="53" name="ikon-FaRedo" descr="preencoded.png">    </p:cNvPr>
          <p:cNvPicPr>
            <a:picLocks noChangeAspect="1"/>
          </p:cNvPicPr>
          <p:nvPr/>
        </p:nvPicPr>
        <p:blipFill>
          <a:blip r:embed="rId8"/>
          <a:stretch>
            <a:fillRect/>
          </a:stretch>
        </p:blipFill>
        <p:spPr>
          <a:xfrm>
            <a:off x="8389925" y="4818888"/>
            <a:ext cx="237744" cy="237744"/>
          </a:xfrm>
          <a:prstGeom prst="rect">
            <a:avLst/>
          </a:prstGeom>
        </p:spPr>
      </p:pic>
      <p:sp>
        <p:nvSpPr>
          <p:cNvPr id="54" name="Text 44"/>
          <p:cNvSpPr txBox="1"/>
          <p:nvPr/>
        </p:nvSpPr>
        <p:spPr>
          <a:xfrm>
            <a:off x="8874557" y="4709160"/>
            <a:ext cx="2631338" cy="457200"/>
          </a:xfrm>
          <a:prstGeom prst="rect">
            <a:avLst/>
          </a:prstGeom>
          <a:noFill/>
          <a:ln/>
        </p:spPr>
        <p:txBody>
          <a:bodyPr wrap="square" lIns="0" tIns="0" rIns="0" bIns="0" rtlCol="0" anchor="ctr"/>
          <a:lstStyle/>
          <a:p>
            <a:pPr indent="0" marL="0">
              <a:buNone/>
            </a:pPr>
            <a:r>
              <a:rPr lang="en-US" sz="1550" b="1" dirty="0">
                <a:solidFill>
                  <a:schemeClr val="accent6"/>
                </a:solidFill>
              </a:rPr>
              <a:t>Eksik günler tamamlanır</a:t>
            </a:r>
            <a:endParaRPr lang="en-US" sz="1550" dirty="0"/>
          </a:p>
        </p:txBody>
      </p:sp>
      <p:sp>
        <p:nvSpPr>
          <p:cNvPr id="55" name="Text 45"/>
          <p:cNvSpPr txBox="1"/>
          <p:nvPr/>
        </p:nvSpPr>
        <p:spPr>
          <a:xfrm>
            <a:off x="8280197" y="5239512"/>
            <a:ext cx="3198266" cy="621792"/>
          </a:xfrm>
          <a:prstGeom prst="rect">
            <a:avLst/>
          </a:prstGeom>
          <a:noFill/>
          <a:ln/>
        </p:spPr>
        <p:txBody>
          <a:bodyPr wrap="square" lIns="0" tIns="0" rIns="0" bIns="0" rtlCol="0" anchor="t"/>
          <a:lstStyle/>
          <a:p>
            <a:pPr indent="0" marL="0">
              <a:buNone/>
            </a:pPr>
            <a:r>
              <a:rPr lang="en-US" sz="1400" dirty="0">
                <a:solidFill>
                  <a:schemeClr val="tx1"/>
                </a:solidFill>
              </a:rPr>
              <a:t>Değişiklik sırasında oluşan eksik günler Usul ve Esaslara göre tamamlatılır.</a:t>
            </a:r>
            <a:endParaRPr lang="en-US" sz="14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İş sağlığı ve güvenliği, iş kazası</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Güvenli çalışma ortamı işletmenin; bildirim herkesin sorumluluğundadır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11/1-d-f, 12/1-ç, 21/4, 21/6; İME Kabul Formu genel bilgiler</a:t>
            </a:r>
            <a:endParaRPr lang="en-US" sz="1000" dirty="0"/>
          </a:p>
        </p:txBody>
      </p:sp>
      <p:sp>
        <p:nvSpPr>
          <p:cNvPr id="5" name="etiket"/>
          <p:cNvSpPr txBox="1"/>
          <p:nvPr/>
        </p:nvSpPr>
        <p:spPr>
          <a:xfrm>
            <a:off x="9164117"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etiket"/>
          <p:cNvSpPr txBox="1"/>
          <p:nvPr/>
        </p:nvSpPr>
        <p:spPr>
          <a:xfrm>
            <a:off x="10036454" y="310896"/>
            <a:ext cx="799186" cy="246888"/>
          </a:xfrm>
          <a:prstGeom prst="roundRect">
            <a:avLst>
              <a:gd name="adj" fmla="val 50000"/>
            </a:avLst>
          </a:prstGeom>
          <a:solidFill>
            <a:schemeClr val="accent2"/>
          </a:solidFill>
          <a:ln/>
        </p:spPr>
        <p:txBody>
          <a:bodyPr wrap="square" lIns="0" tIns="0" rIns="0" bIns="0" rtlCol="0" anchor="ctr"/>
          <a:lstStyle/>
          <a:p>
            <a:pPr algn="ctr" indent="0" marL="0">
              <a:buNone/>
            </a:pPr>
            <a:r>
              <a:rPr lang="en-US" sz="1000" b="1" spc="100" kern="0" dirty="0">
                <a:solidFill>
                  <a:schemeClr val="bg1"/>
                </a:solidFill>
              </a:rPr>
              <a:t>İŞLETME</a:t>
            </a:r>
            <a:endParaRPr lang="en-US" sz="1000" dirty="0"/>
          </a:p>
        </p:txBody>
      </p:sp>
      <p:sp>
        <p:nvSpPr>
          <p:cNvPr id="7" name="kart"/>
          <p:cNvSpPr/>
          <p:nvPr/>
        </p:nvSpPr>
        <p:spPr>
          <a:xfrm>
            <a:off x="548640" y="1920240"/>
            <a:ext cx="5387188" cy="3977640"/>
          </a:xfrm>
          <a:prstGeom prst="roundRect">
            <a:avLst>
              <a:gd name="adj" fmla="val 3218"/>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8" name="ikon-zemin"/>
          <p:cNvSpPr/>
          <p:nvPr/>
        </p:nvSpPr>
        <p:spPr>
          <a:xfrm>
            <a:off x="777240" y="2103120"/>
            <a:ext cx="566928" cy="566928"/>
          </a:xfrm>
          <a:prstGeom prst="ellipse">
            <a:avLst/>
          </a:prstGeom>
          <a:solidFill>
            <a:schemeClr val="accent2"/>
          </a:solidFill>
          <a:ln w="12700">
            <a:solidFill>
              <a:schemeClr val="accent2"/>
            </a:solidFill>
            <a:prstDash val="solid"/>
          </a:ln>
        </p:spPr>
      </p:sp>
      <p:pic>
        <p:nvPicPr>
          <p:cNvPr id="9" name="ikon-FaHardHat" descr="preencoded.png">    </p:cNvPr>
          <p:cNvPicPr>
            <a:picLocks noChangeAspect="1"/>
          </p:cNvPicPr>
          <p:nvPr/>
        </p:nvPicPr>
        <p:blipFill>
          <a:blip r:embed="rId1"/>
          <a:stretch>
            <a:fillRect/>
          </a:stretch>
        </p:blipFill>
        <p:spPr>
          <a:xfrm>
            <a:off x="913303" y="2239183"/>
            <a:ext cx="294803" cy="294803"/>
          </a:xfrm>
          <a:prstGeom prst="rect">
            <a:avLst/>
          </a:prstGeom>
        </p:spPr>
      </p:pic>
      <p:sp>
        <p:nvSpPr>
          <p:cNvPr id="10" name="Text 7"/>
          <p:cNvSpPr txBox="1"/>
          <p:nvPr/>
        </p:nvSpPr>
        <p:spPr>
          <a:xfrm>
            <a:off x="1508760" y="2103120"/>
            <a:ext cx="4289908" cy="566928"/>
          </a:xfrm>
          <a:prstGeom prst="rect">
            <a:avLst/>
          </a:prstGeom>
          <a:noFill/>
          <a:ln/>
        </p:spPr>
        <p:txBody>
          <a:bodyPr wrap="square" lIns="0" tIns="0" rIns="0" bIns="0" rtlCol="0" anchor="ctr"/>
          <a:lstStyle/>
          <a:p>
            <a:pPr indent="0" marL="0">
              <a:buNone/>
            </a:pPr>
            <a:r>
              <a:rPr lang="en-US" sz="1800" b="1" dirty="0">
                <a:solidFill>
                  <a:schemeClr val="accent2"/>
                </a:solidFill>
              </a:rPr>
              <a:t>İşletmenin yükümlülükleri</a:t>
            </a:r>
            <a:endParaRPr lang="en-US" sz="1800" dirty="0"/>
          </a:p>
        </p:txBody>
      </p:sp>
      <p:sp>
        <p:nvSpPr>
          <p:cNvPr id="11" name="Text 8"/>
          <p:cNvSpPr txBox="1"/>
          <p:nvPr/>
        </p:nvSpPr>
        <p:spPr>
          <a:xfrm>
            <a:off x="822960" y="2880360"/>
            <a:ext cx="4884268" cy="2103120"/>
          </a:xfrm>
          <a:prstGeom prst="rect">
            <a:avLst/>
          </a:prstGeom>
          <a:noFill/>
          <a:ln/>
        </p:spPr>
        <p:txBody>
          <a:bodyPr wrap="square" lIns="0" tIns="0" rIns="0" bIns="0" rtlCol="0" anchor="t"/>
          <a:lstStyle/>
          <a:p>
            <a:pPr marL="215900" indent="-215900">
              <a:spcAft>
                <a:spcPts val="900"/>
              </a:spcAft>
              <a:buSzPct val="100000"/>
              <a:buChar char="•"/>
            </a:pPr>
            <a:r>
              <a:rPr lang="en-US" sz="1500" dirty="0">
                <a:solidFill>
                  <a:schemeClr val="tx1"/>
                </a:solidFill>
              </a:rPr>
              <a:t>Çalışma ortamının gerektirdiği İSG eğitimlerini verir</a:t>
            </a:r>
            <a:endParaRPr lang="en-US" sz="1500" dirty="0"/>
          </a:p>
          <a:p>
            <a:pPr marL="215900" indent="-215900">
              <a:spcAft>
                <a:spcPts val="900"/>
              </a:spcAft>
              <a:buSzPct val="100000"/>
              <a:buChar char="•"/>
            </a:pPr>
            <a:r>
              <a:rPr lang="en-US" sz="1500" dirty="0">
                <a:solidFill>
                  <a:schemeClr val="tx1"/>
                </a:solidFill>
              </a:rPr>
              <a:t>Gerekli kişisel koruyucu donanımları sağlar</a:t>
            </a:r>
            <a:endParaRPr lang="en-US" sz="1500" dirty="0"/>
          </a:p>
          <a:p>
            <a:pPr marL="215900" indent="-215900">
              <a:spcAft>
                <a:spcPts val="900"/>
              </a:spcAft>
              <a:buSzPct val="100000"/>
              <a:buChar char="•"/>
            </a:pPr>
            <a:r>
              <a:rPr lang="en-US" sz="1500" dirty="0">
                <a:solidFill>
                  <a:schemeClr val="tx1"/>
                </a:solidFill>
              </a:rPr>
              <a:t>Öğrenciyi programına uygun olmayan veya sağlığı ve güvenliği açısından sakıncalı işlerde görevlendirmez</a:t>
            </a:r>
            <a:endParaRPr lang="en-US" sz="1500" dirty="0"/>
          </a:p>
          <a:p>
            <a:pPr marL="215900" indent="-215900">
              <a:spcAft>
                <a:spcPts val="900"/>
              </a:spcAft>
              <a:buSzPct val="100000"/>
              <a:buChar char="•"/>
            </a:pPr>
            <a:r>
              <a:rPr lang="en-US" sz="1500" dirty="0">
                <a:solidFill>
                  <a:schemeClr val="tx1"/>
                </a:solidFill>
              </a:rPr>
              <a:t>İş kazasını ilgili mercilere ve aynı gün Üniversiteye bildirir</a:t>
            </a:r>
            <a:endParaRPr lang="en-US" sz="1500" dirty="0"/>
          </a:p>
        </p:txBody>
      </p:sp>
      <p:sp>
        <p:nvSpPr>
          <p:cNvPr id="12" name="Text 9"/>
          <p:cNvSpPr txBox="1"/>
          <p:nvPr/>
        </p:nvSpPr>
        <p:spPr>
          <a:xfrm>
            <a:off x="822960" y="5029200"/>
            <a:ext cx="4884268" cy="731520"/>
          </a:xfrm>
          <a:prstGeom prst="rect">
            <a:avLst/>
          </a:prstGeom>
          <a:noFill/>
          <a:ln/>
        </p:spPr>
        <p:txBody>
          <a:bodyPr wrap="square" lIns="0" tIns="0" rIns="0" bIns="0" rtlCol="0" anchor="t"/>
          <a:lstStyle/>
          <a:p>
            <a:pPr indent="0" marL="0">
              <a:buNone/>
            </a:pPr>
            <a:r>
              <a:rPr lang="en-US" sz="1300" i="1" dirty="0">
                <a:solidFill>
                  <a:srgbClr val="5B5680"/>
                </a:solidFill>
              </a:rPr>
              <a:t>İşyerinin kusurundan doğan iş kazası ve meslek hastalıklarından işveren sorumludur (3308 s. Kanun md. 25; Kabul Formu).</a:t>
            </a:r>
            <a:endParaRPr lang="en-US" sz="1300" dirty="0"/>
          </a:p>
        </p:txBody>
      </p:sp>
      <p:sp>
        <p:nvSpPr>
          <p:cNvPr id="13" name="kart"/>
          <p:cNvSpPr/>
          <p:nvPr/>
        </p:nvSpPr>
        <p:spPr>
          <a:xfrm>
            <a:off x="6255868" y="1920240"/>
            <a:ext cx="5387188" cy="3977640"/>
          </a:xfrm>
          <a:prstGeom prst="roundRect">
            <a:avLst>
              <a:gd name="adj" fmla="val 3218"/>
            </a:avLst>
          </a:prstGeom>
          <a:solidFill>
            <a:srgbClr val="FFF1F3"/>
          </a:solidFill>
          <a:ln w="12700">
            <a:solidFill>
              <a:srgbClr val="F9C9D2"/>
            </a:solidFill>
            <a:prstDash val="solid"/>
          </a:ln>
          <a:effectLst>
            <a:outerShdw sx="100000" sy="100000" kx="0" ky="0" algn="bl" rotWithShape="0" blurRad="88900" dist="19050" dir="5400000">
              <a:srgbClr val="2B1D78">
                <a:alpha val="7000"/>
              </a:srgbClr>
            </a:outerShdw>
          </a:effectLst>
        </p:spPr>
      </p:sp>
      <p:sp>
        <p:nvSpPr>
          <p:cNvPr id="14" name="ikon-zemin"/>
          <p:cNvSpPr/>
          <p:nvPr/>
        </p:nvSpPr>
        <p:spPr>
          <a:xfrm>
            <a:off x="6484468" y="2103120"/>
            <a:ext cx="566928" cy="566928"/>
          </a:xfrm>
          <a:prstGeom prst="ellipse">
            <a:avLst/>
          </a:prstGeom>
          <a:solidFill>
            <a:schemeClr val="accent5"/>
          </a:solidFill>
          <a:ln w="12700">
            <a:solidFill>
              <a:schemeClr val="accent5"/>
            </a:solidFill>
            <a:prstDash val="solid"/>
          </a:ln>
        </p:spPr>
      </p:sp>
      <p:pic>
        <p:nvPicPr>
          <p:cNvPr id="15" name="ikon-FaFirstAid" descr="preencoded.png">    </p:cNvPr>
          <p:cNvPicPr>
            <a:picLocks noChangeAspect="1"/>
          </p:cNvPicPr>
          <p:nvPr/>
        </p:nvPicPr>
        <p:blipFill>
          <a:blip r:embed="rId2"/>
          <a:stretch>
            <a:fillRect/>
          </a:stretch>
        </p:blipFill>
        <p:spPr>
          <a:xfrm>
            <a:off x="6620530" y="2239183"/>
            <a:ext cx="294803" cy="294803"/>
          </a:xfrm>
          <a:prstGeom prst="rect">
            <a:avLst/>
          </a:prstGeom>
        </p:spPr>
      </p:pic>
      <p:sp>
        <p:nvSpPr>
          <p:cNvPr id="16" name="Text 12"/>
          <p:cNvSpPr txBox="1"/>
          <p:nvPr/>
        </p:nvSpPr>
        <p:spPr>
          <a:xfrm>
            <a:off x="7215988" y="2103120"/>
            <a:ext cx="4289908" cy="566928"/>
          </a:xfrm>
          <a:prstGeom prst="rect">
            <a:avLst/>
          </a:prstGeom>
          <a:noFill/>
          <a:ln/>
        </p:spPr>
        <p:txBody>
          <a:bodyPr wrap="square" lIns="0" tIns="0" rIns="0" bIns="0" rtlCol="0" anchor="ctr"/>
          <a:lstStyle/>
          <a:p>
            <a:pPr indent="0" marL="0">
              <a:buNone/>
            </a:pPr>
            <a:r>
              <a:rPr lang="en-US" sz="1800" b="1" dirty="0">
                <a:solidFill>
                  <a:schemeClr val="accent5"/>
                </a:solidFill>
              </a:rPr>
              <a:t>İş kazası olursa ne yapılır?</a:t>
            </a:r>
            <a:endParaRPr lang="en-US" sz="1800" dirty="0"/>
          </a:p>
        </p:txBody>
      </p:sp>
      <p:sp>
        <p:nvSpPr>
          <p:cNvPr id="17" name="Text 13"/>
          <p:cNvSpPr txBox="1"/>
          <p:nvPr/>
        </p:nvSpPr>
        <p:spPr>
          <a:xfrm>
            <a:off x="6530188" y="2880360"/>
            <a:ext cx="384048" cy="384048"/>
          </a:xfrm>
          <a:prstGeom prst="ellipse">
            <a:avLst/>
          </a:prstGeom>
          <a:solidFill>
            <a:schemeClr val="accent5"/>
          </a:solidFill>
          <a:ln>
            <a:solidFill>
              <a:schemeClr val="accent5"/>
            </a:solid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18" name="Text 14"/>
          <p:cNvSpPr txBox="1"/>
          <p:nvPr/>
        </p:nvSpPr>
        <p:spPr>
          <a:xfrm>
            <a:off x="7078828" y="2852928"/>
            <a:ext cx="4335628" cy="841248"/>
          </a:xfrm>
          <a:prstGeom prst="rect">
            <a:avLst/>
          </a:prstGeom>
          <a:noFill/>
          <a:ln/>
        </p:spPr>
        <p:txBody>
          <a:bodyPr wrap="square" lIns="0" tIns="0" rIns="0" bIns="0" rtlCol="0" anchor="t"/>
          <a:lstStyle/>
          <a:p>
            <a:pPr indent="0" marL="0">
              <a:buNone/>
            </a:pPr>
            <a:r>
              <a:rPr lang="en-US" sz="1600" b="1" dirty="0">
                <a:solidFill>
                  <a:schemeClr val="tx1"/>
                </a:solidFill>
              </a:rPr>
              <a:t>Öğrenci gecikmeksizin bildirir</a:t>
            </a:r>
            <a:pPr indent="0" marL="0">
              <a:buNone/>
            </a:pPr>
            <a:endParaRPr lang="en-US" sz="1500" dirty="0"/>
          </a:p>
          <a:p>
            <a:pPr indent="0" marL="0">
              <a:buNone/>
            </a:pPr>
            <a:r>
              <a:rPr lang="en-US" sz="1400" dirty="0">
                <a:solidFill>
                  <a:srgbClr val="5B5680"/>
                </a:solidFill>
              </a:rPr>
              <a:t>İşletmeye, sorumlu öğretim elemanına ve Yüksekokul Müdürlüğüne.</a:t>
            </a:r>
            <a:endParaRPr lang="en-US" sz="1500" dirty="0"/>
          </a:p>
        </p:txBody>
      </p:sp>
      <p:sp>
        <p:nvSpPr>
          <p:cNvPr id="19" name="Text 15"/>
          <p:cNvSpPr txBox="1"/>
          <p:nvPr/>
        </p:nvSpPr>
        <p:spPr>
          <a:xfrm>
            <a:off x="6530188" y="3831336"/>
            <a:ext cx="384048" cy="384048"/>
          </a:xfrm>
          <a:prstGeom prst="ellipse">
            <a:avLst/>
          </a:prstGeom>
          <a:solidFill>
            <a:schemeClr val="accent5"/>
          </a:solidFill>
          <a:ln>
            <a:solidFill>
              <a:schemeClr val="accent5"/>
            </a:solid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20" name="Text 16"/>
          <p:cNvSpPr txBox="1"/>
          <p:nvPr/>
        </p:nvSpPr>
        <p:spPr>
          <a:xfrm>
            <a:off x="7078828" y="3803904"/>
            <a:ext cx="4335628" cy="841248"/>
          </a:xfrm>
          <a:prstGeom prst="rect">
            <a:avLst/>
          </a:prstGeom>
          <a:noFill/>
          <a:ln/>
        </p:spPr>
        <p:txBody>
          <a:bodyPr wrap="square" lIns="0" tIns="0" rIns="0" bIns="0" rtlCol="0" anchor="t"/>
          <a:lstStyle/>
          <a:p>
            <a:pPr indent="0" marL="0">
              <a:buNone/>
            </a:pPr>
            <a:r>
              <a:rPr lang="en-US" sz="1600" b="1" dirty="0">
                <a:solidFill>
                  <a:schemeClr val="tx1"/>
                </a:solidFill>
              </a:rPr>
              <a:t>İşletme aynı gün bildirir</a:t>
            </a:r>
            <a:pPr indent="0" marL="0">
              <a:buNone/>
            </a:pPr>
            <a:endParaRPr lang="en-US" sz="1500" dirty="0"/>
          </a:p>
          <a:p>
            <a:pPr indent="0" marL="0">
              <a:buNone/>
            </a:pPr>
            <a:r>
              <a:rPr lang="en-US" sz="1400" dirty="0">
                <a:solidFill>
                  <a:srgbClr val="5B5680"/>
                </a:solidFill>
              </a:rPr>
              <a:t>Mevzuatta belirtilen mercilere ve aynı gün içinde Üniversiteye.</a:t>
            </a:r>
            <a:endParaRPr lang="en-US" sz="1500" dirty="0"/>
          </a:p>
        </p:txBody>
      </p:sp>
      <p:sp>
        <p:nvSpPr>
          <p:cNvPr id="21" name="Text 17"/>
          <p:cNvSpPr txBox="1"/>
          <p:nvPr/>
        </p:nvSpPr>
        <p:spPr>
          <a:xfrm>
            <a:off x="6530188" y="4782312"/>
            <a:ext cx="384048" cy="384048"/>
          </a:xfrm>
          <a:prstGeom prst="ellipse">
            <a:avLst/>
          </a:prstGeom>
          <a:solidFill>
            <a:schemeClr val="accent5"/>
          </a:solidFill>
          <a:ln>
            <a:solidFill>
              <a:schemeClr val="accent5"/>
            </a:solid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22" name="Text 18"/>
          <p:cNvSpPr txBox="1"/>
          <p:nvPr/>
        </p:nvSpPr>
        <p:spPr>
          <a:xfrm>
            <a:off x="7078828" y="4754880"/>
            <a:ext cx="4335628" cy="841248"/>
          </a:xfrm>
          <a:prstGeom prst="rect">
            <a:avLst/>
          </a:prstGeom>
          <a:noFill/>
          <a:ln/>
        </p:spPr>
        <p:txBody>
          <a:bodyPr wrap="square" lIns="0" tIns="0" rIns="0" bIns="0" rtlCol="0" anchor="t"/>
          <a:lstStyle/>
          <a:p>
            <a:pPr indent="0" marL="0">
              <a:buNone/>
            </a:pPr>
            <a:r>
              <a:rPr lang="en-US" sz="1600" b="1" dirty="0">
                <a:solidFill>
                  <a:schemeClr val="tx1"/>
                </a:solidFill>
              </a:rPr>
              <a:t>Sigorta kapsamı</a:t>
            </a:r>
            <a:pPr indent="0" marL="0">
              <a:buNone/>
            </a:pPr>
            <a:endParaRPr lang="en-US" sz="1500" dirty="0"/>
          </a:p>
          <a:p>
            <a:pPr indent="0" marL="0">
              <a:buNone/>
            </a:pPr>
            <a:r>
              <a:rPr lang="en-US" sz="1400" dirty="0">
                <a:solidFill>
                  <a:srgbClr val="5B5680"/>
                </a:solidFill>
              </a:rPr>
              <a:t>İş kazası ve meslek hastalığı sigortası Üniversitece yapılmıştır.</a:t>
            </a:r>
            <a:endParaRPr lang="en-US" sz="15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Öğrencinin yükümlülükleri ve yasaklar</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İME süresince hem Usul ve Esaslara hem işletmenin kurallarına uyulur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12</a:t>
            </a:r>
            <a:endParaRPr lang="en-US" sz="1000" dirty="0"/>
          </a:p>
        </p:txBody>
      </p:sp>
      <p:sp>
        <p:nvSpPr>
          <p:cNvPr id="5" name="etiket"/>
          <p:cNvSpPr txBox="1"/>
          <p:nvPr/>
        </p:nvSpPr>
        <p:spPr>
          <a:xfrm>
            <a:off x="10036454"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kart"/>
          <p:cNvSpPr/>
          <p:nvPr/>
        </p:nvSpPr>
        <p:spPr>
          <a:xfrm>
            <a:off x="548640" y="1920240"/>
            <a:ext cx="5387188" cy="3291840"/>
          </a:xfrm>
          <a:prstGeom prst="roundRect">
            <a:avLst>
              <a:gd name="adj" fmla="val 3889"/>
            </a:avLst>
          </a:prstGeom>
          <a:solidFill>
            <a:srgbClr val="EEF8F5"/>
          </a:solidFill>
          <a:ln w="12700">
            <a:solidFill>
              <a:srgbClr val="BFE3DA"/>
            </a:solidFill>
            <a:prstDash val="solid"/>
          </a:ln>
          <a:effectLst>
            <a:outerShdw sx="100000" sy="100000" kx="0" ky="0" algn="bl" rotWithShape="0" blurRad="88900" dist="19050" dir="5400000">
              <a:srgbClr val="2B1D78">
                <a:alpha val="7000"/>
              </a:srgbClr>
            </a:outerShdw>
          </a:effectLst>
        </p:spPr>
      </p:sp>
      <p:sp>
        <p:nvSpPr>
          <p:cNvPr id="7" name="ikon-zemin"/>
          <p:cNvSpPr/>
          <p:nvPr/>
        </p:nvSpPr>
        <p:spPr>
          <a:xfrm>
            <a:off x="777240" y="2075688"/>
            <a:ext cx="475488" cy="475488"/>
          </a:xfrm>
          <a:prstGeom prst="ellipse">
            <a:avLst/>
          </a:prstGeom>
          <a:solidFill>
            <a:schemeClr val="accent3"/>
          </a:solidFill>
          <a:ln w="12700">
            <a:solidFill>
              <a:schemeClr val="accent3"/>
            </a:solidFill>
            <a:prstDash val="solid"/>
          </a:ln>
        </p:spPr>
      </p:sp>
      <p:pic>
        <p:nvPicPr>
          <p:cNvPr id="8" name="ikon-FaCheck" descr="preencoded.png">    </p:cNvPr>
          <p:cNvPicPr>
            <a:picLocks noChangeAspect="1"/>
          </p:cNvPicPr>
          <p:nvPr/>
        </p:nvPicPr>
        <p:blipFill>
          <a:blip r:embed="rId1"/>
          <a:stretch>
            <a:fillRect/>
          </a:stretch>
        </p:blipFill>
        <p:spPr>
          <a:xfrm>
            <a:off x="891357" y="2189805"/>
            <a:ext cx="247254" cy="247254"/>
          </a:xfrm>
          <a:prstGeom prst="rect">
            <a:avLst/>
          </a:prstGeom>
        </p:spPr>
      </p:pic>
      <p:sp>
        <p:nvSpPr>
          <p:cNvPr id="9" name="Text 6"/>
          <p:cNvSpPr txBox="1"/>
          <p:nvPr/>
        </p:nvSpPr>
        <p:spPr>
          <a:xfrm>
            <a:off x="1417320" y="2075688"/>
            <a:ext cx="4381348" cy="475488"/>
          </a:xfrm>
          <a:prstGeom prst="rect">
            <a:avLst/>
          </a:prstGeom>
          <a:noFill/>
          <a:ln/>
        </p:spPr>
        <p:txBody>
          <a:bodyPr wrap="square" lIns="0" tIns="0" rIns="0" bIns="0" rtlCol="0" anchor="ctr"/>
          <a:lstStyle/>
          <a:p>
            <a:pPr indent="0" marL="0">
              <a:buNone/>
            </a:pPr>
            <a:r>
              <a:rPr lang="en-US" sz="1600" b="1" spc="100" kern="0" dirty="0">
                <a:solidFill>
                  <a:schemeClr val="accent3"/>
                </a:solidFill>
              </a:rPr>
              <a:t>YAPILMASI GEREKENLER</a:t>
            </a:r>
            <a:endParaRPr lang="en-US" sz="1600" dirty="0"/>
          </a:p>
        </p:txBody>
      </p:sp>
      <p:sp>
        <p:nvSpPr>
          <p:cNvPr id="10" name="Text 7"/>
          <p:cNvSpPr txBox="1"/>
          <p:nvPr/>
        </p:nvSpPr>
        <p:spPr>
          <a:xfrm>
            <a:off x="822960" y="2697480"/>
            <a:ext cx="4929988" cy="2468880"/>
          </a:xfrm>
          <a:prstGeom prst="rect">
            <a:avLst/>
          </a:prstGeom>
          <a:noFill/>
          <a:ln/>
        </p:spPr>
        <p:txBody>
          <a:bodyPr wrap="square" lIns="0" tIns="0" rIns="0" bIns="0" rtlCol="0" anchor="t"/>
          <a:lstStyle/>
          <a:p>
            <a:pPr marL="215900" indent="-215900">
              <a:spcAft>
                <a:spcPts val="700"/>
              </a:spcAft>
              <a:buSzPct val="100000"/>
              <a:buChar char="•"/>
            </a:pPr>
            <a:r>
              <a:rPr lang="en-US" sz="1450" dirty="0">
                <a:solidFill>
                  <a:schemeClr val="tx1"/>
                </a:solidFill>
              </a:rPr>
              <a:t>Mevzuata, Usul ve Esaslara, işletmenin çalışma, disiplin ve İSG kurallarına uymak</a:t>
            </a:r>
            <a:endParaRPr lang="en-US" sz="1450" dirty="0"/>
          </a:p>
          <a:p>
            <a:pPr marL="215900" indent="-215900">
              <a:spcAft>
                <a:spcPts val="700"/>
              </a:spcAft>
              <a:buSzPct val="100000"/>
              <a:buChar char="•"/>
            </a:pPr>
            <a:r>
              <a:rPr lang="en-US" sz="1450" dirty="0">
                <a:solidFill>
                  <a:schemeClr val="tx1"/>
                </a:solidFill>
              </a:rPr>
              <a:t>Verilen görevleri özenle yapmak; araç, gereç ve donanımı korumak</a:t>
            </a:r>
            <a:endParaRPr lang="en-US" sz="1450" dirty="0"/>
          </a:p>
          <a:p>
            <a:pPr marL="215900" indent="-215900">
              <a:spcAft>
                <a:spcPts val="700"/>
              </a:spcAft>
              <a:buSzPct val="100000"/>
              <a:buChar char="•"/>
            </a:pPr>
            <a:r>
              <a:rPr lang="en-US" sz="1450" dirty="0">
                <a:solidFill>
                  <a:schemeClr val="tx1"/>
                </a:solidFill>
              </a:rPr>
              <a:t>Devam kayıtları, günlük rapor ve yarıyıl sonu raporunu doğru ve zamanında hazırlamak</a:t>
            </a:r>
            <a:endParaRPr lang="en-US" sz="1450" dirty="0"/>
          </a:p>
          <a:p>
            <a:pPr marL="215900" indent="-215900">
              <a:spcAft>
                <a:spcPts val="700"/>
              </a:spcAft>
              <a:buSzPct val="100000"/>
              <a:buChar char="•"/>
            </a:pPr>
            <a:r>
              <a:rPr lang="en-US" sz="1450" dirty="0">
                <a:solidFill>
                  <a:schemeClr val="tx1"/>
                </a:solidFill>
              </a:rPr>
              <a:t>Rapor, mazeret, kaza veya ayrılmayı gecikmeksizin bildirmek</a:t>
            </a:r>
            <a:endParaRPr lang="en-US" sz="1450" dirty="0"/>
          </a:p>
          <a:p>
            <a:pPr marL="215900" indent="-215900">
              <a:spcAft>
                <a:spcPts val="700"/>
              </a:spcAft>
              <a:buSzPct val="100000"/>
              <a:buChar char="•"/>
            </a:pPr>
            <a:r>
              <a:rPr lang="en-US" sz="1450" dirty="0">
                <a:solidFill>
                  <a:schemeClr val="tx1"/>
                </a:solidFill>
              </a:rPr>
              <a:t>Duyuruları TBMYO web sayfası ve Staj Platformundan takip etmek</a:t>
            </a:r>
            <a:endParaRPr lang="en-US" sz="1450" dirty="0"/>
          </a:p>
        </p:txBody>
      </p:sp>
      <p:sp>
        <p:nvSpPr>
          <p:cNvPr id="11" name="kart"/>
          <p:cNvSpPr/>
          <p:nvPr/>
        </p:nvSpPr>
        <p:spPr>
          <a:xfrm>
            <a:off x="6255868" y="1920240"/>
            <a:ext cx="5387188" cy="3291840"/>
          </a:xfrm>
          <a:prstGeom prst="roundRect">
            <a:avLst>
              <a:gd name="adj" fmla="val 3889"/>
            </a:avLst>
          </a:prstGeom>
          <a:solidFill>
            <a:srgbClr val="FFF1F3"/>
          </a:solidFill>
          <a:ln w="12700">
            <a:solidFill>
              <a:srgbClr val="F9C9D2"/>
            </a:solidFill>
            <a:prstDash val="solid"/>
          </a:ln>
          <a:effectLst>
            <a:outerShdw sx="100000" sy="100000" kx="0" ky="0" algn="bl" rotWithShape="0" blurRad="88900" dist="19050" dir="5400000">
              <a:srgbClr val="2B1D78">
                <a:alpha val="7000"/>
              </a:srgbClr>
            </a:outerShdw>
          </a:effectLst>
        </p:spPr>
      </p:sp>
      <p:sp>
        <p:nvSpPr>
          <p:cNvPr id="12" name="ikon-zemin"/>
          <p:cNvSpPr/>
          <p:nvPr/>
        </p:nvSpPr>
        <p:spPr>
          <a:xfrm>
            <a:off x="6484468" y="2075688"/>
            <a:ext cx="475488" cy="475488"/>
          </a:xfrm>
          <a:prstGeom prst="ellipse">
            <a:avLst/>
          </a:prstGeom>
          <a:solidFill>
            <a:schemeClr val="accent5"/>
          </a:solidFill>
          <a:ln w="12700">
            <a:solidFill>
              <a:schemeClr val="accent5"/>
            </a:solidFill>
            <a:prstDash val="solid"/>
          </a:ln>
        </p:spPr>
      </p:sp>
      <p:pic>
        <p:nvPicPr>
          <p:cNvPr id="13" name="ikon-FaTimes" descr="preencoded.png">    </p:cNvPr>
          <p:cNvPicPr>
            <a:picLocks noChangeAspect="1"/>
          </p:cNvPicPr>
          <p:nvPr/>
        </p:nvPicPr>
        <p:blipFill>
          <a:blip r:embed="rId2"/>
          <a:stretch>
            <a:fillRect/>
          </a:stretch>
        </p:blipFill>
        <p:spPr>
          <a:xfrm>
            <a:off x="6598585" y="2189805"/>
            <a:ext cx="247254" cy="247254"/>
          </a:xfrm>
          <a:prstGeom prst="rect">
            <a:avLst/>
          </a:prstGeom>
        </p:spPr>
      </p:pic>
      <p:sp>
        <p:nvSpPr>
          <p:cNvPr id="14" name="Text 10"/>
          <p:cNvSpPr txBox="1"/>
          <p:nvPr/>
        </p:nvSpPr>
        <p:spPr>
          <a:xfrm>
            <a:off x="7124548" y="2075688"/>
            <a:ext cx="4381348" cy="475488"/>
          </a:xfrm>
          <a:prstGeom prst="rect">
            <a:avLst/>
          </a:prstGeom>
          <a:noFill/>
          <a:ln/>
        </p:spPr>
        <p:txBody>
          <a:bodyPr wrap="square" lIns="0" tIns="0" rIns="0" bIns="0" rtlCol="0" anchor="ctr"/>
          <a:lstStyle/>
          <a:p>
            <a:pPr indent="0" marL="0">
              <a:buNone/>
            </a:pPr>
            <a:r>
              <a:rPr lang="en-US" sz="1600" b="1" spc="100" kern="0" dirty="0">
                <a:solidFill>
                  <a:schemeClr val="accent5"/>
                </a:solidFill>
              </a:rPr>
              <a:t>YAPILMAMASI GEREKENLER</a:t>
            </a:r>
            <a:endParaRPr lang="en-US" sz="1600" dirty="0"/>
          </a:p>
        </p:txBody>
      </p:sp>
      <p:sp>
        <p:nvSpPr>
          <p:cNvPr id="15" name="Text 11"/>
          <p:cNvSpPr txBox="1"/>
          <p:nvPr/>
        </p:nvSpPr>
        <p:spPr>
          <a:xfrm>
            <a:off x="6530188" y="2697480"/>
            <a:ext cx="4929988" cy="2468880"/>
          </a:xfrm>
          <a:prstGeom prst="rect">
            <a:avLst/>
          </a:prstGeom>
          <a:noFill/>
          <a:ln/>
        </p:spPr>
        <p:txBody>
          <a:bodyPr wrap="square" lIns="0" tIns="0" rIns="0" bIns="0" rtlCol="0" anchor="t"/>
          <a:lstStyle/>
          <a:p>
            <a:pPr marL="215900" indent="-215900">
              <a:spcAft>
                <a:spcPts val="700"/>
              </a:spcAft>
              <a:buSzPct val="100000"/>
              <a:buChar char="•"/>
            </a:pPr>
            <a:r>
              <a:rPr lang="en-US" sz="1450" dirty="0">
                <a:solidFill>
                  <a:schemeClr val="tx1"/>
                </a:solidFill>
              </a:rPr>
              <a:t>Komisyon onayı olmadan işletme değiştirmek</a:t>
            </a:r>
            <a:endParaRPr lang="en-US" sz="1450" dirty="0"/>
          </a:p>
          <a:p>
            <a:pPr marL="215900" indent="-215900">
              <a:spcAft>
                <a:spcPts val="700"/>
              </a:spcAft>
              <a:buSzPct val="100000"/>
              <a:buChar char="•"/>
            </a:pPr>
            <a:r>
              <a:rPr lang="en-US" sz="1450" dirty="0">
                <a:solidFill>
                  <a:schemeClr val="tx1"/>
                </a:solidFill>
              </a:rPr>
              <a:t>Grev, gösteri, yürüyüş, iş yavaşlatma vb. eylemlerde bulunmak; sendikal etkinliklere katılmak</a:t>
            </a:r>
            <a:endParaRPr lang="en-US" sz="1450" dirty="0"/>
          </a:p>
          <a:p>
            <a:pPr marL="215900" indent="-215900">
              <a:spcAft>
                <a:spcPts val="700"/>
              </a:spcAft>
              <a:buSzPct val="100000"/>
              <a:buChar char="•"/>
            </a:pPr>
            <a:r>
              <a:rPr lang="en-US" sz="1450" dirty="0">
                <a:solidFill>
                  <a:schemeClr val="tx1"/>
                </a:solidFill>
              </a:rPr>
              <a:t>İşletmenin izni ve bilgisi olmadan belge, bilgi, araç ve gereci dışarı çıkarmak veya hazırladığı belgede kullanmak</a:t>
            </a:r>
            <a:endParaRPr lang="en-US" sz="1450" dirty="0"/>
          </a:p>
          <a:p>
            <a:pPr marL="215900" indent="-215900">
              <a:spcAft>
                <a:spcPts val="700"/>
              </a:spcAft>
              <a:buSzPct val="100000"/>
              <a:buChar char="•"/>
            </a:pPr>
            <a:r>
              <a:rPr lang="en-US" sz="1450" dirty="0">
                <a:solidFill>
                  <a:schemeClr val="tx1"/>
                </a:solidFill>
              </a:rPr>
              <a:t>Ticari sır niteliğindeki bilgi ve belgeleri medya, internet vb. ortamlarda ya da üçüncü kişilerle paylaşmak</a:t>
            </a:r>
            <a:endParaRPr lang="en-US" sz="1450" dirty="0"/>
          </a:p>
        </p:txBody>
      </p:sp>
      <p:sp>
        <p:nvSpPr>
          <p:cNvPr id="16" name="kart"/>
          <p:cNvSpPr/>
          <p:nvPr/>
        </p:nvSpPr>
        <p:spPr>
          <a:xfrm>
            <a:off x="548640" y="5394960"/>
            <a:ext cx="11094415" cy="530352"/>
          </a:xfrm>
          <a:prstGeom prst="roundRect">
            <a:avLst>
              <a:gd name="adj" fmla="val 24138"/>
            </a:avLst>
          </a:prstGeom>
          <a:solidFill>
            <a:srgbClr val="F6F3FF"/>
          </a:solidFill>
          <a:ln w="12700">
            <a:solidFill>
              <a:srgbClr val="E2DCF5"/>
            </a:solidFill>
            <a:prstDash val="solid"/>
          </a:ln>
        </p:spPr>
      </p:sp>
      <p:sp>
        <p:nvSpPr>
          <p:cNvPr id="17" name="ikon-zemin"/>
          <p:cNvSpPr/>
          <p:nvPr/>
        </p:nvSpPr>
        <p:spPr>
          <a:xfrm>
            <a:off x="731520" y="5504688"/>
            <a:ext cx="310896" cy="310896"/>
          </a:xfrm>
          <a:prstGeom prst="ellipse">
            <a:avLst/>
          </a:prstGeom>
          <a:solidFill>
            <a:schemeClr val="tx2"/>
          </a:solidFill>
          <a:ln w="12700">
            <a:solidFill>
              <a:schemeClr val="tx2"/>
            </a:solidFill>
            <a:prstDash val="solid"/>
          </a:ln>
        </p:spPr>
      </p:sp>
      <p:pic>
        <p:nvPicPr>
          <p:cNvPr id="18" name="ikon-FaBalanceScale" descr="preencoded.png">    </p:cNvPr>
          <p:cNvPicPr>
            <a:picLocks noChangeAspect="1"/>
          </p:cNvPicPr>
          <p:nvPr/>
        </p:nvPicPr>
        <p:blipFill>
          <a:blip r:embed="rId3"/>
          <a:stretch>
            <a:fillRect/>
          </a:stretch>
        </p:blipFill>
        <p:spPr>
          <a:xfrm>
            <a:off x="806135" y="5579303"/>
            <a:ext cx="161666" cy="161666"/>
          </a:xfrm>
          <a:prstGeom prst="rect">
            <a:avLst/>
          </a:prstGeom>
        </p:spPr>
      </p:pic>
      <p:sp>
        <p:nvSpPr>
          <p:cNvPr id="19" name="Text 14"/>
          <p:cNvSpPr txBox="1"/>
          <p:nvPr/>
        </p:nvSpPr>
        <p:spPr>
          <a:xfrm>
            <a:off x="1207008" y="5486400"/>
            <a:ext cx="10280599" cy="347472"/>
          </a:xfrm>
          <a:prstGeom prst="rect">
            <a:avLst/>
          </a:prstGeom>
          <a:noFill/>
          <a:ln/>
        </p:spPr>
        <p:txBody>
          <a:bodyPr wrap="square" lIns="0" tIns="0" rIns="0" bIns="0" rtlCol="0" anchor="ctr"/>
          <a:lstStyle/>
          <a:p>
            <a:pPr indent="0" marL="0">
              <a:buNone/>
            </a:pPr>
            <a:r>
              <a:rPr lang="en-US" sz="1400" b="1" dirty="0">
                <a:solidFill>
                  <a:schemeClr val="tx2"/>
                </a:solidFill>
              </a:rPr>
              <a:t>Disiplin: </a:t>
            </a:r>
            <a:pPr indent="0" marL="0">
              <a:buNone/>
            </a:pPr>
            <a:r>
              <a:rPr lang="en-US" sz="1400" dirty="0">
                <a:solidFill>
                  <a:schemeClr val="tx1"/>
                </a:solidFill>
              </a:rPr>
              <a:t>2547 s. Kanun md. 54 ve Üniversite disiplin düzenlemeleri uygulanır; aykırı davranışlar Komisyonca değerlendirilir (Md. 12/1-h, 12/2).</a:t>
            </a:r>
            <a:endParaRPr lang="en-US" sz="14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822960" y="1234440"/>
            <a:ext cx="2743200" cy="1188720"/>
          </a:xfrm>
          <a:prstGeom prst="rect">
            <a:avLst/>
          </a:prstGeom>
          <a:noFill/>
          <a:ln/>
        </p:spPr>
        <p:txBody>
          <a:bodyPr wrap="square" lIns="0" tIns="0" rIns="0" bIns="0" rtlCol="0" anchor="b"/>
          <a:lstStyle/>
          <a:p>
            <a:pPr indent="0" marL="0">
              <a:buNone/>
            </a:pPr>
            <a:r>
              <a:rPr lang="en-US" sz="8800" b="1" dirty="0">
                <a:solidFill>
                  <a:srgbClr val="8E7DF2"/>
                </a:solidFill>
              </a:rPr>
              <a:t>05</a:t>
            </a:r>
            <a:endParaRPr lang="en-US" sz="8800" dirty="0"/>
          </a:p>
        </p:txBody>
      </p:sp>
      <p:sp>
        <p:nvSpPr>
          <p:cNvPr id="3" name="Text 0"/>
          <p:cNvSpPr/>
          <p:nvPr>
            <p:ph idx="101" type="title" hasCustomPrompt="1"/>
          </p:nvPr>
        </p:nvSpPr>
        <p:spPr>
          <a:xfrm>
            <a:off x="822960" y="2514600"/>
            <a:ext cx="7680960" cy="960120"/>
          </a:xfrm>
          <a:prstGeom prst="rect">
            <a:avLst/>
          </a:prstGeom>
          <a:noFill/>
          <a:ln/>
        </p:spPr>
        <p:txBody>
          <a:bodyPr wrap="square" lIns="0" tIns="0" rIns="0" bIns="0" rtlCol="0" anchor="b"/>
          <a:lstStyle/>
          <a:p>
            <a:pPr algn="l" indent="0" marL="0">
              <a:buNone/>
            </a:pPr>
            <a:r>
              <a:rPr lang="en-US" sz="4600" b="1" dirty="0">
                <a:solidFill>
                  <a:schemeClr val="bg1"/>
                </a:solidFill>
              </a:rPr>
              <a:t>Bitiş ve değerlendirme</a:t>
            </a:r>
            <a:endParaRPr lang="en-US" sz="4600" dirty="0"/>
          </a:p>
        </p:txBody>
      </p:sp>
      <p:sp>
        <p:nvSpPr>
          <p:cNvPr id="4" name="Text 0"/>
          <p:cNvSpPr/>
          <p:nvPr>
            <p:ph idx="102" type="body" hasCustomPrompt="1"/>
          </p:nvPr>
        </p:nvSpPr>
        <p:spPr>
          <a:xfrm>
            <a:off x="822960" y="3566160"/>
            <a:ext cx="7315200" cy="457200"/>
          </a:xfrm>
          <a:prstGeom prst="rect">
            <a:avLst/>
          </a:prstGeom>
          <a:noFill/>
          <a:ln/>
        </p:spPr>
        <p:txBody>
          <a:bodyPr wrap="square" lIns="0" tIns="0" rIns="0" bIns="0" rtlCol="0" anchor="t"/>
          <a:lstStyle/>
          <a:p>
            <a:pPr algn="l" indent="0" marL="0">
              <a:buNone/>
            </a:pPr>
            <a:r>
              <a:rPr lang="en-US" sz="2000" dirty="0">
                <a:solidFill>
                  <a:srgbClr val="D9D0FF"/>
                </a:solidFill>
              </a:rPr>
              <a:t>Yarıyıl sonu raporu, başarı notu ve Devlet Katkısı Formu</a:t>
            </a:r>
            <a:endParaRPr lang="en-US" sz="2000" dirty="0"/>
          </a:p>
        </p:txBody>
      </p:sp>
      <p:sp>
        <p:nvSpPr>
          <p:cNvPr id="5" name="Text 3"/>
          <p:cNvSpPr txBox="1"/>
          <p:nvPr/>
        </p:nvSpPr>
        <p:spPr>
          <a:xfrm>
            <a:off x="822960" y="4343400"/>
            <a:ext cx="6858000" cy="173736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rgbClr val="EFEAFF"/>
                </a:solidFill>
              </a:rPr>
              <a:t>Yarıyıl sonu raporu: 3 iş günü kuralı</a:t>
            </a:r>
            <a:endParaRPr lang="en-US" sz="1700" dirty="0"/>
          </a:p>
          <a:p>
            <a:pPr marL="228600" indent="-228600">
              <a:spcAft>
                <a:spcPts val="600"/>
              </a:spcAft>
              <a:buSzPct val="100000"/>
              <a:buChar char="●"/>
            </a:pPr>
            <a:r>
              <a:rPr lang="en-US" sz="1700" dirty="0">
                <a:solidFill>
                  <a:srgbClr val="EFEAFF"/>
                </a:solidFill>
              </a:rPr>
              <a:t>Başarı notu nasıl hesaplanır?</a:t>
            </a:r>
            <a:endParaRPr lang="en-US" sz="1700" dirty="0"/>
          </a:p>
          <a:p>
            <a:pPr marL="228600" indent="-228600">
              <a:spcAft>
                <a:spcPts val="600"/>
              </a:spcAft>
              <a:buSzPct val="100000"/>
              <a:buChar char="●"/>
            </a:pPr>
            <a:r>
              <a:rPr lang="en-US" sz="1700" dirty="0">
                <a:solidFill>
                  <a:srgbClr val="EFEAFF"/>
                </a:solidFill>
              </a:rPr>
              <a:t>Süre kaçarsa, başarısız olunursa, itiraz</a:t>
            </a:r>
            <a:endParaRPr lang="en-US" sz="1700" dirty="0"/>
          </a:p>
          <a:p>
            <a:pPr marL="228600" indent="-228600">
              <a:spcAft>
                <a:spcPts val="600"/>
              </a:spcAft>
              <a:buSzPct val="100000"/>
              <a:buChar char="●"/>
            </a:pPr>
            <a:r>
              <a:rPr lang="en-US" sz="1700" dirty="0">
                <a:solidFill>
                  <a:srgbClr val="EFEAFF"/>
                </a:solidFill>
              </a:rPr>
              <a:t>Devlet Katkısı Bilgi Formu</a:t>
            </a:r>
            <a:endParaRPr lang="en-US" sz="17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D9D0FF"/>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Yarıyıl sonu raporu: 3 iş günü kuralı</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Rapor, akademik takvimin bitimini takip eden 3 iş günü içinde öğrenci tarafından oluşturulup onaylanır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20/3</a:t>
            </a:r>
            <a:endParaRPr lang="en-US" sz="1000" dirty="0"/>
          </a:p>
        </p:txBody>
      </p:sp>
      <p:sp>
        <p:nvSpPr>
          <p:cNvPr id="5" name="etiket"/>
          <p:cNvSpPr txBox="1"/>
          <p:nvPr/>
        </p:nvSpPr>
        <p:spPr>
          <a:xfrm>
            <a:off x="7541971"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etiket"/>
          <p:cNvSpPr txBox="1"/>
          <p:nvPr/>
        </p:nvSpPr>
        <p:spPr>
          <a:xfrm>
            <a:off x="8414309" y="310896"/>
            <a:ext cx="799186" cy="246888"/>
          </a:xfrm>
          <a:prstGeom prst="roundRect">
            <a:avLst>
              <a:gd name="adj" fmla="val 50000"/>
            </a:avLst>
          </a:prstGeom>
          <a:solidFill>
            <a:schemeClr val="accent2"/>
          </a:solidFill>
          <a:ln/>
        </p:spPr>
        <p:txBody>
          <a:bodyPr wrap="square" lIns="0" tIns="0" rIns="0" bIns="0" rtlCol="0" anchor="ctr"/>
          <a:lstStyle/>
          <a:p>
            <a:pPr algn="ctr" indent="0" marL="0">
              <a:buNone/>
            </a:pPr>
            <a:r>
              <a:rPr lang="en-US" sz="1000" b="1" spc="100" kern="0" dirty="0">
                <a:solidFill>
                  <a:schemeClr val="bg1"/>
                </a:solidFill>
              </a:rPr>
              <a:t>İŞLETME</a:t>
            </a:r>
            <a:endParaRPr lang="en-US" sz="1000" dirty="0"/>
          </a:p>
        </p:txBody>
      </p:sp>
      <p:sp>
        <p:nvSpPr>
          <p:cNvPr id="7" name="etiket"/>
          <p:cNvSpPr txBox="1"/>
          <p:nvPr/>
        </p:nvSpPr>
        <p:spPr>
          <a:xfrm>
            <a:off x="9286646" y="310896"/>
            <a:ext cx="1548994" cy="246888"/>
          </a:xfrm>
          <a:prstGeom prst="roundRect">
            <a:avLst>
              <a:gd name="adj" fmla="val 50000"/>
            </a:avLst>
          </a:prstGeom>
          <a:solidFill>
            <a:schemeClr val="accent3"/>
          </a:solidFill>
          <a:ln/>
        </p:spPr>
        <p:txBody>
          <a:bodyPr wrap="square" lIns="0" tIns="0" rIns="0" bIns="0" rtlCol="0" anchor="ctr"/>
          <a:lstStyle/>
          <a:p>
            <a:pPr algn="ctr" indent="0" marL="0">
              <a:buNone/>
            </a:pPr>
            <a:r>
              <a:rPr lang="en-US" sz="1000" b="1" spc="100" kern="0" dirty="0">
                <a:solidFill>
                  <a:schemeClr val="bg1"/>
                </a:solidFill>
              </a:rPr>
              <a:t>AKADEMİK PERSONEL</a:t>
            </a:r>
            <a:endParaRPr lang="en-US" sz="1000" dirty="0"/>
          </a:p>
        </p:txBody>
      </p:sp>
      <p:sp>
        <p:nvSpPr>
          <p:cNvPr id="8" name="Shape 6"/>
          <p:cNvSpPr/>
          <p:nvPr/>
        </p:nvSpPr>
        <p:spPr>
          <a:xfrm>
            <a:off x="548640" y="1920240"/>
            <a:ext cx="11094415" cy="777240"/>
          </a:xfrm>
          <a:prstGeom prst="roundRect">
            <a:avLst>
              <a:gd name="adj" fmla="val 16471"/>
            </a:avLst>
          </a:prstGeom>
          <a:solidFill>
            <a:schemeClr val="accent1"/>
          </a:solidFill>
          <a:ln w="12700">
            <a:solidFill>
              <a:schemeClr val="accent1"/>
            </a:solidFill>
            <a:prstDash val="solid"/>
          </a:ln>
          <a:effectLst>
            <a:outerShdw sx="100000" sy="100000" kx="0" ky="0" algn="bl" rotWithShape="0" blurRad="127000" dist="31750" dir="5400000">
              <a:srgbClr val="2B1D78">
                <a:alpha val="10000"/>
              </a:srgbClr>
            </a:outerShdw>
          </a:effectLst>
        </p:spPr>
      </p:sp>
      <p:sp>
        <p:nvSpPr>
          <p:cNvPr id="9" name="ikon-zemin"/>
          <p:cNvSpPr/>
          <p:nvPr/>
        </p:nvSpPr>
        <p:spPr>
          <a:xfrm>
            <a:off x="749808" y="2048256"/>
            <a:ext cx="521208" cy="521208"/>
          </a:xfrm>
          <a:prstGeom prst="ellipse">
            <a:avLst/>
          </a:prstGeom>
          <a:solidFill>
            <a:schemeClr val="tx2"/>
          </a:solidFill>
          <a:ln w="12700">
            <a:solidFill>
              <a:schemeClr val="tx2"/>
            </a:solidFill>
            <a:prstDash val="solid"/>
          </a:ln>
        </p:spPr>
      </p:sp>
      <p:pic>
        <p:nvPicPr>
          <p:cNvPr id="10" name="ikon-FaStopwatch" descr="preencoded.png">    </p:cNvPr>
          <p:cNvPicPr>
            <a:picLocks noChangeAspect="1"/>
          </p:cNvPicPr>
          <p:nvPr/>
        </p:nvPicPr>
        <p:blipFill>
          <a:blip r:embed="rId1"/>
          <a:stretch>
            <a:fillRect/>
          </a:stretch>
        </p:blipFill>
        <p:spPr>
          <a:xfrm>
            <a:off x="874898" y="2173346"/>
            <a:ext cx="271028" cy="271028"/>
          </a:xfrm>
          <a:prstGeom prst="rect">
            <a:avLst/>
          </a:prstGeom>
        </p:spPr>
      </p:pic>
      <p:sp>
        <p:nvSpPr>
          <p:cNvPr id="11" name="Text 8"/>
          <p:cNvSpPr txBox="1"/>
          <p:nvPr/>
        </p:nvSpPr>
        <p:spPr>
          <a:xfrm>
            <a:off x="1444752" y="1965960"/>
            <a:ext cx="10042855" cy="685800"/>
          </a:xfrm>
          <a:prstGeom prst="rect">
            <a:avLst/>
          </a:prstGeom>
          <a:noFill/>
          <a:ln/>
        </p:spPr>
        <p:txBody>
          <a:bodyPr wrap="square" lIns="0" tIns="0" rIns="0" bIns="0" rtlCol="0" anchor="ctr"/>
          <a:lstStyle/>
          <a:p>
            <a:pPr indent="0" marL="0">
              <a:buNone/>
            </a:pPr>
            <a:r>
              <a:rPr lang="en-US" sz="1600" b="1" dirty="0">
                <a:solidFill>
                  <a:srgbClr val="FFE08A"/>
                </a:solidFill>
              </a:rPr>
              <a:t>Son tarih: </a:t>
            </a:r>
            <a:pPr indent="0" marL="0">
              <a:buNone/>
            </a:pPr>
            <a:r>
              <a:rPr lang="en-US" sz="1600" dirty="0">
                <a:solidFill>
                  <a:schemeClr val="bg1"/>
                </a:solidFill>
              </a:rPr>
              <a:t>Akademik takvimin bitimini takip eden 3 iş günü içinde öğrenci, yarıyıl sonu raporunu sistemde oluşturur ve onaylar.</a:t>
            </a:r>
            <a:endParaRPr lang="en-US" sz="1600" dirty="0"/>
          </a:p>
        </p:txBody>
      </p:sp>
      <p:sp>
        <p:nvSpPr>
          <p:cNvPr id="12" name="kart"/>
          <p:cNvSpPr/>
          <p:nvPr/>
        </p:nvSpPr>
        <p:spPr>
          <a:xfrm>
            <a:off x="548640" y="2971800"/>
            <a:ext cx="2028688" cy="2880360"/>
          </a:xfrm>
          <a:prstGeom prst="roundRect">
            <a:avLst>
              <a:gd name="adj" fmla="val 631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3" name="Text 10"/>
          <p:cNvSpPr txBox="1"/>
          <p:nvPr/>
        </p:nvSpPr>
        <p:spPr>
          <a:xfrm>
            <a:off x="731520" y="3172968"/>
            <a:ext cx="420624" cy="420624"/>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14" name="ikon-zemin"/>
          <p:cNvSpPr/>
          <p:nvPr/>
        </p:nvSpPr>
        <p:spPr>
          <a:xfrm>
            <a:off x="1918960" y="3154680"/>
            <a:ext cx="457200" cy="457200"/>
          </a:xfrm>
          <a:prstGeom prst="ellipse">
            <a:avLst/>
          </a:prstGeom>
          <a:solidFill>
            <a:srgbClr val="EDE9FE"/>
          </a:solidFill>
          <a:ln w="12700">
            <a:solidFill>
              <a:srgbClr val="EDE9FE"/>
            </a:solidFill>
            <a:prstDash val="solid"/>
          </a:ln>
        </p:spPr>
      </p:sp>
      <p:pic>
        <p:nvPicPr>
          <p:cNvPr id="15" name="ikon-FaUserGraduate" descr="preencoded.png">    </p:cNvPr>
          <p:cNvPicPr>
            <a:picLocks noChangeAspect="1"/>
          </p:cNvPicPr>
          <p:nvPr/>
        </p:nvPicPr>
        <p:blipFill>
          <a:blip r:embed="rId2"/>
          <a:stretch>
            <a:fillRect/>
          </a:stretch>
        </p:blipFill>
        <p:spPr>
          <a:xfrm>
            <a:off x="2028688" y="3264408"/>
            <a:ext cx="237744" cy="237744"/>
          </a:xfrm>
          <a:prstGeom prst="rect">
            <a:avLst/>
          </a:prstGeom>
        </p:spPr>
      </p:pic>
      <p:sp>
        <p:nvSpPr>
          <p:cNvPr id="16" name="Text 12"/>
          <p:cNvSpPr txBox="1"/>
          <p:nvPr/>
        </p:nvSpPr>
        <p:spPr>
          <a:xfrm>
            <a:off x="731520" y="3749040"/>
            <a:ext cx="1708648" cy="566928"/>
          </a:xfrm>
          <a:prstGeom prst="rect">
            <a:avLst/>
          </a:prstGeom>
          <a:noFill/>
          <a:ln/>
        </p:spPr>
        <p:txBody>
          <a:bodyPr wrap="square" lIns="0" tIns="0" rIns="0" bIns="0" rtlCol="0" anchor="t"/>
          <a:lstStyle/>
          <a:p>
            <a:pPr indent="0" marL="0">
              <a:buNone/>
            </a:pPr>
            <a:r>
              <a:rPr lang="en-US" sz="1600" b="1" dirty="0">
                <a:solidFill>
                  <a:schemeClr val="accent1"/>
                </a:solidFill>
              </a:rPr>
              <a:t>Öğrenci</a:t>
            </a:r>
            <a:endParaRPr lang="en-US" sz="1600" dirty="0"/>
          </a:p>
        </p:txBody>
      </p:sp>
      <p:sp>
        <p:nvSpPr>
          <p:cNvPr id="17" name="Text 13"/>
          <p:cNvSpPr txBox="1"/>
          <p:nvPr/>
        </p:nvSpPr>
        <p:spPr>
          <a:xfrm>
            <a:off x="731520" y="4343400"/>
            <a:ext cx="1708648" cy="1417320"/>
          </a:xfrm>
          <a:prstGeom prst="rect">
            <a:avLst/>
          </a:prstGeom>
          <a:noFill/>
          <a:ln/>
        </p:spPr>
        <p:txBody>
          <a:bodyPr wrap="square" lIns="0" tIns="0" rIns="0" bIns="0" rtlCol="0" anchor="t"/>
          <a:lstStyle/>
          <a:p>
            <a:pPr indent="0" marL="0">
              <a:buNone/>
            </a:pPr>
            <a:r>
              <a:rPr lang="en-US" sz="1400" dirty="0">
                <a:solidFill>
                  <a:schemeClr val="tx1"/>
                </a:solidFill>
              </a:rPr>
              <a:t>Günlük raporları kontrol edip onaylar; rapor sistemde oluşur. Anketleri doldurur.</a:t>
            </a:r>
            <a:endParaRPr lang="en-US" sz="1400" dirty="0"/>
          </a:p>
        </p:txBody>
      </p:sp>
      <p:sp>
        <p:nvSpPr>
          <p:cNvPr id="18" name="Text 14"/>
          <p:cNvSpPr txBox="1"/>
          <p:nvPr/>
        </p:nvSpPr>
        <p:spPr>
          <a:xfrm>
            <a:off x="2577328" y="2971800"/>
            <a:ext cx="237744" cy="2880360"/>
          </a:xfrm>
          <a:prstGeom prst="rect">
            <a:avLst/>
          </a:prstGeom>
          <a:noFill/>
          <a:ln/>
        </p:spPr>
        <p:txBody>
          <a:bodyPr wrap="square" lIns="0" tIns="0" rIns="0" bIns="0" rtlCol="0" anchor="ctr"/>
          <a:lstStyle/>
          <a:p>
            <a:pPr algn="ctr" indent="0" marL="0">
              <a:buNone/>
            </a:pPr>
            <a:r>
              <a:rPr lang="en-US" sz="2600" b="1" dirty="0">
                <a:solidFill>
                  <a:srgbClr val="B9B0E6"/>
                </a:solidFill>
              </a:rPr>
              <a:t>›</a:t>
            </a:r>
            <a:endParaRPr lang="en-US" sz="2600" dirty="0"/>
          </a:p>
        </p:txBody>
      </p:sp>
      <p:sp>
        <p:nvSpPr>
          <p:cNvPr id="19" name="kart"/>
          <p:cNvSpPr/>
          <p:nvPr/>
        </p:nvSpPr>
        <p:spPr>
          <a:xfrm>
            <a:off x="2815072" y="2971800"/>
            <a:ext cx="2028688" cy="2880360"/>
          </a:xfrm>
          <a:prstGeom prst="roundRect">
            <a:avLst>
              <a:gd name="adj" fmla="val 631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0" name="Text 16"/>
          <p:cNvSpPr txBox="1"/>
          <p:nvPr/>
        </p:nvSpPr>
        <p:spPr>
          <a:xfrm>
            <a:off x="2997952" y="3172968"/>
            <a:ext cx="420624" cy="420624"/>
          </a:xfrm>
          <a:prstGeom prst="ellipse">
            <a:avLst/>
          </a:prstGeom>
          <a:solidFill>
            <a:schemeClr val="accent2"/>
          </a:solidFill>
          <a:ln>
            <a:solidFill>
              <a:schemeClr val="accent2"/>
            </a:solid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21" name="ikon-zemin"/>
          <p:cNvSpPr/>
          <p:nvPr/>
        </p:nvSpPr>
        <p:spPr>
          <a:xfrm>
            <a:off x="4185392" y="3154680"/>
            <a:ext cx="457200" cy="457200"/>
          </a:xfrm>
          <a:prstGeom prst="ellipse">
            <a:avLst/>
          </a:prstGeom>
          <a:solidFill>
            <a:srgbClr val="EDE9FE"/>
          </a:solidFill>
          <a:ln w="12700">
            <a:solidFill>
              <a:srgbClr val="EDE9FE"/>
            </a:solidFill>
            <a:prstDash val="solid"/>
          </a:ln>
        </p:spPr>
      </p:sp>
      <p:pic>
        <p:nvPicPr>
          <p:cNvPr id="22" name="ikon-FaUserTie" descr="preencoded.png">    </p:cNvPr>
          <p:cNvPicPr>
            <a:picLocks noChangeAspect="1"/>
          </p:cNvPicPr>
          <p:nvPr/>
        </p:nvPicPr>
        <p:blipFill>
          <a:blip r:embed="rId3"/>
          <a:stretch>
            <a:fillRect/>
          </a:stretch>
        </p:blipFill>
        <p:spPr>
          <a:xfrm>
            <a:off x="4295120" y="3264408"/>
            <a:ext cx="237744" cy="237744"/>
          </a:xfrm>
          <a:prstGeom prst="rect">
            <a:avLst/>
          </a:prstGeom>
        </p:spPr>
      </p:pic>
      <p:sp>
        <p:nvSpPr>
          <p:cNvPr id="23" name="Text 18"/>
          <p:cNvSpPr txBox="1"/>
          <p:nvPr/>
        </p:nvSpPr>
        <p:spPr>
          <a:xfrm>
            <a:off x="2997952" y="3749040"/>
            <a:ext cx="1708648" cy="566928"/>
          </a:xfrm>
          <a:prstGeom prst="rect">
            <a:avLst/>
          </a:prstGeom>
          <a:noFill/>
          <a:ln/>
        </p:spPr>
        <p:txBody>
          <a:bodyPr wrap="square" lIns="0" tIns="0" rIns="0" bIns="0" rtlCol="0" anchor="t"/>
          <a:lstStyle/>
          <a:p>
            <a:pPr indent="0" marL="0">
              <a:buNone/>
            </a:pPr>
            <a:r>
              <a:rPr lang="en-US" sz="1600" b="1" dirty="0">
                <a:solidFill>
                  <a:schemeClr val="accent2"/>
                </a:solidFill>
              </a:rPr>
              <a:t>Eğitici Personel</a:t>
            </a:r>
            <a:endParaRPr lang="en-US" sz="1600" dirty="0"/>
          </a:p>
        </p:txBody>
      </p:sp>
      <p:sp>
        <p:nvSpPr>
          <p:cNvPr id="24" name="Text 19"/>
          <p:cNvSpPr txBox="1"/>
          <p:nvPr/>
        </p:nvSpPr>
        <p:spPr>
          <a:xfrm>
            <a:off x="2997952" y="4343400"/>
            <a:ext cx="1708648" cy="1417320"/>
          </a:xfrm>
          <a:prstGeom prst="rect">
            <a:avLst/>
          </a:prstGeom>
          <a:noFill/>
          <a:ln/>
        </p:spPr>
        <p:txBody>
          <a:bodyPr wrap="square" lIns="0" tIns="0" rIns="0" bIns="0" rtlCol="0" anchor="t"/>
          <a:lstStyle/>
          <a:p>
            <a:pPr indent="0" marL="0">
              <a:buNone/>
            </a:pPr>
            <a:r>
              <a:rPr lang="en-US" sz="1400" dirty="0">
                <a:solidFill>
                  <a:schemeClr val="tx1"/>
                </a:solidFill>
              </a:rPr>
              <a:t>Günlük raporları inceler, değerlendirme anketlerini doldurur, onaylar.</a:t>
            </a:r>
            <a:endParaRPr lang="en-US" sz="1400" dirty="0"/>
          </a:p>
        </p:txBody>
      </p:sp>
      <p:sp>
        <p:nvSpPr>
          <p:cNvPr id="25" name="Text 20"/>
          <p:cNvSpPr txBox="1"/>
          <p:nvPr/>
        </p:nvSpPr>
        <p:spPr>
          <a:xfrm>
            <a:off x="4843760" y="2971800"/>
            <a:ext cx="237744" cy="2880360"/>
          </a:xfrm>
          <a:prstGeom prst="rect">
            <a:avLst/>
          </a:prstGeom>
          <a:noFill/>
          <a:ln/>
        </p:spPr>
        <p:txBody>
          <a:bodyPr wrap="square" lIns="0" tIns="0" rIns="0" bIns="0" rtlCol="0" anchor="ctr"/>
          <a:lstStyle/>
          <a:p>
            <a:pPr algn="ctr" indent="0" marL="0">
              <a:buNone/>
            </a:pPr>
            <a:r>
              <a:rPr lang="en-US" sz="2600" b="1" dirty="0">
                <a:solidFill>
                  <a:srgbClr val="B9B0E6"/>
                </a:solidFill>
              </a:rPr>
              <a:t>›</a:t>
            </a:r>
            <a:endParaRPr lang="en-US" sz="2600" dirty="0"/>
          </a:p>
        </p:txBody>
      </p:sp>
      <p:sp>
        <p:nvSpPr>
          <p:cNvPr id="26" name="kart"/>
          <p:cNvSpPr/>
          <p:nvPr/>
        </p:nvSpPr>
        <p:spPr>
          <a:xfrm>
            <a:off x="5081504" y="2971800"/>
            <a:ext cx="2028688" cy="2880360"/>
          </a:xfrm>
          <a:prstGeom prst="roundRect">
            <a:avLst>
              <a:gd name="adj" fmla="val 631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7" name="Text 22"/>
          <p:cNvSpPr txBox="1"/>
          <p:nvPr/>
        </p:nvSpPr>
        <p:spPr>
          <a:xfrm>
            <a:off x="5264384" y="3172968"/>
            <a:ext cx="420624" cy="420624"/>
          </a:xfrm>
          <a:prstGeom prst="ellipse">
            <a:avLst/>
          </a:prstGeom>
          <a:solidFill>
            <a:schemeClr val="accent3"/>
          </a:solidFill>
          <a:ln>
            <a:solidFill>
              <a:schemeClr val="accent3"/>
            </a:solid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28" name="ikon-zemin"/>
          <p:cNvSpPr/>
          <p:nvPr/>
        </p:nvSpPr>
        <p:spPr>
          <a:xfrm>
            <a:off x="6451824" y="3154680"/>
            <a:ext cx="457200" cy="457200"/>
          </a:xfrm>
          <a:prstGeom prst="ellipse">
            <a:avLst/>
          </a:prstGeom>
          <a:solidFill>
            <a:srgbClr val="EDE9FE"/>
          </a:solidFill>
          <a:ln w="12700">
            <a:solidFill>
              <a:srgbClr val="EDE9FE"/>
            </a:solidFill>
            <a:prstDash val="solid"/>
          </a:ln>
        </p:spPr>
      </p:sp>
      <p:pic>
        <p:nvPicPr>
          <p:cNvPr id="29" name="ikon-FaChalkboardTeacher" descr="preencoded.png">    </p:cNvPr>
          <p:cNvPicPr>
            <a:picLocks noChangeAspect="1"/>
          </p:cNvPicPr>
          <p:nvPr/>
        </p:nvPicPr>
        <p:blipFill>
          <a:blip r:embed="rId4"/>
          <a:stretch>
            <a:fillRect/>
          </a:stretch>
        </p:blipFill>
        <p:spPr>
          <a:xfrm>
            <a:off x="6561552" y="3264408"/>
            <a:ext cx="237744" cy="237744"/>
          </a:xfrm>
          <a:prstGeom prst="rect">
            <a:avLst/>
          </a:prstGeom>
        </p:spPr>
      </p:pic>
      <p:sp>
        <p:nvSpPr>
          <p:cNvPr id="30" name="Text 24"/>
          <p:cNvSpPr txBox="1"/>
          <p:nvPr/>
        </p:nvSpPr>
        <p:spPr>
          <a:xfrm>
            <a:off x="5264384" y="3749040"/>
            <a:ext cx="1708648" cy="566928"/>
          </a:xfrm>
          <a:prstGeom prst="rect">
            <a:avLst/>
          </a:prstGeom>
          <a:noFill/>
          <a:ln/>
        </p:spPr>
        <p:txBody>
          <a:bodyPr wrap="square" lIns="0" tIns="0" rIns="0" bIns="0" rtlCol="0" anchor="t"/>
          <a:lstStyle/>
          <a:p>
            <a:pPr indent="0" marL="0">
              <a:buNone/>
            </a:pPr>
            <a:r>
              <a:rPr lang="en-US" sz="1600" b="1" dirty="0">
                <a:solidFill>
                  <a:schemeClr val="accent3"/>
                </a:solidFill>
              </a:rPr>
              <a:t>Sorumlu Öğr. Elemanı</a:t>
            </a:r>
            <a:endParaRPr lang="en-US" sz="1600" dirty="0"/>
          </a:p>
        </p:txBody>
      </p:sp>
      <p:sp>
        <p:nvSpPr>
          <p:cNvPr id="31" name="Text 25"/>
          <p:cNvSpPr txBox="1"/>
          <p:nvPr/>
        </p:nvSpPr>
        <p:spPr>
          <a:xfrm>
            <a:off x="5264384" y="4343400"/>
            <a:ext cx="1708648" cy="1417320"/>
          </a:xfrm>
          <a:prstGeom prst="rect">
            <a:avLst/>
          </a:prstGeom>
          <a:noFill/>
          <a:ln/>
        </p:spPr>
        <p:txBody>
          <a:bodyPr wrap="square" lIns="0" tIns="0" rIns="0" bIns="0" rtlCol="0" anchor="t"/>
          <a:lstStyle/>
          <a:p>
            <a:pPr indent="0" marL="0">
              <a:buNone/>
            </a:pPr>
            <a:r>
              <a:rPr lang="en-US" sz="1400" dirty="0">
                <a:solidFill>
                  <a:schemeClr val="tx1"/>
                </a:solidFill>
              </a:rPr>
              <a:t>Rapor ve değerlendirmeleri inceler, değerlendirir, onaylar.</a:t>
            </a:r>
            <a:endParaRPr lang="en-US" sz="1400" dirty="0"/>
          </a:p>
        </p:txBody>
      </p:sp>
      <p:sp>
        <p:nvSpPr>
          <p:cNvPr id="32" name="Text 26"/>
          <p:cNvSpPr txBox="1"/>
          <p:nvPr/>
        </p:nvSpPr>
        <p:spPr>
          <a:xfrm>
            <a:off x="7110192" y="2971800"/>
            <a:ext cx="237744" cy="2880360"/>
          </a:xfrm>
          <a:prstGeom prst="rect">
            <a:avLst/>
          </a:prstGeom>
          <a:noFill/>
          <a:ln/>
        </p:spPr>
        <p:txBody>
          <a:bodyPr wrap="square" lIns="0" tIns="0" rIns="0" bIns="0" rtlCol="0" anchor="ctr"/>
          <a:lstStyle/>
          <a:p>
            <a:pPr algn="ctr" indent="0" marL="0">
              <a:buNone/>
            </a:pPr>
            <a:r>
              <a:rPr lang="en-US" sz="2600" b="1" dirty="0">
                <a:solidFill>
                  <a:srgbClr val="B9B0E6"/>
                </a:solidFill>
              </a:rPr>
              <a:t>›</a:t>
            </a:r>
            <a:endParaRPr lang="en-US" sz="2600" dirty="0"/>
          </a:p>
        </p:txBody>
      </p:sp>
      <p:sp>
        <p:nvSpPr>
          <p:cNvPr id="33" name="kart"/>
          <p:cNvSpPr/>
          <p:nvPr/>
        </p:nvSpPr>
        <p:spPr>
          <a:xfrm>
            <a:off x="7347936" y="2971800"/>
            <a:ext cx="2028688" cy="2880360"/>
          </a:xfrm>
          <a:prstGeom prst="roundRect">
            <a:avLst>
              <a:gd name="adj" fmla="val 631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34" name="Text 28"/>
          <p:cNvSpPr txBox="1"/>
          <p:nvPr/>
        </p:nvSpPr>
        <p:spPr>
          <a:xfrm>
            <a:off x="7530816" y="3172968"/>
            <a:ext cx="420624" cy="420624"/>
          </a:xfrm>
          <a:prstGeom prst="ellipse">
            <a:avLst/>
          </a:prstGeom>
          <a:solidFill>
            <a:schemeClr val="accent3"/>
          </a:solidFill>
          <a:ln>
            <a:solidFill>
              <a:schemeClr val="accent3"/>
            </a:solid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35" name="ikon-zemin"/>
          <p:cNvSpPr/>
          <p:nvPr/>
        </p:nvSpPr>
        <p:spPr>
          <a:xfrm>
            <a:off x="8718255" y="3154680"/>
            <a:ext cx="457200" cy="457200"/>
          </a:xfrm>
          <a:prstGeom prst="ellipse">
            <a:avLst/>
          </a:prstGeom>
          <a:solidFill>
            <a:srgbClr val="EDE9FE"/>
          </a:solidFill>
          <a:ln w="12700">
            <a:solidFill>
              <a:srgbClr val="EDE9FE"/>
            </a:solidFill>
            <a:prstDash val="solid"/>
          </a:ln>
        </p:spPr>
      </p:sp>
      <p:pic>
        <p:nvPicPr>
          <p:cNvPr id="36" name="ikon-FaUserTie" descr="preencoded.png">    </p:cNvPr>
          <p:cNvPicPr>
            <a:picLocks noChangeAspect="1"/>
          </p:cNvPicPr>
          <p:nvPr/>
        </p:nvPicPr>
        <p:blipFill>
          <a:blip r:embed="rId5"/>
          <a:stretch>
            <a:fillRect/>
          </a:stretch>
        </p:blipFill>
        <p:spPr>
          <a:xfrm>
            <a:off x="8827983" y="3264408"/>
            <a:ext cx="237744" cy="237744"/>
          </a:xfrm>
          <a:prstGeom prst="rect">
            <a:avLst/>
          </a:prstGeom>
        </p:spPr>
      </p:pic>
      <p:sp>
        <p:nvSpPr>
          <p:cNvPr id="37" name="Text 30"/>
          <p:cNvSpPr txBox="1"/>
          <p:nvPr/>
        </p:nvSpPr>
        <p:spPr>
          <a:xfrm>
            <a:off x="7530816" y="3749040"/>
            <a:ext cx="1708648" cy="566928"/>
          </a:xfrm>
          <a:prstGeom prst="rect">
            <a:avLst/>
          </a:prstGeom>
          <a:noFill/>
          <a:ln/>
        </p:spPr>
        <p:txBody>
          <a:bodyPr wrap="square" lIns="0" tIns="0" rIns="0" bIns="0" rtlCol="0" anchor="t"/>
          <a:lstStyle/>
          <a:p>
            <a:pPr indent="0" marL="0">
              <a:buNone/>
            </a:pPr>
            <a:r>
              <a:rPr lang="en-US" sz="1600" b="1" dirty="0">
                <a:solidFill>
                  <a:schemeClr val="accent3"/>
                </a:solidFill>
              </a:rPr>
              <a:t>Bölüm Başkanı</a:t>
            </a:r>
            <a:endParaRPr lang="en-US" sz="1600" dirty="0"/>
          </a:p>
        </p:txBody>
      </p:sp>
      <p:sp>
        <p:nvSpPr>
          <p:cNvPr id="38" name="Text 31"/>
          <p:cNvSpPr txBox="1"/>
          <p:nvPr/>
        </p:nvSpPr>
        <p:spPr>
          <a:xfrm>
            <a:off x="7530816" y="4343400"/>
            <a:ext cx="1708648" cy="1417320"/>
          </a:xfrm>
          <a:prstGeom prst="rect">
            <a:avLst/>
          </a:prstGeom>
          <a:noFill/>
          <a:ln/>
        </p:spPr>
        <p:txBody>
          <a:bodyPr wrap="square" lIns="0" tIns="0" rIns="0" bIns="0" rtlCol="0" anchor="t"/>
          <a:lstStyle/>
          <a:p>
            <a:pPr indent="0" marL="0">
              <a:buNone/>
            </a:pPr>
            <a:r>
              <a:rPr lang="en-US" sz="1400" dirty="0">
                <a:solidFill>
                  <a:schemeClr val="tx1"/>
                </a:solidFill>
              </a:rPr>
              <a:t>Yarıyıl sonu raporunu onaylar.</a:t>
            </a:r>
            <a:endParaRPr lang="en-US" sz="1400" dirty="0"/>
          </a:p>
        </p:txBody>
      </p:sp>
      <p:sp>
        <p:nvSpPr>
          <p:cNvPr id="39" name="Text 32"/>
          <p:cNvSpPr txBox="1"/>
          <p:nvPr/>
        </p:nvSpPr>
        <p:spPr>
          <a:xfrm>
            <a:off x="9376623" y="2971800"/>
            <a:ext cx="237744" cy="2880360"/>
          </a:xfrm>
          <a:prstGeom prst="rect">
            <a:avLst/>
          </a:prstGeom>
          <a:noFill/>
          <a:ln/>
        </p:spPr>
        <p:txBody>
          <a:bodyPr wrap="square" lIns="0" tIns="0" rIns="0" bIns="0" rtlCol="0" anchor="ctr"/>
          <a:lstStyle/>
          <a:p>
            <a:pPr algn="ctr" indent="0" marL="0">
              <a:buNone/>
            </a:pPr>
            <a:r>
              <a:rPr lang="en-US" sz="2600" b="1" dirty="0">
                <a:solidFill>
                  <a:srgbClr val="B9B0E6"/>
                </a:solidFill>
              </a:rPr>
              <a:t>›</a:t>
            </a:r>
            <a:endParaRPr lang="en-US" sz="2600" dirty="0"/>
          </a:p>
        </p:txBody>
      </p:sp>
      <p:sp>
        <p:nvSpPr>
          <p:cNvPr id="40" name="kart"/>
          <p:cNvSpPr/>
          <p:nvPr/>
        </p:nvSpPr>
        <p:spPr>
          <a:xfrm>
            <a:off x="9614367" y="2971800"/>
            <a:ext cx="2028688" cy="2880360"/>
          </a:xfrm>
          <a:prstGeom prst="roundRect">
            <a:avLst>
              <a:gd name="adj" fmla="val 631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41" name="Text 34"/>
          <p:cNvSpPr txBox="1"/>
          <p:nvPr/>
        </p:nvSpPr>
        <p:spPr>
          <a:xfrm>
            <a:off x="9797247" y="3172968"/>
            <a:ext cx="420624" cy="420624"/>
          </a:xfrm>
          <a:prstGeom prst="ellipse">
            <a:avLst/>
          </a:prstGeom>
          <a:solidFill>
            <a:schemeClr val="accent3"/>
          </a:solidFill>
          <a:ln>
            <a:solidFill>
              <a:schemeClr val="accent3"/>
            </a:solidFill>
          </a:ln>
        </p:spPr>
        <p:txBody>
          <a:bodyPr wrap="square" lIns="0" tIns="0" rIns="0" bIns="0" rtlCol="0" anchor="ctr"/>
          <a:lstStyle/>
          <a:p>
            <a:pPr algn="ctr" indent="0" marL="0">
              <a:buNone/>
            </a:pPr>
            <a:r>
              <a:rPr lang="en-US" sz="1600" b="1" dirty="0">
                <a:solidFill>
                  <a:schemeClr val="bg1"/>
                </a:solidFill>
              </a:rPr>
              <a:t>5</a:t>
            </a:r>
            <a:endParaRPr lang="en-US" sz="1600" dirty="0"/>
          </a:p>
        </p:txBody>
      </p:sp>
      <p:sp>
        <p:nvSpPr>
          <p:cNvPr id="42" name="ikon-zemin"/>
          <p:cNvSpPr/>
          <p:nvPr/>
        </p:nvSpPr>
        <p:spPr>
          <a:xfrm>
            <a:off x="10984687" y="3154680"/>
            <a:ext cx="457200" cy="457200"/>
          </a:xfrm>
          <a:prstGeom prst="ellipse">
            <a:avLst/>
          </a:prstGeom>
          <a:solidFill>
            <a:srgbClr val="EDE9FE"/>
          </a:solidFill>
          <a:ln w="12700">
            <a:solidFill>
              <a:srgbClr val="EDE9FE"/>
            </a:solidFill>
            <a:prstDash val="solid"/>
          </a:ln>
        </p:spPr>
      </p:sp>
      <p:pic>
        <p:nvPicPr>
          <p:cNvPr id="43" name="ikon-FaUsers" descr="preencoded.png">    </p:cNvPr>
          <p:cNvPicPr>
            <a:picLocks noChangeAspect="1"/>
          </p:cNvPicPr>
          <p:nvPr/>
        </p:nvPicPr>
        <p:blipFill>
          <a:blip r:embed="rId6"/>
          <a:stretch>
            <a:fillRect/>
          </a:stretch>
        </p:blipFill>
        <p:spPr>
          <a:xfrm>
            <a:off x="11094415" y="3264408"/>
            <a:ext cx="237744" cy="237744"/>
          </a:xfrm>
          <a:prstGeom prst="rect">
            <a:avLst/>
          </a:prstGeom>
        </p:spPr>
      </p:pic>
      <p:sp>
        <p:nvSpPr>
          <p:cNvPr id="44" name="Text 36"/>
          <p:cNvSpPr txBox="1"/>
          <p:nvPr/>
        </p:nvSpPr>
        <p:spPr>
          <a:xfrm>
            <a:off x="9797247" y="3749040"/>
            <a:ext cx="1708648" cy="566928"/>
          </a:xfrm>
          <a:prstGeom prst="rect">
            <a:avLst/>
          </a:prstGeom>
          <a:noFill/>
          <a:ln/>
        </p:spPr>
        <p:txBody>
          <a:bodyPr wrap="square" lIns="0" tIns="0" rIns="0" bIns="0" rtlCol="0" anchor="t"/>
          <a:lstStyle/>
          <a:p>
            <a:pPr indent="0" marL="0">
              <a:buNone/>
            </a:pPr>
            <a:r>
              <a:rPr lang="en-US" sz="1600" b="1" dirty="0">
                <a:solidFill>
                  <a:schemeClr val="accent3"/>
                </a:solidFill>
              </a:rPr>
              <a:t>Komisyon</a:t>
            </a:r>
            <a:endParaRPr lang="en-US" sz="1600" dirty="0"/>
          </a:p>
        </p:txBody>
      </p:sp>
      <p:sp>
        <p:nvSpPr>
          <p:cNvPr id="45" name="Text 37"/>
          <p:cNvSpPr txBox="1"/>
          <p:nvPr/>
        </p:nvSpPr>
        <p:spPr>
          <a:xfrm>
            <a:off x="9797247" y="4343400"/>
            <a:ext cx="1708648" cy="1417320"/>
          </a:xfrm>
          <a:prstGeom prst="rect">
            <a:avLst/>
          </a:prstGeom>
          <a:noFill/>
          <a:ln/>
        </p:spPr>
        <p:txBody>
          <a:bodyPr wrap="square" lIns="0" tIns="0" rIns="0" bIns="0" rtlCol="0" anchor="t"/>
          <a:lstStyle/>
          <a:p>
            <a:pPr indent="0" marL="0">
              <a:buNone/>
            </a:pPr>
            <a:r>
              <a:rPr lang="en-US" sz="1400" dirty="0">
                <a:solidFill>
                  <a:schemeClr val="tx1"/>
                </a:solidFill>
              </a:rPr>
              <a:t>Sorumlu öğretim elemanı not dökümünü (talep hâlinde raporları) Komisyona sunar; süreç tamamlanır.</a:t>
            </a:r>
            <a:endParaRPr lang="en-US" sz="14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Başarı notu nasıl hesaplanır?</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İME'de ara sınav yapılmaz; not, yarıyıl sonu sınav notu olarak işlenir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26</a:t>
            </a:r>
            <a:endParaRPr lang="en-US" sz="1000" dirty="0"/>
          </a:p>
        </p:txBody>
      </p:sp>
      <p:sp>
        <p:nvSpPr>
          <p:cNvPr id="5" name="etiket"/>
          <p:cNvSpPr txBox="1"/>
          <p:nvPr/>
        </p:nvSpPr>
        <p:spPr>
          <a:xfrm>
            <a:off x="8414309"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etiket"/>
          <p:cNvSpPr txBox="1"/>
          <p:nvPr/>
        </p:nvSpPr>
        <p:spPr>
          <a:xfrm>
            <a:off x="9286646" y="310896"/>
            <a:ext cx="1548994" cy="246888"/>
          </a:xfrm>
          <a:prstGeom prst="roundRect">
            <a:avLst>
              <a:gd name="adj" fmla="val 50000"/>
            </a:avLst>
          </a:prstGeom>
          <a:solidFill>
            <a:schemeClr val="accent3"/>
          </a:solidFill>
          <a:ln/>
        </p:spPr>
        <p:txBody>
          <a:bodyPr wrap="square" lIns="0" tIns="0" rIns="0" bIns="0" rtlCol="0" anchor="ctr"/>
          <a:lstStyle/>
          <a:p>
            <a:pPr algn="ctr" indent="0" marL="0">
              <a:buNone/>
            </a:pPr>
            <a:r>
              <a:rPr lang="en-US" sz="1000" b="1" spc="100" kern="0" dirty="0">
                <a:solidFill>
                  <a:schemeClr val="bg1"/>
                </a:solidFill>
              </a:rPr>
              <a:t>AKADEMİK PERSONEL</a:t>
            </a:r>
            <a:endParaRPr lang="en-US" sz="1000" dirty="0"/>
          </a:p>
        </p:txBody>
      </p:sp>
      <p:sp>
        <p:nvSpPr>
          <p:cNvPr id="7" name="Shape 5"/>
          <p:cNvSpPr/>
          <p:nvPr/>
        </p:nvSpPr>
        <p:spPr>
          <a:xfrm>
            <a:off x="548640" y="1920240"/>
            <a:ext cx="11094415" cy="914400"/>
          </a:xfrm>
          <a:prstGeom prst="roundRect">
            <a:avLst>
              <a:gd name="adj" fmla="val 14000"/>
            </a:avLst>
          </a:prstGeom>
          <a:solidFill>
            <a:schemeClr val="tx2"/>
          </a:solidFill>
          <a:ln w="12700">
            <a:solidFill>
              <a:schemeClr val="tx2"/>
            </a:solidFill>
            <a:prstDash val="solid"/>
          </a:ln>
          <a:effectLst>
            <a:outerShdw sx="100000" sy="100000" kx="0" ky="0" algn="bl" rotWithShape="0" blurRad="127000" dist="31750" dir="5400000">
              <a:srgbClr val="2B1D78">
                <a:alpha val="10000"/>
              </a:srgbClr>
            </a:outerShdw>
          </a:effectLst>
        </p:spPr>
      </p:sp>
      <p:sp>
        <p:nvSpPr>
          <p:cNvPr id="8" name="Text 6"/>
          <p:cNvSpPr txBox="1"/>
          <p:nvPr/>
        </p:nvSpPr>
        <p:spPr>
          <a:xfrm>
            <a:off x="822960" y="1965960"/>
            <a:ext cx="10545775" cy="822960"/>
          </a:xfrm>
          <a:prstGeom prst="rect">
            <a:avLst/>
          </a:prstGeom>
          <a:noFill/>
          <a:ln/>
        </p:spPr>
        <p:txBody>
          <a:bodyPr wrap="square" lIns="0" tIns="0" rIns="0" bIns="0" rtlCol="0" anchor="ctr"/>
          <a:lstStyle/>
          <a:p>
            <a:pPr algn="ctr" indent="0" marL="0">
              <a:buNone/>
            </a:pPr>
            <a:r>
              <a:rPr lang="en-US" sz="2200" b="1" dirty="0">
                <a:solidFill>
                  <a:schemeClr val="bg1"/>
                </a:solidFill>
              </a:rPr>
              <a:t>Başarı notu  =  </a:t>
            </a:r>
            <a:pPr algn="ctr" indent="0" marL="0">
              <a:buNone/>
            </a:pPr>
            <a:r>
              <a:rPr lang="en-US" sz="2200" b="1" dirty="0">
                <a:solidFill>
                  <a:srgbClr val="C9BEFA"/>
                </a:solidFill>
              </a:rPr>
              <a:t>Yarıyıl sonu raporu puanı × 0,50</a:t>
            </a:r>
            <a:pPr algn="ctr" indent="0" marL="0">
              <a:buNone/>
            </a:pPr>
            <a:r>
              <a:rPr lang="en-US" sz="2200" b="1" dirty="0">
                <a:solidFill>
                  <a:schemeClr val="bg1"/>
                </a:solidFill>
              </a:rPr>
              <a:t>  +  </a:t>
            </a:r>
            <a:pPr algn="ctr" indent="0" marL="0">
              <a:buNone/>
            </a:pPr>
            <a:r>
              <a:rPr lang="en-US" sz="2200" b="1" dirty="0">
                <a:solidFill>
                  <a:srgbClr val="FFC9A8"/>
                </a:solidFill>
              </a:rPr>
              <a:t>İşletme değerlendirme puanı × 0,50</a:t>
            </a:r>
            <a:endParaRPr lang="en-US" sz="2200" dirty="0"/>
          </a:p>
        </p:txBody>
      </p:sp>
      <p:sp>
        <p:nvSpPr>
          <p:cNvPr id="9" name="kart"/>
          <p:cNvSpPr/>
          <p:nvPr/>
        </p:nvSpPr>
        <p:spPr>
          <a:xfrm>
            <a:off x="548640" y="3063240"/>
            <a:ext cx="3764128" cy="2834640"/>
          </a:xfrm>
          <a:prstGeom prst="roundRect">
            <a:avLst>
              <a:gd name="adj" fmla="val 4516"/>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0" name="ikon-zemin"/>
          <p:cNvSpPr/>
          <p:nvPr/>
        </p:nvSpPr>
        <p:spPr>
          <a:xfrm>
            <a:off x="749808" y="3264408"/>
            <a:ext cx="502920" cy="502920"/>
          </a:xfrm>
          <a:prstGeom prst="ellipse">
            <a:avLst/>
          </a:prstGeom>
          <a:solidFill>
            <a:schemeClr val="accent1"/>
          </a:solidFill>
          <a:ln w="12700">
            <a:solidFill>
              <a:schemeClr val="accent1"/>
            </a:solidFill>
            <a:prstDash val="solid"/>
          </a:ln>
        </p:spPr>
      </p:sp>
      <p:pic>
        <p:nvPicPr>
          <p:cNvPr id="11" name="ikon-FaFileAlt" descr="preencoded.png">    </p:cNvPr>
          <p:cNvPicPr>
            <a:picLocks noChangeAspect="1"/>
          </p:cNvPicPr>
          <p:nvPr/>
        </p:nvPicPr>
        <p:blipFill>
          <a:blip r:embed="rId1"/>
          <a:stretch>
            <a:fillRect/>
          </a:stretch>
        </p:blipFill>
        <p:spPr>
          <a:xfrm>
            <a:off x="870509" y="3385109"/>
            <a:ext cx="261518" cy="261518"/>
          </a:xfrm>
          <a:prstGeom prst="rect">
            <a:avLst/>
          </a:prstGeom>
        </p:spPr>
      </p:pic>
      <p:sp>
        <p:nvSpPr>
          <p:cNvPr id="12" name="Text 9"/>
          <p:cNvSpPr txBox="1"/>
          <p:nvPr/>
        </p:nvSpPr>
        <p:spPr>
          <a:xfrm>
            <a:off x="1389888" y="3200400"/>
            <a:ext cx="2804008" cy="685800"/>
          </a:xfrm>
          <a:prstGeom prst="rect">
            <a:avLst/>
          </a:prstGeom>
          <a:noFill/>
          <a:ln/>
        </p:spPr>
        <p:txBody>
          <a:bodyPr wrap="square" lIns="0" tIns="0" rIns="0" bIns="0" rtlCol="0" anchor="ctr"/>
          <a:lstStyle/>
          <a:p>
            <a:pPr indent="0" marL="0">
              <a:buNone/>
            </a:pPr>
            <a:r>
              <a:rPr lang="en-US" sz="1600" b="1" dirty="0">
                <a:solidFill>
                  <a:schemeClr val="accent1"/>
                </a:solidFill>
              </a:rPr>
              <a:t>Yarıyıl sonu raporu · %50</a:t>
            </a:r>
            <a:endParaRPr lang="en-US" sz="1500" dirty="0"/>
          </a:p>
          <a:p>
            <a:pPr indent="0" marL="0">
              <a:buNone/>
            </a:pPr>
            <a:r>
              <a:rPr lang="en-US" sz="1300" dirty="0">
                <a:solidFill>
                  <a:srgbClr val="5B5680"/>
                </a:solidFill>
              </a:rPr>
              <a:t>Komisyon, 100 tam puan üzerinden</a:t>
            </a:r>
            <a:endParaRPr lang="en-US" sz="1500" dirty="0"/>
          </a:p>
        </p:txBody>
      </p:sp>
      <p:sp>
        <p:nvSpPr>
          <p:cNvPr id="13" name="Text 10"/>
          <p:cNvSpPr txBox="1"/>
          <p:nvPr/>
        </p:nvSpPr>
        <p:spPr>
          <a:xfrm>
            <a:off x="777240" y="4023360"/>
            <a:ext cx="3352648" cy="1783080"/>
          </a:xfrm>
          <a:prstGeom prst="rect">
            <a:avLst/>
          </a:prstGeom>
          <a:noFill/>
          <a:ln/>
        </p:spPr>
        <p:txBody>
          <a:bodyPr wrap="square" lIns="0" tIns="0" rIns="0" bIns="0" rtlCol="0" anchor="t"/>
          <a:lstStyle/>
          <a:p>
            <a:pPr marL="215900" indent="-215900">
              <a:spcAft>
                <a:spcPts val="500"/>
              </a:spcAft>
              <a:buSzPct val="100000"/>
              <a:buChar char="•"/>
            </a:pPr>
            <a:r>
              <a:rPr lang="en-US" sz="1400" dirty="0">
                <a:solidFill>
                  <a:schemeClr val="tx1"/>
                </a:solidFill>
              </a:rPr>
              <a:t>Program kazanımları ve çıktılarıyla ilişkisi</a:t>
            </a:r>
            <a:endParaRPr lang="en-US" sz="1400" dirty="0"/>
          </a:p>
          <a:p>
            <a:pPr marL="215900" indent="-215900">
              <a:spcAft>
                <a:spcPts val="500"/>
              </a:spcAft>
              <a:buSzPct val="100000"/>
              <a:buChar char="•"/>
            </a:pPr>
            <a:r>
              <a:rPr lang="en-US" sz="1400" dirty="0">
                <a:solidFill>
                  <a:schemeClr val="tx1"/>
                </a:solidFill>
              </a:rPr>
              <a:t>Faaliyetleri açıklama düzeyi</a:t>
            </a:r>
            <a:endParaRPr lang="en-US" sz="1400" dirty="0"/>
          </a:p>
          <a:p>
            <a:pPr marL="215900" indent="-215900">
              <a:spcAft>
                <a:spcPts val="500"/>
              </a:spcAft>
              <a:buSzPct val="100000"/>
              <a:buChar char="•"/>
            </a:pPr>
            <a:r>
              <a:rPr lang="en-US" sz="1400" dirty="0">
                <a:solidFill>
                  <a:schemeClr val="tx1"/>
                </a:solidFill>
              </a:rPr>
              <a:t>Bilgi ve becerileri uygulamaya aktarma</a:t>
            </a:r>
            <a:endParaRPr lang="en-US" sz="1400" dirty="0"/>
          </a:p>
          <a:p>
            <a:pPr marL="215900" indent="-215900">
              <a:spcAft>
                <a:spcPts val="500"/>
              </a:spcAft>
              <a:buSzPct val="100000"/>
              <a:buChar char="•"/>
            </a:pPr>
            <a:r>
              <a:rPr lang="en-US" sz="1400" dirty="0">
                <a:solidFill>
                  <a:schemeClr val="tx1"/>
                </a:solidFill>
              </a:rPr>
              <a:t>Raporun içeriği ve düzeni</a:t>
            </a:r>
            <a:endParaRPr lang="en-US" sz="1400" dirty="0"/>
          </a:p>
        </p:txBody>
      </p:sp>
      <p:sp>
        <p:nvSpPr>
          <p:cNvPr id="14" name="kart"/>
          <p:cNvSpPr/>
          <p:nvPr/>
        </p:nvSpPr>
        <p:spPr>
          <a:xfrm>
            <a:off x="4587088" y="3063240"/>
            <a:ext cx="3764128" cy="2834640"/>
          </a:xfrm>
          <a:prstGeom prst="roundRect">
            <a:avLst>
              <a:gd name="adj" fmla="val 4516"/>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5" name="ikon-zemin"/>
          <p:cNvSpPr/>
          <p:nvPr/>
        </p:nvSpPr>
        <p:spPr>
          <a:xfrm>
            <a:off x="4788256" y="3264408"/>
            <a:ext cx="502920" cy="502920"/>
          </a:xfrm>
          <a:prstGeom prst="ellipse">
            <a:avLst/>
          </a:prstGeom>
          <a:solidFill>
            <a:schemeClr val="accent2"/>
          </a:solidFill>
          <a:ln w="12700">
            <a:solidFill>
              <a:schemeClr val="accent2"/>
            </a:solidFill>
            <a:prstDash val="solid"/>
          </a:ln>
        </p:spPr>
      </p:sp>
      <p:pic>
        <p:nvPicPr>
          <p:cNvPr id="16" name="ikon-FaIndustry" descr="preencoded.png">    </p:cNvPr>
          <p:cNvPicPr>
            <a:picLocks noChangeAspect="1"/>
          </p:cNvPicPr>
          <p:nvPr/>
        </p:nvPicPr>
        <p:blipFill>
          <a:blip r:embed="rId2"/>
          <a:stretch>
            <a:fillRect/>
          </a:stretch>
        </p:blipFill>
        <p:spPr>
          <a:xfrm>
            <a:off x="4908956" y="3385109"/>
            <a:ext cx="261518" cy="261518"/>
          </a:xfrm>
          <a:prstGeom prst="rect">
            <a:avLst/>
          </a:prstGeom>
        </p:spPr>
      </p:pic>
      <p:sp>
        <p:nvSpPr>
          <p:cNvPr id="17" name="Text 13"/>
          <p:cNvSpPr txBox="1"/>
          <p:nvPr/>
        </p:nvSpPr>
        <p:spPr>
          <a:xfrm>
            <a:off x="5428336" y="3200400"/>
            <a:ext cx="2804008" cy="685800"/>
          </a:xfrm>
          <a:prstGeom prst="rect">
            <a:avLst/>
          </a:prstGeom>
          <a:noFill/>
          <a:ln/>
        </p:spPr>
        <p:txBody>
          <a:bodyPr wrap="square" lIns="0" tIns="0" rIns="0" bIns="0" rtlCol="0" anchor="ctr"/>
          <a:lstStyle/>
          <a:p>
            <a:pPr indent="0" marL="0">
              <a:buNone/>
            </a:pPr>
            <a:r>
              <a:rPr lang="en-US" sz="1600" b="1" dirty="0">
                <a:solidFill>
                  <a:schemeClr val="accent2"/>
                </a:solidFill>
              </a:rPr>
              <a:t>İşletme değerlendirmesi · %50</a:t>
            </a:r>
            <a:endParaRPr lang="en-US" sz="1500" dirty="0"/>
          </a:p>
          <a:p>
            <a:pPr indent="0" marL="0">
              <a:buNone/>
            </a:pPr>
            <a:r>
              <a:rPr lang="en-US" sz="1300" dirty="0">
                <a:solidFill>
                  <a:srgbClr val="5B5680"/>
                </a:solidFill>
              </a:rPr>
              <a:t>İşletme yetkilisi, 100 tam puan üzerinden</a:t>
            </a:r>
            <a:endParaRPr lang="en-US" sz="1500" dirty="0"/>
          </a:p>
        </p:txBody>
      </p:sp>
      <p:sp>
        <p:nvSpPr>
          <p:cNvPr id="18" name="Text 14"/>
          <p:cNvSpPr txBox="1"/>
          <p:nvPr/>
        </p:nvSpPr>
        <p:spPr>
          <a:xfrm>
            <a:off x="4815688" y="4023360"/>
            <a:ext cx="3352648" cy="1783080"/>
          </a:xfrm>
          <a:prstGeom prst="rect">
            <a:avLst/>
          </a:prstGeom>
          <a:noFill/>
          <a:ln/>
        </p:spPr>
        <p:txBody>
          <a:bodyPr wrap="square" lIns="0" tIns="0" rIns="0" bIns="0" rtlCol="0" anchor="t"/>
          <a:lstStyle/>
          <a:p>
            <a:pPr marL="215900" indent="-215900">
              <a:spcAft>
                <a:spcPts val="500"/>
              </a:spcAft>
              <a:buSzPct val="100000"/>
              <a:buChar char="•"/>
            </a:pPr>
            <a:r>
              <a:rPr lang="en-US" sz="1400" dirty="0">
                <a:solidFill>
                  <a:schemeClr val="tx1"/>
                </a:solidFill>
              </a:rPr>
              <a:t>Mesleki bilgi ve beceri, çalışma disiplini</a:t>
            </a:r>
            <a:endParaRPr lang="en-US" sz="1400" dirty="0"/>
          </a:p>
          <a:p>
            <a:pPr marL="215900" indent="-215900">
              <a:spcAft>
                <a:spcPts val="500"/>
              </a:spcAft>
              <a:buSzPct val="100000"/>
              <a:buChar char="•"/>
            </a:pPr>
            <a:r>
              <a:rPr lang="en-US" sz="1400" dirty="0">
                <a:solidFill>
                  <a:schemeClr val="tx1"/>
                </a:solidFill>
              </a:rPr>
              <a:t>Görev ve sorumlulukları yerine getirme</a:t>
            </a:r>
            <a:endParaRPr lang="en-US" sz="1400" dirty="0"/>
          </a:p>
          <a:p>
            <a:pPr marL="215900" indent="-215900">
              <a:spcAft>
                <a:spcPts val="500"/>
              </a:spcAft>
              <a:buSzPct val="100000"/>
              <a:buChar char="•"/>
            </a:pPr>
            <a:r>
              <a:rPr lang="en-US" sz="1400" dirty="0">
                <a:solidFill>
                  <a:schemeClr val="tx1"/>
                </a:solidFill>
              </a:rPr>
              <a:t>İSG kurallarına uyum</a:t>
            </a:r>
            <a:endParaRPr lang="en-US" sz="1400" dirty="0"/>
          </a:p>
          <a:p>
            <a:pPr marL="215900" indent="-215900">
              <a:spcAft>
                <a:spcPts val="500"/>
              </a:spcAft>
              <a:buSzPct val="100000"/>
              <a:buChar char="•"/>
            </a:pPr>
            <a:r>
              <a:rPr lang="en-US" sz="1400" dirty="0">
                <a:solidFill>
                  <a:schemeClr val="tx1"/>
                </a:solidFill>
              </a:rPr>
              <a:t>İletişim ve ekip çalışması, diğer yeterlilikler</a:t>
            </a:r>
            <a:endParaRPr lang="en-US" sz="1400" dirty="0"/>
          </a:p>
        </p:txBody>
      </p:sp>
      <p:sp>
        <p:nvSpPr>
          <p:cNvPr id="19" name="kart"/>
          <p:cNvSpPr/>
          <p:nvPr/>
        </p:nvSpPr>
        <p:spPr>
          <a:xfrm>
            <a:off x="8625535" y="3063240"/>
            <a:ext cx="3017520" cy="1417320"/>
          </a:xfrm>
          <a:prstGeom prst="roundRect">
            <a:avLst>
              <a:gd name="adj" fmla="val 9032"/>
            </a:avLst>
          </a:prstGeom>
          <a:solidFill>
            <a:srgbClr val="F6F3FF"/>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0" name="Text 16"/>
          <p:cNvSpPr txBox="1"/>
          <p:nvPr/>
        </p:nvSpPr>
        <p:spPr>
          <a:xfrm>
            <a:off x="8826703" y="3154680"/>
            <a:ext cx="2651760" cy="1234440"/>
          </a:xfrm>
          <a:prstGeom prst="rect">
            <a:avLst/>
          </a:prstGeom>
          <a:noFill/>
          <a:ln/>
        </p:spPr>
        <p:txBody>
          <a:bodyPr wrap="square" lIns="0" tIns="0" rIns="0" bIns="0" rtlCol="0" anchor="ctr"/>
          <a:lstStyle/>
          <a:p>
            <a:pPr indent="0" marL="0">
              <a:buNone/>
            </a:pPr>
            <a:r>
              <a:rPr lang="en-US" sz="1400" b="1" dirty="0">
                <a:solidFill>
                  <a:schemeClr val="accent1"/>
                </a:solidFill>
              </a:rPr>
              <a:t>Örnek hesap</a:t>
            </a:r>
            <a:endParaRPr lang="en-US" sz="1500" dirty="0"/>
          </a:p>
          <a:p>
            <a:pPr indent="0" marL="0">
              <a:buNone/>
            </a:pPr>
            <a:r>
              <a:rPr lang="en-US" sz="1400" dirty="0">
                <a:solidFill>
                  <a:schemeClr val="tx1"/>
                </a:solidFill>
              </a:rPr>
              <a:t>Rapor 70, işletme 90 →</a:t>
            </a:r>
            <a:endParaRPr lang="en-US" sz="1500" dirty="0"/>
          </a:p>
          <a:p>
            <a:pPr indent="0" marL="0">
              <a:buNone/>
            </a:pPr>
            <a:r>
              <a:rPr lang="en-US" sz="1700" b="1" dirty="0">
                <a:solidFill>
                  <a:schemeClr val="tx2"/>
                </a:solidFill>
              </a:rPr>
              <a:t>70×0,50 + 90×0,50 = 80</a:t>
            </a:r>
            <a:endParaRPr lang="en-US" sz="1500" dirty="0"/>
          </a:p>
        </p:txBody>
      </p:sp>
      <p:sp>
        <p:nvSpPr>
          <p:cNvPr id="21" name="kart"/>
          <p:cNvSpPr/>
          <p:nvPr/>
        </p:nvSpPr>
        <p:spPr>
          <a:xfrm>
            <a:off x="8625535" y="4663440"/>
            <a:ext cx="3017520" cy="1234440"/>
          </a:xfrm>
          <a:prstGeom prst="roundRect">
            <a:avLst>
              <a:gd name="adj" fmla="val 10370"/>
            </a:avLst>
          </a:prstGeom>
          <a:solidFill>
            <a:srgbClr val="E8F5F2"/>
          </a:solidFill>
          <a:ln w="12700">
            <a:solidFill>
              <a:srgbClr val="BFE3DA"/>
            </a:solidFill>
            <a:prstDash val="solid"/>
          </a:ln>
          <a:effectLst>
            <a:outerShdw sx="100000" sy="100000" kx="0" ky="0" algn="bl" rotWithShape="0" blurRad="88900" dist="19050" dir="5400000">
              <a:srgbClr val="2B1D78">
                <a:alpha val="7000"/>
              </a:srgbClr>
            </a:outerShdw>
          </a:effectLst>
        </p:spPr>
      </p:sp>
      <p:sp>
        <p:nvSpPr>
          <p:cNvPr id="22" name="Text 18"/>
          <p:cNvSpPr txBox="1"/>
          <p:nvPr/>
        </p:nvSpPr>
        <p:spPr>
          <a:xfrm>
            <a:off x="8826703" y="4727448"/>
            <a:ext cx="2651760" cy="1097280"/>
          </a:xfrm>
          <a:prstGeom prst="rect">
            <a:avLst/>
          </a:prstGeom>
          <a:noFill/>
          <a:ln/>
        </p:spPr>
        <p:txBody>
          <a:bodyPr wrap="square" lIns="0" tIns="0" rIns="0" bIns="0" rtlCol="0" anchor="ctr"/>
          <a:lstStyle/>
          <a:p>
            <a:pPr indent="0" marL="0">
              <a:buNone/>
            </a:pPr>
            <a:r>
              <a:rPr lang="en-US" sz="1350" dirty="0">
                <a:solidFill>
                  <a:schemeClr val="tx1"/>
                </a:solidFill>
              </a:rPr>
              <a:t>Ölçütler bölüm başkanlığınca belirlenir, sisteme tanımlanır; dönem başladıktan sonra öğrenci aleyhine değiştirilemez.</a:t>
            </a:r>
            <a:endParaRPr lang="en-US" sz="135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Süre kaçarsa veya başarısız olunursa</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Kurallar önceden bellidir; süreleri kaçırmamak öğrencinin sorumluluğundadır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20/3-e, 26/9, 27, 28</a:t>
            </a:r>
            <a:endParaRPr lang="en-US" sz="1000" dirty="0"/>
          </a:p>
        </p:txBody>
      </p:sp>
      <p:sp>
        <p:nvSpPr>
          <p:cNvPr id="5" name="etiket"/>
          <p:cNvSpPr txBox="1"/>
          <p:nvPr/>
        </p:nvSpPr>
        <p:spPr>
          <a:xfrm>
            <a:off x="10036454"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kart"/>
          <p:cNvSpPr/>
          <p:nvPr/>
        </p:nvSpPr>
        <p:spPr>
          <a:xfrm>
            <a:off x="548640" y="1920240"/>
            <a:ext cx="3545738" cy="1920240"/>
          </a:xfrm>
          <a:prstGeom prst="roundRect">
            <a:avLst>
              <a:gd name="adj" fmla="val 6667"/>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7" name="ikon-zemin"/>
          <p:cNvSpPr/>
          <p:nvPr/>
        </p:nvSpPr>
        <p:spPr>
          <a:xfrm>
            <a:off x="749808" y="2121408"/>
            <a:ext cx="512064" cy="512064"/>
          </a:xfrm>
          <a:prstGeom prst="ellipse">
            <a:avLst/>
          </a:prstGeom>
          <a:solidFill>
            <a:schemeClr val="accent6"/>
          </a:solidFill>
          <a:ln w="12700">
            <a:solidFill>
              <a:schemeClr val="accent6"/>
            </a:solidFill>
            <a:prstDash val="solid"/>
          </a:ln>
        </p:spPr>
      </p:sp>
      <p:pic>
        <p:nvPicPr>
          <p:cNvPr id="8" name="ikon-FaHourglassEnd" descr="preencoded.png">    </p:cNvPr>
          <p:cNvPicPr>
            <a:picLocks noChangeAspect="1"/>
          </p:cNvPicPr>
          <p:nvPr/>
        </p:nvPicPr>
        <p:blipFill>
          <a:blip r:embed="rId1"/>
          <a:stretch>
            <a:fillRect/>
          </a:stretch>
        </p:blipFill>
        <p:spPr>
          <a:xfrm>
            <a:off x="872703" y="2244303"/>
            <a:ext cx="266273" cy="266273"/>
          </a:xfrm>
          <a:prstGeom prst="rect">
            <a:avLst/>
          </a:prstGeom>
        </p:spPr>
      </p:pic>
      <p:sp>
        <p:nvSpPr>
          <p:cNvPr id="9" name="Text 6"/>
          <p:cNvSpPr txBox="1"/>
          <p:nvPr/>
        </p:nvSpPr>
        <p:spPr>
          <a:xfrm>
            <a:off x="1389888" y="2121408"/>
            <a:ext cx="2539898" cy="512064"/>
          </a:xfrm>
          <a:prstGeom prst="rect">
            <a:avLst/>
          </a:prstGeom>
          <a:noFill/>
          <a:ln/>
        </p:spPr>
        <p:txBody>
          <a:bodyPr wrap="square" lIns="0" tIns="0" rIns="0" bIns="0" rtlCol="0" anchor="ctr"/>
          <a:lstStyle/>
          <a:p>
            <a:pPr indent="0" marL="0">
              <a:buNone/>
            </a:pPr>
            <a:r>
              <a:rPr lang="en-US" sz="1700" b="1" dirty="0">
                <a:solidFill>
                  <a:schemeClr val="accent6"/>
                </a:solidFill>
              </a:rPr>
              <a:t>Rapor süresinde yoksa</a:t>
            </a:r>
            <a:endParaRPr lang="en-US" sz="1700" dirty="0"/>
          </a:p>
        </p:txBody>
      </p:sp>
      <p:sp>
        <p:nvSpPr>
          <p:cNvPr id="10" name="Text 7"/>
          <p:cNvSpPr txBox="1"/>
          <p:nvPr/>
        </p:nvSpPr>
        <p:spPr>
          <a:xfrm>
            <a:off x="749808" y="2761488"/>
            <a:ext cx="3161690" cy="1005840"/>
          </a:xfrm>
          <a:prstGeom prst="rect">
            <a:avLst/>
          </a:prstGeom>
          <a:noFill/>
          <a:ln/>
        </p:spPr>
        <p:txBody>
          <a:bodyPr wrap="square" lIns="0" tIns="0" rIns="0" bIns="0" rtlCol="0" anchor="t"/>
          <a:lstStyle/>
          <a:p>
            <a:pPr indent="0" marL="0">
              <a:buNone/>
            </a:pPr>
            <a:r>
              <a:rPr lang="en-US" sz="1400" dirty="0">
                <a:solidFill>
                  <a:schemeClr val="tx1"/>
                </a:solidFill>
              </a:rPr>
              <a:t>Yarıyıl sonu sınav notu "Girmedi" olarak işlenir. Rapor, yarıyıl sonu sınav takviminin bitimine kadar tamamlanıp onaylanırsa sonuç bütünleme notu olarak işlenir.</a:t>
            </a:r>
            <a:endParaRPr lang="en-US" sz="1400" dirty="0"/>
          </a:p>
        </p:txBody>
      </p:sp>
      <p:sp>
        <p:nvSpPr>
          <p:cNvPr id="11" name="kart"/>
          <p:cNvSpPr/>
          <p:nvPr/>
        </p:nvSpPr>
        <p:spPr>
          <a:xfrm>
            <a:off x="4322978" y="1920240"/>
            <a:ext cx="3545738" cy="1920240"/>
          </a:xfrm>
          <a:prstGeom prst="roundRect">
            <a:avLst>
              <a:gd name="adj" fmla="val 6667"/>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2" name="ikon-zemin"/>
          <p:cNvSpPr/>
          <p:nvPr/>
        </p:nvSpPr>
        <p:spPr>
          <a:xfrm>
            <a:off x="4524146" y="2121408"/>
            <a:ext cx="512064" cy="512064"/>
          </a:xfrm>
          <a:prstGeom prst="ellipse">
            <a:avLst/>
          </a:prstGeom>
          <a:solidFill>
            <a:schemeClr val="accent4"/>
          </a:solidFill>
          <a:ln w="12700">
            <a:solidFill>
              <a:schemeClr val="accent4"/>
            </a:solidFill>
            <a:prstDash val="solid"/>
          </a:ln>
        </p:spPr>
      </p:sp>
      <p:pic>
        <p:nvPicPr>
          <p:cNvPr id="13" name="ikon-FaPuzzlePiece" descr="preencoded.png">    </p:cNvPr>
          <p:cNvPicPr>
            <a:picLocks noChangeAspect="1"/>
          </p:cNvPicPr>
          <p:nvPr/>
        </p:nvPicPr>
        <p:blipFill>
          <a:blip r:embed="rId2"/>
          <a:stretch>
            <a:fillRect/>
          </a:stretch>
        </p:blipFill>
        <p:spPr>
          <a:xfrm>
            <a:off x="4647042" y="2244303"/>
            <a:ext cx="266273" cy="266273"/>
          </a:xfrm>
          <a:prstGeom prst="rect">
            <a:avLst/>
          </a:prstGeom>
        </p:spPr>
      </p:pic>
      <p:sp>
        <p:nvSpPr>
          <p:cNvPr id="14" name="Text 10"/>
          <p:cNvSpPr txBox="1"/>
          <p:nvPr/>
        </p:nvSpPr>
        <p:spPr>
          <a:xfrm>
            <a:off x="5164226" y="2121408"/>
            <a:ext cx="2539898" cy="512064"/>
          </a:xfrm>
          <a:prstGeom prst="rect">
            <a:avLst/>
          </a:prstGeom>
          <a:noFill/>
          <a:ln/>
        </p:spPr>
        <p:txBody>
          <a:bodyPr wrap="square" lIns="0" tIns="0" rIns="0" bIns="0" rtlCol="0" anchor="ctr"/>
          <a:lstStyle/>
          <a:p>
            <a:pPr indent="0" marL="0">
              <a:buNone/>
            </a:pPr>
            <a:r>
              <a:rPr lang="en-US" sz="1700" b="1" dirty="0">
                <a:solidFill>
                  <a:schemeClr val="accent4"/>
                </a:solidFill>
              </a:rPr>
              <a:t>Bir bileşen eksikse</a:t>
            </a:r>
            <a:endParaRPr lang="en-US" sz="1700" dirty="0"/>
          </a:p>
        </p:txBody>
      </p:sp>
      <p:sp>
        <p:nvSpPr>
          <p:cNvPr id="15" name="Text 11"/>
          <p:cNvSpPr txBox="1"/>
          <p:nvPr/>
        </p:nvSpPr>
        <p:spPr>
          <a:xfrm>
            <a:off x="4524146" y="2761488"/>
            <a:ext cx="3161690" cy="1005840"/>
          </a:xfrm>
          <a:prstGeom prst="rect">
            <a:avLst/>
          </a:prstGeom>
          <a:noFill/>
          <a:ln/>
        </p:spPr>
        <p:txBody>
          <a:bodyPr wrap="square" lIns="0" tIns="0" rIns="0" bIns="0" rtlCol="0" anchor="t"/>
          <a:lstStyle/>
          <a:p>
            <a:pPr indent="0" marL="0">
              <a:buNone/>
            </a:pPr>
            <a:r>
              <a:rPr lang="en-US" sz="1400" dirty="0">
                <a:solidFill>
                  <a:schemeClr val="tx1"/>
                </a:solidFill>
              </a:rPr>
              <a:t>Rapor puanı veya işletme puanından biri bulunmazsa başarı notu hesaplanmaz.</a:t>
            </a:r>
            <a:endParaRPr lang="en-US" sz="1400" dirty="0"/>
          </a:p>
        </p:txBody>
      </p:sp>
      <p:sp>
        <p:nvSpPr>
          <p:cNvPr id="16" name="kart"/>
          <p:cNvSpPr/>
          <p:nvPr/>
        </p:nvSpPr>
        <p:spPr>
          <a:xfrm>
            <a:off x="8097317" y="1920240"/>
            <a:ext cx="3545738" cy="1920240"/>
          </a:xfrm>
          <a:prstGeom prst="roundRect">
            <a:avLst>
              <a:gd name="adj" fmla="val 6667"/>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7" name="ikon-zemin"/>
          <p:cNvSpPr/>
          <p:nvPr/>
        </p:nvSpPr>
        <p:spPr>
          <a:xfrm>
            <a:off x="8298485" y="2121408"/>
            <a:ext cx="512064" cy="512064"/>
          </a:xfrm>
          <a:prstGeom prst="ellipse">
            <a:avLst/>
          </a:prstGeom>
          <a:solidFill>
            <a:schemeClr val="accent5"/>
          </a:solidFill>
          <a:ln w="12700">
            <a:solidFill>
              <a:schemeClr val="accent5"/>
            </a:solidFill>
            <a:prstDash val="solid"/>
          </a:ln>
        </p:spPr>
      </p:sp>
      <p:pic>
        <p:nvPicPr>
          <p:cNvPr id="18" name="ikon-FaRedo" descr="preencoded.png">    </p:cNvPr>
          <p:cNvPicPr>
            <a:picLocks noChangeAspect="1"/>
          </p:cNvPicPr>
          <p:nvPr/>
        </p:nvPicPr>
        <p:blipFill>
          <a:blip r:embed="rId3"/>
          <a:stretch>
            <a:fillRect/>
          </a:stretch>
        </p:blipFill>
        <p:spPr>
          <a:xfrm>
            <a:off x="8421380" y="2244303"/>
            <a:ext cx="266273" cy="266273"/>
          </a:xfrm>
          <a:prstGeom prst="rect">
            <a:avLst/>
          </a:prstGeom>
        </p:spPr>
      </p:pic>
      <p:sp>
        <p:nvSpPr>
          <p:cNvPr id="19" name="Text 14"/>
          <p:cNvSpPr txBox="1"/>
          <p:nvPr/>
        </p:nvSpPr>
        <p:spPr>
          <a:xfrm>
            <a:off x="8938565" y="2121408"/>
            <a:ext cx="2539898" cy="512064"/>
          </a:xfrm>
          <a:prstGeom prst="rect">
            <a:avLst/>
          </a:prstGeom>
          <a:noFill/>
          <a:ln/>
        </p:spPr>
        <p:txBody>
          <a:bodyPr wrap="square" lIns="0" tIns="0" rIns="0" bIns="0" rtlCol="0" anchor="ctr"/>
          <a:lstStyle/>
          <a:p>
            <a:pPr indent="0" marL="0">
              <a:buNone/>
            </a:pPr>
            <a:r>
              <a:rPr lang="en-US" sz="1700" b="1" dirty="0">
                <a:solidFill>
                  <a:schemeClr val="accent5"/>
                </a:solidFill>
              </a:rPr>
              <a:t>Başarısızlık</a:t>
            </a:r>
            <a:endParaRPr lang="en-US" sz="1700" dirty="0"/>
          </a:p>
        </p:txBody>
      </p:sp>
      <p:sp>
        <p:nvSpPr>
          <p:cNvPr id="20" name="Text 15"/>
          <p:cNvSpPr txBox="1"/>
          <p:nvPr/>
        </p:nvSpPr>
        <p:spPr>
          <a:xfrm>
            <a:off x="8298485" y="2761488"/>
            <a:ext cx="3161690" cy="1005840"/>
          </a:xfrm>
          <a:prstGeom prst="rect">
            <a:avLst/>
          </a:prstGeom>
          <a:noFill/>
          <a:ln/>
        </p:spPr>
        <p:txBody>
          <a:bodyPr wrap="square" lIns="0" tIns="0" rIns="0" bIns="0" rtlCol="0" anchor="t"/>
          <a:lstStyle/>
          <a:p>
            <a:pPr indent="0" marL="0">
              <a:buNone/>
            </a:pPr>
            <a:r>
              <a:rPr lang="en-US" sz="1400" dirty="0">
                <a:solidFill>
                  <a:schemeClr val="tx1"/>
                </a:solidFill>
              </a:rPr>
              <a:t>Devam şartı sağlanmazsa veya kazanımlara dayalı değerlendirmede başarısız olunursa öğrenci İME'yi aynı veya farklı bir işletmede yeniden yapmak zorundadır.</a:t>
            </a:r>
            <a:endParaRPr lang="en-US" sz="1400" dirty="0"/>
          </a:p>
        </p:txBody>
      </p:sp>
      <p:sp>
        <p:nvSpPr>
          <p:cNvPr id="21" name="kart"/>
          <p:cNvSpPr/>
          <p:nvPr/>
        </p:nvSpPr>
        <p:spPr>
          <a:xfrm>
            <a:off x="548640" y="4023360"/>
            <a:ext cx="5432908" cy="1874520"/>
          </a:xfrm>
          <a:prstGeom prst="roundRect">
            <a:avLst>
              <a:gd name="adj" fmla="val 6829"/>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2" name="ikon-zemin"/>
          <p:cNvSpPr/>
          <p:nvPr/>
        </p:nvSpPr>
        <p:spPr>
          <a:xfrm>
            <a:off x="749808" y="4224528"/>
            <a:ext cx="512064" cy="512064"/>
          </a:xfrm>
          <a:prstGeom prst="ellipse">
            <a:avLst/>
          </a:prstGeom>
          <a:solidFill>
            <a:schemeClr val="tx2"/>
          </a:solidFill>
          <a:ln w="12700">
            <a:solidFill>
              <a:schemeClr val="tx2"/>
            </a:solidFill>
            <a:prstDash val="solid"/>
          </a:ln>
        </p:spPr>
      </p:sp>
      <p:pic>
        <p:nvPicPr>
          <p:cNvPr id="23" name="ikon-FaEraser" descr="preencoded.png">    </p:cNvPr>
          <p:cNvPicPr>
            <a:picLocks noChangeAspect="1"/>
          </p:cNvPicPr>
          <p:nvPr/>
        </p:nvPicPr>
        <p:blipFill>
          <a:blip r:embed="rId4"/>
          <a:stretch>
            <a:fillRect/>
          </a:stretch>
        </p:blipFill>
        <p:spPr>
          <a:xfrm>
            <a:off x="872703" y="4347423"/>
            <a:ext cx="266273" cy="266273"/>
          </a:xfrm>
          <a:prstGeom prst="rect">
            <a:avLst/>
          </a:prstGeom>
        </p:spPr>
      </p:pic>
      <p:sp>
        <p:nvSpPr>
          <p:cNvPr id="24" name="Text 18"/>
          <p:cNvSpPr txBox="1"/>
          <p:nvPr/>
        </p:nvSpPr>
        <p:spPr>
          <a:xfrm>
            <a:off x="1389888" y="4224528"/>
            <a:ext cx="4427068" cy="512064"/>
          </a:xfrm>
          <a:prstGeom prst="rect">
            <a:avLst/>
          </a:prstGeom>
          <a:noFill/>
          <a:ln/>
        </p:spPr>
        <p:txBody>
          <a:bodyPr wrap="square" lIns="0" tIns="0" rIns="0" bIns="0" rtlCol="0" anchor="ctr"/>
          <a:lstStyle/>
          <a:p>
            <a:pPr indent="0" marL="0">
              <a:buNone/>
            </a:pPr>
            <a:r>
              <a:rPr lang="en-US" sz="1700" b="1" dirty="0">
                <a:solidFill>
                  <a:schemeClr val="tx2"/>
                </a:solidFill>
              </a:rPr>
              <a:t>Belge düzeltmesi</a:t>
            </a:r>
            <a:endParaRPr lang="en-US" sz="1700" dirty="0"/>
          </a:p>
        </p:txBody>
      </p:sp>
      <p:sp>
        <p:nvSpPr>
          <p:cNvPr id="25" name="Text 19"/>
          <p:cNvSpPr txBox="1"/>
          <p:nvPr/>
        </p:nvSpPr>
        <p:spPr>
          <a:xfrm>
            <a:off x="749808" y="4864608"/>
            <a:ext cx="5048860" cy="960120"/>
          </a:xfrm>
          <a:prstGeom prst="rect">
            <a:avLst/>
          </a:prstGeom>
          <a:noFill/>
          <a:ln/>
        </p:spPr>
        <p:txBody>
          <a:bodyPr wrap="square" lIns="0" tIns="0" rIns="0" bIns="0" rtlCol="0" anchor="t"/>
          <a:lstStyle/>
          <a:p>
            <a:pPr indent="0" marL="0">
              <a:buNone/>
            </a:pPr>
            <a:r>
              <a:rPr lang="en-US" sz="1400" dirty="0">
                <a:solidFill>
                  <a:schemeClr val="tx1"/>
                </a:solidFill>
              </a:rPr>
              <a:t>Eksik çalışma gününü tamamlamaz, yapılmamış faaliyeti yapılmış hâle getirmez, başarısız sonucu kendiliğinden başarılıya çevirmez.</a:t>
            </a:r>
            <a:endParaRPr lang="en-US" sz="1400" dirty="0"/>
          </a:p>
        </p:txBody>
      </p:sp>
      <p:sp>
        <p:nvSpPr>
          <p:cNvPr id="26" name="kart"/>
          <p:cNvSpPr/>
          <p:nvPr/>
        </p:nvSpPr>
        <p:spPr>
          <a:xfrm>
            <a:off x="6210148" y="4023360"/>
            <a:ext cx="5432908" cy="1874520"/>
          </a:xfrm>
          <a:prstGeom prst="roundRect">
            <a:avLst>
              <a:gd name="adj" fmla="val 6829"/>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7" name="ikon-zemin"/>
          <p:cNvSpPr/>
          <p:nvPr/>
        </p:nvSpPr>
        <p:spPr>
          <a:xfrm>
            <a:off x="6411316" y="4224528"/>
            <a:ext cx="512064" cy="512064"/>
          </a:xfrm>
          <a:prstGeom prst="ellipse">
            <a:avLst/>
          </a:prstGeom>
          <a:solidFill>
            <a:schemeClr val="accent3"/>
          </a:solidFill>
          <a:ln w="12700">
            <a:solidFill>
              <a:schemeClr val="accent3"/>
            </a:solidFill>
            <a:prstDash val="solid"/>
          </a:ln>
        </p:spPr>
      </p:sp>
      <p:pic>
        <p:nvPicPr>
          <p:cNvPr id="28" name="ikon-FaBalanceScale" descr="preencoded.png">    </p:cNvPr>
          <p:cNvPicPr>
            <a:picLocks noChangeAspect="1"/>
          </p:cNvPicPr>
          <p:nvPr/>
        </p:nvPicPr>
        <p:blipFill>
          <a:blip r:embed="rId5"/>
          <a:stretch>
            <a:fillRect/>
          </a:stretch>
        </p:blipFill>
        <p:spPr>
          <a:xfrm>
            <a:off x="6534211" y="4347423"/>
            <a:ext cx="266273" cy="266273"/>
          </a:xfrm>
          <a:prstGeom prst="rect">
            <a:avLst/>
          </a:prstGeom>
        </p:spPr>
      </p:pic>
      <p:sp>
        <p:nvSpPr>
          <p:cNvPr id="29" name="Text 22"/>
          <p:cNvSpPr txBox="1"/>
          <p:nvPr/>
        </p:nvSpPr>
        <p:spPr>
          <a:xfrm>
            <a:off x="7051396" y="4224528"/>
            <a:ext cx="4427068" cy="512064"/>
          </a:xfrm>
          <a:prstGeom prst="rect">
            <a:avLst/>
          </a:prstGeom>
          <a:noFill/>
          <a:ln/>
        </p:spPr>
        <p:txBody>
          <a:bodyPr wrap="square" lIns="0" tIns="0" rIns="0" bIns="0" rtlCol="0" anchor="ctr"/>
          <a:lstStyle/>
          <a:p>
            <a:pPr indent="0" marL="0">
              <a:buNone/>
            </a:pPr>
            <a:r>
              <a:rPr lang="en-US" sz="1700" b="1" dirty="0">
                <a:solidFill>
                  <a:schemeClr val="accent3"/>
                </a:solidFill>
              </a:rPr>
              <a:t>Sonuca itiraz</a:t>
            </a:r>
            <a:endParaRPr lang="en-US" sz="1700" dirty="0"/>
          </a:p>
        </p:txBody>
      </p:sp>
      <p:sp>
        <p:nvSpPr>
          <p:cNvPr id="30" name="Text 23"/>
          <p:cNvSpPr txBox="1"/>
          <p:nvPr/>
        </p:nvSpPr>
        <p:spPr>
          <a:xfrm>
            <a:off x="6411316" y="4864608"/>
            <a:ext cx="5048860" cy="960120"/>
          </a:xfrm>
          <a:prstGeom prst="rect">
            <a:avLst/>
          </a:prstGeom>
          <a:noFill/>
          <a:ln/>
        </p:spPr>
        <p:txBody>
          <a:bodyPr wrap="square" lIns="0" tIns="0" rIns="0" bIns="0" rtlCol="0" anchor="t"/>
          <a:lstStyle/>
          <a:p>
            <a:pPr indent="0" marL="0">
              <a:buNone/>
            </a:pPr>
            <a:r>
              <a:rPr lang="en-US" sz="1400" dirty="0">
                <a:solidFill>
                  <a:schemeClr val="tx1"/>
                </a:solidFill>
              </a:rPr>
              <a:t>MAKÜ Ön Lisans ve Lisans Eğitim-Öğretim ve Sınav Yönetmeliğindeki süre ve usule göre yetkili makama yapılır.</a:t>
            </a:r>
            <a:endParaRPr lang="en-US" sz="14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Devlet Katkısı Bilgi Formu: nedir, neden verilir?</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Öğrenciye ücret ödeyen işletmenin devlet katkısı alabilmesi için gereklidir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21/5; İşletmeye Ödenecek Devlet Katkısı için Öğrenci ve İşveren Bilgi Formu (Rev. 30.03.2026)</a:t>
            </a:r>
            <a:endParaRPr lang="en-US" sz="1000" dirty="0"/>
          </a:p>
        </p:txBody>
      </p:sp>
      <p:sp>
        <p:nvSpPr>
          <p:cNvPr id="5" name="etiket"/>
          <p:cNvSpPr txBox="1"/>
          <p:nvPr/>
        </p:nvSpPr>
        <p:spPr>
          <a:xfrm>
            <a:off x="9164117"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etiket"/>
          <p:cNvSpPr txBox="1"/>
          <p:nvPr/>
        </p:nvSpPr>
        <p:spPr>
          <a:xfrm>
            <a:off x="10036454" y="310896"/>
            <a:ext cx="799186" cy="246888"/>
          </a:xfrm>
          <a:prstGeom prst="roundRect">
            <a:avLst>
              <a:gd name="adj" fmla="val 50000"/>
            </a:avLst>
          </a:prstGeom>
          <a:solidFill>
            <a:schemeClr val="accent2"/>
          </a:solidFill>
          <a:ln/>
        </p:spPr>
        <p:txBody>
          <a:bodyPr wrap="square" lIns="0" tIns="0" rIns="0" bIns="0" rtlCol="0" anchor="ctr"/>
          <a:lstStyle/>
          <a:p>
            <a:pPr algn="ctr" indent="0" marL="0">
              <a:buNone/>
            </a:pPr>
            <a:r>
              <a:rPr lang="en-US" sz="1000" b="1" spc="100" kern="0" dirty="0">
                <a:solidFill>
                  <a:schemeClr val="bg1"/>
                </a:solidFill>
              </a:rPr>
              <a:t>İŞLETME</a:t>
            </a:r>
            <a:endParaRPr lang="en-US" sz="1000" dirty="0"/>
          </a:p>
        </p:txBody>
      </p:sp>
      <p:sp>
        <p:nvSpPr>
          <p:cNvPr id="7" name="cerceve-devlet-1"/>
          <p:cNvSpPr/>
          <p:nvPr/>
        </p:nvSpPr>
        <p:spPr>
          <a:xfrm>
            <a:off x="548640" y="1837944"/>
            <a:ext cx="2973511" cy="4151376"/>
          </a:xfrm>
          <a:prstGeom prst="roundRect">
            <a:avLst>
              <a:gd name="adj" fmla="val 3690"/>
            </a:avLst>
          </a:prstGeom>
          <a:solidFill>
            <a:schemeClr val="bg1"/>
          </a:solidFill>
          <a:ln w="12700">
            <a:solidFill>
              <a:srgbClr val="E2DCF5"/>
            </a:solidFill>
            <a:prstDash val="solid"/>
          </a:ln>
          <a:effectLst>
            <a:outerShdw sx="100000" sy="100000" kx="0" ky="0" algn="bl" rotWithShape="0" blurRad="127000" dist="31750" dir="5400000">
              <a:srgbClr val="2B1D78">
                <a:alpha val="10000"/>
              </a:srgbClr>
            </a:outerShdw>
          </a:effectLst>
        </p:spPr>
      </p:sp>
      <p:pic>
        <p:nvPicPr>
          <p:cNvPr id="8" name="gorsel-devlet-1" descr="İşletmeye Ödenecek Devlet Katkısı için Öğrenci ve İşveren Bilgi Formu">    </p:cNvPr>
          <p:cNvPicPr>
            <a:picLocks noChangeAspect="1"/>
          </p:cNvPicPr>
          <p:nvPr/>
        </p:nvPicPr>
        <p:blipFill>
          <a:blip r:embed="rId1"/>
          <a:stretch>
            <a:fillRect/>
          </a:stretch>
        </p:blipFill>
        <p:spPr>
          <a:xfrm>
            <a:off x="612648" y="1901952"/>
            <a:ext cx="2845495" cy="4023360"/>
          </a:xfrm>
          <a:prstGeom prst="rect">
            <a:avLst/>
          </a:prstGeom>
        </p:spPr>
      </p:pic>
      <p:sp>
        <p:nvSpPr>
          <p:cNvPr id="9" name="Text 6"/>
          <p:cNvSpPr txBox="1"/>
          <p:nvPr/>
        </p:nvSpPr>
        <p:spPr>
          <a:xfrm>
            <a:off x="3851335" y="1901952"/>
            <a:ext cx="7791720" cy="1188720"/>
          </a:xfrm>
          <a:prstGeom prst="rect">
            <a:avLst/>
          </a:prstGeom>
          <a:noFill/>
          <a:ln/>
        </p:spPr>
        <p:txBody>
          <a:bodyPr wrap="square" lIns="0" tIns="0" rIns="0" bIns="0" rtlCol="0" anchor="t"/>
          <a:lstStyle/>
          <a:p>
            <a:pPr indent="0" marL="0">
              <a:buNone/>
            </a:pPr>
            <a:r>
              <a:rPr lang="en-US" sz="1500" b="1" dirty="0">
                <a:solidFill>
                  <a:schemeClr val="accent1"/>
                </a:solidFill>
              </a:rPr>
              <a:t>Neden? </a:t>
            </a:r>
            <a:pPr indent="0" marL="0">
              <a:buNone/>
            </a:pPr>
            <a:r>
              <a:rPr lang="en-US" sz="1500" dirty="0">
                <a:solidFill>
                  <a:schemeClr val="tx1"/>
                </a:solidFill>
              </a:rPr>
              <a:t>Öğrenciye ödenecek ücret hakkında 3308 s. Kanun md. 25 uygulanır (Md. 21/5). Öğrenciye staj yaptıran ve ücret ödeyen işletmenin banka hesabına, ücretin bir kısmı İşsizlik Sigortası Fonundan devlet katkısı olarak Üniversite aracılığıyla yatırılır.</a:t>
            </a:r>
            <a:endParaRPr lang="en-US" sz="1500" dirty="0"/>
          </a:p>
        </p:txBody>
      </p:sp>
      <p:sp>
        <p:nvSpPr>
          <p:cNvPr id="10" name="kart"/>
          <p:cNvSpPr/>
          <p:nvPr/>
        </p:nvSpPr>
        <p:spPr>
          <a:xfrm>
            <a:off x="3851335" y="3200400"/>
            <a:ext cx="3781560" cy="1508760"/>
          </a:xfrm>
          <a:prstGeom prst="roundRect">
            <a:avLst>
              <a:gd name="adj" fmla="val 8485"/>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1" name="Text 8"/>
          <p:cNvSpPr txBox="1"/>
          <p:nvPr/>
        </p:nvSpPr>
        <p:spPr>
          <a:xfrm>
            <a:off x="4034215" y="3291840"/>
            <a:ext cx="3415800" cy="292608"/>
          </a:xfrm>
          <a:prstGeom prst="rect">
            <a:avLst/>
          </a:prstGeom>
          <a:noFill/>
          <a:ln/>
        </p:spPr>
        <p:txBody>
          <a:bodyPr wrap="square" lIns="0" tIns="0" rIns="0" bIns="0" rtlCol="0" anchor="t"/>
          <a:lstStyle/>
          <a:p>
            <a:pPr indent="0" marL="0">
              <a:buNone/>
            </a:pPr>
            <a:r>
              <a:rPr lang="en-US" sz="1400" b="1" dirty="0">
                <a:solidFill>
                  <a:schemeClr val="accent1"/>
                </a:solidFill>
              </a:rPr>
              <a:t>20'den az personel</a:t>
            </a:r>
            <a:endParaRPr lang="en-US" sz="1400" dirty="0"/>
          </a:p>
        </p:txBody>
      </p:sp>
      <p:sp>
        <p:nvSpPr>
          <p:cNvPr id="12" name="Text 9"/>
          <p:cNvSpPr txBox="1"/>
          <p:nvPr/>
        </p:nvSpPr>
        <p:spPr>
          <a:xfrm>
            <a:off x="4034215" y="3593592"/>
            <a:ext cx="3415800" cy="566928"/>
          </a:xfrm>
          <a:prstGeom prst="rect">
            <a:avLst/>
          </a:prstGeom>
          <a:noFill/>
          <a:ln/>
        </p:spPr>
        <p:txBody>
          <a:bodyPr wrap="square" lIns="0" tIns="0" rIns="0" bIns="0" rtlCol="0" anchor="t"/>
          <a:lstStyle/>
          <a:p>
            <a:pPr indent="0" marL="0">
              <a:buNone/>
            </a:pPr>
            <a:r>
              <a:rPr lang="en-US" sz="1350" dirty="0">
                <a:solidFill>
                  <a:schemeClr val="tx1"/>
                </a:solidFill>
              </a:rPr>
              <a:t>asgari ücretin net tutarının %30'unun üçte ikisi</a:t>
            </a:r>
            <a:endParaRPr lang="en-US" sz="1350" dirty="0"/>
          </a:p>
        </p:txBody>
      </p:sp>
      <p:sp>
        <p:nvSpPr>
          <p:cNvPr id="13" name="Text 10"/>
          <p:cNvSpPr txBox="1"/>
          <p:nvPr/>
        </p:nvSpPr>
        <p:spPr>
          <a:xfrm>
            <a:off x="4034215" y="4206240"/>
            <a:ext cx="3415800" cy="411480"/>
          </a:xfrm>
          <a:prstGeom prst="rect">
            <a:avLst/>
          </a:prstGeom>
          <a:noFill/>
          <a:ln/>
        </p:spPr>
        <p:txBody>
          <a:bodyPr wrap="square" lIns="0" tIns="0" rIns="0" bIns="0" rtlCol="0" anchor="ctr"/>
          <a:lstStyle/>
          <a:p>
            <a:pPr indent="0" marL="0">
              <a:buNone/>
            </a:pPr>
            <a:r>
              <a:rPr lang="en-US" sz="1300" dirty="0">
                <a:solidFill>
                  <a:srgbClr val="5B5680"/>
                </a:solidFill>
              </a:rPr>
              <a:t>= net asgari ücretin </a:t>
            </a:r>
            <a:pPr indent="0" marL="0">
              <a:buNone/>
            </a:pPr>
            <a:r>
              <a:rPr lang="en-US" sz="2000" b="1" dirty="0">
                <a:solidFill>
                  <a:schemeClr val="accent1"/>
                </a:solidFill>
              </a:rPr>
              <a:t>%20'si</a:t>
            </a:r>
            <a:endParaRPr lang="en-US" sz="1500" dirty="0"/>
          </a:p>
        </p:txBody>
      </p:sp>
      <p:sp>
        <p:nvSpPr>
          <p:cNvPr id="14" name="kart"/>
          <p:cNvSpPr/>
          <p:nvPr/>
        </p:nvSpPr>
        <p:spPr>
          <a:xfrm>
            <a:off x="7861495" y="3200400"/>
            <a:ext cx="3781560" cy="1508760"/>
          </a:xfrm>
          <a:prstGeom prst="roundRect">
            <a:avLst>
              <a:gd name="adj" fmla="val 8485"/>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5" name="Text 12"/>
          <p:cNvSpPr txBox="1"/>
          <p:nvPr/>
        </p:nvSpPr>
        <p:spPr>
          <a:xfrm>
            <a:off x="8044375" y="3291840"/>
            <a:ext cx="3415800" cy="292608"/>
          </a:xfrm>
          <a:prstGeom prst="rect">
            <a:avLst/>
          </a:prstGeom>
          <a:noFill/>
          <a:ln/>
        </p:spPr>
        <p:txBody>
          <a:bodyPr wrap="square" lIns="0" tIns="0" rIns="0" bIns="0" rtlCol="0" anchor="t"/>
          <a:lstStyle/>
          <a:p>
            <a:pPr indent="0" marL="0">
              <a:buNone/>
            </a:pPr>
            <a:r>
              <a:rPr lang="en-US" sz="1400" b="1" dirty="0">
                <a:solidFill>
                  <a:schemeClr val="accent4"/>
                </a:solidFill>
              </a:rPr>
              <a:t>20 ve üzeri personel</a:t>
            </a:r>
            <a:endParaRPr lang="en-US" sz="1400" dirty="0"/>
          </a:p>
        </p:txBody>
      </p:sp>
      <p:sp>
        <p:nvSpPr>
          <p:cNvPr id="16" name="Text 13"/>
          <p:cNvSpPr txBox="1"/>
          <p:nvPr/>
        </p:nvSpPr>
        <p:spPr>
          <a:xfrm>
            <a:off x="8044375" y="3593592"/>
            <a:ext cx="3415800" cy="566928"/>
          </a:xfrm>
          <a:prstGeom prst="rect">
            <a:avLst/>
          </a:prstGeom>
          <a:noFill/>
          <a:ln/>
        </p:spPr>
        <p:txBody>
          <a:bodyPr wrap="square" lIns="0" tIns="0" rIns="0" bIns="0" rtlCol="0" anchor="t"/>
          <a:lstStyle/>
          <a:p>
            <a:pPr indent="0" marL="0">
              <a:buNone/>
            </a:pPr>
            <a:r>
              <a:rPr lang="en-US" sz="1350" dirty="0">
                <a:solidFill>
                  <a:schemeClr val="tx1"/>
                </a:solidFill>
              </a:rPr>
              <a:t>asgari ücretin net tutarının %30'unun üçte biri</a:t>
            </a:r>
            <a:endParaRPr lang="en-US" sz="1350" dirty="0"/>
          </a:p>
        </p:txBody>
      </p:sp>
      <p:sp>
        <p:nvSpPr>
          <p:cNvPr id="17" name="Text 14"/>
          <p:cNvSpPr txBox="1"/>
          <p:nvPr/>
        </p:nvSpPr>
        <p:spPr>
          <a:xfrm>
            <a:off x="8044375" y="4206240"/>
            <a:ext cx="3415800" cy="411480"/>
          </a:xfrm>
          <a:prstGeom prst="rect">
            <a:avLst/>
          </a:prstGeom>
          <a:noFill/>
          <a:ln/>
        </p:spPr>
        <p:txBody>
          <a:bodyPr wrap="square" lIns="0" tIns="0" rIns="0" bIns="0" rtlCol="0" anchor="ctr"/>
          <a:lstStyle/>
          <a:p>
            <a:pPr indent="0" marL="0">
              <a:buNone/>
            </a:pPr>
            <a:r>
              <a:rPr lang="en-US" sz="1300" dirty="0">
                <a:solidFill>
                  <a:srgbClr val="5B5680"/>
                </a:solidFill>
              </a:rPr>
              <a:t>= net asgari ücretin </a:t>
            </a:r>
            <a:pPr indent="0" marL="0">
              <a:buNone/>
            </a:pPr>
            <a:r>
              <a:rPr lang="en-US" sz="2000" b="1" dirty="0">
                <a:solidFill>
                  <a:schemeClr val="accent4"/>
                </a:solidFill>
              </a:rPr>
              <a:t>%10'u</a:t>
            </a:r>
            <a:endParaRPr lang="en-US" sz="1500" dirty="0"/>
          </a:p>
        </p:txBody>
      </p:sp>
      <p:sp>
        <p:nvSpPr>
          <p:cNvPr id="18" name="kart"/>
          <p:cNvSpPr/>
          <p:nvPr/>
        </p:nvSpPr>
        <p:spPr>
          <a:xfrm>
            <a:off x="3851335" y="4892040"/>
            <a:ext cx="7791720" cy="1005840"/>
          </a:xfrm>
          <a:prstGeom prst="roundRect">
            <a:avLst>
              <a:gd name="adj" fmla="val 12727"/>
            </a:avLst>
          </a:prstGeom>
          <a:solidFill>
            <a:srgbClr val="E8F5F2"/>
          </a:solidFill>
          <a:ln w="12700">
            <a:solidFill>
              <a:srgbClr val="BFE3DA"/>
            </a:solidFill>
            <a:prstDash val="solid"/>
          </a:ln>
          <a:effectLst>
            <a:outerShdw sx="100000" sy="100000" kx="0" ky="0" algn="bl" rotWithShape="0" blurRad="88900" dist="19050" dir="5400000">
              <a:srgbClr val="2B1D78">
                <a:alpha val="7000"/>
              </a:srgbClr>
            </a:outerShdw>
          </a:effectLst>
        </p:spPr>
      </p:sp>
      <p:sp>
        <p:nvSpPr>
          <p:cNvPr id="19" name="ikon-zemin"/>
          <p:cNvSpPr/>
          <p:nvPr/>
        </p:nvSpPr>
        <p:spPr>
          <a:xfrm>
            <a:off x="4034215" y="5120640"/>
            <a:ext cx="548640" cy="548640"/>
          </a:xfrm>
          <a:prstGeom prst="ellipse">
            <a:avLst/>
          </a:prstGeom>
          <a:solidFill>
            <a:schemeClr val="accent3"/>
          </a:solidFill>
          <a:ln w="12700">
            <a:solidFill>
              <a:schemeClr val="accent3"/>
            </a:solidFill>
            <a:prstDash val="solid"/>
          </a:ln>
        </p:spPr>
      </p:sp>
      <p:pic>
        <p:nvPicPr>
          <p:cNvPr id="20" name="ikon-FaCalendarCheck" descr="preencoded.png">    </p:cNvPr>
          <p:cNvPicPr>
            <a:picLocks noChangeAspect="1"/>
          </p:cNvPicPr>
          <p:nvPr/>
        </p:nvPicPr>
        <p:blipFill>
          <a:blip r:embed="rId2"/>
          <a:stretch>
            <a:fillRect/>
          </a:stretch>
        </p:blipFill>
        <p:spPr>
          <a:xfrm>
            <a:off x="4165889" y="5252314"/>
            <a:ext cx="285293" cy="285293"/>
          </a:xfrm>
          <a:prstGeom prst="rect">
            <a:avLst/>
          </a:prstGeom>
        </p:spPr>
      </p:pic>
      <p:sp>
        <p:nvSpPr>
          <p:cNvPr id="21" name="Text 17"/>
          <p:cNvSpPr txBox="1"/>
          <p:nvPr/>
        </p:nvSpPr>
        <p:spPr>
          <a:xfrm>
            <a:off x="4720015" y="4956048"/>
            <a:ext cx="6785880" cy="877824"/>
          </a:xfrm>
          <a:prstGeom prst="rect">
            <a:avLst/>
          </a:prstGeom>
          <a:noFill/>
          <a:ln/>
        </p:spPr>
        <p:txBody>
          <a:bodyPr wrap="square" lIns="0" tIns="0" rIns="0" bIns="0" rtlCol="0" anchor="ctr"/>
          <a:lstStyle/>
          <a:p>
            <a:pPr indent="0" marL="0">
              <a:buNone/>
            </a:pPr>
            <a:r>
              <a:rPr lang="en-US" sz="1400" b="1" dirty="0">
                <a:solidFill>
                  <a:schemeClr val="accent3"/>
                </a:solidFill>
              </a:rPr>
              <a:t>Ne zaman? </a:t>
            </a:r>
            <a:pPr indent="0" marL="0">
              <a:buNone/>
            </a:pPr>
            <a:r>
              <a:rPr lang="en-US" sz="1400" dirty="0">
                <a:solidFill>
                  <a:schemeClr val="tx1"/>
                </a:solidFill>
              </a:rPr>
              <a:t>İME bitiminde; işletmeye doldurtulup kaşelenmiş ve imzalanmış olarak Yüksekokula teslim edilir. Kamu kurum ve kuruluşları kapsam dışıdır.</a:t>
            </a:r>
            <a:endParaRPr lang="en-US" sz="14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Devlet Katkısı Formu: doldurma rehberi</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Ödemenin yapılabilmesi için formun eksiksiz ve doğru doldurulması gerekir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İşletmeye Ödenecek Devlet Katkısı için Öğrenci ve İşveren Bilgi Formu (Rev. 30.03.2026)</a:t>
            </a:r>
            <a:endParaRPr lang="en-US" sz="1000" dirty="0"/>
          </a:p>
        </p:txBody>
      </p:sp>
      <p:sp>
        <p:nvSpPr>
          <p:cNvPr id="5" name="etiket"/>
          <p:cNvSpPr txBox="1"/>
          <p:nvPr/>
        </p:nvSpPr>
        <p:spPr>
          <a:xfrm>
            <a:off x="9164117"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etiket"/>
          <p:cNvSpPr txBox="1"/>
          <p:nvPr/>
        </p:nvSpPr>
        <p:spPr>
          <a:xfrm>
            <a:off x="10036454" y="310896"/>
            <a:ext cx="799186" cy="246888"/>
          </a:xfrm>
          <a:prstGeom prst="roundRect">
            <a:avLst>
              <a:gd name="adj" fmla="val 50000"/>
            </a:avLst>
          </a:prstGeom>
          <a:solidFill>
            <a:schemeClr val="accent2"/>
          </a:solidFill>
          <a:ln/>
        </p:spPr>
        <p:txBody>
          <a:bodyPr wrap="square" lIns="0" tIns="0" rIns="0" bIns="0" rtlCol="0" anchor="ctr"/>
          <a:lstStyle/>
          <a:p>
            <a:pPr algn="ctr" indent="0" marL="0">
              <a:buNone/>
            </a:pPr>
            <a:r>
              <a:rPr lang="en-US" sz="1000" b="1" spc="100" kern="0" dirty="0">
                <a:solidFill>
                  <a:schemeClr val="bg1"/>
                </a:solidFill>
              </a:rPr>
              <a:t>İŞLETME</a:t>
            </a:r>
            <a:endParaRPr lang="en-US" sz="1000" dirty="0"/>
          </a:p>
        </p:txBody>
      </p:sp>
      <p:sp>
        <p:nvSpPr>
          <p:cNvPr id="7" name="kart"/>
          <p:cNvSpPr/>
          <p:nvPr/>
        </p:nvSpPr>
        <p:spPr>
          <a:xfrm>
            <a:off x="548640" y="1920240"/>
            <a:ext cx="3545738" cy="2697480"/>
          </a:xfrm>
          <a:prstGeom prst="roundRect">
            <a:avLst>
              <a:gd name="adj" fmla="val 4746"/>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8" name="ikon-zemin"/>
          <p:cNvSpPr/>
          <p:nvPr/>
        </p:nvSpPr>
        <p:spPr>
          <a:xfrm>
            <a:off x="749808" y="2121408"/>
            <a:ext cx="502920" cy="502920"/>
          </a:xfrm>
          <a:prstGeom prst="ellipse">
            <a:avLst/>
          </a:prstGeom>
          <a:solidFill>
            <a:schemeClr val="accent1"/>
          </a:solidFill>
          <a:ln w="12700">
            <a:solidFill>
              <a:schemeClr val="accent1"/>
            </a:solidFill>
            <a:prstDash val="solid"/>
          </a:ln>
        </p:spPr>
      </p:sp>
      <p:pic>
        <p:nvPicPr>
          <p:cNvPr id="9" name="ikon-FaUserGraduate" descr="preencoded.png">    </p:cNvPr>
          <p:cNvPicPr>
            <a:picLocks noChangeAspect="1"/>
          </p:cNvPicPr>
          <p:nvPr/>
        </p:nvPicPr>
        <p:blipFill>
          <a:blip r:embed="rId1"/>
          <a:stretch>
            <a:fillRect/>
          </a:stretch>
        </p:blipFill>
        <p:spPr>
          <a:xfrm>
            <a:off x="870509" y="2242109"/>
            <a:ext cx="261518" cy="261518"/>
          </a:xfrm>
          <a:prstGeom prst="rect">
            <a:avLst/>
          </a:prstGeom>
        </p:spPr>
      </p:pic>
      <p:sp>
        <p:nvSpPr>
          <p:cNvPr id="10" name="Text 7"/>
          <p:cNvSpPr txBox="1"/>
          <p:nvPr/>
        </p:nvSpPr>
        <p:spPr>
          <a:xfrm>
            <a:off x="1389888" y="2121408"/>
            <a:ext cx="2585618" cy="502920"/>
          </a:xfrm>
          <a:prstGeom prst="rect">
            <a:avLst/>
          </a:prstGeom>
          <a:noFill/>
          <a:ln/>
        </p:spPr>
        <p:txBody>
          <a:bodyPr wrap="square" lIns="0" tIns="0" rIns="0" bIns="0" rtlCol="0" anchor="ctr"/>
          <a:lstStyle/>
          <a:p>
            <a:pPr indent="0" marL="0">
              <a:buNone/>
            </a:pPr>
            <a:r>
              <a:rPr lang="en-US" sz="1700" b="1" dirty="0">
                <a:solidFill>
                  <a:schemeClr val="accent1"/>
                </a:solidFill>
              </a:rPr>
              <a:t>Öğrenciye ait bilgiler</a:t>
            </a:r>
            <a:endParaRPr lang="en-US" sz="1700" dirty="0"/>
          </a:p>
        </p:txBody>
      </p:sp>
      <p:sp>
        <p:nvSpPr>
          <p:cNvPr id="11" name="Text 8"/>
          <p:cNvSpPr txBox="1"/>
          <p:nvPr/>
        </p:nvSpPr>
        <p:spPr>
          <a:xfrm>
            <a:off x="777240" y="2788920"/>
            <a:ext cx="3134258" cy="1737360"/>
          </a:xfrm>
          <a:prstGeom prst="rect">
            <a:avLst/>
          </a:prstGeom>
          <a:noFill/>
          <a:ln/>
        </p:spPr>
        <p:txBody>
          <a:bodyPr wrap="square" lIns="0" tIns="0" rIns="0" bIns="0" rtlCol="0" anchor="t"/>
          <a:lstStyle/>
          <a:p>
            <a:pPr marL="215900" indent="-215900">
              <a:spcAft>
                <a:spcPts val="400"/>
              </a:spcAft>
              <a:buSzPct val="100000"/>
              <a:buChar char="•"/>
            </a:pPr>
            <a:r>
              <a:rPr lang="en-US" sz="1500" dirty="0">
                <a:solidFill>
                  <a:schemeClr val="tx1"/>
                </a:solidFill>
              </a:rPr>
              <a:t>Adı soyadı, TC kimlik no</a:t>
            </a:r>
            <a:endParaRPr lang="en-US" sz="1500" dirty="0"/>
          </a:p>
          <a:p>
            <a:pPr marL="215900" indent="-215900">
              <a:spcAft>
                <a:spcPts val="400"/>
              </a:spcAft>
              <a:buSzPct val="100000"/>
              <a:buChar char="•"/>
            </a:pPr>
            <a:r>
              <a:rPr lang="en-US" sz="1500" dirty="0">
                <a:solidFill>
                  <a:schemeClr val="tx1"/>
                </a:solidFill>
              </a:rPr>
              <a:t>Doğum tarihi, öğrenci no</a:t>
            </a:r>
            <a:endParaRPr lang="en-US" sz="1500" dirty="0"/>
          </a:p>
          <a:p>
            <a:pPr marL="215900" indent="-215900">
              <a:spcAft>
                <a:spcPts val="400"/>
              </a:spcAft>
              <a:buSzPct val="100000"/>
              <a:buChar char="•"/>
            </a:pPr>
            <a:r>
              <a:rPr lang="en-US" sz="1500" dirty="0">
                <a:solidFill>
                  <a:schemeClr val="tx1"/>
                </a:solidFill>
              </a:rPr>
              <a:t>Program adı, cep telefonu</a:t>
            </a:r>
            <a:endParaRPr lang="en-US" sz="1500" dirty="0"/>
          </a:p>
          <a:p>
            <a:pPr marL="215900" indent="-215900">
              <a:spcAft>
                <a:spcPts val="400"/>
              </a:spcAft>
              <a:buSzPct val="100000"/>
              <a:buChar char="•"/>
            </a:pPr>
            <a:r>
              <a:rPr lang="en-US" sz="1500" dirty="0">
                <a:solidFill>
                  <a:schemeClr val="tx1"/>
                </a:solidFill>
              </a:rPr>
              <a:t>İş yeri uygulama dönemi</a:t>
            </a:r>
            <a:endParaRPr lang="en-US" sz="1500" dirty="0"/>
          </a:p>
        </p:txBody>
      </p:sp>
      <p:sp>
        <p:nvSpPr>
          <p:cNvPr id="12" name="kart"/>
          <p:cNvSpPr/>
          <p:nvPr/>
        </p:nvSpPr>
        <p:spPr>
          <a:xfrm>
            <a:off x="4322978" y="1920240"/>
            <a:ext cx="3545738" cy="2697480"/>
          </a:xfrm>
          <a:prstGeom prst="roundRect">
            <a:avLst>
              <a:gd name="adj" fmla="val 4746"/>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3" name="ikon-zemin"/>
          <p:cNvSpPr/>
          <p:nvPr/>
        </p:nvSpPr>
        <p:spPr>
          <a:xfrm>
            <a:off x="4524146" y="2121408"/>
            <a:ext cx="502920" cy="502920"/>
          </a:xfrm>
          <a:prstGeom prst="ellipse">
            <a:avLst/>
          </a:prstGeom>
          <a:solidFill>
            <a:schemeClr val="accent2"/>
          </a:solidFill>
          <a:ln w="12700">
            <a:solidFill>
              <a:schemeClr val="accent2"/>
            </a:solidFill>
            <a:prstDash val="solid"/>
          </a:ln>
        </p:spPr>
      </p:sp>
      <p:pic>
        <p:nvPicPr>
          <p:cNvPr id="14" name="ikon-FaIndustry" descr="preencoded.png">    </p:cNvPr>
          <p:cNvPicPr>
            <a:picLocks noChangeAspect="1"/>
          </p:cNvPicPr>
          <p:nvPr/>
        </p:nvPicPr>
        <p:blipFill>
          <a:blip r:embed="rId2"/>
          <a:stretch>
            <a:fillRect/>
          </a:stretch>
        </p:blipFill>
        <p:spPr>
          <a:xfrm>
            <a:off x="4644847" y="2242109"/>
            <a:ext cx="261518" cy="261518"/>
          </a:xfrm>
          <a:prstGeom prst="rect">
            <a:avLst/>
          </a:prstGeom>
        </p:spPr>
      </p:pic>
      <p:sp>
        <p:nvSpPr>
          <p:cNvPr id="15" name="Text 11"/>
          <p:cNvSpPr txBox="1"/>
          <p:nvPr/>
        </p:nvSpPr>
        <p:spPr>
          <a:xfrm>
            <a:off x="5164226" y="2121408"/>
            <a:ext cx="2585618" cy="502920"/>
          </a:xfrm>
          <a:prstGeom prst="rect">
            <a:avLst/>
          </a:prstGeom>
          <a:noFill/>
          <a:ln/>
        </p:spPr>
        <p:txBody>
          <a:bodyPr wrap="square" lIns="0" tIns="0" rIns="0" bIns="0" rtlCol="0" anchor="ctr"/>
          <a:lstStyle/>
          <a:p>
            <a:pPr indent="0" marL="0">
              <a:buNone/>
            </a:pPr>
            <a:r>
              <a:rPr lang="en-US" sz="1700" b="1" dirty="0">
                <a:solidFill>
                  <a:schemeClr val="accent2"/>
                </a:solidFill>
              </a:rPr>
              <a:t>İşletmeye ait bilgiler</a:t>
            </a:r>
            <a:endParaRPr lang="en-US" sz="1700" dirty="0"/>
          </a:p>
        </p:txBody>
      </p:sp>
      <p:sp>
        <p:nvSpPr>
          <p:cNvPr id="16" name="Text 12"/>
          <p:cNvSpPr txBox="1"/>
          <p:nvPr/>
        </p:nvSpPr>
        <p:spPr>
          <a:xfrm>
            <a:off x="4551578" y="2788920"/>
            <a:ext cx="3134258" cy="1737360"/>
          </a:xfrm>
          <a:prstGeom prst="rect">
            <a:avLst/>
          </a:prstGeom>
          <a:noFill/>
          <a:ln/>
        </p:spPr>
        <p:txBody>
          <a:bodyPr wrap="square" lIns="0" tIns="0" rIns="0" bIns="0" rtlCol="0" anchor="t"/>
          <a:lstStyle/>
          <a:p>
            <a:pPr marL="215900" indent="-215900">
              <a:spcAft>
                <a:spcPts val="400"/>
              </a:spcAft>
              <a:buSzPct val="100000"/>
              <a:buChar char="•"/>
            </a:pPr>
            <a:r>
              <a:rPr lang="en-US" sz="1500" dirty="0">
                <a:solidFill>
                  <a:schemeClr val="tx1"/>
                </a:solidFill>
              </a:rPr>
              <a:t>İş yerinin adı (varsa kaşesi)</a:t>
            </a:r>
            <a:endParaRPr lang="en-US" sz="1500" dirty="0"/>
          </a:p>
          <a:p>
            <a:pPr marL="215900" indent="-215900">
              <a:spcAft>
                <a:spcPts val="400"/>
              </a:spcAft>
              <a:buSzPct val="100000"/>
              <a:buChar char="•"/>
            </a:pPr>
            <a:r>
              <a:rPr lang="en-US" sz="1500" dirty="0">
                <a:solidFill>
                  <a:schemeClr val="tx1"/>
                </a:solidFill>
              </a:rPr>
              <a:t>TC kimlik no, vergi no</a:t>
            </a:r>
            <a:endParaRPr lang="en-US" sz="1500" dirty="0"/>
          </a:p>
          <a:p>
            <a:pPr marL="215900" indent="-215900">
              <a:spcAft>
                <a:spcPts val="400"/>
              </a:spcAft>
              <a:buSzPct val="100000"/>
              <a:buChar char="•"/>
            </a:pPr>
            <a:r>
              <a:rPr lang="en-US" sz="1500" dirty="0">
                <a:solidFill>
                  <a:schemeClr val="tx1"/>
                </a:solidFill>
              </a:rPr>
              <a:t>SGK işyeri sicil numarası</a:t>
            </a:r>
            <a:endParaRPr lang="en-US" sz="1500" dirty="0"/>
          </a:p>
          <a:p>
            <a:pPr marL="215900" indent="-215900">
              <a:spcAft>
                <a:spcPts val="400"/>
              </a:spcAft>
              <a:buSzPct val="100000"/>
              <a:buChar char="•"/>
            </a:pPr>
            <a:r>
              <a:rPr lang="en-US" sz="1500" dirty="0">
                <a:solidFill>
                  <a:schemeClr val="tx1"/>
                </a:solidFill>
              </a:rPr>
              <a:t>Çalışan personel sayısı (rakam ve yazı)</a:t>
            </a:r>
            <a:endParaRPr lang="en-US" sz="1500" dirty="0"/>
          </a:p>
          <a:p>
            <a:pPr marL="215900" indent="-215900">
              <a:spcAft>
                <a:spcPts val="400"/>
              </a:spcAft>
              <a:buSzPct val="100000"/>
              <a:buChar char="•"/>
            </a:pPr>
            <a:r>
              <a:rPr lang="en-US" sz="1500" dirty="0">
                <a:solidFill>
                  <a:schemeClr val="tx1"/>
                </a:solidFill>
              </a:rPr>
              <a:t>Telefon, adres</a:t>
            </a:r>
            <a:endParaRPr lang="en-US" sz="1500" dirty="0"/>
          </a:p>
          <a:p>
            <a:pPr marL="215900" indent="-215900">
              <a:spcAft>
                <a:spcPts val="400"/>
              </a:spcAft>
              <a:buSzPct val="100000"/>
              <a:buChar char="•"/>
            </a:pPr>
            <a:r>
              <a:rPr lang="en-US" sz="1500" dirty="0">
                <a:solidFill>
                  <a:schemeClr val="tx1"/>
                </a:solidFill>
              </a:rPr>
              <a:t>Banka hesabı sahibi, IBAN</a:t>
            </a:r>
            <a:endParaRPr lang="en-US" sz="1500" dirty="0"/>
          </a:p>
        </p:txBody>
      </p:sp>
      <p:sp>
        <p:nvSpPr>
          <p:cNvPr id="17" name="kart"/>
          <p:cNvSpPr/>
          <p:nvPr/>
        </p:nvSpPr>
        <p:spPr>
          <a:xfrm>
            <a:off x="8097317" y="1920240"/>
            <a:ext cx="3545738" cy="2697480"/>
          </a:xfrm>
          <a:prstGeom prst="roundRect">
            <a:avLst>
              <a:gd name="adj" fmla="val 4746"/>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8" name="ikon-zemin"/>
          <p:cNvSpPr/>
          <p:nvPr/>
        </p:nvSpPr>
        <p:spPr>
          <a:xfrm>
            <a:off x="8298485" y="2121408"/>
            <a:ext cx="502920" cy="502920"/>
          </a:xfrm>
          <a:prstGeom prst="ellipse">
            <a:avLst/>
          </a:prstGeom>
          <a:solidFill>
            <a:schemeClr val="accent3"/>
          </a:solidFill>
          <a:ln w="12700">
            <a:solidFill>
              <a:schemeClr val="accent3"/>
            </a:solidFill>
            <a:prstDash val="solid"/>
          </a:ln>
        </p:spPr>
      </p:sp>
      <p:pic>
        <p:nvPicPr>
          <p:cNvPr id="19" name="ikon-FaMoneyBillWave" descr="preencoded.png">    </p:cNvPr>
          <p:cNvPicPr>
            <a:picLocks noChangeAspect="1"/>
          </p:cNvPicPr>
          <p:nvPr/>
        </p:nvPicPr>
        <p:blipFill>
          <a:blip r:embed="rId3"/>
          <a:stretch>
            <a:fillRect/>
          </a:stretch>
        </p:blipFill>
        <p:spPr>
          <a:xfrm>
            <a:off x="8419186" y="2242109"/>
            <a:ext cx="261518" cy="261518"/>
          </a:xfrm>
          <a:prstGeom prst="rect">
            <a:avLst/>
          </a:prstGeom>
        </p:spPr>
      </p:pic>
      <p:sp>
        <p:nvSpPr>
          <p:cNvPr id="20" name="Text 15"/>
          <p:cNvSpPr txBox="1"/>
          <p:nvPr/>
        </p:nvSpPr>
        <p:spPr>
          <a:xfrm>
            <a:off x="8938565" y="2121408"/>
            <a:ext cx="2585618" cy="502920"/>
          </a:xfrm>
          <a:prstGeom prst="rect">
            <a:avLst/>
          </a:prstGeom>
          <a:noFill/>
          <a:ln/>
        </p:spPr>
        <p:txBody>
          <a:bodyPr wrap="square" lIns="0" tIns="0" rIns="0" bIns="0" rtlCol="0" anchor="ctr"/>
          <a:lstStyle/>
          <a:p>
            <a:pPr indent="0" marL="0">
              <a:buNone/>
            </a:pPr>
            <a:r>
              <a:rPr lang="en-US" sz="1700" b="1" dirty="0">
                <a:solidFill>
                  <a:schemeClr val="accent3"/>
                </a:solidFill>
              </a:rPr>
              <a:t>Ödenen ücret bilgisi</a:t>
            </a:r>
            <a:endParaRPr lang="en-US" sz="1700" dirty="0"/>
          </a:p>
        </p:txBody>
      </p:sp>
      <p:sp>
        <p:nvSpPr>
          <p:cNvPr id="21" name="Text 16"/>
          <p:cNvSpPr txBox="1"/>
          <p:nvPr/>
        </p:nvSpPr>
        <p:spPr>
          <a:xfrm>
            <a:off x="8325917" y="2788920"/>
            <a:ext cx="3134258" cy="1737360"/>
          </a:xfrm>
          <a:prstGeom prst="rect">
            <a:avLst/>
          </a:prstGeom>
          <a:noFill/>
          <a:ln/>
        </p:spPr>
        <p:txBody>
          <a:bodyPr wrap="square" lIns="0" tIns="0" rIns="0" bIns="0" rtlCol="0" anchor="t"/>
          <a:lstStyle/>
          <a:p>
            <a:pPr marL="215900" indent="-215900">
              <a:spcAft>
                <a:spcPts val="400"/>
              </a:spcAft>
              <a:buSzPct val="100000"/>
              <a:buChar char="•"/>
            </a:pPr>
            <a:r>
              <a:rPr lang="en-US" sz="1500" dirty="0">
                <a:solidFill>
                  <a:schemeClr val="tx1"/>
                </a:solidFill>
              </a:rPr>
              <a:t>Ücretin ilgili olduğu ay / yıl</a:t>
            </a:r>
            <a:endParaRPr lang="en-US" sz="1500" dirty="0"/>
          </a:p>
          <a:p>
            <a:pPr marL="215900" indent="-215900">
              <a:spcAft>
                <a:spcPts val="400"/>
              </a:spcAft>
              <a:buSzPct val="100000"/>
              <a:buChar char="•"/>
            </a:pPr>
            <a:r>
              <a:rPr lang="en-US" sz="1500" dirty="0">
                <a:solidFill>
                  <a:schemeClr val="tx1"/>
                </a:solidFill>
              </a:rPr>
              <a:t>Ücrete esas gün sayısı</a:t>
            </a:r>
            <a:endParaRPr lang="en-US" sz="1500" dirty="0"/>
          </a:p>
          <a:p>
            <a:pPr marL="215900" indent="-215900">
              <a:spcAft>
                <a:spcPts val="400"/>
              </a:spcAft>
              <a:buSzPct val="100000"/>
              <a:buChar char="•"/>
            </a:pPr>
            <a:r>
              <a:rPr lang="en-US" sz="1500" dirty="0">
                <a:solidFill>
                  <a:schemeClr val="tx1"/>
                </a:solidFill>
              </a:rPr>
              <a:t>Ödenen ücret (TL)</a:t>
            </a:r>
            <a:endParaRPr lang="en-US" sz="1500" dirty="0"/>
          </a:p>
          <a:p>
            <a:pPr marL="215900" indent="-215900">
              <a:spcAft>
                <a:spcPts val="400"/>
              </a:spcAft>
              <a:buSzPct val="100000"/>
              <a:buChar char="•"/>
            </a:pPr>
            <a:r>
              <a:rPr lang="en-US" sz="1500" dirty="0">
                <a:solidFill>
                  <a:schemeClr val="tx1"/>
                </a:solidFill>
              </a:rPr>
              <a:t>Firma yetkilisi kaşe ve imzası</a:t>
            </a:r>
            <a:endParaRPr lang="en-US" sz="1500" dirty="0"/>
          </a:p>
        </p:txBody>
      </p:sp>
      <p:sp>
        <p:nvSpPr>
          <p:cNvPr id="22" name="kart"/>
          <p:cNvSpPr/>
          <p:nvPr/>
        </p:nvSpPr>
        <p:spPr>
          <a:xfrm>
            <a:off x="548640" y="4800600"/>
            <a:ext cx="2636444" cy="1097280"/>
          </a:xfrm>
          <a:prstGeom prst="roundRect">
            <a:avLst>
              <a:gd name="adj" fmla="val 11667"/>
            </a:avLst>
          </a:prstGeom>
          <a:solidFill>
            <a:srgbClr val="F6F3FF"/>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3" name="ikon-zemin"/>
          <p:cNvSpPr/>
          <p:nvPr/>
        </p:nvSpPr>
        <p:spPr>
          <a:xfrm>
            <a:off x="685800" y="4937760"/>
            <a:ext cx="420624" cy="420624"/>
          </a:xfrm>
          <a:prstGeom prst="ellipse">
            <a:avLst/>
          </a:prstGeom>
          <a:solidFill>
            <a:schemeClr val="accent4"/>
          </a:solidFill>
          <a:ln w="12700">
            <a:solidFill>
              <a:schemeClr val="accent4"/>
            </a:solidFill>
            <a:prstDash val="solid"/>
          </a:ln>
        </p:spPr>
      </p:sp>
      <p:pic>
        <p:nvPicPr>
          <p:cNvPr id="24" name="ikon-FaKeyboard" descr="preencoded.png">    </p:cNvPr>
          <p:cNvPicPr>
            <a:picLocks noChangeAspect="1"/>
          </p:cNvPicPr>
          <p:nvPr/>
        </p:nvPicPr>
        <p:blipFill>
          <a:blip r:embed="rId4"/>
          <a:stretch>
            <a:fillRect/>
          </a:stretch>
        </p:blipFill>
        <p:spPr>
          <a:xfrm>
            <a:off x="786750" y="5038710"/>
            <a:ext cx="218724" cy="218724"/>
          </a:xfrm>
          <a:prstGeom prst="rect">
            <a:avLst/>
          </a:prstGeom>
        </p:spPr>
      </p:pic>
      <p:sp>
        <p:nvSpPr>
          <p:cNvPr id="25" name="Text 19"/>
          <p:cNvSpPr txBox="1"/>
          <p:nvPr/>
        </p:nvSpPr>
        <p:spPr>
          <a:xfrm>
            <a:off x="1188720" y="4910328"/>
            <a:ext cx="1904924" cy="457200"/>
          </a:xfrm>
          <a:prstGeom prst="rect">
            <a:avLst/>
          </a:prstGeom>
          <a:noFill/>
          <a:ln/>
        </p:spPr>
        <p:txBody>
          <a:bodyPr wrap="square" lIns="0" tIns="0" rIns="0" bIns="0" rtlCol="0" anchor="ctr"/>
          <a:lstStyle/>
          <a:p>
            <a:pPr indent="0" marL="0">
              <a:buNone/>
            </a:pPr>
            <a:r>
              <a:rPr lang="en-US" sz="1400" b="1" dirty="0">
                <a:solidFill>
                  <a:schemeClr val="accent4"/>
                </a:solidFill>
              </a:rPr>
              <a:t>Bilgisayarda doldurun</a:t>
            </a:r>
            <a:endParaRPr lang="en-US" sz="1400" dirty="0"/>
          </a:p>
        </p:txBody>
      </p:sp>
      <p:sp>
        <p:nvSpPr>
          <p:cNvPr id="26" name="Text 20"/>
          <p:cNvSpPr txBox="1"/>
          <p:nvPr/>
        </p:nvSpPr>
        <p:spPr>
          <a:xfrm>
            <a:off x="685800" y="5376672"/>
            <a:ext cx="2380412" cy="502920"/>
          </a:xfrm>
          <a:prstGeom prst="rect">
            <a:avLst/>
          </a:prstGeom>
          <a:noFill/>
          <a:ln/>
        </p:spPr>
        <p:txBody>
          <a:bodyPr wrap="square" lIns="0" tIns="0" rIns="0" bIns="0" rtlCol="0" anchor="t"/>
          <a:lstStyle/>
          <a:p>
            <a:pPr indent="0" marL="0">
              <a:buNone/>
            </a:pPr>
            <a:r>
              <a:rPr lang="en-US" sz="1300" dirty="0">
                <a:solidFill>
                  <a:schemeClr val="tx1"/>
                </a:solidFill>
              </a:rPr>
              <a:t>Alanlar eksiksiz ve doğru, bilgisayar ortamında doldurulmalıdır.</a:t>
            </a:r>
            <a:endParaRPr lang="en-US" sz="1300" dirty="0"/>
          </a:p>
        </p:txBody>
      </p:sp>
      <p:sp>
        <p:nvSpPr>
          <p:cNvPr id="27" name="kart"/>
          <p:cNvSpPr/>
          <p:nvPr/>
        </p:nvSpPr>
        <p:spPr>
          <a:xfrm>
            <a:off x="3367964" y="4800600"/>
            <a:ext cx="2636444" cy="1097280"/>
          </a:xfrm>
          <a:prstGeom prst="roundRect">
            <a:avLst>
              <a:gd name="adj" fmla="val 11667"/>
            </a:avLst>
          </a:prstGeom>
          <a:solidFill>
            <a:srgbClr val="F6F3FF"/>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8" name="ikon-zemin"/>
          <p:cNvSpPr/>
          <p:nvPr/>
        </p:nvSpPr>
        <p:spPr>
          <a:xfrm>
            <a:off x="3505124" y="4937760"/>
            <a:ext cx="420624" cy="420624"/>
          </a:xfrm>
          <a:prstGeom prst="ellipse">
            <a:avLst/>
          </a:prstGeom>
          <a:solidFill>
            <a:schemeClr val="accent5"/>
          </a:solidFill>
          <a:ln w="12700">
            <a:solidFill>
              <a:schemeClr val="accent5"/>
            </a:solidFill>
            <a:prstDash val="solid"/>
          </a:ln>
        </p:spPr>
      </p:sp>
      <p:pic>
        <p:nvPicPr>
          <p:cNvPr id="29" name="ikon-FaUniversity" descr="preencoded.png">    </p:cNvPr>
          <p:cNvPicPr>
            <a:picLocks noChangeAspect="1"/>
          </p:cNvPicPr>
          <p:nvPr/>
        </p:nvPicPr>
        <p:blipFill>
          <a:blip r:embed="rId5"/>
          <a:stretch>
            <a:fillRect/>
          </a:stretch>
        </p:blipFill>
        <p:spPr>
          <a:xfrm>
            <a:off x="3606074" y="5038710"/>
            <a:ext cx="218724" cy="218724"/>
          </a:xfrm>
          <a:prstGeom prst="rect">
            <a:avLst/>
          </a:prstGeom>
        </p:spPr>
      </p:pic>
      <p:sp>
        <p:nvSpPr>
          <p:cNvPr id="30" name="Text 23"/>
          <p:cNvSpPr txBox="1"/>
          <p:nvPr/>
        </p:nvSpPr>
        <p:spPr>
          <a:xfrm>
            <a:off x="4008044" y="4910328"/>
            <a:ext cx="1904924" cy="457200"/>
          </a:xfrm>
          <a:prstGeom prst="rect">
            <a:avLst/>
          </a:prstGeom>
          <a:noFill/>
          <a:ln/>
        </p:spPr>
        <p:txBody>
          <a:bodyPr wrap="square" lIns="0" tIns="0" rIns="0" bIns="0" rtlCol="0" anchor="ctr"/>
          <a:lstStyle/>
          <a:p>
            <a:pPr indent="0" marL="0">
              <a:buNone/>
            </a:pPr>
            <a:r>
              <a:rPr lang="en-US" sz="1400" b="1" dirty="0">
                <a:solidFill>
                  <a:schemeClr val="accent5"/>
                </a:solidFill>
              </a:rPr>
              <a:t>IBAN iş yeri adına</a:t>
            </a:r>
            <a:endParaRPr lang="en-US" sz="1400" dirty="0"/>
          </a:p>
        </p:txBody>
      </p:sp>
      <p:sp>
        <p:nvSpPr>
          <p:cNvPr id="31" name="Text 24"/>
          <p:cNvSpPr txBox="1"/>
          <p:nvPr/>
        </p:nvSpPr>
        <p:spPr>
          <a:xfrm>
            <a:off x="3505124" y="5376672"/>
            <a:ext cx="2380412" cy="502920"/>
          </a:xfrm>
          <a:prstGeom prst="rect">
            <a:avLst/>
          </a:prstGeom>
          <a:noFill/>
          <a:ln/>
        </p:spPr>
        <p:txBody>
          <a:bodyPr wrap="square" lIns="0" tIns="0" rIns="0" bIns="0" rtlCol="0" anchor="t"/>
          <a:lstStyle/>
          <a:p>
            <a:pPr indent="0" marL="0">
              <a:buNone/>
            </a:pPr>
            <a:r>
              <a:rPr lang="en-US" sz="1300" dirty="0">
                <a:solidFill>
                  <a:schemeClr val="tx1"/>
                </a:solidFill>
              </a:rPr>
              <a:t>Banka hesabı sahibi iş yeri adı ile uyuşmalıdır.</a:t>
            </a:r>
            <a:endParaRPr lang="en-US" sz="1300" dirty="0"/>
          </a:p>
        </p:txBody>
      </p:sp>
      <p:sp>
        <p:nvSpPr>
          <p:cNvPr id="32" name="kart"/>
          <p:cNvSpPr/>
          <p:nvPr/>
        </p:nvSpPr>
        <p:spPr>
          <a:xfrm>
            <a:off x="6187288" y="4800600"/>
            <a:ext cx="2636444" cy="1097280"/>
          </a:xfrm>
          <a:prstGeom prst="roundRect">
            <a:avLst>
              <a:gd name="adj" fmla="val 11667"/>
            </a:avLst>
          </a:prstGeom>
          <a:solidFill>
            <a:srgbClr val="F6F3FF"/>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33" name="ikon-zemin"/>
          <p:cNvSpPr/>
          <p:nvPr/>
        </p:nvSpPr>
        <p:spPr>
          <a:xfrm>
            <a:off x="6324448" y="4937760"/>
            <a:ext cx="420624" cy="420624"/>
          </a:xfrm>
          <a:prstGeom prst="ellipse">
            <a:avLst/>
          </a:prstGeom>
          <a:solidFill>
            <a:schemeClr val="accent6"/>
          </a:solidFill>
          <a:ln w="12700">
            <a:solidFill>
              <a:schemeClr val="accent6"/>
            </a:solidFill>
            <a:prstDash val="solid"/>
          </a:ln>
        </p:spPr>
      </p:sp>
      <p:pic>
        <p:nvPicPr>
          <p:cNvPr id="34" name="ikon-FaUsers" descr="preencoded.png">    </p:cNvPr>
          <p:cNvPicPr>
            <a:picLocks noChangeAspect="1"/>
          </p:cNvPicPr>
          <p:nvPr/>
        </p:nvPicPr>
        <p:blipFill>
          <a:blip r:embed="rId6"/>
          <a:stretch>
            <a:fillRect/>
          </a:stretch>
        </p:blipFill>
        <p:spPr>
          <a:xfrm>
            <a:off x="6425397" y="5038710"/>
            <a:ext cx="218724" cy="218724"/>
          </a:xfrm>
          <a:prstGeom prst="rect">
            <a:avLst/>
          </a:prstGeom>
        </p:spPr>
      </p:pic>
      <p:sp>
        <p:nvSpPr>
          <p:cNvPr id="35" name="Text 27"/>
          <p:cNvSpPr txBox="1"/>
          <p:nvPr/>
        </p:nvSpPr>
        <p:spPr>
          <a:xfrm>
            <a:off x="6827368" y="4910328"/>
            <a:ext cx="1904924" cy="457200"/>
          </a:xfrm>
          <a:prstGeom prst="rect">
            <a:avLst/>
          </a:prstGeom>
          <a:noFill/>
          <a:ln/>
        </p:spPr>
        <p:txBody>
          <a:bodyPr wrap="square" lIns="0" tIns="0" rIns="0" bIns="0" rtlCol="0" anchor="ctr"/>
          <a:lstStyle/>
          <a:p>
            <a:pPr indent="0" marL="0">
              <a:buNone/>
            </a:pPr>
            <a:r>
              <a:rPr lang="en-US" sz="1400" b="1" dirty="0">
                <a:solidFill>
                  <a:schemeClr val="accent6"/>
                </a:solidFill>
              </a:rPr>
              <a:t>Personel sayısı önemli</a:t>
            </a:r>
            <a:endParaRPr lang="en-US" sz="1400" dirty="0"/>
          </a:p>
        </p:txBody>
      </p:sp>
      <p:sp>
        <p:nvSpPr>
          <p:cNvPr id="36" name="Text 28"/>
          <p:cNvSpPr txBox="1"/>
          <p:nvPr/>
        </p:nvSpPr>
        <p:spPr>
          <a:xfrm>
            <a:off x="6324448" y="5376672"/>
            <a:ext cx="2380412" cy="502920"/>
          </a:xfrm>
          <a:prstGeom prst="rect">
            <a:avLst/>
          </a:prstGeom>
          <a:noFill/>
          <a:ln/>
        </p:spPr>
        <p:txBody>
          <a:bodyPr wrap="square" lIns="0" tIns="0" rIns="0" bIns="0" rtlCol="0" anchor="t"/>
          <a:lstStyle/>
          <a:p>
            <a:pPr indent="0" marL="0">
              <a:buNone/>
            </a:pPr>
            <a:r>
              <a:rPr lang="en-US" sz="1300" dirty="0">
                <a:solidFill>
                  <a:schemeClr val="tx1"/>
                </a:solidFill>
              </a:rPr>
              <a:t>Katkı oranı çalışan personel sayısına göre belirlenir.</a:t>
            </a:r>
            <a:endParaRPr lang="en-US" sz="1300" dirty="0"/>
          </a:p>
        </p:txBody>
      </p:sp>
      <p:sp>
        <p:nvSpPr>
          <p:cNvPr id="37" name="kart"/>
          <p:cNvSpPr/>
          <p:nvPr/>
        </p:nvSpPr>
        <p:spPr>
          <a:xfrm>
            <a:off x="9006611" y="4800600"/>
            <a:ext cx="2636444" cy="1097280"/>
          </a:xfrm>
          <a:prstGeom prst="roundRect">
            <a:avLst>
              <a:gd name="adj" fmla="val 11667"/>
            </a:avLst>
          </a:prstGeom>
          <a:solidFill>
            <a:srgbClr val="F6F3FF"/>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38" name="ikon-zemin"/>
          <p:cNvSpPr/>
          <p:nvPr/>
        </p:nvSpPr>
        <p:spPr>
          <a:xfrm>
            <a:off x="9143771" y="4937760"/>
            <a:ext cx="420624" cy="420624"/>
          </a:xfrm>
          <a:prstGeom prst="ellipse">
            <a:avLst/>
          </a:prstGeom>
          <a:solidFill>
            <a:schemeClr val="tx2"/>
          </a:solidFill>
          <a:ln w="12700">
            <a:solidFill>
              <a:schemeClr val="tx2"/>
            </a:solidFill>
            <a:prstDash val="solid"/>
          </a:ln>
        </p:spPr>
      </p:sp>
      <p:pic>
        <p:nvPicPr>
          <p:cNvPr id="39" name="ikon-FaLandmark" descr="preencoded.png">    </p:cNvPr>
          <p:cNvPicPr>
            <a:picLocks noChangeAspect="1"/>
          </p:cNvPicPr>
          <p:nvPr/>
        </p:nvPicPr>
        <p:blipFill>
          <a:blip r:embed="rId7"/>
          <a:stretch>
            <a:fillRect/>
          </a:stretch>
        </p:blipFill>
        <p:spPr>
          <a:xfrm>
            <a:off x="9244721" y="5038710"/>
            <a:ext cx="218724" cy="218724"/>
          </a:xfrm>
          <a:prstGeom prst="rect">
            <a:avLst/>
          </a:prstGeom>
        </p:spPr>
      </p:pic>
      <p:sp>
        <p:nvSpPr>
          <p:cNvPr id="40" name="Text 31"/>
          <p:cNvSpPr txBox="1"/>
          <p:nvPr/>
        </p:nvSpPr>
        <p:spPr>
          <a:xfrm>
            <a:off x="9646691" y="4910328"/>
            <a:ext cx="1904924" cy="457200"/>
          </a:xfrm>
          <a:prstGeom prst="rect">
            <a:avLst/>
          </a:prstGeom>
          <a:noFill/>
          <a:ln/>
        </p:spPr>
        <p:txBody>
          <a:bodyPr wrap="square" lIns="0" tIns="0" rIns="0" bIns="0" rtlCol="0" anchor="ctr"/>
          <a:lstStyle/>
          <a:p>
            <a:pPr indent="0" marL="0">
              <a:buNone/>
            </a:pPr>
            <a:r>
              <a:rPr lang="en-US" sz="1400" b="1" dirty="0">
                <a:solidFill>
                  <a:schemeClr val="tx2"/>
                </a:solidFill>
              </a:rPr>
              <a:t>Kamu kurumları</a:t>
            </a:r>
            <a:endParaRPr lang="en-US" sz="1400" dirty="0"/>
          </a:p>
        </p:txBody>
      </p:sp>
      <p:sp>
        <p:nvSpPr>
          <p:cNvPr id="41" name="Text 32"/>
          <p:cNvSpPr txBox="1"/>
          <p:nvPr/>
        </p:nvSpPr>
        <p:spPr>
          <a:xfrm>
            <a:off x="9143771" y="5376672"/>
            <a:ext cx="2380412" cy="502920"/>
          </a:xfrm>
          <a:prstGeom prst="rect">
            <a:avLst/>
          </a:prstGeom>
          <a:noFill/>
          <a:ln/>
        </p:spPr>
        <p:txBody>
          <a:bodyPr wrap="square" lIns="0" tIns="0" rIns="0" bIns="0" rtlCol="0" anchor="t"/>
          <a:lstStyle/>
          <a:p>
            <a:pPr indent="0" marL="0">
              <a:buNone/>
            </a:pPr>
            <a:r>
              <a:rPr lang="en-US" sz="1300" dirty="0">
                <a:solidFill>
                  <a:schemeClr val="tx1"/>
                </a:solidFill>
              </a:rPr>
              <a:t>Kapsam dışıdır; form doldurulmaz.</a:t>
            </a:r>
            <a:endParaRPr lang="en-US" sz="13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822960" y="1234440"/>
            <a:ext cx="2743200" cy="1188720"/>
          </a:xfrm>
          <a:prstGeom prst="rect">
            <a:avLst/>
          </a:prstGeom>
          <a:noFill/>
          <a:ln/>
        </p:spPr>
        <p:txBody>
          <a:bodyPr wrap="square" lIns="0" tIns="0" rIns="0" bIns="0" rtlCol="0" anchor="b"/>
          <a:lstStyle/>
          <a:p>
            <a:pPr indent="0" marL="0">
              <a:buNone/>
            </a:pPr>
            <a:r>
              <a:rPr lang="en-US" sz="8800" b="1" dirty="0">
                <a:solidFill>
                  <a:srgbClr val="8E7DF2"/>
                </a:solidFill>
              </a:rPr>
              <a:t>06</a:t>
            </a:r>
            <a:endParaRPr lang="en-US" sz="8800" dirty="0"/>
          </a:p>
        </p:txBody>
      </p:sp>
      <p:sp>
        <p:nvSpPr>
          <p:cNvPr id="3" name="Text 0"/>
          <p:cNvSpPr/>
          <p:nvPr>
            <p:ph idx="101" type="title" hasCustomPrompt="1"/>
          </p:nvPr>
        </p:nvSpPr>
        <p:spPr>
          <a:xfrm>
            <a:off x="822960" y="2514600"/>
            <a:ext cx="7680960" cy="960120"/>
          </a:xfrm>
          <a:prstGeom prst="rect">
            <a:avLst/>
          </a:prstGeom>
          <a:noFill/>
          <a:ln/>
        </p:spPr>
        <p:txBody>
          <a:bodyPr wrap="square" lIns="0" tIns="0" rIns="0" bIns="0" rtlCol="0" anchor="b"/>
          <a:lstStyle/>
          <a:p>
            <a:pPr algn="l" indent="0" marL="0">
              <a:buNone/>
            </a:pPr>
            <a:r>
              <a:rPr lang="en-US" sz="4600" b="1" dirty="0">
                <a:solidFill>
                  <a:schemeClr val="bg1"/>
                </a:solidFill>
              </a:rPr>
              <a:t>Özel durumlar ve görevler</a:t>
            </a:r>
            <a:endParaRPr lang="en-US" sz="4600" dirty="0"/>
          </a:p>
        </p:txBody>
      </p:sp>
      <p:sp>
        <p:nvSpPr>
          <p:cNvPr id="4" name="Text 0"/>
          <p:cNvSpPr/>
          <p:nvPr>
            <p:ph idx="102" type="body" hasCustomPrompt="1"/>
          </p:nvPr>
        </p:nvSpPr>
        <p:spPr>
          <a:xfrm>
            <a:off x="822960" y="3566160"/>
            <a:ext cx="7315200" cy="457200"/>
          </a:xfrm>
          <a:prstGeom prst="rect">
            <a:avLst/>
          </a:prstGeom>
          <a:noFill/>
          <a:ln/>
        </p:spPr>
        <p:txBody>
          <a:bodyPr wrap="square" lIns="0" tIns="0" rIns="0" bIns="0" rtlCol="0" anchor="t"/>
          <a:lstStyle/>
          <a:p>
            <a:pPr algn="l" indent="0" marL="0">
              <a:buNone/>
            </a:pPr>
            <a:r>
              <a:rPr lang="en-US" sz="2000" dirty="0">
                <a:solidFill>
                  <a:srgbClr val="D9D0FF"/>
                </a:solidFill>
              </a:rPr>
              <a:t>Yurt dışı, tanınma, Komisyon ve akademik personel</a:t>
            </a:r>
            <a:endParaRPr lang="en-US" sz="2000" dirty="0"/>
          </a:p>
        </p:txBody>
      </p:sp>
      <p:sp>
        <p:nvSpPr>
          <p:cNvPr id="5" name="Text 3"/>
          <p:cNvSpPr txBox="1"/>
          <p:nvPr/>
        </p:nvSpPr>
        <p:spPr>
          <a:xfrm>
            <a:off x="822960" y="4343400"/>
            <a:ext cx="6858000" cy="173736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rgbClr val="EFEAFF"/>
                </a:solidFill>
              </a:rPr>
              <a:t>Özel durumlar</a:t>
            </a:r>
            <a:endParaRPr lang="en-US" sz="1700" dirty="0"/>
          </a:p>
          <a:p>
            <a:pPr marL="228600" indent="-228600">
              <a:spcAft>
                <a:spcPts val="600"/>
              </a:spcAft>
              <a:buSzPct val="100000"/>
              <a:buChar char="●"/>
            </a:pPr>
            <a:r>
              <a:rPr lang="en-US" sz="1700" dirty="0">
                <a:solidFill>
                  <a:srgbClr val="EFEAFF"/>
                </a:solidFill>
              </a:rPr>
              <a:t>Komisyon ve bölüm başkanı</a:t>
            </a:r>
            <a:endParaRPr lang="en-US" sz="1700" dirty="0"/>
          </a:p>
          <a:p>
            <a:pPr marL="228600" indent="-228600">
              <a:spcAft>
                <a:spcPts val="600"/>
              </a:spcAft>
              <a:buSzPct val="100000"/>
              <a:buChar char="●"/>
            </a:pPr>
            <a:r>
              <a:rPr lang="en-US" sz="1700" dirty="0">
                <a:solidFill>
                  <a:srgbClr val="EFEAFF"/>
                </a:solidFill>
              </a:rPr>
              <a:t>Sorumlu öğretim elemanı ve İME koordinatörü</a:t>
            </a:r>
            <a:endParaRPr lang="en-US" sz="1700" dirty="0"/>
          </a:p>
          <a:p>
            <a:pPr marL="228600" indent="-228600">
              <a:spcAft>
                <a:spcPts val="600"/>
              </a:spcAft>
              <a:buSzPct val="100000"/>
              <a:buChar char="●"/>
            </a:pPr>
            <a:r>
              <a:rPr lang="en-US" sz="1700" dirty="0">
                <a:solidFill>
                  <a:srgbClr val="EFEAFF"/>
                </a:solidFill>
              </a:rPr>
              <a:t>Sistemde bölüm başkanı işlemleri</a:t>
            </a:r>
            <a:endParaRPr lang="en-US" sz="1700" dirty="0"/>
          </a:p>
          <a:p>
            <a:pPr marL="228600" indent="-228600">
              <a:spcAft>
                <a:spcPts val="600"/>
              </a:spcAft>
              <a:buSzPct val="100000"/>
              <a:buChar char="●"/>
            </a:pPr>
            <a:r>
              <a:rPr lang="en-US" sz="1700" dirty="0">
                <a:solidFill>
                  <a:srgbClr val="EFEAFF"/>
                </a:solidFill>
              </a:rPr>
              <a:t>İşletme ve eğitici personelin yükümlülükleri</a:t>
            </a:r>
            <a:endParaRPr lang="en-US" sz="17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D9D0FF"/>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Özel durumlar</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Olağan akış dışındaki durumlar da Usul ve Esaslarla düzenlenmiştir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19, 24, 25, 29, 32, 33</a:t>
            </a:r>
            <a:endParaRPr lang="en-US" sz="1000" dirty="0"/>
          </a:p>
        </p:txBody>
      </p:sp>
      <p:sp>
        <p:nvSpPr>
          <p:cNvPr id="5" name="etiket"/>
          <p:cNvSpPr txBox="1"/>
          <p:nvPr/>
        </p:nvSpPr>
        <p:spPr>
          <a:xfrm>
            <a:off x="8414309"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etiket"/>
          <p:cNvSpPr txBox="1"/>
          <p:nvPr/>
        </p:nvSpPr>
        <p:spPr>
          <a:xfrm>
            <a:off x="9286646" y="310896"/>
            <a:ext cx="1548994" cy="246888"/>
          </a:xfrm>
          <a:prstGeom prst="roundRect">
            <a:avLst>
              <a:gd name="adj" fmla="val 50000"/>
            </a:avLst>
          </a:prstGeom>
          <a:solidFill>
            <a:schemeClr val="accent3"/>
          </a:solidFill>
          <a:ln/>
        </p:spPr>
        <p:txBody>
          <a:bodyPr wrap="square" lIns="0" tIns="0" rIns="0" bIns="0" rtlCol="0" anchor="ctr"/>
          <a:lstStyle/>
          <a:p>
            <a:pPr algn="ctr" indent="0" marL="0">
              <a:buNone/>
            </a:pPr>
            <a:r>
              <a:rPr lang="en-US" sz="1000" b="1" spc="100" kern="0" dirty="0">
                <a:solidFill>
                  <a:schemeClr val="bg1"/>
                </a:solidFill>
              </a:rPr>
              <a:t>AKADEMİK PERSONEL</a:t>
            </a:r>
            <a:endParaRPr lang="en-US" sz="1000" dirty="0"/>
          </a:p>
        </p:txBody>
      </p:sp>
      <p:sp>
        <p:nvSpPr>
          <p:cNvPr id="7" name="kart"/>
          <p:cNvSpPr/>
          <p:nvPr/>
        </p:nvSpPr>
        <p:spPr>
          <a:xfrm>
            <a:off x="548640" y="1901952"/>
            <a:ext cx="5432908" cy="1920240"/>
          </a:xfrm>
          <a:prstGeom prst="roundRect">
            <a:avLst>
              <a:gd name="adj" fmla="val 6667"/>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8" name="ikon-zemin"/>
          <p:cNvSpPr/>
          <p:nvPr/>
        </p:nvSpPr>
        <p:spPr>
          <a:xfrm>
            <a:off x="749808" y="2084832"/>
            <a:ext cx="512064" cy="512064"/>
          </a:xfrm>
          <a:prstGeom prst="ellipse">
            <a:avLst/>
          </a:prstGeom>
          <a:solidFill>
            <a:schemeClr val="accent4"/>
          </a:solidFill>
          <a:ln w="12700">
            <a:solidFill>
              <a:schemeClr val="accent4"/>
            </a:solidFill>
            <a:prstDash val="solid"/>
          </a:ln>
        </p:spPr>
      </p:sp>
      <p:pic>
        <p:nvPicPr>
          <p:cNvPr id="9" name="ikon-FaGlobeEurope" descr="preencoded.png">    </p:cNvPr>
          <p:cNvPicPr>
            <a:picLocks noChangeAspect="1"/>
          </p:cNvPicPr>
          <p:nvPr/>
        </p:nvPicPr>
        <p:blipFill>
          <a:blip r:embed="rId1"/>
          <a:stretch>
            <a:fillRect/>
          </a:stretch>
        </p:blipFill>
        <p:spPr>
          <a:xfrm>
            <a:off x="872703" y="2207727"/>
            <a:ext cx="266273" cy="266273"/>
          </a:xfrm>
          <a:prstGeom prst="rect">
            <a:avLst/>
          </a:prstGeom>
        </p:spPr>
      </p:pic>
      <p:sp>
        <p:nvSpPr>
          <p:cNvPr id="10" name="Text 7"/>
          <p:cNvSpPr txBox="1"/>
          <p:nvPr/>
        </p:nvSpPr>
        <p:spPr>
          <a:xfrm>
            <a:off x="1389888" y="2084832"/>
            <a:ext cx="4427068" cy="512064"/>
          </a:xfrm>
          <a:prstGeom prst="rect">
            <a:avLst/>
          </a:prstGeom>
          <a:noFill/>
          <a:ln/>
        </p:spPr>
        <p:txBody>
          <a:bodyPr wrap="square" lIns="0" tIns="0" rIns="0" bIns="0" rtlCol="0" anchor="ctr"/>
          <a:lstStyle/>
          <a:p>
            <a:pPr indent="0" marL="0">
              <a:buNone/>
            </a:pPr>
            <a:r>
              <a:rPr lang="en-US" sz="1700" b="1" dirty="0">
                <a:solidFill>
                  <a:schemeClr val="accent4"/>
                </a:solidFill>
              </a:rPr>
              <a:t>Yurt dışında İME  </a:t>
            </a:r>
            <a:pPr indent="0" marL="0">
              <a:buNone/>
            </a:pPr>
            <a:r>
              <a:rPr lang="en-US" sz="1200" b="1" dirty="0">
                <a:solidFill>
                  <a:srgbClr val="8A84B0"/>
                </a:solidFill>
              </a:rPr>
              <a:t>Md. 24</a:t>
            </a:r>
            <a:endParaRPr lang="en-US" sz="1500" dirty="0"/>
          </a:p>
        </p:txBody>
      </p:sp>
      <p:sp>
        <p:nvSpPr>
          <p:cNvPr id="11" name="Text 8"/>
          <p:cNvSpPr txBox="1"/>
          <p:nvPr/>
        </p:nvSpPr>
        <p:spPr>
          <a:xfrm>
            <a:off x="777240" y="2679192"/>
            <a:ext cx="5021428" cy="1078992"/>
          </a:xfrm>
          <a:prstGeom prst="rect">
            <a:avLst/>
          </a:prstGeom>
          <a:noFill/>
          <a:ln/>
        </p:spPr>
        <p:txBody>
          <a:bodyPr wrap="square" lIns="0" tIns="0" rIns="0" bIns="0" rtlCol="0" anchor="t"/>
          <a:lstStyle/>
          <a:p>
            <a:pPr marL="215900" indent="-215900">
              <a:spcAft>
                <a:spcPts val="300"/>
              </a:spcAft>
              <a:buSzPct val="100000"/>
              <a:buChar char="•"/>
            </a:pPr>
            <a:r>
              <a:rPr lang="en-US" sz="1350" dirty="0">
                <a:solidFill>
                  <a:schemeClr val="tx1"/>
                </a:solidFill>
              </a:rPr>
              <a:t>Programı aksatmamak ve Komisyon onayı almak şartıyla yapılabilir</a:t>
            </a:r>
            <a:endParaRPr lang="en-US" sz="1350" dirty="0"/>
          </a:p>
          <a:p>
            <a:pPr marL="215900" indent="-215900">
              <a:spcAft>
                <a:spcPts val="300"/>
              </a:spcAft>
              <a:buSzPct val="100000"/>
              <a:buChar char="•"/>
            </a:pPr>
            <a:r>
              <a:rPr lang="en-US" sz="1350" dirty="0">
                <a:solidFill>
                  <a:schemeClr val="tx1"/>
                </a:solidFill>
              </a:rPr>
              <a:t>İşletme, eğitim planı, tarihler ve sigorta belgeleri başlamadan önce Komisyona sunulur</a:t>
            </a:r>
            <a:endParaRPr lang="en-US" sz="1350" dirty="0"/>
          </a:p>
          <a:p>
            <a:pPr marL="215900" indent="-215900">
              <a:spcAft>
                <a:spcPts val="300"/>
              </a:spcAft>
              <a:buSzPct val="100000"/>
              <a:buChar char="•"/>
            </a:pPr>
            <a:r>
              <a:rPr lang="en-US" sz="1350" dirty="0">
                <a:solidFill>
                  <a:schemeClr val="tx1"/>
                </a:solidFill>
              </a:rPr>
              <a:t>Yurt dışı sigorta primleri Üniversitece karşılanmaz</a:t>
            </a:r>
            <a:endParaRPr lang="en-US" sz="1350" dirty="0"/>
          </a:p>
        </p:txBody>
      </p:sp>
      <p:sp>
        <p:nvSpPr>
          <p:cNvPr id="12" name="kart"/>
          <p:cNvSpPr/>
          <p:nvPr/>
        </p:nvSpPr>
        <p:spPr>
          <a:xfrm>
            <a:off x="6210148" y="1901952"/>
            <a:ext cx="5432908" cy="1920240"/>
          </a:xfrm>
          <a:prstGeom prst="roundRect">
            <a:avLst>
              <a:gd name="adj" fmla="val 6667"/>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3" name="ikon-zemin"/>
          <p:cNvSpPr/>
          <p:nvPr/>
        </p:nvSpPr>
        <p:spPr>
          <a:xfrm>
            <a:off x="6411316" y="2084832"/>
            <a:ext cx="512064" cy="512064"/>
          </a:xfrm>
          <a:prstGeom prst="ellipse">
            <a:avLst/>
          </a:prstGeom>
          <a:solidFill>
            <a:schemeClr val="accent3"/>
          </a:solidFill>
          <a:ln w="12700">
            <a:solidFill>
              <a:schemeClr val="accent3"/>
            </a:solidFill>
            <a:prstDash val="solid"/>
          </a:ln>
        </p:spPr>
      </p:sp>
      <p:pic>
        <p:nvPicPr>
          <p:cNvPr id="14" name="ikon-FaAward" descr="preencoded.png">    </p:cNvPr>
          <p:cNvPicPr>
            <a:picLocks noChangeAspect="1"/>
          </p:cNvPicPr>
          <p:nvPr/>
        </p:nvPicPr>
        <p:blipFill>
          <a:blip r:embed="rId2"/>
          <a:stretch>
            <a:fillRect/>
          </a:stretch>
        </p:blipFill>
        <p:spPr>
          <a:xfrm>
            <a:off x="6534211" y="2207727"/>
            <a:ext cx="266273" cy="266273"/>
          </a:xfrm>
          <a:prstGeom prst="rect">
            <a:avLst/>
          </a:prstGeom>
        </p:spPr>
      </p:pic>
      <p:sp>
        <p:nvSpPr>
          <p:cNvPr id="15" name="Text 11"/>
          <p:cNvSpPr txBox="1"/>
          <p:nvPr/>
        </p:nvSpPr>
        <p:spPr>
          <a:xfrm>
            <a:off x="7051396" y="2084832"/>
            <a:ext cx="4427068" cy="512064"/>
          </a:xfrm>
          <a:prstGeom prst="rect">
            <a:avLst/>
          </a:prstGeom>
          <a:noFill/>
          <a:ln/>
        </p:spPr>
        <p:txBody>
          <a:bodyPr wrap="square" lIns="0" tIns="0" rIns="0" bIns="0" rtlCol="0" anchor="ctr"/>
          <a:lstStyle/>
          <a:p>
            <a:pPr indent="0" marL="0">
              <a:buNone/>
            </a:pPr>
            <a:r>
              <a:rPr lang="en-US" sz="1700" b="1" dirty="0">
                <a:solidFill>
                  <a:schemeClr val="accent3"/>
                </a:solidFill>
              </a:rPr>
              <a:t>Önceki öğrenmelerin tanınması  </a:t>
            </a:r>
            <a:pPr indent="0" marL="0">
              <a:buNone/>
            </a:pPr>
            <a:r>
              <a:rPr lang="en-US" sz="1200" b="1" dirty="0">
                <a:solidFill>
                  <a:srgbClr val="8A84B0"/>
                </a:solidFill>
              </a:rPr>
              <a:t>Md. 25</a:t>
            </a:r>
            <a:endParaRPr lang="en-US" sz="1500" dirty="0"/>
          </a:p>
        </p:txBody>
      </p:sp>
      <p:sp>
        <p:nvSpPr>
          <p:cNvPr id="16" name="Text 12"/>
          <p:cNvSpPr txBox="1"/>
          <p:nvPr/>
        </p:nvSpPr>
        <p:spPr>
          <a:xfrm>
            <a:off x="6438748" y="2679192"/>
            <a:ext cx="5021428" cy="1078992"/>
          </a:xfrm>
          <a:prstGeom prst="rect">
            <a:avLst/>
          </a:prstGeom>
          <a:noFill/>
          <a:ln/>
        </p:spPr>
        <p:txBody>
          <a:bodyPr wrap="square" lIns="0" tIns="0" rIns="0" bIns="0" rtlCol="0" anchor="t"/>
          <a:lstStyle/>
          <a:p>
            <a:pPr marL="215900" indent="-215900">
              <a:spcAft>
                <a:spcPts val="300"/>
              </a:spcAft>
              <a:buSzPct val="100000"/>
              <a:buChar char="•"/>
            </a:pPr>
            <a:r>
              <a:rPr lang="en-US" sz="1350" dirty="0">
                <a:solidFill>
                  <a:schemeClr val="tx1"/>
                </a:solidFill>
              </a:rPr>
              <a:t>Programla ilgili işte çalışmış/çalışan öğrenci, süre ve unvanını belgeleyerek başvurabilir</a:t>
            </a:r>
            <a:endParaRPr lang="en-US" sz="1350" dirty="0"/>
          </a:p>
          <a:p>
            <a:pPr marL="215900" indent="-215900">
              <a:spcAft>
                <a:spcPts val="300"/>
              </a:spcAft>
              <a:buSzPct val="100000"/>
              <a:buChar char="•"/>
            </a:pPr>
            <a:r>
              <a:rPr lang="en-US" sz="1350" dirty="0">
                <a:solidFill>
                  <a:schemeClr val="tx1"/>
                </a:solidFill>
              </a:rPr>
              <a:t>İntibak komisyonu olumlu karar verirse yalnızca ölçme ve değerlendirme yapılır</a:t>
            </a:r>
            <a:endParaRPr lang="en-US" sz="1350" dirty="0"/>
          </a:p>
          <a:p>
            <a:pPr marL="215900" indent="-215900">
              <a:spcAft>
                <a:spcPts val="300"/>
              </a:spcAft>
              <a:buSzPct val="100000"/>
              <a:buChar char="•"/>
            </a:pPr>
            <a:r>
              <a:rPr lang="en-US" sz="1350" dirty="0">
                <a:solidFill>
                  <a:schemeClr val="tx1"/>
                </a:solidFill>
              </a:rPr>
              <a:t>Yatay geçişte önceki İME'yi intibak komisyonu değerlendirir</a:t>
            </a:r>
            <a:endParaRPr lang="en-US" sz="1350" dirty="0"/>
          </a:p>
        </p:txBody>
      </p:sp>
      <p:sp>
        <p:nvSpPr>
          <p:cNvPr id="17" name="kart"/>
          <p:cNvSpPr/>
          <p:nvPr/>
        </p:nvSpPr>
        <p:spPr>
          <a:xfrm>
            <a:off x="548640" y="4023360"/>
            <a:ext cx="5432908" cy="1920240"/>
          </a:xfrm>
          <a:prstGeom prst="roundRect">
            <a:avLst>
              <a:gd name="adj" fmla="val 6667"/>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8" name="ikon-zemin"/>
          <p:cNvSpPr/>
          <p:nvPr/>
        </p:nvSpPr>
        <p:spPr>
          <a:xfrm>
            <a:off x="749808" y="4206240"/>
            <a:ext cx="512064" cy="512064"/>
          </a:xfrm>
          <a:prstGeom prst="ellipse">
            <a:avLst/>
          </a:prstGeom>
          <a:solidFill>
            <a:schemeClr val="accent6"/>
          </a:solidFill>
          <a:ln w="12700">
            <a:solidFill>
              <a:schemeClr val="accent6"/>
            </a:solidFill>
            <a:prstDash val="solid"/>
          </a:ln>
        </p:spPr>
      </p:sp>
      <p:pic>
        <p:nvPicPr>
          <p:cNvPr id="19" name="ikon-FaPlug" descr="preencoded.png">    </p:cNvPr>
          <p:cNvPicPr>
            <a:picLocks noChangeAspect="1"/>
          </p:cNvPicPr>
          <p:nvPr/>
        </p:nvPicPr>
        <p:blipFill>
          <a:blip r:embed="rId3"/>
          <a:stretch>
            <a:fillRect/>
          </a:stretch>
        </p:blipFill>
        <p:spPr>
          <a:xfrm>
            <a:off x="872703" y="4329135"/>
            <a:ext cx="266273" cy="266273"/>
          </a:xfrm>
          <a:prstGeom prst="rect">
            <a:avLst/>
          </a:prstGeom>
        </p:spPr>
      </p:pic>
      <p:sp>
        <p:nvSpPr>
          <p:cNvPr id="20" name="Text 15"/>
          <p:cNvSpPr txBox="1"/>
          <p:nvPr/>
        </p:nvSpPr>
        <p:spPr>
          <a:xfrm>
            <a:off x="1389888" y="4206240"/>
            <a:ext cx="4427068" cy="512064"/>
          </a:xfrm>
          <a:prstGeom prst="rect">
            <a:avLst/>
          </a:prstGeom>
          <a:noFill/>
          <a:ln/>
        </p:spPr>
        <p:txBody>
          <a:bodyPr wrap="square" lIns="0" tIns="0" rIns="0" bIns="0" rtlCol="0" anchor="ctr"/>
          <a:lstStyle/>
          <a:p>
            <a:pPr indent="0" marL="0">
              <a:buNone/>
            </a:pPr>
            <a:r>
              <a:rPr lang="en-US" sz="1700" b="1" dirty="0">
                <a:solidFill>
                  <a:schemeClr val="accent6"/>
                </a:solidFill>
              </a:rPr>
              <a:t>Sistem kullanılamazsa  </a:t>
            </a:r>
            <a:pPr indent="0" marL="0">
              <a:buNone/>
            </a:pPr>
            <a:r>
              <a:rPr lang="en-US" sz="1200" b="1" dirty="0">
                <a:solidFill>
                  <a:srgbClr val="8A84B0"/>
                </a:solidFill>
              </a:rPr>
              <a:t>Md. 19</a:t>
            </a:r>
            <a:endParaRPr lang="en-US" sz="1500" dirty="0"/>
          </a:p>
        </p:txBody>
      </p:sp>
      <p:sp>
        <p:nvSpPr>
          <p:cNvPr id="21" name="Text 16"/>
          <p:cNvSpPr txBox="1"/>
          <p:nvPr/>
        </p:nvSpPr>
        <p:spPr>
          <a:xfrm>
            <a:off x="777240" y="4800600"/>
            <a:ext cx="5021428" cy="1078992"/>
          </a:xfrm>
          <a:prstGeom prst="rect">
            <a:avLst/>
          </a:prstGeom>
          <a:noFill/>
          <a:ln/>
        </p:spPr>
        <p:txBody>
          <a:bodyPr wrap="square" lIns="0" tIns="0" rIns="0" bIns="0" rtlCol="0" anchor="t"/>
          <a:lstStyle/>
          <a:p>
            <a:pPr marL="215900" indent="-215900">
              <a:spcAft>
                <a:spcPts val="300"/>
              </a:spcAft>
              <a:buSzPct val="100000"/>
              <a:buChar char="•"/>
            </a:pPr>
            <a:r>
              <a:rPr lang="en-US" sz="1350" dirty="0">
                <a:solidFill>
                  <a:schemeClr val="tx1"/>
                </a:solidFill>
              </a:rPr>
              <a:t>Belgelendirilmiş mücbir sebep veya teknik imkânsızlıkta, Komisyon onayıyla manuel işlem yapılabilir</a:t>
            </a:r>
            <a:endParaRPr lang="en-US" sz="1350" dirty="0"/>
          </a:p>
          <a:p>
            <a:pPr marL="215900" indent="-215900">
              <a:spcAft>
                <a:spcPts val="300"/>
              </a:spcAft>
              <a:buSzPct val="100000"/>
              <a:buChar char="•"/>
            </a:pPr>
            <a:r>
              <a:rPr lang="en-US" sz="1350" dirty="0">
                <a:solidFill>
                  <a:schemeClr val="tx1"/>
                </a:solidFill>
              </a:rPr>
              <a:t>Kurulca onaylı güncel formlar kullanılır</a:t>
            </a:r>
            <a:endParaRPr lang="en-US" sz="1350" dirty="0"/>
          </a:p>
          <a:p>
            <a:pPr marL="215900" indent="-215900">
              <a:spcAft>
                <a:spcPts val="300"/>
              </a:spcAft>
              <a:buSzPct val="100000"/>
              <a:buChar char="•"/>
            </a:pPr>
            <a:r>
              <a:rPr lang="en-US" sz="1350" dirty="0">
                <a:solidFill>
                  <a:schemeClr val="tx1"/>
                </a:solidFill>
              </a:rPr>
              <a:t>Kayıtlar sonra sorumlu öğretim elemanına teslim edilir</a:t>
            </a:r>
            <a:endParaRPr lang="en-US" sz="1350" dirty="0"/>
          </a:p>
        </p:txBody>
      </p:sp>
      <p:sp>
        <p:nvSpPr>
          <p:cNvPr id="22" name="kart"/>
          <p:cNvSpPr/>
          <p:nvPr/>
        </p:nvSpPr>
        <p:spPr>
          <a:xfrm>
            <a:off x="6210148" y="4023360"/>
            <a:ext cx="5432908" cy="1920240"/>
          </a:xfrm>
          <a:prstGeom prst="roundRect">
            <a:avLst>
              <a:gd name="adj" fmla="val 6667"/>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3" name="ikon-zemin"/>
          <p:cNvSpPr/>
          <p:nvPr/>
        </p:nvSpPr>
        <p:spPr>
          <a:xfrm>
            <a:off x="6411316" y="4206240"/>
            <a:ext cx="512064" cy="512064"/>
          </a:xfrm>
          <a:prstGeom prst="ellipse">
            <a:avLst/>
          </a:prstGeom>
          <a:solidFill>
            <a:schemeClr val="tx2"/>
          </a:solidFill>
          <a:ln w="12700">
            <a:solidFill>
              <a:schemeClr val="tx2"/>
            </a:solidFill>
            <a:prstDash val="solid"/>
          </a:ln>
        </p:spPr>
      </p:sp>
      <p:pic>
        <p:nvPicPr>
          <p:cNvPr id="24" name="ikon-FaCloudShowersHeavy" descr="preencoded.png">    </p:cNvPr>
          <p:cNvPicPr>
            <a:picLocks noChangeAspect="1"/>
          </p:cNvPicPr>
          <p:nvPr/>
        </p:nvPicPr>
        <p:blipFill>
          <a:blip r:embed="rId4"/>
          <a:stretch>
            <a:fillRect/>
          </a:stretch>
        </p:blipFill>
        <p:spPr>
          <a:xfrm>
            <a:off x="6534211" y="4329135"/>
            <a:ext cx="266273" cy="266273"/>
          </a:xfrm>
          <a:prstGeom prst="rect">
            <a:avLst/>
          </a:prstGeom>
        </p:spPr>
      </p:pic>
      <p:sp>
        <p:nvSpPr>
          <p:cNvPr id="25" name="Text 19"/>
          <p:cNvSpPr txBox="1"/>
          <p:nvPr/>
        </p:nvSpPr>
        <p:spPr>
          <a:xfrm>
            <a:off x="7051396" y="4206240"/>
            <a:ext cx="4427068" cy="512064"/>
          </a:xfrm>
          <a:prstGeom prst="rect">
            <a:avLst/>
          </a:prstGeom>
          <a:noFill/>
          <a:ln/>
        </p:spPr>
        <p:txBody>
          <a:bodyPr wrap="square" lIns="0" tIns="0" rIns="0" bIns="0" rtlCol="0" anchor="ctr"/>
          <a:lstStyle/>
          <a:p>
            <a:pPr indent="0" marL="0">
              <a:buNone/>
            </a:pPr>
            <a:r>
              <a:rPr lang="en-US" sz="1700" b="1" dirty="0">
                <a:solidFill>
                  <a:schemeClr val="tx2"/>
                </a:solidFill>
              </a:rPr>
              <a:t>Mücbir sebep ve diğer hâller  </a:t>
            </a:r>
            <a:pPr indent="0" marL="0">
              <a:buNone/>
            </a:pPr>
            <a:r>
              <a:rPr lang="en-US" sz="1200" b="1" dirty="0">
                <a:solidFill>
                  <a:srgbClr val="8A84B0"/>
                </a:solidFill>
              </a:rPr>
              <a:t>Md. 29, 32, 33</a:t>
            </a:r>
            <a:endParaRPr lang="en-US" sz="1500" dirty="0"/>
          </a:p>
        </p:txBody>
      </p:sp>
      <p:sp>
        <p:nvSpPr>
          <p:cNvPr id="26" name="Text 20"/>
          <p:cNvSpPr txBox="1"/>
          <p:nvPr/>
        </p:nvSpPr>
        <p:spPr>
          <a:xfrm>
            <a:off x="6438748" y="4800600"/>
            <a:ext cx="5021428" cy="1078992"/>
          </a:xfrm>
          <a:prstGeom prst="rect">
            <a:avLst/>
          </a:prstGeom>
          <a:noFill/>
          <a:ln/>
        </p:spPr>
        <p:txBody>
          <a:bodyPr wrap="square" lIns="0" tIns="0" rIns="0" bIns="0" rtlCol="0" anchor="t"/>
          <a:lstStyle/>
          <a:p>
            <a:pPr marL="215900" indent="-215900">
              <a:spcAft>
                <a:spcPts val="300"/>
              </a:spcAft>
              <a:buSzPct val="100000"/>
              <a:buChar char="•"/>
            </a:pPr>
            <a:r>
              <a:rPr lang="en-US" sz="1350" dirty="0">
                <a:solidFill>
                  <a:schemeClr val="tx1"/>
                </a:solidFill>
              </a:rPr>
              <a:t>Afet, salgın vb. hâllerde YÖK'ün usul ve esasları uygulanır</a:t>
            </a:r>
            <a:endParaRPr lang="en-US" sz="1350" dirty="0"/>
          </a:p>
          <a:p>
            <a:pPr marL="215900" indent="-215900">
              <a:spcAft>
                <a:spcPts val="300"/>
              </a:spcAft>
              <a:buSzPct val="100000"/>
              <a:buChar char="•"/>
            </a:pPr>
            <a:r>
              <a:rPr lang="en-US" sz="1350" dirty="0">
                <a:solidFill>
                  <a:schemeClr val="tx1"/>
                </a:solidFill>
              </a:rPr>
              <a:t>Açık ceza infaz kurumundaki hükümlü öğrenciler: Çerçeve Yönerge md. 20</a:t>
            </a:r>
            <a:endParaRPr lang="en-US" sz="1350" dirty="0"/>
          </a:p>
          <a:p>
            <a:pPr marL="215900" indent="-215900">
              <a:spcAft>
                <a:spcPts val="300"/>
              </a:spcAft>
              <a:buSzPct val="100000"/>
              <a:buChar char="•"/>
            </a:pPr>
            <a:r>
              <a:rPr lang="en-US" sz="1350" dirty="0">
                <a:solidFill>
                  <a:schemeClr val="tx1"/>
                </a:solidFill>
              </a:rPr>
              <a:t>Hüküm bulunmayan hâllerde ilgili mevzuat uygulanır</a:t>
            </a:r>
            <a:endParaRPr lang="en-US" sz="135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İME Komisyonu ve bölüm başkanı</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Planlama, inceleme ve değerlendirme bölüm düzeyinde yürütülür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7, 8, 15/3, 26/5-6</a:t>
            </a:r>
            <a:endParaRPr lang="en-US" sz="1000" dirty="0"/>
          </a:p>
        </p:txBody>
      </p:sp>
      <p:sp>
        <p:nvSpPr>
          <p:cNvPr id="5" name="etiket"/>
          <p:cNvSpPr txBox="1"/>
          <p:nvPr/>
        </p:nvSpPr>
        <p:spPr>
          <a:xfrm>
            <a:off x="9286646" y="310896"/>
            <a:ext cx="1548994" cy="246888"/>
          </a:xfrm>
          <a:prstGeom prst="roundRect">
            <a:avLst>
              <a:gd name="adj" fmla="val 50000"/>
            </a:avLst>
          </a:prstGeom>
          <a:solidFill>
            <a:schemeClr val="accent3"/>
          </a:solidFill>
          <a:ln/>
        </p:spPr>
        <p:txBody>
          <a:bodyPr wrap="square" lIns="0" tIns="0" rIns="0" bIns="0" rtlCol="0" anchor="ctr"/>
          <a:lstStyle/>
          <a:p>
            <a:pPr algn="ctr" indent="0" marL="0">
              <a:buNone/>
            </a:pPr>
            <a:r>
              <a:rPr lang="en-US" sz="1000" b="1" spc="100" kern="0" dirty="0">
                <a:solidFill>
                  <a:schemeClr val="bg1"/>
                </a:solidFill>
              </a:rPr>
              <a:t>AKADEMİK PERSONEL</a:t>
            </a:r>
            <a:endParaRPr lang="en-US" sz="1000" dirty="0"/>
          </a:p>
        </p:txBody>
      </p:sp>
      <p:sp>
        <p:nvSpPr>
          <p:cNvPr id="6" name="kart"/>
          <p:cNvSpPr/>
          <p:nvPr/>
        </p:nvSpPr>
        <p:spPr>
          <a:xfrm>
            <a:off x="548640" y="1901952"/>
            <a:ext cx="5410048" cy="3995928"/>
          </a:xfrm>
          <a:prstGeom prst="roundRect">
            <a:avLst>
              <a:gd name="adj" fmla="val 3204"/>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7" name="ikon-zemin"/>
          <p:cNvSpPr/>
          <p:nvPr/>
        </p:nvSpPr>
        <p:spPr>
          <a:xfrm>
            <a:off x="749808" y="2057400"/>
            <a:ext cx="548640" cy="548640"/>
          </a:xfrm>
          <a:prstGeom prst="ellipse">
            <a:avLst/>
          </a:prstGeom>
          <a:solidFill>
            <a:schemeClr val="accent3"/>
          </a:solidFill>
          <a:ln w="12700">
            <a:solidFill>
              <a:schemeClr val="accent3"/>
            </a:solidFill>
            <a:prstDash val="solid"/>
          </a:ln>
        </p:spPr>
      </p:sp>
      <p:pic>
        <p:nvPicPr>
          <p:cNvPr id="8" name="ikon-FaUsers" descr="preencoded.png">    </p:cNvPr>
          <p:cNvPicPr>
            <a:picLocks noChangeAspect="1"/>
          </p:cNvPicPr>
          <p:nvPr/>
        </p:nvPicPr>
        <p:blipFill>
          <a:blip r:embed="rId1"/>
          <a:stretch>
            <a:fillRect/>
          </a:stretch>
        </p:blipFill>
        <p:spPr>
          <a:xfrm>
            <a:off x="881482" y="2189074"/>
            <a:ext cx="285293" cy="285293"/>
          </a:xfrm>
          <a:prstGeom prst="rect">
            <a:avLst/>
          </a:prstGeom>
        </p:spPr>
      </p:pic>
      <p:sp>
        <p:nvSpPr>
          <p:cNvPr id="9" name="Text 6"/>
          <p:cNvSpPr txBox="1"/>
          <p:nvPr/>
        </p:nvSpPr>
        <p:spPr>
          <a:xfrm>
            <a:off x="1463040" y="2011680"/>
            <a:ext cx="4358488" cy="685800"/>
          </a:xfrm>
          <a:prstGeom prst="rect">
            <a:avLst/>
          </a:prstGeom>
          <a:noFill/>
          <a:ln/>
        </p:spPr>
        <p:txBody>
          <a:bodyPr wrap="square" lIns="0" tIns="0" rIns="0" bIns="0" rtlCol="0" anchor="ctr"/>
          <a:lstStyle/>
          <a:p>
            <a:pPr indent="0" marL="0">
              <a:buNone/>
            </a:pPr>
            <a:r>
              <a:rPr lang="en-US" sz="1800" b="1" dirty="0">
                <a:solidFill>
                  <a:schemeClr val="accent3"/>
                </a:solidFill>
              </a:rPr>
              <a:t>İME Komisyonu</a:t>
            </a:r>
            <a:endParaRPr lang="en-US" sz="1500" dirty="0"/>
          </a:p>
          <a:p>
            <a:pPr indent="0" marL="0">
              <a:buNone/>
            </a:pPr>
            <a:r>
              <a:rPr lang="en-US" sz="1200" b="1" dirty="0">
                <a:solidFill>
                  <a:srgbClr val="8A84B0"/>
                </a:solidFill>
              </a:rPr>
              <a:t>Md. 8 · her bölüm için en az 3 üye · başkan: bölüm başkanı · görev süresi 3 yıl</a:t>
            </a:r>
            <a:endParaRPr lang="en-US" sz="1500" dirty="0"/>
          </a:p>
        </p:txBody>
      </p:sp>
      <p:sp>
        <p:nvSpPr>
          <p:cNvPr id="10" name="Text 7"/>
          <p:cNvSpPr txBox="1"/>
          <p:nvPr/>
        </p:nvSpPr>
        <p:spPr>
          <a:xfrm>
            <a:off x="804672" y="2880360"/>
            <a:ext cx="4952848" cy="2926080"/>
          </a:xfrm>
          <a:prstGeom prst="rect">
            <a:avLst/>
          </a:prstGeom>
          <a:noFill/>
          <a:ln/>
        </p:spPr>
        <p:txBody>
          <a:bodyPr wrap="square" lIns="0" tIns="0" rIns="0" bIns="0" rtlCol="0" anchor="t"/>
          <a:lstStyle/>
          <a:p>
            <a:pPr marL="215900" indent="-215900">
              <a:spcAft>
                <a:spcPts val="500"/>
              </a:spcAft>
              <a:buSzPct val="100000"/>
              <a:buChar char="•"/>
            </a:pPr>
            <a:r>
              <a:rPr lang="en-US" sz="1400" dirty="0">
                <a:solidFill>
                  <a:schemeClr val="tx1"/>
                </a:solidFill>
              </a:rPr>
              <a:t>İME'yi planlar, uygular ve koordine eder</a:t>
            </a:r>
            <a:endParaRPr lang="en-US" sz="1400" dirty="0"/>
          </a:p>
          <a:p>
            <a:pPr marL="215900" indent="-215900">
              <a:spcAft>
                <a:spcPts val="500"/>
              </a:spcAft>
              <a:buSzPct val="100000"/>
              <a:buChar char="•"/>
            </a:pPr>
            <a:r>
              <a:rPr lang="en-US" sz="1400" dirty="0">
                <a:solidFill>
                  <a:schemeClr val="tx1"/>
                </a:solidFill>
              </a:rPr>
              <a:t>Öğrencileri koşullar, takvim, iş akışı, belgeler ve değerlendirme ölçütleri hakkında bilgilendirir</a:t>
            </a:r>
            <a:endParaRPr lang="en-US" sz="1400" dirty="0"/>
          </a:p>
          <a:p>
            <a:pPr marL="215900" indent="-215900">
              <a:spcAft>
                <a:spcPts val="500"/>
              </a:spcAft>
              <a:buSzPct val="100000"/>
              <a:buChar char="•"/>
            </a:pPr>
            <a:r>
              <a:rPr lang="en-US" sz="1400" dirty="0">
                <a:solidFill>
                  <a:schemeClr val="tx1"/>
                </a:solidFill>
              </a:rPr>
              <a:t>İşletme uygunluğunu, başvuruları, başlangıç belgelerini, izleme sonuçlarını ve değişiklik taleplerini inceler</a:t>
            </a:r>
            <a:endParaRPr lang="en-US" sz="1400" dirty="0"/>
          </a:p>
          <a:p>
            <a:pPr marL="215900" indent="-215900">
              <a:spcAft>
                <a:spcPts val="500"/>
              </a:spcAft>
              <a:buSzPct val="100000"/>
              <a:buChar char="•"/>
            </a:pPr>
            <a:r>
              <a:rPr lang="en-US" sz="1400" dirty="0">
                <a:solidFill>
                  <a:schemeClr val="tx1"/>
                </a:solidFill>
              </a:rPr>
              <a:t>Form, rapor, ölçüt ve takvim önerilerini Yüksekokul Kurulunun onayına sunar</a:t>
            </a:r>
            <a:endParaRPr lang="en-US" sz="1400" dirty="0"/>
          </a:p>
          <a:p>
            <a:pPr marL="215900" indent="-215900">
              <a:spcAft>
                <a:spcPts val="500"/>
              </a:spcAft>
              <a:buSzPct val="100000"/>
              <a:buChar char="•"/>
            </a:pPr>
            <a:r>
              <a:rPr lang="en-US" sz="1400" dirty="0">
                <a:solidFill>
                  <a:schemeClr val="tx1"/>
                </a:solidFill>
              </a:rPr>
              <a:t>Kazanımları sorumlu öğretim elemanının katılımıyla ölçer, sonuçları kesinleştirir</a:t>
            </a:r>
            <a:endParaRPr lang="en-US" sz="1400" dirty="0"/>
          </a:p>
        </p:txBody>
      </p:sp>
      <p:sp>
        <p:nvSpPr>
          <p:cNvPr id="11" name="kart"/>
          <p:cNvSpPr/>
          <p:nvPr/>
        </p:nvSpPr>
        <p:spPr>
          <a:xfrm>
            <a:off x="6233008" y="1901952"/>
            <a:ext cx="5410048" cy="3995928"/>
          </a:xfrm>
          <a:prstGeom prst="roundRect">
            <a:avLst>
              <a:gd name="adj" fmla="val 3204"/>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2" name="ikon-zemin"/>
          <p:cNvSpPr/>
          <p:nvPr/>
        </p:nvSpPr>
        <p:spPr>
          <a:xfrm>
            <a:off x="6434176" y="2057400"/>
            <a:ext cx="548640" cy="548640"/>
          </a:xfrm>
          <a:prstGeom prst="ellipse">
            <a:avLst/>
          </a:prstGeom>
          <a:solidFill>
            <a:schemeClr val="accent3"/>
          </a:solidFill>
          <a:ln w="12700">
            <a:solidFill>
              <a:schemeClr val="accent3"/>
            </a:solidFill>
            <a:prstDash val="solid"/>
          </a:ln>
        </p:spPr>
      </p:sp>
      <p:pic>
        <p:nvPicPr>
          <p:cNvPr id="13" name="ikon-FaUserCog" descr="preencoded.png">    </p:cNvPr>
          <p:cNvPicPr>
            <a:picLocks noChangeAspect="1"/>
          </p:cNvPicPr>
          <p:nvPr/>
        </p:nvPicPr>
        <p:blipFill>
          <a:blip r:embed="rId2"/>
          <a:stretch>
            <a:fillRect/>
          </a:stretch>
        </p:blipFill>
        <p:spPr>
          <a:xfrm>
            <a:off x="6565849" y="2189074"/>
            <a:ext cx="285293" cy="285293"/>
          </a:xfrm>
          <a:prstGeom prst="rect">
            <a:avLst/>
          </a:prstGeom>
        </p:spPr>
      </p:pic>
      <p:sp>
        <p:nvSpPr>
          <p:cNvPr id="14" name="Text 10"/>
          <p:cNvSpPr txBox="1"/>
          <p:nvPr/>
        </p:nvSpPr>
        <p:spPr>
          <a:xfrm>
            <a:off x="7147408" y="2011680"/>
            <a:ext cx="4358488" cy="685800"/>
          </a:xfrm>
          <a:prstGeom prst="rect">
            <a:avLst/>
          </a:prstGeom>
          <a:noFill/>
          <a:ln/>
        </p:spPr>
        <p:txBody>
          <a:bodyPr wrap="square" lIns="0" tIns="0" rIns="0" bIns="0" rtlCol="0" anchor="ctr"/>
          <a:lstStyle/>
          <a:p>
            <a:pPr indent="0" marL="0">
              <a:buNone/>
            </a:pPr>
            <a:r>
              <a:rPr lang="en-US" sz="1800" b="1" dirty="0">
                <a:solidFill>
                  <a:schemeClr val="accent3"/>
                </a:solidFill>
              </a:rPr>
              <a:t>Bölüm Başkanı</a:t>
            </a:r>
            <a:endParaRPr lang="en-US" sz="1500" dirty="0"/>
          </a:p>
          <a:p>
            <a:pPr indent="0" marL="0">
              <a:buNone/>
            </a:pPr>
            <a:r>
              <a:rPr lang="en-US" sz="1200" b="1" dirty="0">
                <a:solidFill>
                  <a:srgbClr val="8A84B0"/>
                </a:solidFill>
              </a:rPr>
              <a:t>Md. 7, 15/3, 26/5-6</a:t>
            </a:r>
            <a:endParaRPr lang="en-US" sz="1500" dirty="0"/>
          </a:p>
        </p:txBody>
      </p:sp>
      <p:sp>
        <p:nvSpPr>
          <p:cNvPr id="15" name="Text 11"/>
          <p:cNvSpPr txBox="1"/>
          <p:nvPr/>
        </p:nvSpPr>
        <p:spPr>
          <a:xfrm>
            <a:off x="6489040" y="2880360"/>
            <a:ext cx="4952848" cy="2926080"/>
          </a:xfrm>
          <a:prstGeom prst="rect">
            <a:avLst/>
          </a:prstGeom>
          <a:noFill/>
          <a:ln/>
        </p:spPr>
        <p:txBody>
          <a:bodyPr wrap="square" lIns="0" tIns="0" rIns="0" bIns="0" rtlCol="0" anchor="t"/>
          <a:lstStyle/>
          <a:p>
            <a:pPr marL="215900" indent="-215900">
              <a:spcAft>
                <a:spcPts val="500"/>
              </a:spcAft>
              <a:buSzPct val="100000"/>
              <a:buChar char="•"/>
            </a:pPr>
            <a:r>
              <a:rPr lang="en-US" sz="1400" dirty="0">
                <a:solidFill>
                  <a:schemeClr val="tx1"/>
                </a:solidFill>
              </a:rPr>
              <a:t>Akademik ve idari hazırlıkları Komisyon ve sorumlu öğretim elemanlarıyla koordine eder</a:t>
            </a:r>
            <a:endParaRPr lang="en-US" sz="1400" dirty="0"/>
          </a:p>
          <a:p>
            <a:pPr marL="215900" indent="-215900">
              <a:spcAft>
                <a:spcPts val="500"/>
              </a:spcAft>
              <a:buSzPct val="100000"/>
              <a:buChar char="•"/>
            </a:pPr>
            <a:r>
              <a:rPr lang="en-US" sz="1400" dirty="0">
                <a:solidFill>
                  <a:schemeClr val="tx1"/>
                </a:solidFill>
              </a:rPr>
              <a:t>Grupların oluşturulması ve sorumlu öğretim elemanı görevlendirilmesi önerilerini Müdürlüğe sunar</a:t>
            </a:r>
            <a:endParaRPr lang="en-US" sz="1400" dirty="0"/>
          </a:p>
          <a:p>
            <a:pPr marL="215900" indent="-215900">
              <a:spcAft>
                <a:spcPts val="500"/>
              </a:spcAft>
              <a:buSzPct val="100000"/>
              <a:buChar char="•"/>
            </a:pPr>
            <a:r>
              <a:rPr lang="en-US" sz="1400" dirty="0">
                <a:solidFill>
                  <a:schemeClr val="tx1"/>
                </a:solidFill>
              </a:rPr>
              <a:t>İME başlangıç ve bitiş tarihlerini sisteme girer</a:t>
            </a:r>
            <a:endParaRPr lang="en-US" sz="1400" dirty="0"/>
          </a:p>
          <a:p>
            <a:pPr marL="215900" indent="-215900">
              <a:spcAft>
                <a:spcPts val="500"/>
              </a:spcAft>
              <a:buSzPct val="100000"/>
              <a:buChar char="•"/>
            </a:pPr>
            <a:r>
              <a:rPr lang="en-US" sz="1400" dirty="0">
                <a:solidFill>
                  <a:schemeClr val="tx1"/>
                </a:solidFill>
              </a:rPr>
              <a:t>Rapor ve işletme değerlendirme ölçütlerini belirler ve sisteme tanımlar</a:t>
            </a:r>
            <a:endParaRPr lang="en-US" sz="1400" dirty="0"/>
          </a:p>
          <a:p>
            <a:pPr marL="215900" indent="-215900">
              <a:spcAft>
                <a:spcPts val="500"/>
              </a:spcAft>
              <a:buSzPct val="100000"/>
              <a:buChar char="•"/>
            </a:pPr>
            <a:r>
              <a:rPr lang="en-US" sz="1400" dirty="0">
                <a:solidFill>
                  <a:schemeClr val="tx1"/>
                </a:solidFill>
              </a:rPr>
              <a:t>Sistemdeki bölüm iş akışını gözetir; talepleri ilgili komisyon veya öğretim elemanına yönlendirir</a:t>
            </a:r>
            <a:endParaRPr lang="en-US" sz="14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Sorumlu öğretim elemanı ve İME koordinatörü</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İzleme, rehberlik ve kayıt işlemleri bu iki görev üzerinden yürür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4/g, 6/2, 9, 16/3, 26/10</a:t>
            </a:r>
            <a:endParaRPr lang="en-US" sz="1000" dirty="0"/>
          </a:p>
        </p:txBody>
      </p:sp>
      <p:sp>
        <p:nvSpPr>
          <p:cNvPr id="5" name="etiket"/>
          <p:cNvSpPr txBox="1"/>
          <p:nvPr/>
        </p:nvSpPr>
        <p:spPr>
          <a:xfrm>
            <a:off x="9286646" y="310896"/>
            <a:ext cx="1548994" cy="246888"/>
          </a:xfrm>
          <a:prstGeom prst="roundRect">
            <a:avLst>
              <a:gd name="adj" fmla="val 50000"/>
            </a:avLst>
          </a:prstGeom>
          <a:solidFill>
            <a:schemeClr val="accent3"/>
          </a:solidFill>
          <a:ln/>
        </p:spPr>
        <p:txBody>
          <a:bodyPr wrap="square" lIns="0" tIns="0" rIns="0" bIns="0" rtlCol="0" anchor="ctr"/>
          <a:lstStyle/>
          <a:p>
            <a:pPr algn="ctr" indent="0" marL="0">
              <a:buNone/>
            </a:pPr>
            <a:r>
              <a:rPr lang="en-US" sz="1000" b="1" spc="100" kern="0" dirty="0">
                <a:solidFill>
                  <a:schemeClr val="bg1"/>
                </a:solidFill>
              </a:rPr>
              <a:t>AKADEMİK PERSONEL</a:t>
            </a:r>
            <a:endParaRPr lang="en-US" sz="1000" dirty="0"/>
          </a:p>
        </p:txBody>
      </p:sp>
      <p:sp>
        <p:nvSpPr>
          <p:cNvPr id="6" name="kart"/>
          <p:cNvSpPr/>
          <p:nvPr/>
        </p:nvSpPr>
        <p:spPr>
          <a:xfrm>
            <a:off x="548640" y="1901952"/>
            <a:ext cx="6766560" cy="3995928"/>
          </a:xfrm>
          <a:prstGeom prst="roundRect">
            <a:avLst>
              <a:gd name="adj" fmla="val 3204"/>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7" name="ikon-zemin"/>
          <p:cNvSpPr/>
          <p:nvPr/>
        </p:nvSpPr>
        <p:spPr>
          <a:xfrm>
            <a:off x="749808" y="2057400"/>
            <a:ext cx="548640" cy="548640"/>
          </a:xfrm>
          <a:prstGeom prst="ellipse">
            <a:avLst/>
          </a:prstGeom>
          <a:solidFill>
            <a:schemeClr val="accent3"/>
          </a:solidFill>
          <a:ln w="12700">
            <a:solidFill>
              <a:schemeClr val="accent3"/>
            </a:solidFill>
            <a:prstDash val="solid"/>
          </a:ln>
        </p:spPr>
      </p:sp>
      <p:pic>
        <p:nvPicPr>
          <p:cNvPr id="8" name="ikon-FaChalkboardTeacher" descr="preencoded.png">    </p:cNvPr>
          <p:cNvPicPr>
            <a:picLocks noChangeAspect="1"/>
          </p:cNvPicPr>
          <p:nvPr/>
        </p:nvPicPr>
        <p:blipFill>
          <a:blip r:embed="rId1"/>
          <a:stretch>
            <a:fillRect/>
          </a:stretch>
        </p:blipFill>
        <p:spPr>
          <a:xfrm>
            <a:off x="881482" y="2189074"/>
            <a:ext cx="285293" cy="285293"/>
          </a:xfrm>
          <a:prstGeom prst="rect">
            <a:avLst/>
          </a:prstGeom>
        </p:spPr>
      </p:pic>
      <p:sp>
        <p:nvSpPr>
          <p:cNvPr id="9" name="Text 6"/>
          <p:cNvSpPr txBox="1"/>
          <p:nvPr/>
        </p:nvSpPr>
        <p:spPr>
          <a:xfrm>
            <a:off x="1463040" y="2011680"/>
            <a:ext cx="5715000" cy="685800"/>
          </a:xfrm>
          <a:prstGeom prst="rect">
            <a:avLst/>
          </a:prstGeom>
          <a:noFill/>
          <a:ln/>
        </p:spPr>
        <p:txBody>
          <a:bodyPr wrap="square" lIns="0" tIns="0" rIns="0" bIns="0" rtlCol="0" anchor="ctr"/>
          <a:lstStyle/>
          <a:p>
            <a:pPr indent="0" marL="0">
              <a:buNone/>
            </a:pPr>
            <a:r>
              <a:rPr lang="en-US" sz="1800" b="1" dirty="0">
                <a:solidFill>
                  <a:schemeClr val="accent3"/>
                </a:solidFill>
              </a:rPr>
              <a:t>Sorumlu Öğretim Elemanı</a:t>
            </a:r>
            <a:endParaRPr lang="en-US" sz="1500" dirty="0"/>
          </a:p>
          <a:p>
            <a:pPr indent="0" marL="0">
              <a:buNone/>
            </a:pPr>
            <a:r>
              <a:rPr lang="en-US" sz="1200" b="1" dirty="0">
                <a:solidFill>
                  <a:srgbClr val="8A84B0"/>
                </a:solidFill>
              </a:rPr>
              <a:t>Md. 9 · her uygulamalı eğitim grubu için bir kişi · platformda "Danışman"</a:t>
            </a:r>
            <a:endParaRPr lang="en-US" sz="1500" dirty="0"/>
          </a:p>
        </p:txBody>
      </p:sp>
      <p:sp>
        <p:nvSpPr>
          <p:cNvPr id="10" name="Text 7"/>
          <p:cNvSpPr txBox="1"/>
          <p:nvPr/>
        </p:nvSpPr>
        <p:spPr>
          <a:xfrm>
            <a:off x="804672" y="2880360"/>
            <a:ext cx="6309360" cy="2377440"/>
          </a:xfrm>
          <a:prstGeom prst="rect">
            <a:avLst/>
          </a:prstGeom>
          <a:noFill/>
          <a:ln/>
        </p:spPr>
        <p:txBody>
          <a:bodyPr wrap="square" lIns="0" tIns="0" rIns="0" bIns="0" rtlCol="0" anchor="t"/>
          <a:lstStyle/>
          <a:p>
            <a:pPr marL="215900" indent="-215900">
              <a:spcAft>
                <a:spcPts val="500"/>
              </a:spcAft>
              <a:buSzPct val="100000"/>
              <a:buChar char="•"/>
            </a:pPr>
            <a:r>
              <a:rPr lang="en-US" sz="1400" dirty="0">
                <a:solidFill>
                  <a:schemeClr val="tx1"/>
                </a:solidFill>
              </a:rPr>
              <a:t>Faaliyetleri izler, işletmeyle koordinasyonu sağlar, öğrencilere rehberlik eder</a:t>
            </a:r>
            <a:endParaRPr lang="en-US" sz="1400" dirty="0"/>
          </a:p>
          <a:p>
            <a:pPr marL="215900" indent="-215900">
              <a:spcAft>
                <a:spcPts val="500"/>
              </a:spcAft>
              <a:buSzPct val="100000"/>
              <a:buChar char="•"/>
            </a:pPr>
            <a:r>
              <a:rPr lang="en-US" sz="1400" dirty="0">
                <a:solidFill>
                  <a:schemeClr val="tx1"/>
                </a:solidFill>
              </a:rPr>
              <a:t>Devam durumunu, günlük raporları, yarıyıl sonu raporunu ve diğer kayıtları düzenli inceler</a:t>
            </a:r>
            <a:endParaRPr lang="en-US" sz="1400" dirty="0"/>
          </a:p>
          <a:p>
            <a:pPr marL="215900" indent="-215900">
              <a:spcAft>
                <a:spcPts val="500"/>
              </a:spcAft>
              <a:buSzPct val="100000"/>
              <a:buChar char="•"/>
            </a:pPr>
            <a:r>
              <a:rPr lang="en-US" sz="1400" dirty="0">
                <a:solidFill>
                  <a:schemeClr val="tx1"/>
                </a:solidFill>
              </a:rPr>
              <a:t>Öğrenci ve eğitici personelle iletişim kurar; gerekli gördüğünde işletmeyi ziyaret eder ve sonuçları kayda alır</a:t>
            </a:r>
            <a:endParaRPr lang="en-US" sz="1400" dirty="0"/>
          </a:p>
          <a:p>
            <a:pPr marL="215900" indent="-215900">
              <a:spcAft>
                <a:spcPts val="500"/>
              </a:spcAft>
              <a:buSzPct val="100000"/>
              <a:buChar char="•"/>
            </a:pPr>
            <a:r>
              <a:rPr lang="en-US" sz="1400" dirty="0">
                <a:solidFill>
                  <a:schemeClr val="tx1"/>
                </a:solidFill>
              </a:rPr>
              <a:t>Devamsızlık, uygunsuzluk ve aksaklıkları Komisyona bildirir</a:t>
            </a:r>
            <a:endParaRPr lang="en-US" sz="1400" dirty="0"/>
          </a:p>
          <a:p>
            <a:pPr marL="215900" indent="-215900">
              <a:spcAft>
                <a:spcPts val="500"/>
              </a:spcAft>
              <a:buSzPct val="100000"/>
              <a:buChar char="•"/>
            </a:pPr>
            <a:r>
              <a:rPr lang="en-US" sz="1400" dirty="0">
                <a:solidFill>
                  <a:schemeClr val="tx1"/>
                </a:solidFill>
              </a:rPr>
              <a:t>Raporları ve belgeleri sistemden indirip kayıt altına alır; kesinleşen notu öğrenci bilgi sistemine işler</a:t>
            </a:r>
            <a:endParaRPr lang="en-US" sz="1400" dirty="0"/>
          </a:p>
        </p:txBody>
      </p:sp>
      <p:sp>
        <p:nvSpPr>
          <p:cNvPr id="11" name="etiket"/>
          <p:cNvSpPr txBox="1"/>
          <p:nvPr/>
        </p:nvSpPr>
        <p:spPr>
          <a:xfrm>
            <a:off x="804672" y="5349240"/>
            <a:ext cx="4773168" cy="329184"/>
          </a:xfrm>
          <a:prstGeom prst="roundRect">
            <a:avLst>
              <a:gd name="adj" fmla="val 50000"/>
            </a:avLst>
          </a:prstGeom>
          <a:solidFill>
            <a:schemeClr val="accent3"/>
          </a:solidFill>
          <a:ln/>
        </p:spPr>
        <p:txBody>
          <a:bodyPr wrap="square" lIns="0" tIns="0" rIns="0" bIns="0" rtlCol="0" anchor="ctr"/>
          <a:lstStyle/>
          <a:p>
            <a:pPr algn="ctr" indent="0" marL="0">
              <a:buNone/>
            </a:pPr>
            <a:r>
              <a:rPr lang="en-US" sz="1200" b="1" dirty="0">
                <a:solidFill>
                  <a:schemeClr val="bg1"/>
                </a:solidFill>
              </a:rPr>
              <a:t>Ders yükü: haftalık azami 5 saat teorik (Md. 16/3)</a:t>
            </a:r>
            <a:endParaRPr lang="en-US" sz="1200" dirty="0"/>
          </a:p>
        </p:txBody>
      </p:sp>
      <p:sp>
        <p:nvSpPr>
          <p:cNvPr id="12" name="kart"/>
          <p:cNvSpPr/>
          <p:nvPr/>
        </p:nvSpPr>
        <p:spPr>
          <a:xfrm>
            <a:off x="7589520" y="1901952"/>
            <a:ext cx="4053535" cy="3995928"/>
          </a:xfrm>
          <a:prstGeom prst="roundRect">
            <a:avLst>
              <a:gd name="adj" fmla="val 3204"/>
            </a:avLst>
          </a:prstGeom>
          <a:solidFill>
            <a:srgbClr val="F6F3FF"/>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3" name="ikon-zemin"/>
          <p:cNvSpPr/>
          <p:nvPr/>
        </p:nvSpPr>
        <p:spPr>
          <a:xfrm>
            <a:off x="7790688" y="2057400"/>
            <a:ext cx="548640" cy="548640"/>
          </a:xfrm>
          <a:prstGeom prst="ellipse">
            <a:avLst/>
          </a:prstGeom>
          <a:solidFill>
            <a:schemeClr val="tx2"/>
          </a:solidFill>
          <a:ln w="12700">
            <a:solidFill>
              <a:schemeClr val="tx2"/>
            </a:solidFill>
            <a:prstDash val="solid"/>
          </a:ln>
        </p:spPr>
      </p:sp>
      <p:pic>
        <p:nvPicPr>
          <p:cNvPr id="14" name="ikon-FaSitemap" descr="preencoded.png">    </p:cNvPr>
          <p:cNvPicPr>
            <a:picLocks noChangeAspect="1"/>
          </p:cNvPicPr>
          <p:nvPr/>
        </p:nvPicPr>
        <p:blipFill>
          <a:blip r:embed="rId2"/>
          <a:stretch>
            <a:fillRect/>
          </a:stretch>
        </p:blipFill>
        <p:spPr>
          <a:xfrm>
            <a:off x="7922362" y="2189074"/>
            <a:ext cx="285293" cy="285293"/>
          </a:xfrm>
          <a:prstGeom prst="rect">
            <a:avLst/>
          </a:prstGeom>
        </p:spPr>
      </p:pic>
      <p:sp>
        <p:nvSpPr>
          <p:cNvPr id="15" name="Text 11"/>
          <p:cNvSpPr txBox="1"/>
          <p:nvPr/>
        </p:nvSpPr>
        <p:spPr>
          <a:xfrm>
            <a:off x="8503920" y="2011680"/>
            <a:ext cx="3001975" cy="685800"/>
          </a:xfrm>
          <a:prstGeom prst="rect">
            <a:avLst/>
          </a:prstGeom>
          <a:noFill/>
          <a:ln/>
        </p:spPr>
        <p:txBody>
          <a:bodyPr wrap="square" lIns="0" tIns="0" rIns="0" bIns="0" rtlCol="0" anchor="ctr"/>
          <a:lstStyle/>
          <a:p>
            <a:pPr indent="0" marL="0">
              <a:buNone/>
            </a:pPr>
            <a:r>
              <a:rPr lang="en-US" sz="1800" b="1" dirty="0">
                <a:solidFill>
                  <a:schemeClr val="tx2"/>
                </a:solidFill>
              </a:rPr>
              <a:t>İME Koordinatörü</a:t>
            </a:r>
            <a:endParaRPr lang="en-US" sz="1500" dirty="0"/>
          </a:p>
          <a:p>
            <a:pPr indent="0" marL="0">
              <a:buNone/>
            </a:pPr>
            <a:r>
              <a:rPr lang="en-US" sz="1200" b="1" dirty="0">
                <a:solidFill>
                  <a:srgbClr val="8A84B0"/>
                </a:solidFill>
              </a:rPr>
              <a:t>Md. 4/g, 6/2 · Müdürlükçe görevlendirilir</a:t>
            </a:r>
            <a:endParaRPr lang="en-US" sz="1500" dirty="0"/>
          </a:p>
        </p:txBody>
      </p:sp>
      <p:sp>
        <p:nvSpPr>
          <p:cNvPr id="16" name="Text 12"/>
          <p:cNvSpPr txBox="1"/>
          <p:nvPr/>
        </p:nvSpPr>
        <p:spPr>
          <a:xfrm>
            <a:off x="7845552" y="2880360"/>
            <a:ext cx="3596335" cy="2011680"/>
          </a:xfrm>
          <a:prstGeom prst="rect">
            <a:avLst/>
          </a:prstGeom>
          <a:noFill/>
          <a:ln/>
        </p:spPr>
        <p:txBody>
          <a:bodyPr wrap="square" lIns="0" tIns="0" rIns="0" bIns="0" rtlCol="0" anchor="t"/>
          <a:lstStyle/>
          <a:p>
            <a:pPr marL="215900" indent="-215900">
              <a:spcAft>
                <a:spcPts val="600"/>
              </a:spcAft>
              <a:buSzPct val="100000"/>
              <a:buChar char="•"/>
            </a:pPr>
            <a:r>
              <a:rPr lang="en-US" sz="1400" dirty="0">
                <a:solidFill>
                  <a:schemeClr val="tx1"/>
                </a:solidFill>
              </a:rPr>
              <a:t>Uygulama takviminin, formların ve duyuruların hazırlanmasını koordine eder</a:t>
            </a:r>
            <a:endParaRPr lang="en-US" sz="1400" dirty="0"/>
          </a:p>
          <a:p>
            <a:pPr marL="215900" indent="-215900">
              <a:spcAft>
                <a:spcPts val="600"/>
              </a:spcAft>
              <a:buSzPct val="100000"/>
              <a:buChar char="•"/>
            </a:pPr>
            <a:r>
              <a:rPr lang="en-US" sz="1400" dirty="0">
                <a:solidFill>
                  <a:schemeClr val="tx1"/>
                </a:solidFill>
              </a:rPr>
              <a:t>Staj Takip ve Yönetim Sistemi iş akışının yürütülmesini koordine eder</a:t>
            </a:r>
            <a:endParaRPr lang="en-US" sz="1400" dirty="0"/>
          </a:p>
          <a:p>
            <a:pPr marL="215900" indent="-215900">
              <a:spcAft>
                <a:spcPts val="600"/>
              </a:spcAft>
              <a:buSzPct val="100000"/>
              <a:buChar char="•"/>
            </a:pPr>
            <a:r>
              <a:rPr lang="en-US" sz="1400" dirty="0">
                <a:solidFill>
                  <a:schemeClr val="tx1"/>
                </a:solidFill>
              </a:rPr>
              <a:t>Yüksekokul, bölüm, program, işletme, öğretim elemanı ve öğrenciler arasındaki iletişimi koordine eder</a:t>
            </a:r>
            <a:endParaRPr lang="en-US" sz="1400" dirty="0"/>
          </a:p>
        </p:txBody>
      </p:sp>
      <p:sp>
        <p:nvSpPr>
          <p:cNvPr id="17" name="Text 13"/>
          <p:cNvSpPr txBox="1"/>
          <p:nvPr/>
        </p:nvSpPr>
        <p:spPr>
          <a:xfrm>
            <a:off x="7845552" y="4937760"/>
            <a:ext cx="3596335" cy="868680"/>
          </a:xfrm>
          <a:prstGeom prst="rect">
            <a:avLst/>
          </a:prstGeom>
          <a:noFill/>
          <a:ln/>
        </p:spPr>
        <p:txBody>
          <a:bodyPr wrap="square" lIns="0" tIns="0" rIns="0" bIns="0" rtlCol="0" anchor="t"/>
          <a:lstStyle/>
          <a:p>
            <a:pPr indent="0" marL="0">
              <a:buNone/>
            </a:pPr>
            <a:r>
              <a:rPr lang="en-US" sz="1250" i="1" dirty="0">
                <a:solidFill>
                  <a:srgbClr val="5B5680"/>
                </a:solidFill>
              </a:rPr>
              <a:t>Bu operasyonel görev; Müdürün, Komisyonun, sorumlu öğretim elemanlarının veya Yüksekokul Kurulunun yetkilerinin yerine geçmez.</a:t>
            </a:r>
            <a:endParaRPr lang="en-US" sz="125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Sistemde bölüm başkanı işlemleri</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Staj dönemi, Usul ve Esaslara uygun parametrelerle tanımlanmalıdır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15/3, 26/1-2, 26/5-6; Staj Platformu bölüm başkanı ekranları</a:t>
            </a:r>
            <a:endParaRPr lang="en-US" sz="1000" dirty="0"/>
          </a:p>
        </p:txBody>
      </p:sp>
      <p:sp>
        <p:nvSpPr>
          <p:cNvPr id="5" name="etiket"/>
          <p:cNvSpPr txBox="1"/>
          <p:nvPr/>
        </p:nvSpPr>
        <p:spPr>
          <a:xfrm>
            <a:off x="9586570" y="310896"/>
            <a:ext cx="1249070" cy="246888"/>
          </a:xfrm>
          <a:prstGeom prst="roundRect">
            <a:avLst>
              <a:gd name="adj" fmla="val 50000"/>
            </a:avLst>
          </a:prstGeom>
          <a:solidFill>
            <a:schemeClr val="accent3"/>
          </a:solidFill>
          <a:ln/>
        </p:spPr>
        <p:txBody>
          <a:bodyPr wrap="square" lIns="0" tIns="0" rIns="0" bIns="0" rtlCol="0" anchor="ctr"/>
          <a:lstStyle/>
          <a:p>
            <a:pPr algn="ctr" indent="0" marL="0">
              <a:buNone/>
            </a:pPr>
            <a:r>
              <a:rPr lang="en-US" sz="1000" b="1" spc="100" kern="0" dirty="0">
                <a:solidFill>
                  <a:schemeClr val="bg1"/>
                </a:solidFill>
              </a:rPr>
              <a:t>BÖLÜM BAŞKANI</a:t>
            </a:r>
            <a:endParaRPr lang="en-US" sz="1000" dirty="0"/>
          </a:p>
        </p:txBody>
      </p:sp>
      <p:sp>
        <p:nvSpPr>
          <p:cNvPr id="6" name="Text 4"/>
          <p:cNvSpPr txBox="1"/>
          <p:nvPr/>
        </p:nvSpPr>
        <p:spPr>
          <a:xfrm>
            <a:off x="548640" y="1901952"/>
            <a:ext cx="365760" cy="365760"/>
          </a:xfrm>
          <a:prstGeom prst="ellipse">
            <a:avLst/>
          </a:prstGeom>
          <a:solidFill>
            <a:schemeClr val="accent3"/>
          </a:solidFill>
          <a:ln>
            <a:solidFill>
              <a:schemeClr val="accent3"/>
            </a:solid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5"/>
          <p:cNvSpPr txBox="1"/>
          <p:nvPr/>
        </p:nvSpPr>
        <p:spPr>
          <a:xfrm>
            <a:off x="1078992" y="1874520"/>
            <a:ext cx="6373368" cy="566928"/>
          </a:xfrm>
          <a:prstGeom prst="rect">
            <a:avLst/>
          </a:prstGeom>
          <a:noFill/>
          <a:ln/>
        </p:spPr>
        <p:txBody>
          <a:bodyPr wrap="square" lIns="0" tIns="0" rIns="0" bIns="0" rtlCol="0" anchor="t"/>
          <a:lstStyle/>
          <a:p>
            <a:pPr indent="0" marL="0">
              <a:buNone/>
            </a:pPr>
            <a:r>
              <a:rPr lang="en-US" sz="1500" b="1" dirty="0">
                <a:solidFill>
                  <a:schemeClr val="tx1"/>
                </a:solidFill>
              </a:rPr>
              <a:t>İşlemler → Staj Dönemleri → "+ Staj Dönemi Ekle"</a:t>
            </a:r>
            <a:pPr indent="0" marL="0">
              <a:buNone/>
            </a:pPr>
            <a:endParaRPr lang="en-US" sz="1500" dirty="0"/>
          </a:p>
          <a:p>
            <a:pPr indent="0" marL="0">
              <a:buNone/>
            </a:pPr>
            <a:r>
              <a:rPr lang="en-US" sz="1350" dirty="0">
                <a:solidFill>
                  <a:srgbClr val="5B5680"/>
                </a:solidFill>
              </a:rPr>
              <a:t>Akademik yıl ve dönem; Staj: İşletmede Mesleki Eğitim; staj türü seçilir.</a:t>
            </a:r>
            <a:endParaRPr lang="en-US" sz="1500" dirty="0"/>
          </a:p>
        </p:txBody>
      </p:sp>
      <p:sp>
        <p:nvSpPr>
          <p:cNvPr id="8" name="Text 6"/>
          <p:cNvSpPr txBox="1"/>
          <p:nvPr/>
        </p:nvSpPr>
        <p:spPr>
          <a:xfrm>
            <a:off x="548640" y="2560320"/>
            <a:ext cx="365760" cy="365760"/>
          </a:xfrm>
          <a:prstGeom prst="ellipse">
            <a:avLst/>
          </a:prstGeom>
          <a:solidFill>
            <a:schemeClr val="accent3"/>
          </a:solidFill>
          <a:ln>
            <a:solidFill>
              <a:schemeClr val="accent3"/>
            </a:solid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9" name="Text 7"/>
          <p:cNvSpPr txBox="1"/>
          <p:nvPr/>
        </p:nvSpPr>
        <p:spPr>
          <a:xfrm>
            <a:off x="1078992" y="2532888"/>
            <a:ext cx="6373368" cy="566928"/>
          </a:xfrm>
          <a:prstGeom prst="rect">
            <a:avLst/>
          </a:prstGeom>
          <a:noFill/>
          <a:ln/>
        </p:spPr>
        <p:txBody>
          <a:bodyPr wrap="square" lIns="0" tIns="0" rIns="0" bIns="0" rtlCol="0" anchor="t"/>
          <a:lstStyle/>
          <a:p>
            <a:pPr indent="0" marL="0">
              <a:buNone/>
            </a:pPr>
            <a:r>
              <a:rPr lang="en-US" sz="1500" b="1" dirty="0">
                <a:solidFill>
                  <a:schemeClr val="tx1"/>
                </a:solidFill>
              </a:rPr>
              <a:t>Tarihler</a:t>
            </a:r>
            <a:pPr indent="0" marL="0">
              <a:buNone/>
            </a:pPr>
            <a:endParaRPr lang="en-US" sz="1500" dirty="0"/>
          </a:p>
          <a:p>
            <a:pPr indent="0" marL="0">
              <a:buNone/>
            </a:pPr>
            <a:r>
              <a:rPr lang="en-US" sz="1350" dirty="0">
                <a:solidFill>
                  <a:srgbClr val="5B5680"/>
                </a:solidFill>
              </a:rPr>
              <a:t>Eğitim başlangıç-bitiş tarihleri akademik takvime göre; öğrenci başvuru aralığı ayrıca girilir.</a:t>
            </a:r>
            <a:endParaRPr lang="en-US" sz="1500" dirty="0"/>
          </a:p>
        </p:txBody>
      </p:sp>
      <p:sp>
        <p:nvSpPr>
          <p:cNvPr id="10" name="Text 8"/>
          <p:cNvSpPr txBox="1"/>
          <p:nvPr/>
        </p:nvSpPr>
        <p:spPr>
          <a:xfrm>
            <a:off x="548640" y="3218688"/>
            <a:ext cx="365760" cy="365760"/>
          </a:xfrm>
          <a:prstGeom prst="ellipse">
            <a:avLst/>
          </a:prstGeom>
          <a:solidFill>
            <a:schemeClr val="accent3"/>
          </a:solidFill>
          <a:ln>
            <a:solidFill>
              <a:schemeClr val="accent3"/>
            </a:solid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1" name="Text 9"/>
          <p:cNvSpPr txBox="1"/>
          <p:nvPr/>
        </p:nvSpPr>
        <p:spPr>
          <a:xfrm>
            <a:off x="1078992" y="3191256"/>
            <a:ext cx="6373368" cy="566928"/>
          </a:xfrm>
          <a:prstGeom prst="rect">
            <a:avLst/>
          </a:prstGeom>
          <a:noFill/>
          <a:ln/>
        </p:spPr>
        <p:txBody>
          <a:bodyPr wrap="square" lIns="0" tIns="0" rIns="0" bIns="0" rtlCol="0" anchor="t"/>
          <a:lstStyle/>
          <a:p>
            <a:pPr indent="0" marL="0">
              <a:buNone/>
            </a:pPr>
            <a:r>
              <a:rPr lang="en-US" sz="1500" b="1" dirty="0">
                <a:solidFill>
                  <a:schemeClr val="tx1"/>
                </a:solidFill>
              </a:rPr>
              <a:t>Tatil ve izin günleri</a:t>
            </a:r>
            <a:pPr indent="0" marL="0">
              <a:buNone/>
            </a:pPr>
            <a:endParaRPr lang="en-US" sz="1500" dirty="0"/>
          </a:p>
          <a:p>
            <a:pPr indent="0" marL="0">
              <a:buNone/>
            </a:pPr>
            <a:r>
              <a:rPr lang="en-US" sz="1350" dirty="0">
                <a:solidFill>
                  <a:srgbClr val="5B5680"/>
                </a:solidFill>
              </a:rPr>
              <a:t>Resmî tatiller vb. seçilir; bu günler staj döneminden düşülür.</a:t>
            </a:r>
            <a:endParaRPr lang="en-US" sz="1500" dirty="0"/>
          </a:p>
        </p:txBody>
      </p:sp>
      <p:sp>
        <p:nvSpPr>
          <p:cNvPr id="12" name="Text 10"/>
          <p:cNvSpPr txBox="1"/>
          <p:nvPr/>
        </p:nvSpPr>
        <p:spPr>
          <a:xfrm>
            <a:off x="548640" y="3877056"/>
            <a:ext cx="365760" cy="365760"/>
          </a:xfrm>
          <a:prstGeom prst="ellipse">
            <a:avLst/>
          </a:prstGeom>
          <a:solidFill>
            <a:schemeClr val="accent3"/>
          </a:solidFill>
          <a:ln>
            <a:solidFill>
              <a:schemeClr val="accent3"/>
            </a:solid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3" name="Text 11"/>
          <p:cNvSpPr txBox="1"/>
          <p:nvPr/>
        </p:nvSpPr>
        <p:spPr>
          <a:xfrm>
            <a:off x="1078992" y="3849624"/>
            <a:ext cx="6373368" cy="566928"/>
          </a:xfrm>
          <a:prstGeom prst="rect">
            <a:avLst/>
          </a:prstGeom>
          <a:noFill/>
          <a:ln/>
        </p:spPr>
        <p:txBody>
          <a:bodyPr wrap="square" lIns="0" tIns="0" rIns="0" bIns="0" rtlCol="0" anchor="t"/>
          <a:lstStyle/>
          <a:p>
            <a:pPr indent="0" marL="0">
              <a:buNone/>
            </a:pPr>
            <a:r>
              <a:rPr lang="en-US" sz="1500" b="1" dirty="0">
                <a:solidFill>
                  <a:schemeClr val="tx1"/>
                </a:solidFill>
              </a:rPr>
              <a:t>Puan dağılımı: %50 – %50</a:t>
            </a:r>
            <a:pPr indent="0" marL="0">
              <a:buNone/>
            </a:pPr>
            <a:endParaRPr lang="en-US" sz="1500" dirty="0"/>
          </a:p>
          <a:p>
            <a:pPr indent="0" marL="0">
              <a:buNone/>
            </a:pPr>
            <a:r>
              <a:rPr lang="en-US" sz="1350" dirty="0">
                <a:solidFill>
                  <a:srgbClr val="5B5680"/>
                </a:solidFill>
              </a:rPr>
              <a:t>Yarıyıl sonu raporu %50, işletme değerlendirmesi %50 (Md. 26/2).</a:t>
            </a:r>
            <a:endParaRPr lang="en-US" sz="1500" dirty="0"/>
          </a:p>
        </p:txBody>
      </p:sp>
      <p:sp>
        <p:nvSpPr>
          <p:cNvPr id="14" name="Text 12"/>
          <p:cNvSpPr txBox="1"/>
          <p:nvPr/>
        </p:nvSpPr>
        <p:spPr>
          <a:xfrm>
            <a:off x="548640" y="4535424"/>
            <a:ext cx="365760" cy="365760"/>
          </a:xfrm>
          <a:prstGeom prst="ellipse">
            <a:avLst/>
          </a:prstGeom>
          <a:solidFill>
            <a:schemeClr val="accent3"/>
          </a:solidFill>
          <a:ln>
            <a:solidFill>
              <a:schemeClr val="accent3"/>
            </a:solidFill>
          </a:ln>
        </p:spPr>
        <p:txBody>
          <a:bodyPr wrap="square" lIns="0" tIns="0" rIns="0" bIns="0" rtlCol="0" anchor="ctr"/>
          <a:lstStyle/>
          <a:p>
            <a:pPr algn="ctr" indent="0" marL="0">
              <a:buNone/>
            </a:pPr>
            <a:r>
              <a:rPr lang="en-US" sz="1400" b="1" dirty="0">
                <a:solidFill>
                  <a:schemeClr val="bg1"/>
                </a:solidFill>
              </a:rPr>
              <a:t>5</a:t>
            </a:r>
            <a:endParaRPr lang="en-US" sz="1400" dirty="0"/>
          </a:p>
        </p:txBody>
      </p:sp>
      <p:sp>
        <p:nvSpPr>
          <p:cNvPr id="15" name="Text 13"/>
          <p:cNvSpPr txBox="1"/>
          <p:nvPr/>
        </p:nvSpPr>
        <p:spPr>
          <a:xfrm>
            <a:off x="1078992" y="4507992"/>
            <a:ext cx="6373368" cy="566928"/>
          </a:xfrm>
          <a:prstGeom prst="rect">
            <a:avLst/>
          </a:prstGeom>
          <a:noFill/>
          <a:ln/>
        </p:spPr>
        <p:txBody>
          <a:bodyPr wrap="square" lIns="0" tIns="0" rIns="0" bIns="0" rtlCol="0" anchor="t"/>
          <a:lstStyle/>
          <a:p>
            <a:pPr indent="0" marL="0">
              <a:buNone/>
            </a:pPr>
            <a:r>
              <a:rPr lang="en-US" sz="1500" b="1" dirty="0">
                <a:solidFill>
                  <a:schemeClr val="tx1"/>
                </a:solidFill>
              </a:rPr>
              <a:t>Değerlendirme ve anket soruları</a:t>
            </a:r>
            <a:pPr indent="0" marL="0">
              <a:buNone/>
            </a:pPr>
            <a:endParaRPr lang="en-US" sz="1500" dirty="0"/>
          </a:p>
          <a:p>
            <a:pPr indent="0" marL="0">
              <a:buNone/>
            </a:pPr>
            <a:r>
              <a:rPr lang="en-US" sz="1350" dirty="0">
                <a:solidFill>
                  <a:srgbClr val="5B5680"/>
                </a:solidFill>
              </a:rPr>
              <a:t>Ölçütler kazanımlara uygun girilir; ara sınav yapılmaz, ara sınav notu verilmez (26/1).</a:t>
            </a:r>
            <a:endParaRPr lang="en-US" sz="1500" dirty="0"/>
          </a:p>
        </p:txBody>
      </p:sp>
      <p:sp>
        <p:nvSpPr>
          <p:cNvPr id="16" name="Text 14"/>
          <p:cNvSpPr txBox="1"/>
          <p:nvPr/>
        </p:nvSpPr>
        <p:spPr>
          <a:xfrm>
            <a:off x="548640" y="5193792"/>
            <a:ext cx="365760" cy="365760"/>
          </a:xfrm>
          <a:prstGeom prst="ellipse">
            <a:avLst/>
          </a:prstGeom>
          <a:solidFill>
            <a:schemeClr val="accent3"/>
          </a:solidFill>
          <a:ln>
            <a:solidFill>
              <a:schemeClr val="accent3"/>
            </a:solidFill>
          </a:ln>
        </p:spPr>
        <p:txBody>
          <a:bodyPr wrap="square" lIns="0" tIns="0" rIns="0" bIns="0" rtlCol="0" anchor="ctr"/>
          <a:lstStyle/>
          <a:p>
            <a:pPr algn="ctr" indent="0" marL="0">
              <a:buNone/>
            </a:pPr>
            <a:r>
              <a:rPr lang="en-US" sz="1400" b="1" dirty="0">
                <a:solidFill>
                  <a:schemeClr val="bg1"/>
                </a:solidFill>
              </a:rPr>
              <a:t>6</a:t>
            </a:r>
            <a:endParaRPr lang="en-US" sz="1400" dirty="0"/>
          </a:p>
        </p:txBody>
      </p:sp>
      <p:sp>
        <p:nvSpPr>
          <p:cNvPr id="17" name="Text 15"/>
          <p:cNvSpPr txBox="1"/>
          <p:nvPr/>
        </p:nvSpPr>
        <p:spPr>
          <a:xfrm>
            <a:off x="1078992" y="5166360"/>
            <a:ext cx="6373368" cy="566928"/>
          </a:xfrm>
          <a:prstGeom prst="rect">
            <a:avLst/>
          </a:prstGeom>
          <a:noFill/>
          <a:ln/>
        </p:spPr>
        <p:txBody>
          <a:bodyPr wrap="square" lIns="0" tIns="0" rIns="0" bIns="0" rtlCol="0" anchor="t"/>
          <a:lstStyle/>
          <a:p>
            <a:pPr indent="0" marL="0">
              <a:buNone/>
            </a:pPr>
            <a:r>
              <a:rPr lang="en-US" sz="1500" b="1" dirty="0">
                <a:solidFill>
                  <a:schemeClr val="tx1"/>
                </a:solidFill>
              </a:rPr>
              <a:t>Danışmanları tanımlayın</a:t>
            </a:r>
            <a:pPr indent="0" marL="0">
              <a:buNone/>
            </a:pPr>
            <a:endParaRPr lang="en-US" sz="1500" dirty="0"/>
          </a:p>
          <a:p>
            <a:pPr indent="0" marL="0">
              <a:buNone/>
            </a:pPr>
            <a:r>
              <a:rPr lang="en-US" sz="1350" dirty="0">
                <a:solidFill>
                  <a:srgbClr val="5B5680"/>
                </a:solidFill>
              </a:rPr>
              <a:t>Danışmanlar → "+ Danışman Ekle": sorumlu öğretim elemanları sisteme eklenir.</a:t>
            </a:r>
            <a:endParaRPr lang="en-US" sz="1500" dirty="0"/>
          </a:p>
        </p:txBody>
      </p:sp>
      <p:sp>
        <p:nvSpPr>
          <p:cNvPr id="18" name="cerceve-bb_ime_dd"/>
          <p:cNvSpPr/>
          <p:nvPr/>
        </p:nvSpPr>
        <p:spPr>
          <a:xfrm>
            <a:off x="7784287" y="1874520"/>
            <a:ext cx="3922776" cy="2067197"/>
          </a:xfrm>
          <a:prstGeom prst="roundRect">
            <a:avLst>
              <a:gd name="adj" fmla="val 5308"/>
            </a:avLst>
          </a:prstGeom>
          <a:solidFill>
            <a:schemeClr val="bg1"/>
          </a:solidFill>
          <a:ln w="12700">
            <a:solidFill>
              <a:srgbClr val="E2DCF5"/>
            </a:solidFill>
            <a:prstDash val="solid"/>
          </a:ln>
          <a:effectLst>
            <a:outerShdw sx="100000" sy="100000" kx="0" ky="0" algn="bl" rotWithShape="0" blurRad="127000" dist="31750" dir="5400000">
              <a:srgbClr val="2B1D78">
                <a:alpha val="10000"/>
              </a:srgbClr>
            </a:outerShdw>
          </a:effectLst>
        </p:spPr>
      </p:sp>
      <p:pic>
        <p:nvPicPr>
          <p:cNvPr id="19" name="gorsel-bb_ime_dd" descr="Staj dönemi tanımlama ekranı">    </p:cNvPr>
          <p:cNvPicPr>
            <a:picLocks noChangeAspect="1"/>
          </p:cNvPicPr>
          <p:nvPr/>
        </p:nvPicPr>
        <p:blipFill>
          <a:blip r:embed="rId1"/>
          <a:stretch>
            <a:fillRect/>
          </a:stretch>
        </p:blipFill>
        <p:spPr>
          <a:xfrm>
            <a:off x="7848295" y="1938528"/>
            <a:ext cx="3794760" cy="1939181"/>
          </a:xfrm>
          <a:prstGeom prst="rect">
            <a:avLst/>
          </a:prstGeom>
        </p:spPr>
      </p:pic>
      <p:sp>
        <p:nvSpPr>
          <p:cNvPr id="20" name="cerceve-bb_puan"/>
          <p:cNvSpPr/>
          <p:nvPr/>
        </p:nvSpPr>
        <p:spPr>
          <a:xfrm>
            <a:off x="7784287" y="3996581"/>
            <a:ext cx="3922776" cy="2136504"/>
          </a:xfrm>
          <a:prstGeom prst="roundRect">
            <a:avLst>
              <a:gd name="adj" fmla="val 5136"/>
            </a:avLst>
          </a:prstGeom>
          <a:solidFill>
            <a:schemeClr val="bg1"/>
          </a:solidFill>
          <a:ln w="12700">
            <a:solidFill>
              <a:srgbClr val="E2DCF5"/>
            </a:solidFill>
            <a:prstDash val="solid"/>
          </a:ln>
          <a:effectLst>
            <a:outerShdw sx="100000" sy="100000" kx="0" ky="0" algn="bl" rotWithShape="0" blurRad="127000" dist="31750" dir="5400000">
              <a:srgbClr val="2B1D78">
                <a:alpha val="10000"/>
              </a:srgbClr>
            </a:outerShdw>
          </a:effectLst>
        </p:spPr>
      </p:sp>
      <p:pic>
        <p:nvPicPr>
          <p:cNvPr id="21" name="gorsel-bb_puan" descr="Puan dağılımı ve değerlendirme soruları">    </p:cNvPr>
          <p:cNvPicPr>
            <a:picLocks noChangeAspect="1"/>
          </p:cNvPicPr>
          <p:nvPr/>
        </p:nvPicPr>
        <p:blipFill>
          <a:blip r:embed="rId2"/>
          <a:stretch>
            <a:fillRect/>
          </a:stretch>
        </p:blipFill>
        <p:spPr>
          <a:xfrm>
            <a:off x="7848295" y="4060589"/>
            <a:ext cx="3794760" cy="2008488"/>
          </a:xfrm>
          <a:prstGeom prst="rect">
            <a:avLst/>
          </a:prstGeom>
        </p:spPr>
      </p:pic>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İşletme ve eğitici personelin yükümlülükleri</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İşletmelerle paylaşılması gereken temel sorumluluklar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4/c, 10, 11</a:t>
            </a:r>
            <a:endParaRPr lang="en-US" sz="1000" dirty="0"/>
          </a:p>
        </p:txBody>
      </p:sp>
      <p:sp>
        <p:nvSpPr>
          <p:cNvPr id="5" name="etiket"/>
          <p:cNvSpPr txBox="1"/>
          <p:nvPr/>
        </p:nvSpPr>
        <p:spPr>
          <a:xfrm>
            <a:off x="8414309" y="310896"/>
            <a:ext cx="799186" cy="246888"/>
          </a:xfrm>
          <a:prstGeom prst="roundRect">
            <a:avLst>
              <a:gd name="adj" fmla="val 50000"/>
            </a:avLst>
          </a:prstGeom>
          <a:solidFill>
            <a:schemeClr val="accent2"/>
          </a:solidFill>
          <a:ln/>
        </p:spPr>
        <p:txBody>
          <a:bodyPr wrap="square" lIns="0" tIns="0" rIns="0" bIns="0" rtlCol="0" anchor="ctr"/>
          <a:lstStyle/>
          <a:p>
            <a:pPr algn="ctr" indent="0" marL="0">
              <a:buNone/>
            </a:pPr>
            <a:r>
              <a:rPr lang="en-US" sz="1000" b="1" spc="100" kern="0" dirty="0">
                <a:solidFill>
                  <a:schemeClr val="bg1"/>
                </a:solidFill>
              </a:rPr>
              <a:t>İŞLETME</a:t>
            </a:r>
            <a:endParaRPr lang="en-US" sz="1000" dirty="0"/>
          </a:p>
        </p:txBody>
      </p:sp>
      <p:sp>
        <p:nvSpPr>
          <p:cNvPr id="6" name="etiket"/>
          <p:cNvSpPr txBox="1"/>
          <p:nvPr/>
        </p:nvSpPr>
        <p:spPr>
          <a:xfrm>
            <a:off x="9286646" y="310896"/>
            <a:ext cx="1548994" cy="246888"/>
          </a:xfrm>
          <a:prstGeom prst="roundRect">
            <a:avLst>
              <a:gd name="adj" fmla="val 50000"/>
            </a:avLst>
          </a:prstGeom>
          <a:solidFill>
            <a:schemeClr val="accent3"/>
          </a:solidFill>
          <a:ln/>
        </p:spPr>
        <p:txBody>
          <a:bodyPr wrap="square" lIns="0" tIns="0" rIns="0" bIns="0" rtlCol="0" anchor="ctr"/>
          <a:lstStyle/>
          <a:p>
            <a:pPr algn="ctr" indent="0" marL="0">
              <a:buNone/>
            </a:pPr>
            <a:r>
              <a:rPr lang="en-US" sz="1000" b="1" spc="100" kern="0" dirty="0">
                <a:solidFill>
                  <a:schemeClr val="bg1"/>
                </a:solidFill>
              </a:rPr>
              <a:t>AKADEMİK PERSONEL</a:t>
            </a:r>
            <a:endParaRPr lang="en-US" sz="1000" dirty="0"/>
          </a:p>
        </p:txBody>
      </p:sp>
      <p:sp>
        <p:nvSpPr>
          <p:cNvPr id="7" name="kart"/>
          <p:cNvSpPr/>
          <p:nvPr/>
        </p:nvSpPr>
        <p:spPr>
          <a:xfrm>
            <a:off x="548640" y="1901952"/>
            <a:ext cx="5410048" cy="3995928"/>
          </a:xfrm>
          <a:prstGeom prst="roundRect">
            <a:avLst>
              <a:gd name="adj" fmla="val 3204"/>
            </a:avLst>
          </a:prstGeom>
          <a:solidFill>
            <a:srgbClr val="FFF8F3"/>
          </a:solidFill>
          <a:ln w="12700">
            <a:solidFill>
              <a:srgbClr val="F6D3BB"/>
            </a:solidFill>
            <a:prstDash val="solid"/>
          </a:ln>
          <a:effectLst>
            <a:outerShdw sx="100000" sy="100000" kx="0" ky="0" algn="bl" rotWithShape="0" blurRad="88900" dist="19050" dir="5400000">
              <a:srgbClr val="2B1D78">
                <a:alpha val="7000"/>
              </a:srgbClr>
            </a:outerShdw>
          </a:effectLst>
        </p:spPr>
      </p:sp>
      <p:sp>
        <p:nvSpPr>
          <p:cNvPr id="8" name="ikon-zemin"/>
          <p:cNvSpPr/>
          <p:nvPr/>
        </p:nvSpPr>
        <p:spPr>
          <a:xfrm>
            <a:off x="749808" y="2057400"/>
            <a:ext cx="548640" cy="548640"/>
          </a:xfrm>
          <a:prstGeom prst="ellipse">
            <a:avLst/>
          </a:prstGeom>
          <a:solidFill>
            <a:schemeClr val="accent2"/>
          </a:solidFill>
          <a:ln w="12700">
            <a:solidFill>
              <a:schemeClr val="accent2"/>
            </a:solidFill>
            <a:prstDash val="solid"/>
          </a:ln>
        </p:spPr>
      </p:sp>
      <p:pic>
        <p:nvPicPr>
          <p:cNvPr id="9" name="ikon-FaIndustry" descr="preencoded.png">    </p:cNvPr>
          <p:cNvPicPr>
            <a:picLocks noChangeAspect="1"/>
          </p:cNvPicPr>
          <p:nvPr/>
        </p:nvPicPr>
        <p:blipFill>
          <a:blip r:embed="rId1"/>
          <a:stretch>
            <a:fillRect/>
          </a:stretch>
        </p:blipFill>
        <p:spPr>
          <a:xfrm>
            <a:off x="881482" y="2189074"/>
            <a:ext cx="285293" cy="285293"/>
          </a:xfrm>
          <a:prstGeom prst="rect">
            <a:avLst/>
          </a:prstGeom>
        </p:spPr>
      </p:pic>
      <p:sp>
        <p:nvSpPr>
          <p:cNvPr id="10" name="Text 7"/>
          <p:cNvSpPr txBox="1"/>
          <p:nvPr/>
        </p:nvSpPr>
        <p:spPr>
          <a:xfrm>
            <a:off x="1463040" y="2011680"/>
            <a:ext cx="4358488" cy="685800"/>
          </a:xfrm>
          <a:prstGeom prst="rect">
            <a:avLst/>
          </a:prstGeom>
          <a:noFill/>
          <a:ln/>
        </p:spPr>
        <p:txBody>
          <a:bodyPr wrap="square" lIns="0" tIns="0" rIns="0" bIns="0" rtlCol="0" anchor="ctr"/>
          <a:lstStyle/>
          <a:p>
            <a:pPr indent="0" marL="0">
              <a:buNone/>
            </a:pPr>
            <a:r>
              <a:rPr lang="en-US" sz="1800" b="1" dirty="0">
                <a:solidFill>
                  <a:schemeClr val="accent2"/>
                </a:solidFill>
              </a:rPr>
              <a:t>İşletme</a:t>
            </a:r>
            <a:endParaRPr lang="en-US" sz="1500" dirty="0"/>
          </a:p>
          <a:p>
            <a:pPr indent="0" marL="0">
              <a:buNone/>
            </a:pPr>
            <a:r>
              <a:rPr lang="en-US" sz="1200" b="1" dirty="0">
                <a:solidFill>
                  <a:srgbClr val="8A84B0"/>
                </a:solidFill>
              </a:rPr>
              <a:t>Md. 11</a:t>
            </a:r>
            <a:endParaRPr lang="en-US" sz="1500" dirty="0"/>
          </a:p>
        </p:txBody>
      </p:sp>
      <p:sp>
        <p:nvSpPr>
          <p:cNvPr id="11" name="Text 8"/>
          <p:cNvSpPr txBox="1"/>
          <p:nvPr/>
        </p:nvSpPr>
        <p:spPr>
          <a:xfrm>
            <a:off x="804672" y="2852928"/>
            <a:ext cx="4952848" cy="2971800"/>
          </a:xfrm>
          <a:prstGeom prst="rect">
            <a:avLst/>
          </a:prstGeom>
          <a:noFill/>
          <a:ln/>
        </p:spPr>
        <p:txBody>
          <a:bodyPr wrap="square" lIns="0" tIns="0" rIns="0" bIns="0" rtlCol="0" anchor="t"/>
          <a:lstStyle/>
          <a:p>
            <a:pPr marL="215900" indent="-215900">
              <a:spcAft>
                <a:spcPts val="500"/>
              </a:spcAft>
              <a:buSzPct val="100000"/>
              <a:buChar char="•"/>
            </a:pPr>
            <a:r>
              <a:rPr lang="en-US" sz="1400" dirty="0">
                <a:solidFill>
                  <a:schemeClr val="tx1"/>
                </a:solidFill>
              </a:rPr>
              <a:t>Yeterli sayıda yetkin eğitici personel görevlendirir ve sistemde tanımlar</a:t>
            </a:r>
            <a:endParaRPr lang="en-US" sz="1400" dirty="0"/>
          </a:p>
          <a:p>
            <a:pPr marL="215900" indent="-215900">
              <a:spcAft>
                <a:spcPts val="500"/>
              </a:spcAft>
              <a:buSzPct val="100000"/>
              <a:buChar char="•"/>
            </a:pPr>
            <a:r>
              <a:rPr lang="en-US" sz="1400" dirty="0">
                <a:solidFill>
                  <a:schemeClr val="tx1"/>
                </a:solidFill>
              </a:rPr>
              <a:t>Kabul ve eğitim planı belgelerini onaylar</a:t>
            </a:r>
            <a:endParaRPr lang="en-US" sz="1400" dirty="0"/>
          </a:p>
          <a:p>
            <a:pPr marL="215900" indent="-215900">
              <a:spcAft>
                <a:spcPts val="500"/>
              </a:spcAft>
              <a:buSzPct val="100000"/>
              <a:buChar char="•"/>
            </a:pPr>
            <a:r>
              <a:rPr lang="en-US" sz="1400" dirty="0">
                <a:solidFill>
                  <a:schemeClr val="tx1"/>
                </a:solidFill>
              </a:rPr>
              <a:t>Her öğrenci için işletme değerlendirme formunun doldurulmasını sağlar</a:t>
            </a:r>
            <a:endParaRPr lang="en-US" sz="1400" dirty="0"/>
          </a:p>
          <a:p>
            <a:pPr marL="215900" indent="-215900">
              <a:spcAft>
                <a:spcPts val="500"/>
              </a:spcAft>
              <a:buSzPct val="100000"/>
              <a:buChar char="•"/>
            </a:pPr>
            <a:r>
              <a:rPr lang="en-US" sz="1400" dirty="0">
                <a:solidFill>
                  <a:schemeClr val="tx1"/>
                </a:solidFill>
              </a:rPr>
              <a:t>Programa ve kazanımlara uygun, gerçek iş ortamında görevler verir</a:t>
            </a:r>
            <a:endParaRPr lang="en-US" sz="1400" dirty="0"/>
          </a:p>
          <a:p>
            <a:pPr marL="215900" indent="-215900">
              <a:spcAft>
                <a:spcPts val="500"/>
              </a:spcAft>
              <a:buSzPct val="100000"/>
              <a:buChar char="•"/>
            </a:pPr>
            <a:r>
              <a:rPr lang="en-US" sz="1400" dirty="0">
                <a:solidFill>
                  <a:schemeClr val="tx1"/>
                </a:solidFill>
              </a:rPr>
              <a:t>İSG mevzuatına uygun ortam sağlar, gerekli İSG eğitimlerini verir</a:t>
            </a:r>
            <a:endParaRPr lang="en-US" sz="1400" dirty="0"/>
          </a:p>
          <a:p>
            <a:pPr marL="215900" indent="-215900">
              <a:spcAft>
                <a:spcPts val="500"/>
              </a:spcAft>
              <a:buSzPct val="100000"/>
              <a:buChar char="•"/>
            </a:pPr>
            <a:r>
              <a:rPr lang="en-US" sz="1400" dirty="0">
                <a:solidFill>
                  <a:schemeClr val="tx1"/>
                </a:solidFill>
              </a:rPr>
              <a:t>Devamı izler; mazeretsiz devamsızlığı, iş kazasını (aynı gün) ve sorunları bildirir</a:t>
            </a:r>
            <a:endParaRPr lang="en-US" sz="1400" dirty="0"/>
          </a:p>
        </p:txBody>
      </p:sp>
      <p:sp>
        <p:nvSpPr>
          <p:cNvPr id="12" name="kart"/>
          <p:cNvSpPr/>
          <p:nvPr/>
        </p:nvSpPr>
        <p:spPr>
          <a:xfrm>
            <a:off x="6233008" y="1901952"/>
            <a:ext cx="5410048" cy="3995928"/>
          </a:xfrm>
          <a:prstGeom prst="roundRect">
            <a:avLst>
              <a:gd name="adj" fmla="val 3204"/>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3" name="ikon-zemin"/>
          <p:cNvSpPr/>
          <p:nvPr/>
        </p:nvSpPr>
        <p:spPr>
          <a:xfrm>
            <a:off x="6434176" y="2057400"/>
            <a:ext cx="548640" cy="548640"/>
          </a:xfrm>
          <a:prstGeom prst="ellipse">
            <a:avLst/>
          </a:prstGeom>
          <a:solidFill>
            <a:schemeClr val="accent2"/>
          </a:solidFill>
          <a:ln w="12700">
            <a:solidFill>
              <a:schemeClr val="accent2"/>
            </a:solidFill>
            <a:prstDash val="solid"/>
          </a:ln>
        </p:spPr>
      </p:sp>
      <p:pic>
        <p:nvPicPr>
          <p:cNvPr id="14" name="ikon-FaUserTie" descr="preencoded.png">    </p:cNvPr>
          <p:cNvPicPr>
            <a:picLocks noChangeAspect="1"/>
          </p:cNvPicPr>
          <p:nvPr/>
        </p:nvPicPr>
        <p:blipFill>
          <a:blip r:embed="rId2"/>
          <a:stretch>
            <a:fillRect/>
          </a:stretch>
        </p:blipFill>
        <p:spPr>
          <a:xfrm>
            <a:off x="6565849" y="2189074"/>
            <a:ext cx="285293" cy="285293"/>
          </a:xfrm>
          <a:prstGeom prst="rect">
            <a:avLst/>
          </a:prstGeom>
        </p:spPr>
      </p:pic>
      <p:sp>
        <p:nvSpPr>
          <p:cNvPr id="15" name="Text 11"/>
          <p:cNvSpPr txBox="1"/>
          <p:nvPr/>
        </p:nvSpPr>
        <p:spPr>
          <a:xfrm>
            <a:off x="7147408" y="2011680"/>
            <a:ext cx="4358488" cy="685800"/>
          </a:xfrm>
          <a:prstGeom prst="rect">
            <a:avLst/>
          </a:prstGeom>
          <a:noFill/>
          <a:ln/>
        </p:spPr>
        <p:txBody>
          <a:bodyPr wrap="square" lIns="0" tIns="0" rIns="0" bIns="0" rtlCol="0" anchor="ctr"/>
          <a:lstStyle/>
          <a:p>
            <a:pPr indent="0" marL="0">
              <a:buNone/>
            </a:pPr>
            <a:r>
              <a:rPr lang="en-US" sz="1800" b="1" dirty="0">
                <a:solidFill>
                  <a:schemeClr val="accent2"/>
                </a:solidFill>
              </a:rPr>
              <a:t>Eğitici Personel</a:t>
            </a:r>
            <a:endParaRPr lang="en-US" sz="1500" dirty="0"/>
          </a:p>
          <a:p>
            <a:pPr indent="0" marL="0">
              <a:buNone/>
            </a:pPr>
            <a:r>
              <a:rPr lang="en-US" sz="1200" b="1" dirty="0">
                <a:solidFill>
                  <a:srgbClr val="8A84B0"/>
                </a:solidFill>
              </a:rPr>
              <a:t>Md. 10 · platformda "Firma Yetkilisi"</a:t>
            </a:r>
            <a:endParaRPr lang="en-US" sz="1500" dirty="0"/>
          </a:p>
        </p:txBody>
      </p:sp>
      <p:sp>
        <p:nvSpPr>
          <p:cNvPr id="16" name="Text 12"/>
          <p:cNvSpPr txBox="1"/>
          <p:nvPr/>
        </p:nvSpPr>
        <p:spPr>
          <a:xfrm>
            <a:off x="6489040" y="2852928"/>
            <a:ext cx="4952848" cy="2971800"/>
          </a:xfrm>
          <a:prstGeom prst="rect">
            <a:avLst/>
          </a:prstGeom>
          <a:noFill/>
          <a:ln/>
        </p:spPr>
        <p:txBody>
          <a:bodyPr wrap="square" lIns="0" tIns="0" rIns="0" bIns="0" rtlCol="0" anchor="t"/>
          <a:lstStyle/>
          <a:p>
            <a:pPr marL="215900" indent="-215900">
              <a:spcAft>
                <a:spcPts val="500"/>
              </a:spcAft>
              <a:buSzPct val="100000"/>
              <a:buChar char="•"/>
            </a:pPr>
            <a:r>
              <a:rPr lang="en-US" sz="1400" dirty="0">
                <a:solidFill>
                  <a:schemeClr val="tx1"/>
                </a:solidFill>
              </a:rPr>
              <a:t>Mesleki görevler verir, nasıl yapılacağını gösterir, çalışmaları denetler</a:t>
            </a:r>
            <a:endParaRPr lang="en-US" sz="1400" dirty="0"/>
          </a:p>
          <a:p>
            <a:pPr marL="215900" indent="-215900">
              <a:spcAft>
                <a:spcPts val="500"/>
              </a:spcAft>
              <a:buSzPct val="100000"/>
              <a:buChar char="•"/>
            </a:pPr>
            <a:r>
              <a:rPr lang="en-US" sz="1400" dirty="0">
                <a:solidFill>
                  <a:schemeClr val="tx1"/>
                </a:solidFill>
              </a:rPr>
              <a:t>İşletmenin konum bilgilerinin sisteme doğru ve hızlı girilmesini sağlar</a:t>
            </a:r>
            <a:endParaRPr lang="en-US" sz="1400" dirty="0"/>
          </a:p>
          <a:p>
            <a:pPr marL="215900" indent="-215900">
              <a:spcAft>
                <a:spcPts val="500"/>
              </a:spcAft>
              <a:buSzPct val="100000"/>
              <a:buChar char="•"/>
            </a:pPr>
            <a:r>
              <a:rPr lang="en-US" sz="1400" dirty="0">
                <a:solidFill>
                  <a:schemeClr val="tx1"/>
                </a:solidFill>
              </a:rPr>
              <a:t>Öğrencinin yoklamasının sistemden doğru girildiğini kontrol eder</a:t>
            </a:r>
            <a:endParaRPr lang="en-US" sz="1400" dirty="0"/>
          </a:p>
          <a:p>
            <a:pPr marL="215900" indent="-215900">
              <a:spcAft>
                <a:spcPts val="500"/>
              </a:spcAft>
              <a:buSzPct val="100000"/>
              <a:buChar char="•"/>
            </a:pPr>
            <a:r>
              <a:rPr lang="en-US" sz="1400" dirty="0">
                <a:solidFill>
                  <a:schemeClr val="tx1"/>
                </a:solidFill>
              </a:rPr>
              <a:t>Uygulamalı eğitim dosyasını inceleyip görüş verir ve onaylar</a:t>
            </a:r>
            <a:endParaRPr lang="en-US" sz="1400" dirty="0"/>
          </a:p>
          <a:p>
            <a:pPr marL="215900" indent="-215900">
              <a:spcAft>
                <a:spcPts val="500"/>
              </a:spcAft>
              <a:buSzPct val="100000"/>
              <a:buChar char="•"/>
            </a:pPr>
            <a:r>
              <a:rPr lang="en-US" sz="1400" dirty="0">
                <a:solidFill>
                  <a:schemeClr val="tx1"/>
                </a:solidFill>
              </a:rPr>
              <a:t>Her öğrenci için işletme değerlendirme formunu sistemden doldurur</a:t>
            </a:r>
            <a:endParaRPr lang="en-US" sz="1400" dirty="0"/>
          </a:p>
          <a:p>
            <a:pPr marL="215900" indent="-215900">
              <a:spcAft>
                <a:spcPts val="500"/>
              </a:spcAft>
              <a:buSzPct val="100000"/>
              <a:buChar char="•"/>
            </a:pPr>
            <a:r>
              <a:rPr lang="en-US" sz="1400" dirty="0">
                <a:solidFill>
                  <a:schemeClr val="tx1"/>
                </a:solidFill>
              </a:rPr>
              <a:t>Sistem duyurularını takip eder; sorumlu öğretim elemanıyla iş birliği yapar</a:t>
            </a:r>
            <a:endParaRPr lang="en-US" sz="14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822960" y="1234440"/>
            <a:ext cx="2743200" cy="1188720"/>
          </a:xfrm>
          <a:prstGeom prst="rect">
            <a:avLst/>
          </a:prstGeom>
          <a:noFill/>
          <a:ln/>
        </p:spPr>
        <p:txBody>
          <a:bodyPr wrap="square" lIns="0" tIns="0" rIns="0" bIns="0" rtlCol="0" anchor="b"/>
          <a:lstStyle/>
          <a:p>
            <a:pPr indent="0" marL="0">
              <a:buNone/>
            </a:pPr>
            <a:r>
              <a:rPr lang="en-US" sz="8800" b="1" dirty="0">
                <a:solidFill>
                  <a:srgbClr val="8E7DF2"/>
                </a:solidFill>
              </a:rPr>
              <a:t>07</a:t>
            </a:r>
            <a:endParaRPr lang="en-US" sz="8800" dirty="0"/>
          </a:p>
        </p:txBody>
      </p:sp>
      <p:sp>
        <p:nvSpPr>
          <p:cNvPr id="3" name="Text 0"/>
          <p:cNvSpPr/>
          <p:nvPr>
            <p:ph idx="101" type="title" hasCustomPrompt="1"/>
          </p:nvPr>
        </p:nvSpPr>
        <p:spPr>
          <a:xfrm>
            <a:off x="822960" y="2514600"/>
            <a:ext cx="7680960" cy="960120"/>
          </a:xfrm>
          <a:prstGeom prst="rect">
            <a:avLst/>
          </a:prstGeom>
          <a:noFill/>
          <a:ln/>
        </p:spPr>
        <p:txBody>
          <a:bodyPr wrap="square" lIns="0" tIns="0" rIns="0" bIns="0" rtlCol="0" anchor="b"/>
          <a:lstStyle/>
          <a:p>
            <a:pPr algn="l" indent="0" marL="0">
              <a:buNone/>
            </a:pPr>
            <a:r>
              <a:rPr lang="en-US" sz="4600" b="1" dirty="0">
                <a:solidFill>
                  <a:schemeClr val="bg1"/>
                </a:solidFill>
              </a:rPr>
              <a:t>Sorular ve kaynaklar</a:t>
            </a:r>
            <a:endParaRPr lang="en-US" sz="4600" dirty="0"/>
          </a:p>
        </p:txBody>
      </p:sp>
      <p:sp>
        <p:nvSpPr>
          <p:cNvPr id="4" name="Text 0"/>
          <p:cNvSpPr/>
          <p:nvPr>
            <p:ph idx="102" type="body" hasCustomPrompt="1"/>
          </p:nvPr>
        </p:nvSpPr>
        <p:spPr>
          <a:xfrm>
            <a:off x="822960" y="3566160"/>
            <a:ext cx="7315200" cy="457200"/>
          </a:xfrm>
          <a:prstGeom prst="rect">
            <a:avLst/>
          </a:prstGeom>
          <a:noFill/>
          <a:ln/>
        </p:spPr>
        <p:txBody>
          <a:bodyPr wrap="square" lIns="0" tIns="0" rIns="0" bIns="0" rtlCol="0" anchor="t"/>
          <a:lstStyle/>
          <a:p>
            <a:pPr algn="l" indent="0" marL="0">
              <a:buNone/>
            </a:pPr>
            <a:r>
              <a:rPr lang="en-US" sz="2000" dirty="0">
                <a:solidFill>
                  <a:srgbClr val="D9D0FF"/>
                </a:solidFill>
              </a:rPr>
              <a:t>Sık sorulan sorular, kontrol listesi, formlar ve iletişim</a:t>
            </a:r>
            <a:endParaRPr lang="en-US" sz="2000" dirty="0"/>
          </a:p>
        </p:txBody>
      </p:sp>
      <p:sp>
        <p:nvSpPr>
          <p:cNvPr id="5" name="Text 3"/>
          <p:cNvSpPr txBox="1"/>
          <p:nvPr/>
        </p:nvSpPr>
        <p:spPr>
          <a:xfrm>
            <a:off x="822960" y="4343400"/>
            <a:ext cx="6858000" cy="173736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rgbClr val="EFEAFF"/>
                </a:solidFill>
              </a:rPr>
              <a:t>Sık sorulan sorular: öğrenciler</a:t>
            </a:r>
            <a:endParaRPr lang="en-US" sz="1700" dirty="0"/>
          </a:p>
          <a:p>
            <a:pPr marL="228600" indent="-228600">
              <a:spcAft>
                <a:spcPts val="600"/>
              </a:spcAft>
              <a:buSzPct val="100000"/>
              <a:buChar char="●"/>
            </a:pPr>
            <a:r>
              <a:rPr lang="en-US" sz="1700" dirty="0">
                <a:solidFill>
                  <a:srgbClr val="EFEAFF"/>
                </a:solidFill>
              </a:rPr>
              <a:t>Sık sorulan sorular: akademik personel ve işletmeler</a:t>
            </a:r>
            <a:endParaRPr lang="en-US" sz="1700" dirty="0"/>
          </a:p>
          <a:p>
            <a:pPr marL="228600" indent="-228600">
              <a:spcAft>
                <a:spcPts val="600"/>
              </a:spcAft>
              <a:buSzPct val="100000"/>
              <a:buChar char="●"/>
            </a:pPr>
            <a:r>
              <a:rPr lang="en-US" sz="1700" dirty="0">
                <a:solidFill>
                  <a:srgbClr val="EFEAFF"/>
                </a:solidFill>
              </a:rPr>
              <a:t>Öğrenci kontrol listesi</a:t>
            </a:r>
            <a:endParaRPr lang="en-US" sz="1700" dirty="0"/>
          </a:p>
          <a:p>
            <a:pPr marL="228600" indent="-228600">
              <a:spcAft>
                <a:spcPts val="600"/>
              </a:spcAft>
              <a:buSzPct val="100000"/>
              <a:buChar char="●"/>
            </a:pPr>
            <a:r>
              <a:rPr lang="en-US" sz="1700" dirty="0">
                <a:solidFill>
                  <a:srgbClr val="EFEAFF"/>
                </a:solidFill>
              </a:rPr>
              <a:t>Formlar, kaynaklar ve iletişim</a:t>
            </a:r>
            <a:endParaRPr lang="en-US" sz="17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D9D0FF"/>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SSS: başlama ve işletme</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Öğrencilerin en sık sorduğu sorular (1/4)</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4/e, 5, 13, 14, 15, 17; Devlet Katkısı Bilgi Formu</a:t>
            </a:r>
            <a:endParaRPr lang="en-US" sz="1000" dirty="0"/>
          </a:p>
        </p:txBody>
      </p:sp>
      <p:sp>
        <p:nvSpPr>
          <p:cNvPr id="5" name="etiket"/>
          <p:cNvSpPr txBox="1"/>
          <p:nvPr/>
        </p:nvSpPr>
        <p:spPr>
          <a:xfrm>
            <a:off x="10036454"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kart"/>
          <p:cNvSpPr/>
          <p:nvPr/>
        </p:nvSpPr>
        <p:spPr>
          <a:xfrm>
            <a:off x="548640" y="190195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7" name="ikon-zemin"/>
          <p:cNvSpPr/>
          <p:nvPr/>
        </p:nvSpPr>
        <p:spPr>
          <a:xfrm>
            <a:off x="713232" y="2084832"/>
            <a:ext cx="402336" cy="402336"/>
          </a:xfrm>
          <a:prstGeom prst="ellipse">
            <a:avLst/>
          </a:prstGeom>
          <a:solidFill>
            <a:schemeClr val="accent1"/>
          </a:solidFill>
          <a:ln w="12700">
            <a:solidFill>
              <a:schemeClr val="accent1"/>
            </a:solidFill>
            <a:prstDash val="solid"/>
          </a:ln>
        </p:spPr>
      </p:sp>
      <p:pic>
        <p:nvPicPr>
          <p:cNvPr id="8" name="ikon-FaQuestion" descr="preencoded.png">    </p:cNvPr>
          <p:cNvPicPr>
            <a:picLocks noChangeAspect="1"/>
          </p:cNvPicPr>
          <p:nvPr/>
        </p:nvPicPr>
        <p:blipFill>
          <a:blip r:embed="rId1"/>
          <a:stretch>
            <a:fillRect/>
          </a:stretch>
        </p:blipFill>
        <p:spPr>
          <a:xfrm>
            <a:off x="809793" y="2181393"/>
            <a:ext cx="209215" cy="209215"/>
          </a:xfrm>
          <a:prstGeom prst="rect">
            <a:avLst/>
          </a:prstGeom>
        </p:spPr>
      </p:pic>
      <p:sp>
        <p:nvSpPr>
          <p:cNvPr id="9" name="Text 6"/>
          <p:cNvSpPr txBox="1"/>
          <p:nvPr/>
        </p:nvSpPr>
        <p:spPr>
          <a:xfrm>
            <a:off x="1234440" y="202996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İME, staj ile aynı şey mi?</a:t>
            </a:r>
            <a:endParaRPr lang="en-US" sz="1500" dirty="0"/>
          </a:p>
        </p:txBody>
      </p:sp>
      <p:sp>
        <p:nvSpPr>
          <p:cNvPr id="10" name="Text 7"/>
          <p:cNvSpPr txBox="1"/>
          <p:nvPr/>
        </p:nvSpPr>
        <p:spPr>
          <a:xfrm>
            <a:off x="731520" y="2615184"/>
            <a:ext cx="3216554" cy="1133856"/>
          </a:xfrm>
          <a:prstGeom prst="rect">
            <a:avLst/>
          </a:prstGeom>
          <a:noFill/>
          <a:ln/>
        </p:spPr>
        <p:txBody>
          <a:bodyPr wrap="square" lIns="0" tIns="0" rIns="0" bIns="0" rtlCol="0" anchor="t"/>
          <a:lstStyle/>
          <a:p>
            <a:pPr indent="0" marL="0">
              <a:buNone/>
            </a:pPr>
            <a:r>
              <a:rPr lang="en-US" sz="1400" dirty="0">
                <a:solidFill>
                  <a:schemeClr val="tx1"/>
                </a:solidFill>
              </a:rPr>
              <a:t>Hayır. İME en az bir yarıyıl süren, AKTS'li bir derstir; staj veya uygulamalı ders olarak değerlendirilemez ve bunların yerine kullanılamaz. (Md. 5)</a:t>
            </a:r>
            <a:endParaRPr lang="en-US" sz="1400" dirty="0"/>
          </a:p>
        </p:txBody>
      </p:sp>
      <p:sp>
        <p:nvSpPr>
          <p:cNvPr id="11" name="kart"/>
          <p:cNvSpPr/>
          <p:nvPr/>
        </p:nvSpPr>
        <p:spPr>
          <a:xfrm>
            <a:off x="4322978" y="190195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2" name="ikon-zemin"/>
          <p:cNvSpPr/>
          <p:nvPr/>
        </p:nvSpPr>
        <p:spPr>
          <a:xfrm>
            <a:off x="4487570" y="2084832"/>
            <a:ext cx="402336" cy="402336"/>
          </a:xfrm>
          <a:prstGeom prst="ellipse">
            <a:avLst/>
          </a:prstGeom>
          <a:solidFill>
            <a:schemeClr val="accent1"/>
          </a:solidFill>
          <a:ln w="12700">
            <a:solidFill>
              <a:schemeClr val="accent1"/>
            </a:solidFill>
            <a:prstDash val="solid"/>
          </a:ln>
        </p:spPr>
      </p:sp>
      <p:pic>
        <p:nvPicPr>
          <p:cNvPr id="13" name="ikon-FaQuestion" descr="preencoded.png">    </p:cNvPr>
          <p:cNvPicPr>
            <a:picLocks noChangeAspect="1"/>
          </p:cNvPicPr>
          <p:nvPr/>
        </p:nvPicPr>
        <p:blipFill>
          <a:blip r:embed="rId2"/>
          <a:stretch>
            <a:fillRect/>
          </a:stretch>
        </p:blipFill>
        <p:spPr>
          <a:xfrm>
            <a:off x="4584131" y="2181393"/>
            <a:ext cx="209215" cy="209215"/>
          </a:xfrm>
          <a:prstGeom prst="rect">
            <a:avLst/>
          </a:prstGeom>
        </p:spPr>
      </p:pic>
      <p:sp>
        <p:nvSpPr>
          <p:cNvPr id="14" name="Text 10"/>
          <p:cNvSpPr txBox="1"/>
          <p:nvPr/>
        </p:nvSpPr>
        <p:spPr>
          <a:xfrm>
            <a:off x="5008778" y="202996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Hangi yarıyılda yapılır?</a:t>
            </a:r>
            <a:endParaRPr lang="en-US" sz="1500" dirty="0"/>
          </a:p>
        </p:txBody>
      </p:sp>
      <p:sp>
        <p:nvSpPr>
          <p:cNvPr id="15" name="Text 11"/>
          <p:cNvSpPr txBox="1"/>
          <p:nvPr/>
        </p:nvSpPr>
        <p:spPr>
          <a:xfrm>
            <a:off x="4505858" y="2615184"/>
            <a:ext cx="3216554" cy="1133856"/>
          </a:xfrm>
          <a:prstGeom prst="rect">
            <a:avLst/>
          </a:prstGeom>
          <a:noFill/>
          <a:ln/>
        </p:spPr>
        <p:txBody>
          <a:bodyPr wrap="square" lIns="0" tIns="0" rIns="0" bIns="0" rtlCol="0" anchor="t"/>
          <a:lstStyle/>
          <a:p>
            <a:pPr indent="0" marL="0">
              <a:buNone/>
            </a:pPr>
            <a:r>
              <a:rPr lang="en-US" sz="1400" dirty="0">
                <a:solidFill>
                  <a:schemeClr val="tx1"/>
                </a:solidFill>
              </a:rPr>
              <a:t>Olağan olarak 4. yarıyılda; akademik takvimde ilgili yarıyıl için belirlenen başlangıç ve bitiş tarihleri arasında. (Md. 13/1, 15/1)</a:t>
            </a:r>
            <a:endParaRPr lang="en-US" sz="1400" dirty="0"/>
          </a:p>
        </p:txBody>
      </p:sp>
      <p:sp>
        <p:nvSpPr>
          <p:cNvPr id="16" name="kart"/>
          <p:cNvSpPr/>
          <p:nvPr/>
        </p:nvSpPr>
        <p:spPr>
          <a:xfrm>
            <a:off x="8097317" y="190195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7" name="ikon-zemin"/>
          <p:cNvSpPr/>
          <p:nvPr/>
        </p:nvSpPr>
        <p:spPr>
          <a:xfrm>
            <a:off x="8261909" y="2084832"/>
            <a:ext cx="402336" cy="402336"/>
          </a:xfrm>
          <a:prstGeom prst="ellipse">
            <a:avLst/>
          </a:prstGeom>
          <a:solidFill>
            <a:schemeClr val="accent1"/>
          </a:solidFill>
          <a:ln w="12700">
            <a:solidFill>
              <a:schemeClr val="accent1"/>
            </a:solidFill>
            <a:prstDash val="solid"/>
          </a:ln>
        </p:spPr>
      </p:sp>
      <p:pic>
        <p:nvPicPr>
          <p:cNvPr id="18" name="ikon-FaQuestion" descr="preencoded.png">    </p:cNvPr>
          <p:cNvPicPr>
            <a:picLocks noChangeAspect="1"/>
          </p:cNvPicPr>
          <p:nvPr/>
        </p:nvPicPr>
        <p:blipFill>
          <a:blip r:embed="rId3"/>
          <a:stretch>
            <a:fillRect/>
          </a:stretch>
        </p:blipFill>
        <p:spPr>
          <a:xfrm>
            <a:off x="8358469" y="2181393"/>
            <a:ext cx="209215" cy="209215"/>
          </a:xfrm>
          <a:prstGeom prst="rect">
            <a:avLst/>
          </a:prstGeom>
        </p:spPr>
      </p:pic>
      <p:sp>
        <p:nvSpPr>
          <p:cNvPr id="19" name="Text 14"/>
          <p:cNvSpPr txBox="1"/>
          <p:nvPr/>
        </p:nvSpPr>
        <p:spPr>
          <a:xfrm>
            <a:off x="8783117" y="202996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GNO'm 1,80'in altında. Başlayabilir miyim?</a:t>
            </a:r>
            <a:endParaRPr lang="en-US" sz="1500" dirty="0"/>
          </a:p>
        </p:txBody>
      </p:sp>
      <p:sp>
        <p:nvSpPr>
          <p:cNvPr id="20" name="Text 15"/>
          <p:cNvSpPr txBox="1"/>
          <p:nvPr/>
        </p:nvSpPr>
        <p:spPr>
          <a:xfrm>
            <a:off x="8280197" y="2615184"/>
            <a:ext cx="3216554" cy="1133856"/>
          </a:xfrm>
          <a:prstGeom prst="rect">
            <a:avLst/>
          </a:prstGeom>
          <a:noFill/>
          <a:ln/>
        </p:spPr>
        <p:txBody>
          <a:bodyPr wrap="square" lIns="0" tIns="0" rIns="0" bIns="0" rtlCol="0" anchor="t"/>
          <a:lstStyle/>
          <a:p>
            <a:pPr indent="0" marL="0">
              <a:buNone/>
            </a:pPr>
            <a:r>
              <a:rPr lang="en-US" sz="1400" dirty="0">
                <a:solidFill>
                  <a:schemeClr val="tx1"/>
                </a:solidFill>
              </a:rPr>
              <a:t>Hayır. GNO en az 1,80 olmalı ve Md. 14'teki diğer şartlar da sağlanmalıdır; aksi hâlde İME'ye başlanamaz. (Md. 14)</a:t>
            </a:r>
            <a:endParaRPr lang="en-US" sz="1400" dirty="0"/>
          </a:p>
        </p:txBody>
      </p:sp>
      <p:sp>
        <p:nvSpPr>
          <p:cNvPr id="21" name="kart"/>
          <p:cNvSpPr/>
          <p:nvPr/>
        </p:nvSpPr>
        <p:spPr>
          <a:xfrm>
            <a:off x="548640" y="400507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2" name="ikon-zemin"/>
          <p:cNvSpPr/>
          <p:nvPr/>
        </p:nvSpPr>
        <p:spPr>
          <a:xfrm>
            <a:off x="713232" y="4187952"/>
            <a:ext cx="402336" cy="402336"/>
          </a:xfrm>
          <a:prstGeom prst="ellipse">
            <a:avLst/>
          </a:prstGeom>
          <a:solidFill>
            <a:schemeClr val="accent1"/>
          </a:solidFill>
          <a:ln w="12700">
            <a:solidFill>
              <a:schemeClr val="accent1"/>
            </a:solidFill>
            <a:prstDash val="solid"/>
          </a:ln>
        </p:spPr>
      </p:sp>
      <p:pic>
        <p:nvPicPr>
          <p:cNvPr id="23" name="ikon-FaQuestion" descr="preencoded.png">    </p:cNvPr>
          <p:cNvPicPr>
            <a:picLocks noChangeAspect="1"/>
          </p:cNvPicPr>
          <p:nvPr/>
        </p:nvPicPr>
        <p:blipFill>
          <a:blip r:embed="rId4"/>
          <a:stretch>
            <a:fillRect/>
          </a:stretch>
        </p:blipFill>
        <p:spPr>
          <a:xfrm>
            <a:off x="809793" y="4284513"/>
            <a:ext cx="209215" cy="209215"/>
          </a:xfrm>
          <a:prstGeom prst="rect">
            <a:avLst/>
          </a:prstGeom>
        </p:spPr>
      </p:pic>
      <p:sp>
        <p:nvSpPr>
          <p:cNvPr id="24" name="Text 18"/>
          <p:cNvSpPr txBox="1"/>
          <p:nvPr/>
        </p:nvSpPr>
        <p:spPr>
          <a:xfrm>
            <a:off x="1234440" y="413308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Alttan dersim var. Başlayabilir miyim?</a:t>
            </a:r>
            <a:endParaRPr lang="en-US" sz="1500" dirty="0"/>
          </a:p>
        </p:txBody>
      </p:sp>
      <p:sp>
        <p:nvSpPr>
          <p:cNvPr id="25" name="Text 19"/>
          <p:cNvSpPr txBox="1"/>
          <p:nvPr/>
        </p:nvSpPr>
        <p:spPr>
          <a:xfrm>
            <a:off x="731520" y="4718304"/>
            <a:ext cx="3216554" cy="1133856"/>
          </a:xfrm>
          <a:prstGeom prst="rect">
            <a:avLst/>
          </a:prstGeom>
          <a:noFill/>
          <a:ln/>
        </p:spPr>
        <p:txBody>
          <a:bodyPr wrap="square" lIns="0" tIns="0" rIns="0" bIns="0" rtlCol="0" anchor="t"/>
          <a:lstStyle/>
          <a:p>
            <a:pPr indent="0" marL="0">
              <a:buNone/>
            </a:pPr>
            <a:r>
              <a:rPr lang="en-US" sz="1300" dirty="0">
                <a:solidFill>
                  <a:schemeClr val="tx1"/>
                </a:solidFill>
              </a:rPr>
              <a:t>Md. 14'te "alttan ders olmaması" şartı yer almaz; ancak ilgili yarıyıla ders kaydınız yapılmış olmalıdır (14/1-b). Danışmanınızla teyit edin. "Tüm derslerini tamamlamış olma" koşulu Md. 13/2'deki mazeretli durum içindir.</a:t>
            </a:r>
            <a:endParaRPr lang="en-US" sz="1300" dirty="0"/>
          </a:p>
        </p:txBody>
      </p:sp>
      <p:sp>
        <p:nvSpPr>
          <p:cNvPr id="26" name="kart"/>
          <p:cNvSpPr/>
          <p:nvPr/>
        </p:nvSpPr>
        <p:spPr>
          <a:xfrm>
            <a:off x="4322978" y="400507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7" name="ikon-zemin"/>
          <p:cNvSpPr/>
          <p:nvPr/>
        </p:nvSpPr>
        <p:spPr>
          <a:xfrm>
            <a:off x="4487570" y="4187952"/>
            <a:ext cx="402336" cy="402336"/>
          </a:xfrm>
          <a:prstGeom prst="ellipse">
            <a:avLst/>
          </a:prstGeom>
          <a:solidFill>
            <a:schemeClr val="accent1"/>
          </a:solidFill>
          <a:ln w="12700">
            <a:solidFill>
              <a:schemeClr val="accent1"/>
            </a:solidFill>
            <a:prstDash val="solid"/>
          </a:ln>
        </p:spPr>
      </p:sp>
      <p:pic>
        <p:nvPicPr>
          <p:cNvPr id="28" name="ikon-FaQuestion" descr="preencoded.png">    </p:cNvPr>
          <p:cNvPicPr>
            <a:picLocks noChangeAspect="1"/>
          </p:cNvPicPr>
          <p:nvPr/>
        </p:nvPicPr>
        <p:blipFill>
          <a:blip r:embed="rId5"/>
          <a:stretch>
            <a:fillRect/>
          </a:stretch>
        </p:blipFill>
        <p:spPr>
          <a:xfrm>
            <a:off x="4584131" y="4284513"/>
            <a:ext cx="209215" cy="209215"/>
          </a:xfrm>
          <a:prstGeom prst="rect">
            <a:avLst/>
          </a:prstGeom>
        </p:spPr>
      </p:pic>
      <p:sp>
        <p:nvSpPr>
          <p:cNvPr id="29" name="Text 22"/>
          <p:cNvSpPr txBox="1"/>
          <p:nvPr/>
        </p:nvSpPr>
        <p:spPr>
          <a:xfrm>
            <a:off x="5008778" y="413308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İşletmeyi kendim bulabilir miyim?</a:t>
            </a:r>
            <a:endParaRPr lang="en-US" sz="1500" dirty="0"/>
          </a:p>
        </p:txBody>
      </p:sp>
      <p:sp>
        <p:nvSpPr>
          <p:cNvPr id="30" name="Text 23"/>
          <p:cNvSpPr txBox="1"/>
          <p:nvPr/>
        </p:nvSpPr>
        <p:spPr>
          <a:xfrm>
            <a:off x="4505858" y="4718304"/>
            <a:ext cx="3216554" cy="1133856"/>
          </a:xfrm>
          <a:prstGeom prst="rect">
            <a:avLst/>
          </a:prstGeom>
          <a:noFill/>
          <a:ln/>
        </p:spPr>
        <p:txBody>
          <a:bodyPr wrap="square" lIns="0" tIns="0" rIns="0" bIns="0" rtlCol="0" anchor="t"/>
          <a:lstStyle/>
          <a:p>
            <a:pPr indent="0" marL="0">
              <a:buNone/>
            </a:pPr>
            <a:r>
              <a:rPr lang="en-US" sz="1400" dirty="0">
                <a:solidFill>
                  <a:schemeClr val="tx1"/>
                </a:solidFill>
              </a:rPr>
              <a:t>Evet. Ancak işletmenin Komisyonca uygun bulunması zorunludur; uygun bulunmayan işletmede İME yapılamaz. (Md. 17/2)</a:t>
            </a:r>
            <a:endParaRPr lang="en-US" sz="1400" dirty="0"/>
          </a:p>
        </p:txBody>
      </p:sp>
      <p:sp>
        <p:nvSpPr>
          <p:cNvPr id="31" name="kart"/>
          <p:cNvSpPr/>
          <p:nvPr/>
        </p:nvSpPr>
        <p:spPr>
          <a:xfrm>
            <a:off x="8097317" y="400507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32" name="ikon-zemin"/>
          <p:cNvSpPr/>
          <p:nvPr/>
        </p:nvSpPr>
        <p:spPr>
          <a:xfrm>
            <a:off x="8261909" y="4187952"/>
            <a:ext cx="402336" cy="402336"/>
          </a:xfrm>
          <a:prstGeom prst="ellipse">
            <a:avLst/>
          </a:prstGeom>
          <a:solidFill>
            <a:schemeClr val="accent1"/>
          </a:solidFill>
          <a:ln w="12700">
            <a:solidFill>
              <a:schemeClr val="accent1"/>
            </a:solidFill>
            <a:prstDash val="solid"/>
          </a:ln>
        </p:spPr>
      </p:sp>
      <p:pic>
        <p:nvPicPr>
          <p:cNvPr id="33" name="ikon-FaQuestion" descr="preencoded.png">    </p:cNvPr>
          <p:cNvPicPr>
            <a:picLocks noChangeAspect="1"/>
          </p:cNvPicPr>
          <p:nvPr/>
        </p:nvPicPr>
        <p:blipFill>
          <a:blip r:embed="rId6"/>
          <a:stretch>
            <a:fillRect/>
          </a:stretch>
        </p:blipFill>
        <p:spPr>
          <a:xfrm>
            <a:off x="8358469" y="4284513"/>
            <a:ext cx="209215" cy="209215"/>
          </a:xfrm>
          <a:prstGeom prst="rect">
            <a:avLst/>
          </a:prstGeom>
        </p:spPr>
      </p:pic>
      <p:sp>
        <p:nvSpPr>
          <p:cNvPr id="34" name="Text 26"/>
          <p:cNvSpPr txBox="1"/>
          <p:nvPr/>
        </p:nvSpPr>
        <p:spPr>
          <a:xfrm>
            <a:off x="8783117" y="413308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Kamu kurumunda yapabilir miyim?</a:t>
            </a:r>
            <a:endParaRPr lang="en-US" sz="1500" dirty="0"/>
          </a:p>
        </p:txBody>
      </p:sp>
      <p:sp>
        <p:nvSpPr>
          <p:cNvPr id="35" name="Text 27"/>
          <p:cNvSpPr txBox="1"/>
          <p:nvPr/>
        </p:nvSpPr>
        <p:spPr>
          <a:xfrm>
            <a:off x="8280197" y="4718304"/>
            <a:ext cx="3216554" cy="1133856"/>
          </a:xfrm>
          <a:prstGeom prst="rect">
            <a:avLst/>
          </a:prstGeom>
          <a:noFill/>
          <a:ln/>
        </p:spPr>
        <p:txBody>
          <a:bodyPr wrap="square" lIns="0" tIns="0" rIns="0" bIns="0" rtlCol="0" anchor="t"/>
          <a:lstStyle/>
          <a:p>
            <a:pPr indent="0" marL="0">
              <a:buNone/>
            </a:pPr>
            <a:r>
              <a:rPr lang="en-US" sz="1400" dirty="0">
                <a:solidFill>
                  <a:schemeClr val="tx1"/>
                </a:solidFill>
              </a:rPr>
              <a:t>İşletme tanımı kamu ve özel kurum, kuruluş ve iş yerlerini kapsar; Komisyon onayı yine gerekir. Kamu kurumları Devlet Katkısı Formu doldurmaz. (Md. 4/e; Devlet Katkısı Formu)</a:t>
            </a:r>
            <a:endParaRPr lang="en-US" sz="14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SSS: evrak, sigorta ve ücret</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Öğrencilerin en sık sorduğu sorular (2/4)</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İME Kabul Formu; Devlet Katkısı Bilgi Formu; TBMYO İME Usul ve Esasları Md. 21, 24/4</a:t>
            </a:r>
            <a:endParaRPr lang="en-US" sz="1000" dirty="0"/>
          </a:p>
        </p:txBody>
      </p:sp>
      <p:sp>
        <p:nvSpPr>
          <p:cNvPr id="5" name="etiket"/>
          <p:cNvSpPr txBox="1"/>
          <p:nvPr/>
        </p:nvSpPr>
        <p:spPr>
          <a:xfrm>
            <a:off x="10036454"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kart"/>
          <p:cNvSpPr/>
          <p:nvPr/>
        </p:nvSpPr>
        <p:spPr>
          <a:xfrm>
            <a:off x="548640" y="190195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7" name="ikon-zemin"/>
          <p:cNvSpPr/>
          <p:nvPr/>
        </p:nvSpPr>
        <p:spPr>
          <a:xfrm>
            <a:off x="713232" y="2084832"/>
            <a:ext cx="402336" cy="402336"/>
          </a:xfrm>
          <a:prstGeom prst="ellipse">
            <a:avLst/>
          </a:prstGeom>
          <a:solidFill>
            <a:schemeClr val="accent1"/>
          </a:solidFill>
          <a:ln w="12700">
            <a:solidFill>
              <a:schemeClr val="accent1"/>
            </a:solidFill>
            <a:prstDash val="solid"/>
          </a:ln>
        </p:spPr>
      </p:sp>
      <p:pic>
        <p:nvPicPr>
          <p:cNvPr id="8" name="ikon-FaQuestion" descr="preencoded.png">    </p:cNvPr>
          <p:cNvPicPr>
            <a:picLocks noChangeAspect="1"/>
          </p:cNvPicPr>
          <p:nvPr/>
        </p:nvPicPr>
        <p:blipFill>
          <a:blip r:embed="rId1"/>
          <a:stretch>
            <a:fillRect/>
          </a:stretch>
        </p:blipFill>
        <p:spPr>
          <a:xfrm>
            <a:off x="809793" y="2181393"/>
            <a:ext cx="209215" cy="209215"/>
          </a:xfrm>
          <a:prstGeom prst="rect">
            <a:avLst/>
          </a:prstGeom>
        </p:spPr>
      </p:pic>
      <p:sp>
        <p:nvSpPr>
          <p:cNvPr id="9" name="Text 6"/>
          <p:cNvSpPr txBox="1"/>
          <p:nvPr/>
        </p:nvSpPr>
        <p:spPr>
          <a:xfrm>
            <a:off x="1234440" y="202996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Kabul Formu kaç nüsha hazırlanır?</a:t>
            </a:r>
            <a:endParaRPr lang="en-US" sz="1500" dirty="0"/>
          </a:p>
        </p:txBody>
      </p:sp>
      <p:sp>
        <p:nvSpPr>
          <p:cNvPr id="10" name="Text 7"/>
          <p:cNvSpPr txBox="1"/>
          <p:nvPr/>
        </p:nvSpPr>
        <p:spPr>
          <a:xfrm>
            <a:off x="731520" y="2615184"/>
            <a:ext cx="3216554" cy="1133856"/>
          </a:xfrm>
          <a:prstGeom prst="rect">
            <a:avLst/>
          </a:prstGeom>
          <a:noFill/>
          <a:ln/>
        </p:spPr>
        <p:txBody>
          <a:bodyPr wrap="square" lIns="0" tIns="0" rIns="0" bIns="0" rtlCol="0" anchor="t"/>
          <a:lstStyle/>
          <a:p>
            <a:pPr indent="0" marL="0">
              <a:buNone/>
            </a:pPr>
            <a:r>
              <a:rPr lang="en-US" sz="1400" dirty="0">
                <a:solidFill>
                  <a:schemeClr val="tx1"/>
                </a:solidFill>
              </a:rPr>
              <a:t>4 nüsha düzenlenir ve 1 adet nüfus cüzdanı fotokopisi eklenir. Form ön ve arka yüz tek kâğıda basılır; öğrenci, işyeri, Bölüm Başkanı ve Müdürlük imzalar.</a:t>
            </a:r>
            <a:endParaRPr lang="en-US" sz="1400" dirty="0"/>
          </a:p>
        </p:txBody>
      </p:sp>
      <p:sp>
        <p:nvSpPr>
          <p:cNvPr id="11" name="kart"/>
          <p:cNvSpPr/>
          <p:nvPr/>
        </p:nvSpPr>
        <p:spPr>
          <a:xfrm>
            <a:off x="4322978" y="190195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2" name="ikon-zemin"/>
          <p:cNvSpPr/>
          <p:nvPr/>
        </p:nvSpPr>
        <p:spPr>
          <a:xfrm>
            <a:off x="4487570" y="2084832"/>
            <a:ext cx="402336" cy="402336"/>
          </a:xfrm>
          <a:prstGeom prst="ellipse">
            <a:avLst/>
          </a:prstGeom>
          <a:solidFill>
            <a:schemeClr val="accent1"/>
          </a:solidFill>
          <a:ln w="12700">
            <a:solidFill>
              <a:schemeClr val="accent1"/>
            </a:solidFill>
            <a:prstDash val="solid"/>
          </a:ln>
        </p:spPr>
      </p:sp>
      <p:pic>
        <p:nvPicPr>
          <p:cNvPr id="13" name="ikon-FaQuestion" descr="preencoded.png">    </p:cNvPr>
          <p:cNvPicPr>
            <a:picLocks noChangeAspect="1"/>
          </p:cNvPicPr>
          <p:nvPr/>
        </p:nvPicPr>
        <p:blipFill>
          <a:blip r:embed="rId2"/>
          <a:stretch>
            <a:fillRect/>
          </a:stretch>
        </p:blipFill>
        <p:spPr>
          <a:xfrm>
            <a:off x="4584131" y="2181393"/>
            <a:ext cx="209215" cy="209215"/>
          </a:xfrm>
          <a:prstGeom prst="rect">
            <a:avLst/>
          </a:prstGeom>
        </p:spPr>
      </p:pic>
      <p:sp>
        <p:nvSpPr>
          <p:cNvPr id="14" name="Text 10"/>
          <p:cNvSpPr txBox="1"/>
          <p:nvPr/>
        </p:nvSpPr>
        <p:spPr>
          <a:xfrm>
            <a:off x="5008778" y="202996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Kabul Formunu ne zaman teslim etmeliyim?</a:t>
            </a:r>
            <a:endParaRPr lang="en-US" sz="1500" dirty="0"/>
          </a:p>
        </p:txBody>
      </p:sp>
      <p:sp>
        <p:nvSpPr>
          <p:cNvPr id="15" name="Text 11"/>
          <p:cNvSpPr txBox="1"/>
          <p:nvPr/>
        </p:nvSpPr>
        <p:spPr>
          <a:xfrm>
            <a:off x="4505858" y="2615184"/>
            <a:ext cx="3216554" cy="1133856"/>
          </a:xfrm>
          <a:prstGeom prst="rect">
            <a:avLst/>
          </a:prstGeom>
          <a:noFill/>
          <a:ln/>
        </p:spPr>
        <p:txBody>
          <a:bodyPr wrap="square" lIns="0" tIns="0" rIns="0" bIns="0" rtlCol="0" anchor="t"/>
          <a:lstStyle/>
          <a:p>
            <a:pPr indent="0" marL="0">
              <a:buNone/>
            </a:pPr>
            <a:r>
              <a:rPr lang="en-US" sz="1400" dirty="0">
                <a:solidFill>
                  <a:schemeClr val="tx1"/>
                </a:solidFill>
              </a:rPr>
              <a:t>İME'ye başlamadan önce. Kabul Formu düzenlenmeyen öğrenci İşletmede Mesleki Eğitime başlayamaz. (Kabul Formu notu)</a:t>
            </a:r>
            <a:endParaRPr lang="en-US" sz="1400" dirty="0"/>
          </a:p>
        </p:txBody>
      </p:sp>
      <p:sp>
        <p:nvSpPr>
          <p:cNvPr id="16" name="kart"/>
          <p:cNvSpPr/>
          <p:nvPr/>
        </p:nvSpPr>
        <p:spPr>
          <a:xfrm>
            <a:off x="8097317" y="190195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7" name="ikon-zemin"/>
          <p:cNvSpPr/>
          <p:nvPr/>
        </p:nvSpPr>
        <p:spPr>
          <a:xfrm>
            <a:off x="8261909" y="2084832"/>
            <a:ext cx="402336" cy="402336"/>
          </a:xfrm>
          <a:prstGeom prst="ellipse">
            <a:avLst/>
          </a:prstGeom>
          <a:solidFill>
            <a:schemeClr val="accent1"/>
          </a:solidFill>
          <a:ln w="12700">
            <a:solidFill>
              <a:schemeClr val="accent1"/>
            </a:solidFill>
            <a:prstDash val="solid"/>
          </a:ln>
        </p:spPr>
      </p:sp>
      <p:pic>
        <p:nvPicPr>
          <p:cNvPr id="18" name="ikon-FaQuestion" descr="preencoded.png">    </p:cNvPr>
          <p:cNvPicPr>
            <a:picLocks noChangeAspect="1"/>
          </p:cNvPicPr>
          <p:nvPr/>
        </p:nvPicPr>
        <p:blipFill>
          <a:blip r:embed="rId3"/>
          <a:stretch>
            <a:fillRect/>
          </a:stretch>
        </p:blipFill>
        <p:spPr>
          <a:xfrm>
            <a:off x="8358469" y="2181393"/>
            <a:ext cx="209215" cy="209215"/>
          </a:xfrm>
          <a:prstGeom prst="rect">
            <a:avLst/>
          </a:prstGeom>
        </p:spPr>
      </p:pic>
      <p:sp>
        <p:nvSpPr>
          <p:cNvPr id="19" name="Text 14"/>
          <p:cNvSpPr txBox="1"/>
          <p:nvPr/>
        </p:nvSpPr>
        <p:spPr>
          <a:xfrm>
            <a:off x="8783117" y="202996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Sigortamı kim yapar, prim öder miyim?</a:t>
            </a:r>
            <a:endParaRPr lang="en-US" sz="1500" dirty="0"/>
          </a:p>
        </p:txBody>
      </p:sp>
      <p:sp>
        <p:nvSpPr>
          <p:cNvPr id="20" name="Text 15"/>
          <p:cNvSpPr txBox="1"/>
          <p:nvPr/>
        </p:nvSpPr>
        <p:spPr>
          <a:xfrm>
            <a:off x="8280197" y="2615184"/>
            <a:ext cx="3216554" cy="1133856"/>
          </a:xfrm>
          <a:prstGeom prst="rect">
            <a:avLst/>
          </a:prstGeom>
          <a:noFill/>
          <a:ln/>
        </p:spPr>
        <p:txBody>
          <a:bodyPr wrap="square" lIns="0" tIns="0" rIns="0" bIns="0" rtlCol="0" anchor="t"/>
          <a:lstStyle/>
          <a:p>
            <a:pPr indent="0" marL="0">
              <a:buNone/>
            </a:pPr>
            <a:r>
              <a:rPr lang="en-US" sz="1400" dirty="0">
                <a:solidFill>
                  <a:schemeClr val="tx1"/>
                </a:solidFill>
              </a:rPr>
              <a:t>Sigortanızı Üniversite yapar, primleri Üniversite karşılar (yurt dışı İME hariç). Sigorta girişi fiilî başlangıçtan önce tamamlanır. (Md. 21/1-2, 24/4)</a:t>
            </a:r>
            <a:endParaRPr lang="en-US" sz="1400" dirty="0"/>
          </a:p>
        </p:txBody>
      </p:sp>
      <p:sp>
        <p:nvSpPr>
          <p:cNvPr id="21" name="kart"/>
          <p:cNvSpPr/>
          <p:nvPr/>
        </p:nvSpPr>
        <p:spPr>
          <a:xfrm>
            <a:off x="548640" y="400507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2" name="ikon-zemin"/>
          <p:cNvSpPr/>
          <p:nvPr/>
        </p:nvSpPr>
        <p:spPr>
          <a:xfrm>
            <a:off x="713232" y="4187952"/>
            <a:ext cx="402336" cy="402336"/>
          </a:xfrm>
          <a:prstGeom prst="ellipse">
            <a:avLst/>
          </a:prstGeom>
          <a:solidFill>
            <a:schemeClr val="accent1"/>
          </a:solidFill>
          <a:ln w="12700">
            <a:solidFill>
              <a:schemeClr val="accent1"/>
            </a:solidFill>
            <a:prstDash val="solid"/>
          </a:ln>
        </p:spPr>
      </p:sp>
      <p:pic>
        <p:nvPicPr>
          <p:cNvPr id="23" name="ikon-FaQuestion" descr="preencoded.png">    </p:cNvPr>
          <p:cNvPicPr>
            <a:picLocks noChangeAspect="1"/>
          </p:cNvPicPr>
          <p:nvPr/>
        </p:nvPicPr>
        <p:blipFill>
          <a:blip r:embed="rId4"/>
          <a:stretch>
            <a:fillRect/>
          </a:stretch>
        </p:blipFill>
        <p:spPr>
          <a:xfrm>
            <a:off x="809793" y="4284513"/>
            <a:ext cx="209215" cy="209215"/>
          </a:xfrm>
          <a:prstGeom prst="rect">
            <a:avLst/>
          </a:prstGeom>
        </p:spPr>
      </p:pic>
      <p:sp>
        <p:nvSpPr>
          <p:cNvPr id="24" name="Text 18"/>
          <p:cNvSpPr txBox="1"/>
          <p:nvPr/>
        </p:nvSpPr>
        <p:spPr>
          <a:xfrm>
            <a:off x="1234440" y="413308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Annem/babam üzerinden sağlık hizmeti alıyorum.</a:t>
            </a:r>
            <a:endParaRPr lang="en-US" sz="1500" dirty="0"/>
          </a:p>
        </p:txBody>
      </p:sp>
      <p:sp>
        <p:nvSpPr>
          <p:cNvPr id="25" name="Text 19"/>
          <p:cNvSpPr txBox="1"/>
          <p:nvPr/>
        </p:nvSpPr>
        <p:spPr>
          <a:xfrm>
            <a:off x="731520" y="4718304"/>
            <a:ext cx="3216554" cy="1133856"/>
          </a:xfrm>
          <a:prstGeom prst="rect">
            <a:avLst/>
          </a:prstGeom>
          <a:noFill/>
          <a:ln/>
        </p:spPr>
        <p:txBody>
          <a:bodyPr wrap="square" lIns="0" tIns="0" rIns="0" bIns="0" rtlCol="0" anchor="t"/>
          <a:lstStyle/>
          <a:p>
            <a:pPr indent="0" marL="0">
              <a:buNone/>
            </a:pPr>
            <a:r>
              <a:rPr lang="en-US" sz="1400" dirty="0">
                <a:solidFill>
                  <a:schemeClr val="tx1"/>
                </a:solidFill>
              </a:rPr>
              <a:t>Kabul Formunda "alıyorum" seçeneğini, yani İME boyunca GSS kapsamında olmayı kabul etmediğinizi işaretlersiniz. Durum değişirse Müdürlüğe bildirin. (Md. 21/3)</a:t>
            </a:r>
            <a:endParaRPr lang="en-US" sz="1400" dirty="0"/>
          </a:p>
        </p:txBody>
      </p:sp>
      <p:sp>
        <p:nvSpPr>
          <p:cNvPr id="26" name="kart"/>
          <p:cNvSpPr/>
          <p:nvPr/>
        </p:nvSpPr>
        <p:spPr>
          <a:xfrm>
            <a:off x="4322978" y="400507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7" name="ikon-zemin"/>
          <p:cNvSpPr/>
          <p:nvPr/>
        </p:nvSpPr>
        <p:spPr>
          <a:xfrm>
            <a:off x="4487570" y="4187952"/>
            <a:ext cx="402336" cy="402336"/>
          </a:xfrm>
          <a:prstGeom prst="ellipse">
            <a:avLst/>
          </a:prstGeom>
          <a:solidFill>
            <a:schemeClr val="accent1"/>
          </a:solidFill>
          <a:ln w="12700">
            <a:solidFill>
              <a:schemeClr val="accent1"/>
            </a:solidFill>
            <a:prstDash val="solid"/>
          </a:ln>
        </p:spPr>
      </p:sp>
      <p:pic>
        <p:nvPicPr>
          <p:cNvPr id="28" name="ikon-FaQuestion" descr="preencoded.png">    </p:cNvPr>
          <p:cNvPicPr>
            <a:picLocks noChangeAspect="1"/>
          </p:cNvPicPr>
          <p:nvPr/>
        </p:nvPicPr>
        <p:blipFill>
          <a:blip r:embed="rId5"/>
          <a:stretch>
            <a:fillRect/>
          </a:stretch>
        </p:blipFill>
        <p:spPr>
          <a:xfrm>
            <a:off x="4584131" y="4284513"/>
            <a:ext cx="209215" cy="209215"/>
          </a:xfrm>
          <a:prstGeom prst="rect">
            <a:avLst/>
          </a:prstGeom>
        </p:spPr>
      </p:pic>
      <p:sp>
        <p:nvSpPr>
          <p:cNvPr id="29" name="Text 22"/>
          <p:cNvSpPr txBox="1"/>
          <p:nvPr/>
        </p:nvSpPr>
        <p:spPr>
          <a:xfrm>
            <a:off x="5008778" y="413308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Ücret alacak mıyım?</a:t>
            </a:r>
            <a:endParaRPr lang="en-US" sz="1500" dirty="0"/>
          </a:p>
        </p:txBody>
      </p:sp>
      <p:sp>
        <p:nvSpPr>
          <p:cNvPr id="30" name="Text 23"/>
          <p:cNvSpPr txBox="1"/>
          <p:nvPr/>
        </p:nvSpPr>
        <p:spPr>
          <a:xfrm>
            <a:off x="4505858" y="4718304"/>
            <a:ext cx="3216554" cy="1133856"/>
          </a:xfrm>
          <a:prstGeom prst="rect">
            <a:avLst/>
          </a:prstGeom>
          <a:noFill/>
          <a:ln/>
        </p:spPr>
        <p:txBody>
          <a:bodyPr wrap="square" lIns="0" tIns="0" rIns="0" bIns="0" rtlCol="0" anchor="t"/>
          <a:lstStyle/>
          <a:p>
            <a:pPr indent="0" marL="0">
              <a:buNone/>
            </a:pPr>
            <a:r>
              <a:rPr lang="en-US" sz="1400" dirty="0">
                <a:solidFill>
                  <a:schemeClr val="tx1"/>
                </a:solidFill>
              </a:rPr>
              <a:t>İME öğrencisine ödenecek ücret hakkında 3308 s. Kanun md. 25 uygulanır. Ücret ödeyen özel işletme, Devlet Katkısı Formu ile devlet katkısından yararlanır. (Md. 21/5; Devlet Katkısı Formu)</a:t>
            </a:r>
            <a:endParaRPr lang="en-US" sz="1400" dirty="0"/>
          </a:p>
        </p:txBody>
      </p:sp>
      <p:sp>
        <p:nvSpPr>
          <p:cNvPr id="31" name="kart"/>
          <p:cNvSpPr/>
          <p:nvPr/>
        </p:nvSpPr>
        <p:spPr>
          <a:xfrm>
            <a:off x="8097317" y="400507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32" name="ikon-zemin"/>
          <p:cNvSpPr/>
          <p:nvPr/>
        </p:nvSpPr>
        <p:spPr>
          <a:xfrm>
            <a:off x="8261909" y="4187952"/>
            <a:ext cx="402336" cy="402336"/>
          </a:xfrm>
          <a:prstGeom prst="ellipse">
            <a:avLst/>
          </a:prstGeom>
          <a:solidFill>
            <a:schemeClr val="accent1"/>
          </a:solidFill>
          <a:ln w="12700">
            <a:solidFill>
              <a:schemeClr val="accent1"/>
            </a:solidFill>
            <a:prstDash val="solid"/>
          </a:ln>
        </p:spPr>
      </p:sp>
      <p:pic>
        <p:nvPicPr>
          <p:cNvPr id="33" name="ikon-FaQuestion" descr="preencoded.png">    </p:cNvPr>
          <p:cNvPicPr>
            <a:picLocks noChangeAspect="1"/>
          </p:cNvPicPr>
          <p:nvPr/>
        </p:nvPicPr>
        <p:blipFill>
          <a:blip r:embed="rId6"/>
          <a:stretch>
            <a:fillRect/>
          </a:stretch>
        </p:blipFill>
        <p:spPr>
          <a:xfrm>
            <a:off x="8358469" y="4284513"/>
            <a:ext cx="209215" cy="209215"/>
          </a:xfrm>
          <a:prstGeom prst="rect">
            <a:avLst/>
          </a:prstGeom>
        </p:spPr>
      </p:pic>
      <p:sp>
        <p:nvSpPr>
          <p:cNvPr id="34" name="Text 26"/>
          <p:cNvSpPr txBox="1"/>
          <p:nvPr/>
        </p:nvSpPr>
        <p:spPr>
          <a:xfrm>
            <a:off x="8783117" y="413308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Devlet Katkısı Formunu ne zaman vermeliyim?</a:t>
            </a:r>
            <a:endParaRPr lang="en-US" sz="1500" dirty="0"/>
          </a:p>
        </p:txBody>
      </p:sp>
      <p:sp>
        <p:nvSpPr>
          <p:cNvPr id="35" name="Text 27"/>
          <p:cNvSpPr txBox="1"/>
          <p:nvPr/>
        </p:nvSpPr>
        <p:spPr>
          <a:xfrm>
            <a:off x="8280197" y="4718304"/>
            <a:ext cx="3216554" cy="1133856"/>
          </a:xfrm>
          <a:prstGeom prst="rect">
            <a:avLst/>
          </a:prstGeom>
          <a:noFill/>
          <a:ln/>
        </p:spPr>
        <p:txBody>
          <a:bodyPr wrap="square" lIns="0" tIns="0" rIns="0" bIns="0" rtlCol="0" anchor="t"/>
          <a:lstStyle/>
          <a:p>
            <a:pPr indent="0" marL="0">
              <a:buNone/>
            </a:pPr>
            <a:r>
              <a:rPr lang="en-US" sz="1400" dirty="0">
                <a:solidFill>
                  <a:schemeClr val="tx1"/>
                </a:solidFill>
              </a:rPr>
              <a:t>İME bitiminde; ücret ödeyen işletmeye bilgisayarda doldurtup kaşe ve imza aldırarak Yüksekokula teslim edersiniz. Kamu kurumları kapsam dışıdır. (Devlet Katkısı Formu)</a:t>
            </a:r>
            <a:endParaRPr lang="en-US" sz="14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SSS: İME süresince</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Öğrencilerin en sık sorduğu sorular (3/4)</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12/1-ç, 15, 20/2, 21/6, 22, 23; İME Kabul Formu</a:t>
            </a:r>
            <a:endParaRPr lang="en-US" sz="1000" dirty="0"/>
          </a:p>
        </p:txBody>
      </p:sp>
      <p:sp>
        <p:nvSpPr>
          <p:cNvPr id="5" name="etiket"/>
          <p:cNvSpPr txBox="1"/>
          <p:nvPr/>
        </p:nvSpPr>
        <p:spPr>
          <a:xfrm>
            <a:off x="10036454"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kart"/>
          <p:cNvSpPr/>
          <p:nvPr/>
        </p:nvSpPr>
        <p:spPr>
          <a:xfrm>
            <a:off x="548640" y="190195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7" name="ikon-zemin"/>
          <p:cNvSpPr/>
          <p:nvPr/>
        </p:nvSpPr>
        <p:spPr>
          <a:xfrm>
            <a:off x="713232" y="2084832"/>
            <a:ext cx="402336" cy="402336"/>
          </a:xfrm>
          <a:prstGeom prst="ellipse">
            <a:avLst/>
          </a:prstGeom>
          <a:solidFill>
            <a:schemeClr val="accent1"/>
          </a:solidFill>
          <a:ln w="12700">
            <a:solidFill>
              <a:schemeClr val="accent1"/>
            </a:solidFill>
            <a:prstDash val="solid"/>
          </a:ln>
        </p:spPr>
      </p:sp>
      <p:pic>
        <p:nvPicPr>
          <p:cNvPr id="8" name="ikon-FaQuestion" descr="preencoded.png">    </p:cNvPr>
          <p:cNvPicPr>
            <a:picLocks noChangeAspect="1"/>
          </p:cNvPicPr>
          <p:nvPr/>
        </p:nvPicPr>
        <p:blipFill>
          <a:blip r:embed="rId1"/>
          <a:stretch>
            <a:fillRect/>
          </a:stretch>
        </p:blipFill>
        <p:spPr>
          <a:xfrm>
            <a:off x="809793" y="2181393"/>
            <a:ext cx="209215" cy="209215"/>
          </a:xfrm>
          <a:prstGeom prst="rect">
            <a:avLst/>
          </a:prstGeom>
        </p:spPr>
      </p:pic>
      <p:sp>
        <p:nvSpPr>
          <p:cNvPr id="9" name="Text 6"/>
          <p:cNvSpPr txBox="1"/>
          <p:nvPr/>
        </p:nvSpPr>
        <p:spPr>
          <a:xfrm>
            <a:off x="1234440" y="202996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Günde kaç saat çalışacağım?</a:t>
            </a:r>
            <a:endParaRPr lang="en-US" sz="1500" dirty="0"/>
          </a:p>
        </p:txBody>
      </p:sp>
      <p:sp>
        <p:nvSpPr>
          <p:cNvPr id="10" name="Text 7"/>
          <p:cNvSpPr txBox="1"/>
          <p:nvPr/>
        </p:nvSpPr>
        <p:spPr>
          <a:xfrm>
            <a:off x="731520" y="2615184"/>
            <a:ext cx="3216554" cy="1133856"/>
          </a:xfrm>
          <a:prstGeom prst="rect">
            <a:avLst/>
          </a:prstGeom>
          <a:noFill/>
          <a:ln/>
        </p:spPr>
        <p:txBody>
          <a:bodyPr wrap="square" lIns="0" tIns="0" rIns="0" bIns="0" rtlCol="0" anchor="t"/>
          <a:lstStyle/>
          <a:p>
            <a:pPr indent="0" marL="0">
              <a:buNone/>
            </a:pPr>
            <a:r>
              <a:rPr lang="en-US" sz="1400" dirty="0">
                <a:solidFill>
                  <a:schemeClr val="tx1"/>
                </a:solidFill>
              </a:rPr>
              <a:t>Günde 8 saat, haftada 5 iş günü; işletmenin resmî çalışma düzenine uyulur. Onaylı haftalık süreyi aşacak şekilde çalıştırılamazsınız. (Md. 15)</a:t>
            </a:r>
            <a:endParaRPr lang="en-US" sz="1400" dirty="0"/>
          </a:p>
        </p:txBody>
      </p:sp>
      <p:sp>
        <p:nvSpPr>
          <p:cNvPr id="11" name="kart"/>
          <p:cNvSpPr/>
          <p:nvPr/>
        </p:nvSpPr>
        <p:spPr>
          <a:xfrm>
            <a:off x="4322978" y="190195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2" name="ikon-zemin"/>
          <p:cNvSpPr/>
          <p:nvPr/>
        </p:nvSpPr>
        <p:spPr>
          <a:xfrm>
            <a:off x="4487570" y="2084832"/>
            <a:ext cx="402336" cy="402336"/>
          </a:xfrm>
          <a:prstGeom prst="ellipse">
            <a:avLst/>
          </a:prstGeom>
          <a:solidFill>
            <a:schemeClr val="accent1"/>
          </a:solidFill>
          <a:ln w="12700">
            <a:solidFill>
              <a:schemeClr val="accent1"/>
            </a:solidFill>
            <a:prstDash val="solid"/>
          </a:ln>
        </p:spPr>
      </p:sp>
      <p:pic>
        <p:nvPicPr>
          <p:cNvPr id="13" name="ikon-FaQuestion" descr="preencoded.png">    </p:cNvPr>
          <p:cNvPicPr>
            <a:picLocks noChangeAspect="1"/>
          </p:cNvPicPr>
          <p:nvPr/>
        </p:nvPicPr>
        <p:blipFill>
          <a:blip r:embed="rId2"/>
          <a:stretch>
            <a:fillRect/>
          </a:stretch>
        </p:blipFill>
        <p:spPr>
          <a:xfrm>
            <a:off x="4584131" y="2181393"/>
            <a:ext cx="209215" cy="209215"/>
          </a:xfrm>
          <a:prstGeom prst="rect">
            <a:avLst/>
          </a:prstGeom>
        </p:spPr>
      </p:pic>
      <p:sp>
        <p:nvSpPr>
          <p:cNvPr id="14" name="Text 10"/>
          <p:cNvSpPr txBox="1"/>
          <p:nvPr/>
        </p:nvSpPr>
        <p:spPr>
          <a:xfrm>
            <a:off x="5008778" y="202996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Devamsızlık hakkım ne kadar?</a:t>
            </a:r>
            <a:endParaRPr lang="en-US" sz="1500" dirty="0"/>
          </a:p>
        </p:txBody>
      </p:sp>
      <p:sp>
        <p:nvSpPr>
          <p:cNvPr id="15" name="Text 11"/>
          <p:cNvSpPr txBox="1"/>
          <p:nvPr/>
        </p:nvSpPr>
        <p:spPr>
          <a:xfrm>
            <a:off x="4505858" y="2615184"/>
            <a:ext cx="3216554" cy="1133856"/>
          </a:xfrm>
          <a:prstGeom prst="rect">
            <a:avLst/>
          </a:prstGeom>
          <a:noFill/>
          <a:ln/>
        </p:spPr>
        <p:txBody>
          <a:bodyPr wrap="square" lIns="0" tIns="0" rIns="0" bIns="0" rtlCol="0" anchor="t"/>
          <a:lstStyle/>
          <a:p>
            <a:pPr indent="0" marL="0">
              <a:buNone/>
            </a:pPr>
            <a:r>
              <a:rPr lang="en-US" sz="1400" dirty="0">
                <a:solidFill>
                  <a:schemeClr val="tx1"/>
                </a:solidFill>
              </a:rPr>
              <a:t>En az %80 devam zorunludur. Bu oranı sağlayamayan öğrenci devamsızlıktan kalır. (Md. 22/1)</a:t>
            </a:r>
            <a:endParaRPr lang="en-US" sz="1400" dirty="0"/>
          </a:p>
        </p:txBody>
      </p:sp>
      <p:sp>
        <p:nvSpPr>
          <p:cNvPr id="16" name="kart"/>
          <p:cNvSpPr/>
          <p:nvPr/>
        </p:nvSpPr>
        <p:spPr>
          <a:xfrm>
            <a:off x="8097317" y="190195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7" name="ikon-zemin"/>
          <p:cNvSpPr/>
          <p:nvPr/>
        </p:nvSpPr>
        <p:spPr>
          <a:xfrm>
            <a:off x="8261909" y="2084832"/>
            <a:ext cx="402336" cy="402336"/>
          </a:xfrm>
          <a:prstGeom prst="ellipse">
            <a:avLst/>
          </a:prstGeom>
          <a:solidFill>
            <a:schemeClr val="accent1"/>
          </a:solidFill>
          <a:ln w="12700">
            <a:solidFill>
              <a:schemeClr val="accent1"/>
            </a:solidFill>
            <a:prstDash val="solid"/>
          </a:ln>
        </p:spPr>
      </p:sp>
      <p:pic>
        <p:nvPicPr>
          <p:cNvPr id="18" name="ikon-FaQuestion" descr="preencoded.png">    </p:cNvPr>
          <p:cNvPicPr>
            <a:picLocks noChangeAspect="1"/>
          </p:cNvPicPr>
          <p:nvPr/>
        </p:nvPicPr>
        <p:blipFill>
          <a:blip r:embed="rId3"/>
          <a:stretch>
            <a:fillRect/>
          </a:stretch>
        </p:blipFill>
        <p:spPr>
          <a:xfrm>
            <a:off x="8358469" y="2181393"/>
            <a:ext cx="209215" cy="209215"/>
          </a:xfrm>
          <a:prstGeom prst="rect">
            <a:avLst/>
          </a:prstGeom>
        </p:spPr>
      </p:pic>
      <p:sp>
        <p:nvSpPr>
          <p:cNvPr id="19" name="Text 14"/>
          <p:cNvSpPr txBox="1"/>
          <p:nvPr/>
        </p:nvSpPr>
        <p:spPr>
          <a:xfrm>
            <a:off x="8783117" y="202996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Rapor alırsam ne olur?</a:t>
            </a:r>
            <a:endParaRPr lang="en-US" sz="1500" dirty="0"/>
          </a:p>
        </p:txBody>
      </p:sp>
      <p:sp>
        <p:nvSpPr>
          <p:cNvPr id="20" name="Text 15"/>
          <p:cNvSpPr txBox="1"/>
          <p:nvPr/>
        </p:nvSpPr>
        <p:spPr>
          <a:xfrm>
            <a:off x="8280197" y="2615184"/>
            <a:ext cx="3216554" cy="1133856"/>
          </a:xfrm>
          <a:prstGeom prst="rect">
            <a:avLst/>
          </a:prstGeom>
          <a:noFill/>
          <a:ln/>
        </p:spPr>
        <p:txBody>
          <a:bodyPr wrap="square" lIns="0" tIns="0" rIns="0" bIns="0" rtlCol="0" anchor="t"/>
          <a:lstStyle/>
          <a:p>
            <a:pPr indent="0" marL="0">
              <a:buNone/>
            </a:pPr>
            <a:r>
              <a:rPr lang="en-US" sz="1350" dirty="0">
                <a:solidFill>
                  <a:schemeClr val="tx1"/>
                </a:solidFill>
              </a:rPr>
              <a:t>İşletmeye, sorumlu öğretim elemanına ve Müdürlüğe gecikmeksizin bildirin (Kabul Formu taahhüdüne göre aynı gün). Eksik günler Komisyon önerisi ve Müdürlük onayıyla tamamlatılır. (Md. 12/1-ç, 22/2)</a:t>
            </a:r>
            <a:endParaRPr lang="en-US" sz="1350" dirty="0"/>
          </a:p>
        </p:txBody>
      </p:sp>
      <p:sp>
        <p:nvSpPr>
          <p:cNvPr id="21" name="kart"/>
          <p:cNvSpPr/>
          <p:nvPr/>
        </p:nvSpPr>
        <p:spPr>
          <a:xfrm>
            <a:off x="548640" y="400507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2" name="ikon-zemin"/>
          <p:cNvSpPr/>
          <p:nvPr/>
        </p:nvSpPr>
        <p:spPr>
          <a:xfrm>
            <a:off x="713232" y="4187952"/>
            <a:ext cx="402336" cy="402336"/>
          </a:xfrm>
          <a:prstGeom prst="ellipse">
            <a:avLst/>
          </a:prstGeom>
          <a:solidFill>
            <a:schemeClr val="accent1"/>
          </a:solidFill>
          <a:ln w="12700">
            <a:solidFill>
              <a:schemeClr val="accent1"/>
            </a:solidFill>
            <a:prstDash val="solid"/>
          </a:ln>
        </p:spPr>
      </p:sp>
      <p:pic>
        <p:nvPicPr>
          <p:cNvPr id="23" name="ikon-FaQuestion" descr="preencoded.png">    </p:cNvPr>
          <p:cNvPicPr>
            <a:picLocks noChangeAspect="1"/>
          </p:cNvPicPr>
          <p:nvPr/>
        </p:nvPicPr>
        <p:blipFill>
          <a:blip r:embed="rId4"/>
          <a:stretch>
            <a:fillRect/>
          </a:stretch>
        </p:blipFill>
        <p:spPr>
          <a:xfrm>
            <a:off x="809793" y="4284513"/>
            <a:ext cx="209215" cy="209215"/>
          </a:xfrm>
          <a:prstGeom prst="rect">
            <a:avLst/>
          </a:prstGeom>
        </p:spPr>
      </p:pic>
      <p:sp>
        <p:nvSpPr>
          <p:cNvPr id="24" name="Text 18"/>
          <p:cNvSpPr txBox="1"/>
          <p:nvPr/>
        </p:nvSpPr>
        <p:spPr>
          <a:xfrm>
            <a:off x="1234440" y="413308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Günlük raporu sonra toplu yazabilir miyim?</a:t>
            </a:r>
            <a:endParaRPr lang="en-US" sz="1500" dirty="0"/>
          </a:p>
        </p:txBody>
      </p:sp>
      <p:sp>
        <p:nvSpPr>
          <p:cNvPr id="25" name="Text 19"/>
          <p:cNvSpPr txBox="1"/>
          <p:nvPr/>
        </p:nvSpPr>
        <p:spPr>
          <a:xfrm>
            <a:off x="731520" y="4718304"/>
            <a:ext cx="3216554" cy="1133856"/>
          </a:xfrm>
          <a:prstGeom prst="rect">
            <a:avLst/>
          </a:prstGeom>
          <a:noFill/>
          <a:ln/>
        </p:spPr>
        <p:txBody>
          <a:bodyPr wrap="square" lIns="0" tIns="0" rIns="0" bIns="0" rtlCol="0" anchor="t"/>
          <a:lstStyle/>
          <a:p>
            <a:pPr indent="0" marL="0">
              <a:buNone/>
            </a:pPr>
            <a:r>
              <a:rPr lang="en-US" sz="1400" dirty="0">
                <a:solidFill>
                  <a:schemeClr val="tx1"/>
                </a:solidFill>
              </a:rPr>
              <a:t>Hayır. Günlük rapor aynı gün sisteme yüklenir; günlük yoklama da aynı sistem üzerinden yapılır. (Md. 20/2)</a:t>
            </a:r>
            <a:endParaRPr lang="en-US" sz="1400" dirty="0"/>
          </a:p>
        </p:txBody>
      </p:sp>
      <p:sp>
        <p:nvSpPr>
          <p:cNvPr id="26" name="kart"/>
          <p:cNvSpPr/>
          <p:nvPr/>
        </p:nvSpPr>
        <p:spPr>
          <a:xfrm>
            <a:off x="4322978" y="400507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7" name="ikon-zemin"/>
          <p:cNvSpPr/>
          <p:nvPr/>
        </p:nvSpPr>
        <p:spPr>
          <a:xfrm>
            <a:off x="4487570" y="4187952"/>
            <a:ext cx="402336" cy="402336"/>
          </a:xfrm>
          <a:prstGeom prst="ellipse">
            <a:avLst/>
          </a:prstGeom>
          <a:solidFill>
            <a:schemeClr val="accent1"/>
          </a:solidFill>
          <a:ln w="12700">
            <a:solidFill>
              <a:schemeClr val="accent1"/>
            </a:solidFill>
            <a:prstDash val="solid"/>
          </a:ln>
        </p:spPr>
      </p:sp>
      <p:pic>
        <p:nvPicPr>
          <p:cNvPr id="28" name="ikon-FaQuestion" descr="preencoded.png">    </p:cNvPr>
          <p:cNvPicPr>
            <a:picLocks noChangeAspect="1"/>
          </p:cNvPicPr>
          <p:nvPr/>
        </p:nvPicPr>
        <p:blipFill>
          <a:blip r:embed="rId5"/>
          <a:stretch>
            <a:fillRect/>
          </a:stretch>
        </p:blipFill>
        <p:spPr>
          <a:xfrm>
            <a:off x="4584131" y="4284513"/>
            <a:ext cx="209215" cy="209215"/>
          </a:xfrm>
          <a:prstGeom prst="rect">
            <a:avLst/>
          </a:prstGeom>
        </p:spPr>
      </p:pic>
      <p:sp>
        <p:nvSpPr>
          <p:cNvPr id="29" name="Text 22"/>
          <p:cNvSpPr txBox="1"/>
          <p:nvPr/>
        </p:nvSpPr>
        <p:spPr>
          <a:xfrm>
            <a:off x="5008778" y="413308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İşletmeyi değiştirebilir miyim?</a:t>
            </a:r>
            <a:endParaRPr lang="en-US" sz="1500" dirty="0"/>
          </a:p>
        </p:txBody>
      </p:sp>
      <p:sp>
        <p:nvSpPr>
          <p:cNvPr id="30" name="Text 23"/>
          <p:cNvSpPr txBox="1"/>
          <p:nvPr/>
        </p:nvSpPr>
        <p:spPr>
          <a:xfrm>
            <a:off x="4505858" y="4718304"/>
            <a:ext cx="3216554" cy="1133856"/>
          </a:xfrm>
          <a:prstGeom prst="rect">
            <a:avLst/>
          </a:prstGeom>
          <a:noFill/>
          <a:ln/>
        </p:spPr>
        <p:txBody>
          <a:bodyPr wrap="square" lIns="0" tIns="0" rIns="0" bIns="0" rtlCol="0" anchor="t"/>
          <a:lstStyle/>
          <a:p>
            <a:pPr indent="0" marL="0">
              <a:buNone/>
            </a:pPr>
            <a:r>
              <a:rPr lang="en-US" sz="1400" dirty="0">
                <a:solidFill>
                  <a:schemeClr val="tx1"/>
                </a:solidFill>
              </a:rPr>
              <a:t>Zorunlu bir nedenle, gerekçeli dilekçeyle Komisyona başvurabilirsiniz; Komisyon en geç 3 iş günü içinde karar verir. Onaysız değişiklik yapılamaz. (Md. 23)</a:t>
            </a:r>
            <a:endParaRPr lang="en-US" sz="1400" dirty="0"/>
          </a:p>
        </p:txBody>
      </p:sp>
      <p:sp>
        <p:nvSpPr>
          <p:cNvPr id="31" name="kart"/>
          <p:cNvSpPr/>
          <p:nvPr/>
        </p:nvSpPr>
        <p:spPr>
          <a:xfrm>
            <a:off x="8097317" y="400507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32" name="ikon-zemin"/>
          <p:cNvSpPr/>
          <p:nvPr/>
        </p:nvSpPr>
        <p:spPr>
          <a:xfrm>
            <a:off x="8261909" y="4187952"/>
            <a:ext cx="402336" cy="402336"/>
          </a:xfrm>
          <a:prstGeom prst="ellipse">
            <a:avLst/>
          </a:prstGeom>
          <a:solidFill>
            <a:schemeClr val="accent1"/>
          </a:solidFill>
          <a:ln w="12700">
            <a:solidFill>
              <a:schemeClr val="accent1"/>
            </a:solidFill>
            <a:prstDash val="solid"/>
          </a:ln>
        </p:spPr>
      </p:sp>
      <p:pic>
        <p:nvPicPr>
          <p:cNvPr id="33" name="ikon-FaQuestion" descr="preencoded.png">    </p:cNvPr>
          <p:cNvPicPr>
            <a:picLocks noChangeAspect="1"/>
          </p:cNvPicPr>
          <p:nvPr/>
        </p:nvPicPr>
        <p:blipFill>
          <a:blip r:embed="rId6"/>
          <a:stretch>
            <a:fillRect/>
          </a:stretch>
        </p:blipFill>
        <p:spPr>
          <a:xfrm>
            <a:off x="8358469" y="4284513"/>
            <a:ext cx="209215" cy="209215"/>
          </a:xfrm>
          <a:prstGeom prst="rect">
            <a:avLst/>
          </a:prstGeom>
        </p:spPr>
      </p:pic>
      <p:sp>
        <p:nvSpPr>
          <p:cNvPr id="34" name="Text 26"/>
          <p:cNvSpPr txBox="1"/>
          <p:nvPr/>
        </p:nvSpPr>
        <p:spPr>
          <a:xfrm>
            <a:off x="8783117" y="413308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İş kazası geçirirsem?</a:t>
            </a:r>
            <a:endParaRPr lang="en-US" sz="1500" dirty="0"/>
          </a:p>
        </p:txBody>
      </p:sp>
      <p:sp>
        <p:nvSpPr>
          <p:cNvPr id="35" name="Text 27"/>
          <p:cNvSpPr txBox="1"/>
          <p:nvPr/>
        </p:nvSpPr>
        <p:spPr>
          <a:xfrm>
            <a:off x="8280197" y="4718304"/>
            <a:ext cx="3216554" cy="1133856"/>
          </a:xfrm>
          <a:prstGeom prst="rect">
            <a:avLst/>
          </a:prstGeom>
          <a:noFill/>
          <a:ln/>
        </p:spPr>
        <p:txBody>
          <a:bodyPr wrap="square" lIns="0" tIns="0" rIns="0" bIns="0" rtlCol="0" anchor="t"/>
          <a:lstStyle/>
          <a:p>
            <a:pPr indent="0" marL="0">
              <a:buNone/>
            </a:pPr>
            <a:r>
              <a:rPr lang="en-US" sz="1400" dirty="0">
                <a:solidFill>
                  <a:schemeClr val="tx1"/>
                </a:solidFill>
              </a:rPr>
              <a:t>Gecikmeksizin işletmeye, sorumlu öğretim elemanına ve Müdürlüğe bildirin. İşletme de ilgili mercilere ve aynı gün Üniversiteye bildirir. (Md. 21/6)</a:t>
            </a:r>
            <a:endParaRPr lang="en-US" sz="14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SSS: bitiş, not ve özel durumlar</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Öğrencilerin en sık sorduğu sorular (4/4)</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20/3, 24, 25, 26, 27</a:t>
            </a:r>
            <a:endParaRPr lang="en-US" sz="1000" dirty="0"/>
          </a:p>
        </p:txBody>
      </p:sp>
      <p:sp>
        <p:nvSpPr>
          <p:cNvPr id="5" name="etiket"/>
          <p:cNvSpPr txBox="1"/>
          <p:nvPr/>
        </p:nvSpPr>
        <p:spPr>
          <a:xfrm>
            <a:off x="10036454"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kart"/>
          <p:cNvSpPr/>
          <p:nvPr/>
        </p:nvSpPr>
        <p:spPr>
          <a:xfrm>
            <a:off x="548640" y="190195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7" name="ikon-zemin"/>
          <p:cNvSpPr/>
          <p:nvPr/>
        </p:nvSpPr>
        <p:spPr>
          <a:xfrm>
            <a:off x="713232" y="2084832"/>
            <a:ext cx="402336" cy="402336"/>
          </a:xfrm>
          <a:prstGeom prst="ellipse">
            <a:avLst/>
          </a:prstGeom>
          <a:solidFill>
            <a:schemeClr val="accent1"/>
          </a:solidFill>
          <a:ln w="12700">
            <a:solidFill>
              <a:schemeClr val="accent1"/>
            </a:solidFill>
            <a:prstDash val="solid"/>
          </a:ln>
        </p:spPr>
      </p:sp>
      <p:pic>
        <p:nvPicPr>
          <p:cNvPr id="8" name="ikon-FaQuestion" descr="preencoded.png">    </p:cNvPr>
          <p:cNvPicPr>
            <a:picLocks noChangeAspect="1"/>
          </p:cNvPicPr>
          <p:nvPr/>
        </p:nvPicPr>
        <p:blipFill>
          <a:blip r:embed="rId1"/>
          <a:stretch>
            <a:fillRect/>
          </a:stretch>
        </p:blipFill>
        <p:spPr>
          <a:xfrm>
            <a:off x="809793" y="2181393"/>
            <a:ext cx="209215" cy="209215"/>
          </a:xfrm>
          <a:prstGeom prst="rect">
            <a:avLst/>
          </a:prstGeom>
        </p:spPr>
      </p:pic>
      <p:sp>
        <p:nvSpPr>
          <p:cNvPr id="9" name="Text 6"/>
          <p:cNvSpPr txBox="1"/>
          <p:nvPr/>
        </p:nvSpPr>
        <p:spPr>
          <a:xfrm>
            <a:off x="1234440" y="202996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Ara sınav var mı, notum nasıl belirlenir?</a:t>
            </a:r>
            <a:endParaRPr lang="en-US" sz="1500" dirty="0"/>
          </a:p>
        </p:txBody>
      </p:sp>
      <p:sp>
        <p:nvSpPr>
          <p:cNvPr id="10" name="Text 7"/>
          <p:cNvSpPr txBox="1"/>
          <p:nvPr/>
        </p:nvSpPr>
        <p:spPr>
          <a:xfrm>
            <a:off x="731520" y="2615184"/>
            <a:ext cx="3216554" cy="1133856"/>
          </a:xfrm>
          <a:prstGeom prst="rect">
            <a:avLst/>
          </a:prstGeom>
          <a:noFill/>
          <a:ln/>
        </p:spPr>
        <p:txBody>
          <a:bodyPr wrap="square" lIns="0" tIns="0" rIns="0" bIns="0" rtlCol="0" anchor="t"/>
          <a:lstStyle/>
          <a:p>
            <a:pPr indent="0" marL="0">
              <a:buNone/>
            </a:pPr>
            <a:r>
              <a:rPr lang="en-US" sz="1400" dirty="0">
                <a:solidFill>
                  <a:schemeClr val="tx1"/>
                </a:solidFill>
              </a:rPr>
              <a:t>Ara sınav yoktur. Başarı notu = yarıyıl sonu raporu × 0,50 + işletme değerlendirmesi × 0,50; yarıyıl sonu sınav notu olarak işlenir. (Md. 26)</a:t>
            </a:r>
            <a:endParaRPr lang="en-US" sz="1400" dirty="0"/>
          </a:p>
        </p:txBody>
      </p:sp>
      <p:sp>
        <p:nvSpPr>
          <p:cNvPr id="11" name="kart"/>
          <p:cNvSpPr/>
          <p:nvPr/>
        </p:nvSpPr>
        <p:spPr>
          <a:xfrm>
            <a:off x="4322978" y="190195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2" name="ikon-zemin"/>
          <p:cNvSpPr/>
          <p:nvPr/>
        </p:nvSpPr>
        <p:spPr>
          <a:xfrm>
            <a:off x="4487570" y="2084832"/>
            <a:ext cx="402336" cy="402336"/>
          </a:xfrm>
          <a:prstGeom prst="ellipse">
            <a:avLst/>
          </a:prstGeom>
          <a:solidFill>
            <a:schemeClr val="accent1"/>
          </a:solidFill>
          <a:ln w="12700">
            <a:solidFill>
              <a:schemeClr val="accent1"/>
            </a:solidFill>
            <a:prstDash val="solid"/>
          </a:ln>
        </p:spPr>
      </p:sp>
      <p:pic>
        <p:nvPicPr>
          <p:cNvPr id="13" name="ikon-FaQuestion" descr="preencoded.png">    </p:cNvPr>
          <p:cNvPicPr>
            <a:picLocks noChangeAspect="1"/>
          </p:cNvPicPr>
          <p:nvPr/>
        </p:nvPicPr>
        <p:blipFill>
          <a:blip r:embed="rId2"/>
          <a:stretch>
            <a:fillRect/>
          </a:stretch>
        </p:blipFill>
        <p:spPr>
          <a:xfrm>
            <a:off x="4584131" y="2181393"/>
            <a:ext cx="209215" cy="209215"/>
          </a:xfrm>
          <a:prstGeom prst="rect">
            <a:avLst/>
          </a:prstGeom>
        </p:spPr>
      </p:pic>
      <p:sp>
        <p:nvSpPr>
          <p:cNvPr id="14" name="Text 10"/>
          <p:cNvSpPr txBox="1"/>
          <p:nvPr/>
        </p:nvSpPr>
        <p:spPr>
          <a:xfrm>
            <a:off x="5008778" y="202996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Yarıyıl sonu raporunu ne zaman yüklemeliyim?</a:t>
            </a:r>
            <a:endParaRPr lang="en-US" sz="1500" dirty="0"/>
          </a:p>
        </p:txBody>
      </p:sp>
      <p:sp>
        <p:nvSpPr>
          <p:cNvPr id="15" name="Text 11"/>
          <p:cNvSpPr txBox="1"/>
          <p:nvPr/>
        </p:nvSpPr>
        <p:spPr>
          <a:xfrm>
            <a:off x="4505858" y="2615184"/>
            <a:ext cx="3216554" cy="1133856"/>
          </a:xfrm>
          <a:prstGeom prst="rect">
            <a:avLst/>
          </a:prstGeom>
          <a:noFill/>
          <a:ln/>
        </p:spPr>
        <p:txBody>
          <a:bodyPr wrap="square" lIns="0" tIns="0" rIns="0" bIns="0" rtlCol="0" anchor="t"/>
          <a:lstStyle/>
          <a:p>
            <a:pPr indent="0" marL="0">
              <a:buNone/>
            </a:pPr>
            <a:r>
              <a:rPr lang="en-US" sz="1400" dirty="0">
                <a:solidFill>
                  <a:schemeClr val="tx1"/>
                </a:solidFill>
              </a:rPr>
              <a:t>Akademik takvimin bitimini takip eden 3 iş günü içinde oluşturup onaylamalısınız; aksi hâlde not "Girmedi" olarak işlenir. (Md. 20/3)</a:t>
            </a:r>
            <a:endParaRPr lang="en-US" sz="1400" dirty="0"/>
          </a:p>
        </p:txBody>
      </p:sp>
      <p:sp>
        <p:nvSpPr>
          <p:cNvPr id="16" name="kart"/>
          <p:cNvSpPr/>
          <p:nvPr/>
        </p:nvSpPr>
        <p:spPr>
          <a:xfrm>
            <a:off x="8097317" y="190195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7" name="ikon-zemin"/>
          <p:cNvSpPr/>
          <p:nvPr/>
        </p:nvSpPr>
        <p:spPr>
          <a:xfrm>
            <a:off x="8261909" y="2084832"/>
            <a:ext cx="402336" cy="402336"/>
          </a:xfrm>
          <a:prstGeom prst="ellipse">
            <a:avLst/>
          </a:prstGeom>
          <a:solidFill>
            <a:schemeClr val="accent1"/>
          </a:solidFill>
          <a:ln w="12700">
            <a:solidFill>
              <a:schemeClr val="accent1"/>
            </a:solidFill>
            <a:prstDash val="solid"/>
          </a:ln>
        </p:spPr>
      </p:sp>
      <p:pic>
        <p:nvPicPr>
          <p:cNvPr id="18" name="ikon-FaQuestion" descr="preencoded.png">    </p:cNvPr>
          <p:cNvPicPr>
            <a:picLocks noChangeAspect="1"/>
          </p:cNvPicPr>
          <p:nvPr/>
        </p:nvPicPr>
        <p:blipFill>
          <a:blip r:embed="rId3"/>
          <a:stretch>
            <a:fillRect/>
          </a:stretch>
        </p:blipFill>
        <p:spPr>
          <a:xfrm>
            <a:off x="8358469" y="2181393"/>
            <a:ext cx="209215" cy="209215"/>
          </a:xfrm>
          <a:prstGeom prst="rect">
            <a:avLst/>
          </a:prstGeom>
        </p:spPr>
      </p:pic>
      <p:sp>
        <p:nvSpPr>
          <p:cNvPr id="19" name="Text 14"/>
          <p:cNvSpPr txBox="1"/>
          <p:nvPr/>
        </p:nvSpPr>
        <p:spPr>
          <a:xfrm>
            <a:off x="8783117" y="202996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Raporu geç tamamlarsam?</a:t>
            </a:r>
            <a:endParaRPr lang="en-US" sz="1500" dirty="0"/>
          </a:p>
        </p:txBody>
      </p:sp>
      <p:sp>
        <p:nvSpPr>
          <p:cNvPr id="20" name="Text 15"/>
          <p:cNvSpPr txBox="1"/>
          <p:nvPr/>
        </p:nvSpPr>
        <p:spPr>
          <a:xfrm>
            <a:off x="8280197" y="2615184"/>
            <a:ext cx="3216554" cy="1133856"/>
          </a:xfrm>
          <a:prstGeom prst="rect">
            <a:avLst/>
          </a:prstGeom>
          <a:noFill/>
          <a:ln/>
        </p:spPr>
        <p:txBody>
          <a:bodyPr wrap="square" lIns="0" tIns="0" rIns="0" bIns="0" rtlCol="0" anchor="t"/>
          <a:lstStyle/>
          <a:p>
            <a:pPr indent="0" marL="0">
              <a:buNone/>
            </a:pPr>
            <a:r>
              <a:rPr lang="en-US" sz="1400" dirty="0">
                <a:solidFill>
                  <a:schemeClr val="tx1"/>
                </a:solidFill>
              </a:rPr>
              <a:t>Yarıyıl sonu sınav takviminin bitimine kadar tamamlayıp onaylarsanız değerlendirme sonucu bütünleme notu olarak işlenir. (Md. 20/3-e)</a:t>
            </a:r>
            <a:endParaRPr lang="en-US" sz="1400" dirty="0"/>
          </a:p>
        </p:txBody>
      </p:sp>
      <p:sp>
        <p:nvSpPr>
          <p:cNvPr id="21" name="kart"/>
          <p:cNvSpPr/>
          <p:nvPr/>
        </p:nvSpPr>
        <p:spPr>
          <a:xfrm>
            <a:off x="548640" y="400507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2" name="ikon-zemin"/>
          <p:cNvSpPr/>
          <p:nvPr/>
        </p:nvSpPr>
        <p:spPr>
          <a:xfrm>
            <a:off x="713232" y="4187952"/>
            <a:ext cx="402336" cy="402336"/>
          </a:xfrm>
          <a:prstGeom prst="ellipse">
            <a:avLst/>
          </a:prstGeom>
          <a:solidFill>
            <a:schemeClr val="accent1"/>
          </a:solidFill>
          <a:ln w="12700">
            <a:solidFill>
              <a:schemeClr val="accent1"/>
            </a:solidFill>
            <a:prstDash val="solid"/>
          </a:ln>
        </p:spPr>
      </p:sp>
      <p:pic>
        <p:nvPicPr>
          <p:cNvPr id="23" name="ikon-FaQuestion" descr="preencoded.png">    </p:cNvPr>
          <p:cNvPicPr>
            <a:picLocks noChangeAspect="1"/>
          </p:cNvPicPr>
          <p:nvPr/>
        </p:nvPicPr>
        <p:blipFill>
          <a:blip r:embed="rId4"/>
          <a:stretch>
            <a:fillRect/>
          </a:stretch>
        </p:blipFill>
        <p:spPr>
          <a:xfrm>
            <a:off x="809793" y="4284513"/>
            <a:ext cx="209215" cy="209215"/>
          </a:xfrm>
          <a:prstGeom prst="rect">
            <a:avLst/>
          </a:prstGeom>
        </p:spPr>
      </p:pic>
      <p:sp>
        <p:nvSpPr>
          <p:cNvPr id="24" name="Text 18"/>
          <p:cNvSpPr txBox="1"/>
          <p:nvPr/>
        </p:nvSpPr>
        <p:spPr>
          <a:xfrm>
            <a:off x="1234440" y="413308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Başarısız olursam?</a:t>
            </a:r>
            <a:endParaRPr lang="en-US" sz="1500" dirty="0"/>
          </a:p>
        </p:txBody>
      </p:sp>
      <p:sp>
        <p:nvSpPr>
          <p:cNvPr id="25" name="Text 19"/>
          <p:cNvSpPr txBox="1"/>
          <p:nvPr/>
        </p:nvSpPr>
        <p:spPr>
          <a:xfrm>
            <a:off x="731520" y="4718304"/>
            <a:ext cx="3216554" cy="1133856"/>
          </a:xfrm>
          <a:prstGeom prst="rect">
            <a:avLst/>
          </a:prstGeom>
          <a:noFill/>
          <a:ln/>
        </p:spPr>
        <p:txBody>
          <a:bodyPr wrap="square" lIns="0" tIns="0" rIns="0" bIns="0" rtlCol="0" anchor="t"/>
          <a:lstStyle/>
          <a:p>
            <a:pPr indent="0" marL="0">
              <a:buNone/>
            </a:pPr>
            <a:r>
              <a:rPr lang="en-US" sz="1400" dirty="0">
                <a:solidFill>
                  <a:schemeClr val="tx1"/>
                </a:solidFill>
              </a:rPr>
              <a:t>İME'yi aynı veya farklı bir işletmede yeniden yapmak zorundasınız. (Md. 27/1)</a:t>
            </a:r>
            <a:endParaRPr lang="en-US" sz="1400" dirty="0"/>
          </a:p>
        </p:txBody>
      </p:sp>
      <p:sp>
        <p:nvSpPr>
          <p:cNvPr id="26" name="kart"/>
          <p:cNvSpPr/>
          <p:nvPr/>
        </p:nvSpPr>
        <p:spPr>
          <a:xfrm>
            <a:off x="4322978" y="400507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7" name="ikon-zemin"/>
          <p:cNvSpPr/>
          <p:nvPr/>
        </p:nvSpPr>
        <p:spPr>
          <a:xfrm>
            <a:off x="4487570" y="4187952"/>
            <a:ext cx="402336" cy="402336"/>
          </a:xfrm>
          <a:prstGeom prst="ellipse">
            <a:avLst/>
          </a:prstGeom>
          <a:solidFill>
            <a:schemeClr val="accent1"/>
          </a:solidFill>
          <a:ln w="12700">
            <a:solidFill>
              <a:schemeClr val="accent1"/>
            </a:solidFill>
            <a:prstDash val="solid"/>
          </a:ln>
        </p:spPr>
      </p:sp>
      <p:pic>
        <p:nvPicPr>
          <p:cNvPr id="28" name="ikon-FaQuestion" descr="preencoded.png">    </p:cNvPr>
          <p:cNvPicPr>
            <a:picLocks noChangeAspect="1"/>
          </p:cNvPicPr>
          <p:nvPr/>
        </p:nvPicPr>
        <p:blipFill>
          <a:blip r:embed="rId5"/>
          <a:stretch>
            <a:fillRect/>
          </a:stretch>
        </p:blipFill>
        <p:spPr>
          <a:xfrm>
            <a:off x="4584131" y="4284513"/>
            <a:ext cx="209215" cy="209215"/>
          </a:xfrm>
          <a:prstGeom prst="rect">
            <a:avLst/>
          </a:prstGeom>
        </p:spPr>
      </p:pic>
      <p:sp>
        <p:nvSpPr>
          <p:cNvPr id="29" name="Text 22"/>
          <p:cNvSpPr txBox="1"/>
          <p:nvPr/>
        </p:nvSpPr>
        <p:spPr>
          <a:xfrm>
            <a:off x="5008778" y="413308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Yurt dışında yapabilir miyim?</a:t>
            </a:r>
            <a:endParaRPr lang="en-US" sz="1500" dirty="0"/>
          </a:p>
        </p:txBody>
      </p:sp>
      <p:sp>
        <p:nvSpPr>
          <p:cNvPr id="30" name="Text 23"/>
          <p:cNvSpPr txBox="1"/>
          <p:nvPr/>
        </p:nvSpPr>
        <p:spPr>
          <a:xfrm>
            <a:off x="4505858" y="4718304"/>
            <a:ext cx="3216554" cy="1133856"/>
          </a:xfrm>
          <a:prstGeom prst="rect">
            <a:avLst/>
          </a:prstGeom>
          <a:noFill/>
          <a:ln/>
        </p:spPr>
        <p:txBody>
          <a:bodyPr wrap="square" lIns="0" tIns="0" rIns="0" bIns="0" rtlCol="0" anchor="t"/>
          <a:lstStyle/>
          <a:p>
            <a:pPr indent="0" marL="0">
              <a:buNone/>
            </a:pPr>
            <a:r>
              <a:rPr lang="en-US" sz="1400" dirty="0">
                <a:solidFill>
                  <a:schemeClr val="tx1"/>
                </a:solidFill>
              </a:rPr>
              <a:t>Evet; programı aksatmamak ve Komisyon onayı almak şartıyla. Yurt dışı sigorta primleri Üniversite tarafından karşılanmaz. (Md. 24)</a:t>
            </a:r>
            <a:endParaRPr lang="en-US" sz="1400" dirty="0"/>
          </a:p>
        </p:txBody>
      </p:sp>
      <p:sp>
        <p:nvSpPr>
          <p:cNvPr id="31" name="kart"/>
          <p:cNvSpPr/>
          <p:nvPr/>
        </p:nvSpPr>
        <p:spPr>
          <a:xfrm>
            <a:off x="8097317" y="400507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32" name="ikon-zemin"/>
          <p:cNvSpPr/>
          <p:nvPr/>
        </p:nvSpPr>
        <p:spPr>
          <a:xfrm>
            <a:off x="8261909" y="4187952"/>
            <a:ext cx="402336" cy="402336"/>
          </a:xfrm>
          <a:prstGeom prst="ellipse">
            <a:avLst/>
          </a:prstGeom>
          <a:solidFill>
            <a:schemeClr val="accent1"/>
          </a:solidFill>
          <a:ln w="12700">
            <a:solidFill>
              <a:schemeClr val="accent1"/>
            </a:solidFill>
            <a:prstDash val="solid"/>
          </a:ln>
        </p:spPr>
      </p:sp>
      <p:pic>
        <p:nvPicPr>
          <p:cNvPr id="33" name="ikon-FaQuestion" descr="preencoded.png">    </p:cNvPr>
          <p:cNvPicPr>
            <a:picLocks noChangeAspect="1"/>
          </p:cNvPicPr>
          <p:nvPr/>
        </p:nvPicPr>
        <p:blipFill>
          <a:blip r:embed="rId6"/>
          <a:stretch>
            <a:fillRect/>
          </a:stretch>
        </p:blipFill>
        <p:spPr>
          <a:xfrm>
            <a:off x="8358469" y="4284513"/>
            <a:ext cx="209215" cy="209215"/>
          </a:xfrm>
          <a:prstGeom prst="rect">
            <a:avLst/>
          </a:prstGeom>
        </p:spPr>
      </p:pic>
      <p:sp>
        <p:nvSpPr>
          <p:cNvPr id="34" name="Text 26"/>
          <p:cNvSpPr txBox="1"/>
          <p:nvPr/>
        </p:nvSpPr>
        <p:spPr>
          <a:xfrm>
            <a:off x="8783117" y="4133088"/>
            <a:ext cx="2722778" cy="530352"/>
          </a:xfrm>
          <a:prstGeom prst="rect">
            <a:avLst/>
          </a:prstGeom>
          <a:noFill/>
          <a:ln/>
        </p:spPr>
        <p:txBody>
          <a:bodyPr wrap="square" lIns="0" tIns="0" rIns="0" bIns="0" rtlCol="0" anchor="ctr"/>
          <a:lstStyle/>
          <a:p>
            <a:pPr indent="0" marL="0">
              <a:buNone/>
            </a:pPr>
            <a:r>
              <a:rPr lang="en-US" sz="1500" b="1" dirty="0">
                <a:solidFill>
                  <a:schemeClr val="accent1"/>
                </a:solidFill>
              </a:rPr>
              <a:t>Zaten sektörde çalışıyorum. Sayılır mı?</a:t>
            </a:r>
            <a:endParaRPr lang="en-US" sz="1500" dirty="0"/>
          </a:p>
        </p:txBody>
      </p:sp>
      <p:sp>
        <p:nvSpPr>
          <p:cNvPr id="35" name="Text 27"/>
          <p:cNvSpPr txBox="1"/>
          <p:nvPr/>
        </p:nvSpPr>
        <p:spPr>
          <a:xfrm>
            <a:off x="8280197" y="4718304"/>
            <a:ext cx="3216554" cy="1133856"/>
          </a:xfrm>
          <a:prstGeom prst="rect">
            <a:avLst/>
          </a:prstGeom>
          <a:noFill/>
          <a:ln/>
        </p:spPr>
        <p:txBody>
          <a:bodyPr wrap="square" lIns="0" tIns="0" rIns="0" bIns="0" rtlCol="0" anchor="t"/>
          <a:lstStyle/>
          <a:p>
            <a:pPr indent="0" marL="0">
              <a:buNone/>
            </a:pPr>
            <a:r>
              <a:rPr lang="en-US" sz="1350" dirty="0">
                <a:solidFill>
                  <a:schemeClr val="tx1"/>
                </a:solidFill>
              </a:rPr>
              <a:t>Programınızla ilgili bir işte çalıştıysanız, süre ve unvanınızı belgeleyerek tanınma için başvurabilirsiniz; intibak komisyonu olumlu karar verirse yalnızca ölçme ve değerlendirme yapılır. (Md. 25/2)</a:t>
            </a:r>
            <a:endParaRPr lang="en-US" sz="135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SSS: akademik personel ve işletmeler</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Sorumlular ve işletmeler için kısa cevaplar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Md. 4/c, 10, 16, 18/4, 26</a:t>
            </a:r>
            <a:endParaRPr lang="en-US" sz="1000" dirty="0"/>
          </a:p>
        </p:txBody>
      </p:sp>
      <p:sp>
        <p:nvSpPr>
          <p:cNvPr id="5" name="etiket"/>
          <p:cNvSpPr txBox="1"/>
          <p:nvPr/>
        </p:nvSpPr>
        <p:spPr>
          <a:xfrm>
            <a:off x="9286646" y="310896"/>
            <a:ext cx="1548994" cy="246888"/>
          </a:xfrm>
          <a:prstGeom prst="roundRect">
            <a:avLst>
              <a:gd name="adj" fmla="val 50000"/>
            </a:avLst>
          </a:prstGeom>
          <a:solidFill>
            <a:schemeClr val="accent3"/>
          </a:solidFill>
          <a:ln/>
        </p:spPr>
        <p:txBody>
          <a:bodyPr wrap="square" lIns="0" tIns="0" rIns="0" bIns="0" rtlCol="0" anchor="ctr"/>
          <a:lstStyle/>
          <a:p>
            <a:pPr algn="ctr" indent="0" marL="0">
              <a:buNone/>
            </a:pPr>
            <a:r>
              <a:rPr lang="en-US" sz="1000" b="1" spc="100" kern="0" dirty="0">
                <a:solidFill>
                  <a:schemeClr val="bg1"/>
                </a:solidFill>
              </a:rPr>
              <a:t>AKADEMİK PERSONEL</a:t>
            </a:r>
            <a:endParaRPr lang="en-US" sz="1000" dirty="0"/>
          </a:p>
        </p:txBody>
      </p:sp>
      <p:sp>
        <p:nvSpPr>
          <p:cNvPr id="6" name="kart"/>
          <p:cNvSpPr/>
          <p:nvPr/>
        </p:nvSpPr>
        <p:spPr>
          <a:xfrm>
            <a:off x="548640" y="190195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7" name="ikon-zemin"/>
          <p:cNvSpPr/>
          <p:nvPr/>
        </p:nvSpPr>
        <p:spPr>
          <a:xfrm>
            <a:off x="713232" y="2084832"/>
            <a:ext cx="402336" cy="402336"/>
          </a:xfrm>
          <a:prstGeom prst="ellipse">
            <a:avLst/>
          </a:prstGeom>
          <a:solidFill>
            <a:schemeClr val="accent3"/>
          </a:solidFill>
          <a:ln w="12700">
            <a:solidFill>
              <a:schemeClr val="accent3"/>
            </a:solidFill>
            <a:prstDash val="solid"/>
          </a:ln>
        </p:spPr>
      </p:sp>
      <p:pic>
        <p:nvPicPr>
          <p:cNvPr id="8" name="ikon-FaQuestion" descr="preencoded.png">    </p:cNvPr>
          <p:cNvPicPr>
            <a:picLocks noChangeAspect="1"/>
          </p:cNvPicPr>
          <p:nvPr/>
        </p:nvPicPr>
        <p:blipFill>
          <a:blip r:embed="rId1"/>
          <a:stretch>
            <a:fillRect/>
          </a:stretch>
        </p:blipFill>
        <p:spPr>
          <a:xfrm>
            <a:off x="809793" y="2181393"/>
            <a:ext cx="209215" cy="209215"/>
          </a:xfrm>
          <a:prstGeom prst="rect">
            <a:avLst/>
          </a:prstGeom>
        </p:spPr>
      </p:pic>
      <p:sp>
        <p:nvSpPr>
          <p:cNvPr id="9" name="Text 6"/>
          <p:cNvSpPr txBox="1"/>
          <p:nvPr/>
        </p:nvSpPr>
        <p:spPr>
          <a:xfrm>
            <a:off x="1234440" y="2029968"/>
            <a:ext cx="2722778" cy="530352"/>
          </a:xfrm>
          <a:prstGeom prst="rect">
            <a:avLst/>
          </a:prstGeom>
          <a:noFill/>
          <a:ln/>
        </p:spPr>
        <p:txBody>
          <a:bodyPr wrap="square" lIns="0" tIns="0" rIns="0" bIns="0" rtlCol="0" anchor="ctr"/>
          <a:lstStyle/>
          <a:p>
            <a:pPr indent="0" marL="0">
              <a:buNone/>
            </a:pPr>
            <a:r>
              <a:rPr lang="en-US" sz="1500" b="1" dirty="0">
                <a:solidFill>
                  <a:schemeClr val="accent3"/>
                </a:solidFill>
              </a:rPr>
              <a:t>Eğitici personel kimdir?</a:t>
            </a:r>
            <a:endParaRPr lang="en-US" sz="1500" dirty="0"/>
          </a:p>
        </p:txBody>
      </p:sp>
      <p:sp>
        <p:nvSpPr>
          <p:cNvPr id="10" name="Text 7"/>
          <p:cNvSpPr txBox="1"/>
          <p:nvPr/>
        </p:nvSpPr>
        <p:spPr>
          <a:xfrm>
            <a:off x="731520" y="2615184"/>
            <a:ext cx="3216554" cy="1133856"/>
          </a:xfrm>
          <a:prstGeom prst="rect">
            <a:avLst/>
          </a:prstGeom>
          <a:noFill/>
          <a:ln/>
        </p:spPr>
        <p:txBody>
          <a:bodyPr wrap="square" lIns="0" tIns="0" rIns="0" bIns="0" rtlCol="0" anchor="t"/>
          <a:lstStyle/>
          <a:p>
            <a:pPr indent="0" marL="0">
              <a:buNone/>
            </a:pPr>
            <a:r>
              <a:rPr lang="en-US" sz="1400" dirty="0">
                <a:solidFill>
                  <a:schemeClr val="tx1"/>
                </a:solidFill>
              </a:rPr>
              <a:t>Öğrencinin işletmedeki eğitiminden sorumlu, alanında mesleki yetkinliği olan işletme personelidir; işletme Komisyonun görüşünü alarak görevlendirir. (Md. 4/c, 10/1)</a:t>
            </a:r>
            <a:endParaRPr lang="en-US" sz="1400" dirty="0"/>
          </a:p>
        </p:txBody>
      </p:sp>
      <p:sp>
        <p:nvSpPr>
          <p:cNvPr id="11" name="kart"/>
          <p:cNvSpPr/>
          <p:nvPr/>
        </p:nvSpPr>
        <p:spPr>
          <a:xfrm>
            <a:off x="4322978" y="190195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2" name="ikon-zemin"/>
          <p:cNvSpPr/>
          <p:nvPr/>
        </p:nvSpPr>
        <p:spPr>
          <a:xfrm>
            <a:off x="4487570" y="2084832"/>
            <a:ext cx="402336" cy="402336"/>
          </a:xfrm>
          <a:prstGeom prst="ellipse">
            <a:avLst/>
          </a:prstGeom>
          <a:solidFill>
            <a:schemeClr val="accent3"/>
          </a:solidFill>
          <a:ln w="12700">
            <a:solidFill>
              <a:schemeClr val="accent3"/>
            </a:solidFill>
            <a:prstDash val="solid"/>
          </a:ln>
        </p:spPr>
      </p:sp>
      <p:pic>
        <p:nvPicPr>
          <p:cNvPr id="13" name="ikon-FaQuestion" descr="preencoded.png">    </p:cNvPr>
          <p:cNvPicPr>
            <a:picLocks noChangeAspect="1"/>
          </p:cNvPicPr>
          <p:nvPr/>
        </p:nvPicPr>
        <p:blipFill>
          <a:blip r:embed="rId2"/>
          <a:stretch>
            <a:fillRect/>
          </a:stretch>
        </p:blipFill>
        <p:spPr>
          <a:xfrm>
            <a:off x="4584131" y="2181393"/>
            <a:ext cx="209215" cy="209215"/>
          </a:xfrm>
          <a:prstGeom prst="rect">
            <a:avLst/>
          </a:prstGeom>
        </p:spPr>
      </p:pic>
      <p:sp>
        <p:nvSpPr>
          <p:cNvPr id="14" name="Text 10"/>
          <p:cNvSpPr txBox="1"/>
          <p:nvPr/>
        </p:nvSpPr>
        <p:spPr>
          <a:xfrm>
            <a:off x="5008778" y="2029968"/>
            <a:ext cx="2722778" cy="530352"/>
          </a:xfrm>
          <a:prstGeom prst="rect">
            <a:avLst/>
          </a:prstGeom>
          <a:noFill/>
          <a:ln/>
        </p:spPr>
        <p:txBody>
          <a:bodyPr wrap="square" lIns="0" tIns="0" rIns="0" bIns="0" rtlCol="0" anchor="ctr"/>
          <a:lstStyle/>
          <a:p>
            <a:pPr indent="0" marL="0">
              <a:buNone/>
            </a:pPr>
            <a:r>
              <a:rPr lang="en-US" sz="1500" b="1" dirty="0">
                <a:solidFill>
                  <a:schemeClr val="accent3"/>
                </a:solidFill>
              </a:rPr>
              <a:t>İşletme değerlendirme formunu kim doldurur?</a:t>
            </a:r>
            <a:endParaRPr lang="en-US" sz="1500" dirty="0"/>
          </a:p>
        </p:txBody>
      </p:sp>
      <p:sp>
        <p:nvSpPr>
          <p:cNvPr id="15" name="Text 11"/>
          <p:cNvSpPr txBox="1"/>
          <p:nvPr/>
        </p:nvSpPr>
        <p:spPr>
          <a:xfrm>
            <a:off x="4505858" y="2615184"/>
            <a:ext cx="3216554" cy="1133856"/>
          </a:xfrm>
          <a:prstGeom prst="rect">
            <a:avLst/>
          </a:prstGeom>
          <a:noFill/>
          <a:ln/>
        </p:spPr>
        <p:txBody>
          <a:bodyPr wrap="square" lIns="0" tIns="0" rIns="0" bIns="0" rtlCol="0" anchor="t"/>
          <a:lstStyle/>
          <a:p>
            <a:pPr indent="0" marL="0">
              <a:buNone/>
            </a:pPr>
            <a:r>
              <a:rPr lang="en-US" sz="1400" dirty="0">
                <a:solidFill>
                  <a:schemeClr val="tx1"/>
                </a:solidFill>
              </a:rPr>
              <a:t>Eğitici personel / işletme yetkilisi, her öğrenci için Staj Platformu üzerinden doldurur ve onaylar. (Md. 10/2-e, 26/7)</a:t>
            </a:r>
            <a:endParaRPr lang="en-US" sz="1400" dirty="0"/>
          </a:p>
        </p:txBody>
      </p:sp>
      <p:sp>
        <p:nvSpPr>
          <p:cNvPr id="16" name="kart"/>
          <p:cNvSpPr/>
          <p:nvPr/>
        </p:nvSpPr>
        <p:spPr>
          <a:xfrm>
            <a:off x="8097317" y="190195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7" name="ikon-zemin"/>
          <p:cNvSpPr/>
          <p:nvPr/>
        </p:nvSpPr>
        <p:spPr>
          <a:xfrm>
            <a:off x="8261909" y="2084832"/>
            <a:ext cx="402336" cy="402336"/>
          </a:xfrm>
          <a:prstGeom prst="ellipse">
            <a:avLst/>
          </a:prstGeom>
          <a:solidFill>
            <a:schemeClr val="accent3"/>
          </a:solidFill>
          <a:ln w="12700">
            <a:solidFill>
              <a:schemeClr val="accent3"/>
            </a:solidFill>
            <a:prstDash val="solid"/>
          </a:ln>
        </p:spPr>
      </p:sp>
      <p:pic>
        <p:nvPicPr>
          <p:cNvPr id="18" name="ikon-FaQuestion" descr="preencoded.png">    </p:cNvPr>
          <p:cNvPicPr>
            <a:picLocks noChangeAspect="1"/>
          </p:cNvPicPr>
          <p:nvPr/>
        </p:nvPicPr>
        <p:blipFill>
          <a:blip r:embed="rId3"/>
          <a:stretch>
            <a:fillRect/>
          </a:stretch>
        </p:blipFill>
        <p:spPr>
          <a:xfrm>
            <a:off x="8358469" y="2181393"/>
            <a:ext cx="209215" cy="209215"/>
          </a:xfrm>
          <a:prstGeom prst="rect">
            <a:avLst/>
          </a:prstGeom>
        </p:spPr>
      </p:pic>
      <p:sp>
        <p:nvSpPr>
          <p:cNvPr id="19" name="Text 14"/>
          <p:cNvSpPr txBox="1"/>
          <p:nvPr/>
        </p:nvSpPr>
        <p:spPr>
          <a:xfrm>
            <a:off x="8783117" y="2029968"/>
            <a:ext cx="2722778" cy="530352"/>
          </a:xfrm>
          <a:prstGeom prst="rect">
            <a:avLst/>
          </a:prstGeom>
          <a:noFill/>
          <a:ln/>
        </p:spPr>
        <p:txBody>
          <a:bodyPr wrap="square" lIns="0" tIns="0" rIns="0" bIns="0" rtlCol="0" anchor="ctr"/>
          <a:lstStyle/>
          <a:p>
            <a:pPr indent="0" marL="0">
              <a:buNone/>
            </a:pPr>
            <a:r>
              <a:rPr lang="en-US" sz="1500" b="1" dirty="0">
                <a:solidFill>
                  <a:schemeClr val="accent3"/>
                </a:solidFill>
              </a:rPr>
              <a:t>Değerlendirme ölçütlerini kim belirler?</a:t>
            </a:r>
            <a:endParaRPr lang="en-US" sz="1500" dirty="0"/>
          </a:p>
        </p:txBody>
      </p:sp>
      <p:sp>
        <p:nvSpPr>
          <p:cNvPr id="20" name="Text 15"/>
          <p:cNvSpPr txBox="1"/>
          <p:nvPr/>
        </p:nvSpPr>
        <p:spPr>
          <a:xfrm>
            <a:off x="8280197" y="2615184"/>
            <a:ext cx="3216554" cy="1133856"/>
          </a:xfrm>
          <a:prstGeom prst="rect">
            <a:avLst/>
          </a:prstGeom>
          <a:noFill/>
          <a:ln/>
        </p:spPr>
        <p:txBody>
          <a:bodyPr wrap="square" lIns="0" tIns="0" rIns="0" bIns="0" rtlCol="0" anchor="t"/>
          <a:lstStyle/>
          <a:p>
            <a:pPr indent="0" marL="0">
              <a:buNone/>
            </a:pPr>
            <a:r>
              <a:rPr lang="en-US" sz="1400" dirty="0">
                <a:solidFill>
                  <a:schemeClr val="tx1"/>
                </a:solidFill>
              </a:rPr>
              <a:t>Bölüm başkanlıkları; ölçütler sisteme tanımlanır ve dönem başladıktan sonra öğrenci aleyhine değiştirilemez. (Md. 26/5-6)</a:t>
            </a:r>
            <a:endParaRPr lang="en-US" sz="1400" dirty="0"/>
          </a:p>
        </p:txBody>
      </p:sp>
      <p:sp>
        <p:nvSpPr>
          <p:cNvPr id="21" name="kart"/>
          <p:cNvSpPr/>
          <p:nvPr/>
        </p:nvSpPr>
        <p:spPr>
          <a:xfrm>
            <a:off x="548640" y="400507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2" name="ikon-zemin"/>
          <p:cNvSpPr/>
          <p:nvPr/>
        </p:nvSpPr>
        <p:spPr>
          <a:xfrm>
            <a:off x="713232" y="4187952"/>
            <a:ext cx="402336" cy="402336"/>
          </a:xfrm>
          <a:prstGeom prst="ellipse">
            <a:avLst/>
          </a:prstGeom>
          <a:solidFill>
            <a:schemeClr val="accent3"/>
          </a:solidFill>
          <a:ln w="12700">
            <a:solidFill>
              <a:schemeClr val="accent3"/>
            </a:solidFill>
            <a:prstDash val="solid"/>
          </a:ln>
        </p:spPr>
      </p:sp>
      <p:pic>
        <p:nvPicPr>
          <p:cNvPr id="23" name="ikon-FaQuestion" descr="preencoded.png">    </p:cNvPr>
          <p:cNvPicPr>
            <a:picLocks noChangeAspect="1"/>
          </p:cNvPicPr>
          <p:nvPr/>
        </p:nvPicPr>
        <p:blipFill>
          <a:blip r:embed="rId4"/>
          <a:stretch>
            <a:fillRect/>
          </a:stretch>
        </p:blipFill>
        <p:spPr>
          <a:xfrm>
            <a:off x="809793" y="4284513"/>
            <a:ext cx="209215" cy="209215"/>
          </a:xfrm>
          <a:prstGeom prst="rect">
            <a:avLst/>
          </a:prstGeom>
        </p:spPr>
      </p:pic>
      <p:sp>
        <p:nvSpPr>
          <p:cNvPr id="24" name="Text 18"/>
          <p:cNvSpPr txBox="1"/>
          <p:nvPr/>
        </p:nvSpPr>
        <p:spPr>
          <a:xfrm>
            <a:off x="1234440" y="4133088"/>
            <a:ext cx="2722778" cy="530352"/>
          </a:xfrm>
          <a:prstGeom prst="rect">
            <a:avLst/>
          </a:prstGeom>
          <a:noFill/>
          <a:ln/>
        </p:spPr>
        <p:txBody>
          <a:bodyPr wrap="square" lIns="0" tIns="0" rIns="0" bIns="0" rtlCol="0" anchor="ctr"/>
          <a:lstStyle/>
          <a:p>
            <a:pPr indent="0" marL="0">
              <a:buNone/>
            </a:pPr>
            <a:r>
              <a:rPr lang="en-US" sz="1500" b="1" dirty="0">
                <a:solidFill>
                  <a:schemeClr val="accent3"/>
                </a:solidFill>
              </a:rPr>
              <a:t>Grup ve ders yükü nasıl belirlenir?</a:t>
            </a:r>
            <a:endParaRPr lang="en-US" sz="1500" dirty="0"/>
          </a:p>
        </p:txBody>
      </p:sp>
      <p:sp>
        <p:nvSpPr>
          <p:cNvPr id="25" name="Text 19"/>
          <p:cNvSpPr txBox="1"/>
          <p:nvPr/>
        </p:nvSpPr>
        <p:spPr>
          <a:xfrm>
            <a:off x="731520" y="4718304"/>
            <a:ext cx="3216554" cy="1133856"/>
          </a:xfrm>
          <a:prstGeom prst="rect">
            <a:avLst/>
          </a:prstGeom>
          <a:noFill/>
          <a:ln/>
        </p:spPr>
        <p:txBody>
          <a:bodyPr wrap="square" lIns="0" tIns="0" rIns="0" bIns="0" rtlCol="0" anchor="t"/>
          <a:lstStyle/>
          <a:p>
            <a:pPr indent="0" marL="0">
              <a:buNone/>
            </a:pPr>
            <a:r>
              <a:rPr lang="en-US" sz="1400" dirty="0">
                <a:solidFill>
                  <a:schemeClr val="tx1"/>
                </a:solidFill>
              </a:rPr>
              <a:t>Grup en az 5 öğrenciden oluşur (toplam 5'ten azsa tek grup). Sorumlu öğretim elemanına haftalık azami 5 saat teorik ders yükü yüklenir. (Md. 16)</a:t>
            </a:r>
            <a:endParaRPr lang="en-US" sz="1400" dirty="0"/>
          </a:p>
        </p:txBody>
      </p:sp>
      <p:sp>
        <p:nvSpPr>
          <p:cNvPr id="26" name="kart"/>
          <p:cNvSpPr/>
          <p:nvPr/>
        </p:nvSpPr>
        <p:spPr>
          <a:xfrm>
            <a:off x="4322978" y="400507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7" name="ikon-zemin"/>
          <p:cNvSpPr/>
          <p:nvPr/>
        </p:nvSpPr>
        <p:spPr>
          <a:xfrm>
            <a:off x="4487570" y="4187952"/>
            <a:ext cx="402336" cy="402336"/>
          </a:xfrm>
          <a:prstGeom prst="ellipse">
            <a:avLst/>
          </a:prstGeom>
          <a:solidFill>
            <a:schemeClr val="accent3"/>
          </a:solidFill>
          <a:ln w="12700">
            <a:solidFill>
              <a:schemeClr val="accent3"/>
            </a:solidFill>
            <a:prstDash val="solid"/>
          </a:ln>
        </p:spPr>
      </p:sp>
      <p:pic>
        <p:nvPicPr>
          <p:cNvPr id="28" name="ikon-FaQuestion" descr="preencoded.png">    </p:cNvPr>
          <p:cNvPicPr>
            <a:picLocks noChangeAspect="1"/>
          </p:cNvPicPr>
          <p:nvPr/>
        </p:nvPicPr>
        <p:blipFill>
          <a:blip r:embed="rId5"/>
          <a:stretch>
            <a:fillRect/>
          </a:stretch>
        </p:blipFill>
        <p:spPr>
          <a:xfrm>
            <a:off x="4584131" y="4284513"/>
            <a:ext cx="209215" cy="209215"/>
          </a:xfrm>
          <a:prstGeom prst="rect">
            <a:avLst/>
          </a:prstGeom>
        </p:spPr>
      </p:pic>
      <p:sp>
        <p:nvSpPr>
          <p:cNvPr id="29" name="Text 22"/>
          <p:cNvSpPr txBox="1"/>
          <p:nvPr/>
        </p:nvSpPr>
        <p:spPr>
          <a:xfrm>
            <a:off x="5008778" y="4133088"/>
            <a:ext cx="2722778" cy="530352"/>
          </a:xfrm>
          <a:prstGeom prst="rect">
            <a:avLst/>
          </a:prstGeom>
          <a:noFill/>
          <a:ln/>
        </p:spPr>
        <p:txBody>
          <a:bodyPr wrap="square" lIns="0" tIns="0" rIns="0" bIns="0" rtlCol="0" anchor="ctr"/>
          <a:lstStyle/>
          <a:p>
            <a:pPr indent="0" marL="0">
              <a:buNone/>
            </a:pPr>
            <a:r>
              <a:rPr lang="en-US" sz="1500" b="1" dirty="0">
                <a:solidFill>
                  <a:schemeClr val="accent3"/>
                </a:solidFill>
              </a:rPr>
              <a:t>Notu kim girer?</a:t>
            </a:r>
            <a:endParaRPr lang="en-US" sz="1500" dirty="0"/>
          </a:p>
        </p:txBody>
      </p:sp>
      <p:sp>
        <p:nvSpPr>
          <p:cNvPr id="30" name="Text 23"/>
          <p:cNvSpPr txBox="1"/>
          <p:nvPr/>
        </p:nvSpPr>
        <p:spPr>
          <a:xfrm>
            <a:off x="4505858" y="4718304"/>
            <a:ext cx="3216554" cy="1133856"/>
          </a:xfrm>
          <a:prstGeom prst="rect">
            <a:avLst/>
          </a:prstGeom>
          <a:noFill/>
          <a:ln/>
        </p:spPr>
        <p:txBody>
          <a:bodyPr wrap="square" lIns="0" tIns="0" rIns="0" bIns="0" rtlCol="0" anchor="t"/>
          <a:lstStyle/>
          <a:p>
            <a:pPr indent="0" marL="0">
              <a:buNone/>
            </a:pPr>
            <a:r>
              <a:rPr lang="en-US" sz="1400" dirty="0">
                <a:solidFill>
                  <a:schemeClr val="tx1"/>
                </a:solidFill>
              </a:rPr>
              <a:t>Komisyonca kesinleştirilen başarı notunu sorumlu öğretim elemanı öğrenci bilgi sistemine yarıyıl sonu ders notu olarak işler. (Md. 26/10)</a:t>
            </a:r>
            <a:endParaRPr lang="en-US" sz="1400" dirty="0"/>
          </a:p>
        </p:txBody>
      </p:sp>
      <p:sp>
        <p:nvSpPr>
          <p:cNvPr id="31" name="kart"/>
          <p:cNvSpPr/>
          <p:nvPr/>
        </p:nvSpPr>
        <p:spPr>
          <a:xfrm>
            <a:off x="8097317" y="4005072"/>
            <a:ext cx="3545738" cy="1901952"/>
          </a:xfrm>
          <a:prstGeom prst="roundRect">
            <a:avLst>
              <a:gd name="adj" fmla="val 6731"/>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32" name="ikon-zemin"/>
          <p:cNvSpPr/>
          <p:nvPr/>
        </p:nvSpPr>
        <p:spPr>
          <a:xfrm>
            <a:off x="8261909" y="4187952"/>
            <a:ext cx="402336" cy="402336"/>
          </a:xfrm>
          <a:prstGeom prst="ellipse">
            <a:avLst/>
          </a:prstGeom>
          <a:solidFill>
            <a:schemeClr val="accent3"/>
          </a:solidFill>
          <a:ln w="12700">
            <a:solidFill>
              <a:schemeClr val="accent3"/>
            </a:solidFill>
            <a:prstDash val="solid"/>
          </a:ln>
        </p:spPr>
      </p:sp>
      <p:pic>
        <p:nvPicPr>
          <p:cNvPr id="33" name="ikon-FaQuestion" descr="preencoded.png">    </p:cNvPr>
          <p:cNvPicPr>
            <a:picLocks noChangeAspect="1"/>
          </p:cNvPicPr>
          <p:nvPr/>
        </p:nvPicPr>
        <p:blipFill>
          <a:blip r:embed="rId6"/>
          <a:stretch>
            <a:fillRect/>
          </a:stretch>
        </p:blipFill>
        <p:spPr>
          <a:xfrm>
            <a:off x="8358469" y="4284513"/>
            <a:ext cx="209215" cy="209215"/>
          </a:xfrm>
          <a:prstGeom prst="rect">
            <a:avLst/>
          </a:prstGeom>
        </p:spPr>
      </p:pic>
      <p:sp>
        <p:nvSpPr>
          <p:cNvPr id="34" name="Text 26"/>
          <p:cNvSpPr txBox="1"/>
          <p:nvPr/>
        </p:nvSpPr>
        <p:spPr>
          <a:xfrm>
            <a:off x="8783117" y="4133088"/>
            <a:ext cx="2722778" cy="530352"/>
          </a:xfrm>
          <a:prstGeom prst="rect">
            <a:avLst/>
          </a:prstGeom>
          <a:noFill/>
          <a:ln/>
        </p:spPr>
        <p:txBody>
          <a:bodyPr wrap="square" lIns="0" tIns="0" rIns="0" bIns="0" rtlCol="0" anchor="ctr"/>
          <a:lstStyle/>
          <a:p>
            <a:pPr indent="0" marL="0">
              <a:buNone/>
            </a:pPr>
            <a:r>
              <a:rPr lang="en-US" sz="1500" b="1" dirty="0">
                <a:solidFill>
                  <a:schemeClr val="accent3"/>
                </a:solidFill>
              </a:rPr>
              <a:t>Kayıtlar ne kadar saklanır?</a:t>
            </a:r>
            <a:endParaRPr lang="en-US" sz="1500" dirty="0"/>
          </a:p>
        </p:txBody>
      </p:sp>
      <p:sp>
        <p:nvSpPr>
          <p:cNvPr id="35" name="Text 27"/>
          <p:cNvSpPr txBox="1"/>
          <p:nvPr/>
        </p:nvSpPr>
        <p:spPr>
          <a:xfrm>
            <a:off x="8280197" y="4718304"/>
            <a:ext cx="3216554" cy="1133856"/>
          </a:xfrm>
          <a:prstGeom prst="rect">
            <a:avLst/>
          </a:prstGeom>
          <a:noFill/>
          <a:ln/>
        </p:spPr>
        <p:txBody>
          <a:bodyPr wrap="square" lIns="0" tIns="0" rIns="0" bIns="0" rtlCol="0" anchor="t"/>
          <a:lstStyle/>
          <a:p>
            <a:pPr indent="0" marL="0">
              <a:buNone/>
            </a:pPr>
            <a:r>
              <a:rPr lang="en-US" sz="1400" dirty="0">
                <a:solidFill>
                  <a:schemeClr val="tx1"/>
                </a:solidFill>
              </a:rPr>
              <a:t>Sistemdeki kişisel veriler ile başvuru, kabul, görevlendirme, raporlama, izleme ve değerlendirme kayıtları 5 yıl saklanır. (Md. 18/4)</a:t>
            </a:r>
            <a:endParaRPr lang="en-US" sz="14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Öğrenci kontrol listesi</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Bu adımların her biri tamamlanmalıdır</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 İME Usul ve Esasları; İME Kabul Formu; Devlet Katkısı Bilgi Formu</a:t>
            </a:r>
            <a:endParaRPr lang="en-US" sz="1000" dirty="0"/>
          </a:p>
        </p:txBody>
      </p:sp>
      <p:sp>
        <p:nvSpPr>
          <p:cNvPr id="5" name="etiket"/>
          <p:cNvSpPr txBox="1"/>
          <p:nvPr/>
        </p:nvSpPr>
        <p:spPr>
          <a:xfrm>
            <a:off x="10036454" y="310896"/>
            <a:ext cx="799186" cy="246888"/>
          </a:xfrm>
          <a:prstGeom prst="roundRect">
            <a:avLst>
              <a:gd name="adj" fmla="val 50000"/>
            </a:avLst>
          </a:prstGeom>
          <a:solidFill>
            <a:schemeClr val="accent1"/>
          </a:solidFill>
          <a:ln/>
        </p:spPr>
        <p:txBody>
          <a:bodyPr wrap="square" lIns="0" tIns="0" rIns="0" bIns="0" rtlCol="0" anchor="ctr"/>
          <a:lstStyle/>
          <a:p>
            <a:pPr algn="ctr" indent="0" marL="0">
              <a:buNone/>
            </a:pPr>
            <a:r>
              <a:rPr lang="en-US" sz="1000" b="1" spc="100" kern="0" dirty="0">
                <a:solidFill>
                  <a:schemeClr val="bg1"/>
                </a:solidFill>
              </a:rPr>
              <a:t>ÖĞRENCİ</a:t>
            </a:r>
            <a:endParaRPr lang="en-US" sz="1000" dirty="0"/>
          </a:p>
        </p:txBody>
      </p:sp>
      <p:sp>
        <p:nvSpPr>
          <p:cNvPr id="6" name="kart"/>
          <p:cNvSpPr/>
          <p:nvPr/>
        </p:nvSpPr>
        <p:spPr>
          <a:xfrm>
            <a:off x="548640" y="1901952"/>
            <a:ext cx="3545738" cy="3995928"/>
          </a:xfrm>
          <a:prstGeom prst="roundRect">
            <a:avLst>
              <a:gd name="adj" fmla="val 361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7" name="Shape 5"/>
          <p:cNvSpPr/>
          <p:nvPr/>
        </p:nvSpPr>
        <p:spPr>
          <a:xfrm>
            <a:off x="548640" y="1901952"/>
            <a:ext cx="3545738" cy="731520"/>
          </a:xfrm>
          <a:prstGeom prst="roundRect">
            <a:avLst>
              <a:gd name="adj" fmla="val 17500"/>
            </a:avLst>
          </a:prstGeom>
          <a:solidFill>
            <a:schemeClr val="accent1"/>
          </a:solidFill>
          <a:ln w="12700">
            <a:solidFill>
              <a:schemeClr val="accent1"/>
            </a:solidFill>
            <a:prstDash val="solid"/>
          </a:ln>
        </p:spPr>
      </p:sp>
      <p:sp>
        <p:nvSpPr>
          <p:cNvPr id="8" name="ikon-zemin"/>
          <p:cNvSpPr/>
          <p:nvPr/>
        </p:nvSpPr>
        <p:spPr>
          <a:xfrm>
            <a:off x="713232" y="2011680"/>
            <a:ext cx="512064" cy="512064"/>
          </a:xfrm>
          <a:prstGeom prst="ellipse">
            <a:avLst/>
          </a:prstGeom>
          <a:solidFill>
            <a:schemeClr val="tx2"/>
          </a:solidFill>
          <a:ln w="12700">
            <a:solidFill>
              <a:schemeClr val="tx2"/>
            </a:solidFill>
            <a:prstDash val="solid"/>
          </a:ln>
        </p:spPr>
      </p:sp>
      <p:pic>
        <p:nvPicPr>
          <p:cNvPr id="9" name="ikon-FaFlag" descr="preencoded.png">    </p:cNvPr>
          <p:cNvPicPr>
            <a:picLocks noChangeAspect="1"/>
          </p:cNvPicPr>
          <p:nvPr/>
        </p:nvPicPr>
        <p:blipFill>
          <a:blip r:embed="rId1"/>
          <a:stretch>
            <a:fillRect/>
          </a:stretch>
        </p:blipFill>
        <p:spPr>
          <a:xfrm>
            <a:off x="836127" y="2134575"/>
            <a:ext cx="266273" cy="266273"/>
          </a:xfrm>
          <a:prstGeom prst="rect">
            <a:avLst/>
          </a:prstGeom>
        </p:spPr>
      </p:pic>
      <p:sp>
        <p:nvSpPr>
          <p:cNvPr id="10" name="Text 7"/>
          <p:cNvSpPr txBox="1"/>
          <p:nvPr/>
        </p:nvSpPr>
        <p:spPr>
          <a:xfrm>
            <a:off x="1371600" y="1938528"/>
            <a:ext cx="2631338" cy="658368"/>
          </a:xfrm>
          <a:prstGeom prst="rect">
            <a:avLst/>
          </a:prstGeom>
          <a:noFill/>
          <a:ln/>
        </p:spPr>
        <p:txBody>
          <a:bodyPr wrap="square" lIns="0" tIns="0" rIns="0" bIns="0" rtlCol="0" anchor="ctr"/>
          <a:lstStyle/>
          <a:p>
            <a:pPr indent="0" marL="0">
              <a:buNone/>
            </a:pPr>
            <a:r>
              <a:rPr lang="en-US" sz="1800" b="1" dirty="0">
                <a:solidFill>
                  <a:schemeClr val="bg1"/>
                </a:solidFill>
              </a:rPr>
              <a:t>Başlamadan önce</a:t>
            </a:r>
            <a:endParaRPr lang="en-US" sz="1800" dirty="0"/>
          </a:p>
        </p:txBody>
      </p:sp>
      <p:sp>
        <p:nvSpPr>
          <p:cNvPr id="11" name="Shape 8"/>
          <p:cNvSpPr/>
          <p:nvPr/>
        </p:nvSpPr>
        <p:spPr>
          <a:xfrm>
            <a:off x="749808" y="2843784"/>
            <a:ext cx="274320" cy="274320"/>
          </a:xfrm>
          <a:prstGeom prst="roundRect">
            <a:avLst>
              <a:gd name="adj" fmla="val 16667"/>
            </a:avLst>
          </a:prstGeom>
          <a:solidFill>
            <a:schemeClr val="bg1"/>
          </a:solidFill>
          <a:ln w="19050">
            <a:solidFill>
              <a:schemeClr val="accent1"/>
            </a:solidFill>
            <a:prstDash val="solid"/>
          </a:ln>
        </p:spPr>
      </p:sp>
      <p:sp>
        <p:nvSpPr>
          <p:cNvPr id="12" name="Text 9"/>
          <p:cNvSpPr txBox="1"/>
          <p:nvPr/>
        </p:nvSpPr>
        <p:spPr>
          <a:xfrm>
            <a:off x="1143000" y="2770632"/>
            <a:ext cx="2768498" cy="457200"/>
          </a:xfrm>
          <a:prstGeom prst="rect">
            <a:avLst/>
          </a:prstGeom>
          <a:noFill/>
          <a:ln/>
        </p:spPr>
        <p:txBody>
          <a:bodyPr wrap="square" lIns="0" tIns="0" rIns="0" bIns="0" rtlCol="0" anchor="ctr"/>
          <a:lstStyle/>
          <a:p>
            <a:pPr indent="0" marL="0">
              <a:buNone/>
            </a:pPr>
            <a:r>
              <a:rPr lang="en-US" sz="1350" dirty="0">
                <a:solidFill>
                  <a:schemeClr val="tx1"/>
                </a:solidFill>
              </a:rPr>
              <a:t>GNO en az 1,80 ve ders kaydı tamam</a:t>
            </a:r>
            <a:endParaRPr lang="en-US" sz="1350" dirty="0"/>
          </a:p>
        </p:txBody>
      </p:sp>
      <p:sp>
        <p:nvSpPr>
          <p:cNvPr id="13" name="Shape 10"/>
          <p:cNvSpPr/>
          <p:nvPr/>
        </p:nvSpPr>
        <p:spPr>
          <a:xfrm>
            <a:off x="749808" y="3355848"/>
            <a:ext cx="274320" cy="274320"/>
          </a:xfrm>
          <a:prstGeom prst="roundRect">
            <a:avLst>
              <a:gd name="adj" fmla="val 16667"/>
            </a:avLst>
          </a:prstGeom>
          <a:solidFill>
            <a:schemeClr val="bg1"/>
          </a:solidFill>
          <a:ln w="19050">
            <a:solidFill>
              <a:schemeClr val="accent1"/>
            </a:solidFill>
            <a:prstDash val="solid"/>
          </a:ln>
        </p:spPr>
      </p:sp>
      <p:sp>
        <p:nvSpPr>
          <p:cNvPr id="14" name="Text 11"/>
          <p:cNvSpPr txBox="1"/>
          <p:nvPr/>
        </p:nvSpPr>
        <p:spPr>
          <a:xfrm>
            <a:off x="1143000" y="3282696"/>
            <a:ext cx="2768498" cy="457200"/>
          </a:xfrm>
          <a:prstGeom prst="rect">
            <a:avLst/>
          </a:prstGeom>
          <a:noFill/>
          <a:ln/>
        </p:spPr>
        <p:txBody>
          <a:bodyPr wrap="square" lIns="0" tIns="0" rIns="0" bIns="0" rtlCol="0" anchor="ctr"/>
          <a:lstStyle/>
          <a:p>
            <a:pPr indent="0" marL="0">
              <a:buNone/>
            </a:pPr>
            <a:r>
              <a:rPr lang="en-US" sz="1350" dirty="0">
                <a:solidFill>
                  <a:schemeClr val="tx1"/>
                </a:solidFill>
              </a:rPr>
              <a:t>İşletme bulundu, Komisyon uygun buldu</a:t>
            </a:r>
            <a:endParaRPr lang="en-US" sz="1350" dirty="0"/>
          </a:p>
        </p:txBody>
      </p:sp>
      <p:sp>
        <p:nvSpPr>
          <p:cNvPr id="15" name="Shape 12"/>
          <p:cNvSpPr/>
          <p:nvPr/>
        </p:nvSpPr>
        <p:spPr>
          <a:xfrm>
            <a:off x="749808" y="3867912"/>
            <a:ext cx="274320" cy="274320"/>
          </a:xfrm>
          <a:prstGeom prst="roundRect">
            <a:avLst>
              <a:gd name="adj" fmla="val 16667"/>
            </a:avLst>
          </a:prstGeom>
          <a:solidFill>
            <a:schemeClr val="bg1"/>
          </a:solidFill>
          <a:ln w="19050">
            <a:solidFill>
              <a:schemeClr val="accent1"/>
            </a:solidFill>
            <a:prstDash val="solid"/>
          </a:ln>
        </p:spPr>
      </p:sp>
      <p:sp>
        <p:nvSpPr>
          <p:cNvPr id="16" name="Text 13"/>
          <p:cNvSpPr txBox="1"/>
          <p:nvPr/>
        </p:nvSpPr>
        <p:spPr>
          <a:xfrm>
            <a:off x="1143000" y="3794760"/>
            <a:ext cx="2768498" cy="457200"/>
          </a:xfrm>
          <a:prstGeom prst="rect">
            <a:avLst/>
          </a:prstGeom>
          <a:noFill/>
          <a:ln/>
        </p:spPr>
        <p:txBody>
          <a:bodyPr wrap="square" lIns="0" tIns="0" rIns="0" bIns="0" rtlCol="0" anchor="ctr"/>
          <a:lstStyle/>
          <a:p>
            <a:pPr indent="0" marL="0">
              <a:buNone/>
            </a:pPr>
            <a:r>
              <a:rPr lang="en-US" sz="1350" dirty="0">
                <a:solidFill>
                  <a:schemeClr val="tx1"/>
                </a:solidFill>
              </a:rPr>
              <a:t>İşletme platforma kaydoldu, eğitici personel tanımlandı</a:t>
            </a:r>
            <a:endParaRPr lang="en-US" sz="1350" dirty="0"/>
          </a:p>
        </p:txBody>
      </p:sp>
      <p:sp>
        <p:nvSpPr>
          <p:cNvPr id="17" name="Shape 14"/>
          <p:cNvSpPr/>
          <p:nvPr/>
        </p:nvSpPr>
        <p:spPr>
          <a:xfrm>
            <a:off x="749808" y="4379976"/>
            <a:ext cx="274320" cy="274320"/>
          </a:xfrm>
          <a:prstGeom prst="roundRect">
            <a:avLst>
              <a:gd name="adj" fmla="val 16667"/>
            </a:avLst>
          </a:prstGeom>
          <a:solidFill>
            <a:schemeClr val="bg1"/>
          </a:solidFill>
          <a:ln w="19050">
            <a:solidFill>
              <a:schemeClr val="accent1"/>
            </a:solidFill>
            <a:prstDash val="solid"/>
          </a:ln>
        </p:spPr>
      </p:sp>
      <p:sp>
        <p:nvSpPr>
          <p:cNvPr id="18" name="Text 15"/>
          <p:cNvSpPr txBox="1"/>
          <p:nvPr/>
        </p:nvSpPr>
        <p:spPr>
          <a:xfrm>
            <a:off x="1143000" y="4306824"/>
            <a:ext cx="2768498" cy="457200"/>
          </a:xfrm>
          <a:prstGeom prst="rect">
            <a:avLst/>
          </a:prstGeom>
          <a:noFill/>
          <a:ln/>
        </p:spPr>
        <p:txBody>
          <a:bodyPr wrap="square" lIns="0" tIns="0" rIns="0" bIns="0" rtlCol="0" anchor="ctr"/>
          <a:lstStyle/>
          <a:p>
            <a:pPr indent="0" marL="0">
              <a:buNone/>
            </a:pPr>
            <a:r>
              <a:rPr lang="en-US" sz="1350" dirty="0">
                <a:solidFill>
                  <a:schemeClr val="tx1"/>
                </a:solidFill>
              </a:rPr>
              <a:t>Sistemden başvuru yapıldı, 3 onay tamam</a:t>
            </a:r>
            <a:endParaRPr lang="en-US" sz="1350" dirty="0"/>
          </a:p>
        </p:txBody>
      </p:sp>
      <p:sp>
        <p:nvSpPr>
          <p:cNvPr id="19" name="Shape 16"/>
          <p:cNvSpPr/>
          <p:nvPr/>
        </p:nvSpPr>
        <p:spPr>
          <a:xfrm>
            <a:off x="749808" y="4892040"/>
            <a:ext cx="274320" cy="274320"/>
          </a:xfrm>
          <a:prstGeom prst="roundRect">
            <a:avLst>
              <a:gd name="adj" fmla="val 16667"/>
            </a:avLst>
          </a:prstGeom>
          <a:solidFill>
            <a:schemeClr val="bg1"/>
          </a:solidFill>
          <a:ln w="19050">
            <a:solidFill>
              <a:schemeClr val="accent1"/>
            </a:solidFill>
            <a:prstDash val="solid"/>
          </a:ln>
        </p:spPr>
      </p:sp>
      <p:sp>
        <p:nvSpPr>
          <p:cNvPr id="20" name="Text 17"/>
          <p:cNvSpPr txBox="1"/>
          <p:nvPr/>
        </p:nvSpPr>
        <p:spPr>
          <a:xfrm>
            <a:off x="1143000" y="4818888"/>
            <a:ext cx="2768498" cy="457200"/>
          </a:xfrm>
          <a:prstGeom prst="rect">
            <a:avLst/>
          </a:prstGeom>
          <a:noFill/>
          <a:ln/>
        </p:spPr>
        <p:txBody>
          <a:bodyPr wrap="square" lIns="0" tIns="0" rIns="0" bIns="0" rtlCol="0" anchor="ctr"/>
          <a:lstStyle/>
          <a:p>
            <a:pPr indent="0" marL="0">
              <a:buNone/>
            </a:pPr>
            <a:r>
              <a:rPr lang="en-US" sz="1350" dirty="0">
                <a:solidFill>
                  <a:schemeClr val="tx1"/>
                </a:solidFill>
              </a:rPr>
              <a:t>Kabul Formu: 4 nüsha + nüfus cüzdanı fotokopisi, tüm imzalar</a:t>
            </a:r>
            <a:endParaRPr lang="en-US" sz="1350" dirty="0"/>
          </a:p>
        </p:txBody>
      </p:sp>
      <p:sp>
        <p:nvSpPr>
          <p:cNvPr id="21" name="Shape 18"/>
          <p:cNvSpPr/>
          <p:nvPr/>
        </p:nvSpPr>
        <p:spPr>
          <a:xfrm>
            <a:off x="749808" y="5404104"/>
            <a:ext cx="274320" cy="274320"/>
          </a:xfrm>
          <a:prstGeom prst="roundRect">
            <a:avLst>
              <a:gd name="adj" fmla="val 16667"/>
            </a:avLst>
          </a:prstGeom>
          <a:solidFill>
            <a:schemeClr val="bg1"/>
          </a:solidFill>
          <a:ln w="19050">
            <a:solidFill>
              <a:schemeClr val="accent1"/>
            </a:solidFill>
            <a:prstDash val="solid"/>
          </a:ln>
        </p:spPr>
      </p:sp>
      <p:sp>
        <p:nvSpPr>
          <p:cNvPr id="22" name="Text 19"/>
          <p:cNvSpPr txBox="1"/>
          <p:nvPr/>
        </p:nvSpPr>
        <p:spPr>
          <a:xfrm>
            <a:off x="1143000" y="5330952"/>
            <a:ext cx="2768498" cy="457200"/>
          </a:xfrm>
          <a:prstGeom prst="rect">
            <a:avLst/>
          </a:prstGeom>
          <a:noFill/>
          <a:ln/>
        </p:spPr>
        <p:txBody>
          <a:bodyPr wrap="square" lIns="0" tIns="0" rIns="0" bIns="0" rtlCol="0" anchor="ctr"/>
          <a:lstStyle/>
          <a:p>
            <a:pPr indent="0" marL="0">
              <a:buNone/>
            </a:pPr>
            <a:r>
              <a:rPr lang="en-US" sz="1350" dirty="0">
                <a:solidFill>
                  <a:schemeClr val="tx1"/>
                </a:solidFill>
              </a:rPr>
              <a:t>Sigorta girişi yapıldı</a:t>
            </a:r>
            <a:endParaRPr lang="en-US" sz="1350" dirty="0"/>
          </a:p>
        </p:txBody>
      </p:sp>
      <p:sp>
        <p:nvSpPr>
          <p:cNvPr id="23" name="kart"/>
          <p:cNvSpPr/>
          <p:nvPr/>
        </p:nvSpPr>
        <p:spPr>
          <a:xfrm>
            <a:off x="4322978" y="1901952"/>
            <a:ext cx="3545738" cy="3995928"/>
          </a:xfrm>
          <a:prstGeom prst="roundRect">
            <a:avLst>
              <a:gd name="adj" fmla="val 361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4" name="Shape 21"/>
          <p:cNvSpPr/>
          <p:nvPr/>
        </p:nvSpPr>
        <p:spPr>
          <a:xfrm>
            <a:off x="4322978" y="1901952"/>
            <a:ext cx="3545738" cy="731520"/>
          </a:xfrm>
          <a:prstGeom prst="roundRect">
            <a:avLst>
              <a:gd name="adj" fmla="val 17500"/>
            </a:avLst>
          </a:prstGeom>
          <a:solidFill>
            <a:schemeClr val="accent2"/>
          </a:solidFill>
          <a:ln w="12700">
            <a:solidFill>
              <a:schemeClr val="accent2"/>
            </a:solidFill>
            <a:prstDash val="solid"/>
          </a:ln>
        </p:spPr>
      </p:sp>
      <p:sp>
        <p:nvSpPr>
          <p:cNvPr id="25" name="ikon-zemin"/>
          <p:cNvSpPr/>
          <p:nvPr/>
        </p:nvSpPr>
        <p:spPr>
          <a:xfrm>
            <a:off x="4487570" y="2011680"/>
            <a:ext cx="512064" cy="512064"/>
          </a:xfrm>
          <a:prstGeom prst="ellipse">
            <a:avLst/>
          </a:prstGeom>
          <a:solidFill>
            <a:schemeClr val="tx2"/>
          </a:solidFill>
          <a:ln w="12700">
            <a:solidFill>
              <a:schemeClr val="tx2"/>
            </a:solidFill>
            <a:prstDash val="solid"/>
          </a:ln>
        </p:spPr>
      </p:sp>
      <p:pic>
        <p:nvPicPr>
          <p:cNvPr id="26" name="ikon-FaBriefcase" descr="preencoded.png">    </p:cNvPr>
          <p:cNvPicPr>
            <a:picLocks noChangeAspect="1"/>
          </p:cNvPicPr>
          <p:nvPr/>
        </p:nvPicPr>
        <p:blipFill>
          <a:blip r:embed="rId2"/>
          <a:stretch>
            <a:fillRect/>
          </a:stretch>
        </p:blipFill>
        <p:spPr>
          <a:xfrm>
            <a:off x="4610466" y="2134575"/>
            <a:ext cx="266273" cy="266273"/>
          </a:xfrm>
          <a:prstGeom prst="rect">
            <a:avLst/>
          </a:prstGeom>
        </p:spPr>
      </p:pic>
      <p:sp>
        <p:nvSpPr>
          <p:cNvPr id="27" name="Text 23"/>
          <p:cNvSpPr txBox="1"/>
          <p:nvPr/>
        </p:nvSpPr>
        <p:spPr>
          <a:xfrm>
            <a:off x="5145938" y="1938528"/>
            <a:ext cx="2631338" cy="658368"/>
          </a:xfrm>
          <a:prstGeom prst="rect">
            <a:avLst/>
          </a:prstGeom>
          <a:noFill/>
          <a:ln/>
        </p:spPr>
        <p:txBody>
          <a:bodyPr wrap="square" lIns="0" tIns="0" rIns="0" bIns="0" rtlCol="0" anchor="ctr"/>
          <a:lstStyle/>
          <a:p>
            <a:pPr indent="0" marL="0">
              <a:buNone/>
            </a:pPr>
            <a:r>
              <a:rPr lang="en-US" sz="1800" b="1" dirty="0">
                <a:solidFill>
                  <a:schemeClr val="bg1"/>
                </a:solidFill>
              </a:rPr>
              <a:t>İME süresince</a:t>
            </a:r>
            <a:endParaRPr lang="en-US" sz="1800" dirty="0"/>
          </a:p>
        </p:txBody>
      </p:sp>
      <p:sp>
        <p:nvSpPr>
          <p:cNvPr id="28" name="Shape 24"/>
          <p:cNvSpPr/>
          <p:nvPr/>
        </p:nvSpPr>
        <p:spPr>
          <a:xfrm>
            <a:off x="4524146" y="2843784"/>
            <a:ext cx="274320" cy="274320"/>
          </a:xfrm>
          <a:prstGeom prst="roundRect">
            <a:avLst>
              <a:gd name="adj" fmla="val 16667"/>
            </a:avLst>
          </a:prstGeom>
          <a:solidFill>
            <a:schemeClr val="bg1"/>
          </a:solidFill>
          <a:ln w="19050">
            <a:solidFill>
              <a:schemeClr val="accent2"/>
            </a:solidFill>
            <a:prstDash val="solid"/>
          </a:ln>
        </p:spPr>
      </p:sp>
      <p:sp>
        <p:nvSpPr>
          <p:cNvPr id="29" name="Text 25"/>
          <p:cNvSpPr txBox="1"/>
          <p:nvPr/>
        </p:nvSpPr>
        <p:spPr>
          <a:xfrm>
            <a:off x="4917338" y="2770632"/>
            <a:ext cx="2768498" cy="457200"/>
          </a:xfrm>
          <a:prstGeom prst="rect">
            <a:avLst/>
          </a:prstGeom>
          <a:noFill/>
          <a:ln/>
        </p:spPr>
        <p:txBody>
          <a:bodyPr wrap="square" lIns="0" tIns="0" rIns="0" bIns="0" rtlCol="0" anchor="ctr"/>
          <a:lstStyle/>
          <a:p>
            <a:pPr indent="0" marL="0">
              <a:buNone/>
            </a:pPr>
            <a:r>
              <a:rPr lang="en-US" sz="1350" dirty="0">
                <a:solidFill>
                  <a:schemeClr val="tx1"/>
                </a:solidFill>
              </a:rPr>
              <a:t>Her gün yoklama sistemden</a:t>
            </a:r>
            <a:endParaRPr lang="en-US" sz="1350" dirty="0"/>
          </a:p>
        </p:txBody>
      </p:sp>
      <p:sp>
        <p:nvSpPr>
          <p:cNvPr id="30" name="Shape 26"/>
          <p:cNvSpPr/>
          <p:nvPr/>
        </p:nvSpPr>
        <p:spPr>
          <a:xfrm>
            <a:off x="4524146" y="3355848"/>
            <a:ext cx="274320" cy="274320"/>
          </a:xfrm>
          <a:prstGeom prst="roundRect">
            <a:avLst>
              <a:gd name="adj" fmla="val 16667"/>
            </a:avLst>
          </a:prstGeom>
          <a:solidFill>
            <a:schemeClr val="bg1"/>
          </a:solidFill>
          <a:ln w="19050">
            <a:solidFill>
              <a:schemeClr val="accent2"/>
            </a:solidFill>
            <a:prstDash val="solid"/>
          </a:ln>
        </p:spPr>
      </p:sp>
      <p:sp>
        <p:nvSpPr>
          <p:cNvPr id="31" name="Text 27"/>
          <p:cNvSpPr txBox="1"/>
          <p:nvPr/>
        </p:nvSpPr>
        <p:spPr>
          <a:xfrm>
            <a:off x="4917338" y="3282696"/>
            <a:ext cx="2768498" cy="457200"/>
          </a:xfrm>
          <a:prstGeom prst="rect">
            <a:avLst/>
          </a:prstGeom>
          <a:noFill/>
          <a:ln/>
        </p:spPr>
        <p:txBody>
          <a:bodyPr wrap="square" lIns="0" tIns="0" rIns="0" bIns="0" rtlCol="0" anchor="ctr"/>
          <a:lstStyle/>
          <a:p>
            <a:pPr indent="0" marL="0">
              <a:buNone/>
            </a:pPr>
            <a:r>
              <a:rPr lang="en-US" sz="1350" dirty="0">
                <a:solidFill>
                  <a:schemeClr val="tx1"/>
                </a:solidFill>
              </a:rPr>
              <a:t>Günlük rapor her gün, aynı gün</a:t>
            </a:r>
            <a:endParaRPr lang="en-US" sz="1350" dirty="0"/>
          </a:p>
        </p:txBody>
      </p:sp>
      <p:sp>
        <p:nvSpPr>
          <p:cNvPr id="32" name="Shape 28"/>
          <p:cNvSpPr/>
          <p:nvPr/>
        </p:nvSpPr>
        <p:spPr>
          <a:xfrm>
            <a:off x="4524146" y="3867912"/>
            <a:ext cx="274320" cy="274320"/>
          </a:xfrm>
          <a:prstGeom prst="roundRect">
            <a:avLst>
              <a:gd name="adj" fmla="val 16667"/>
            </a:avLst>
          </a:prstGeom>
          <a:solidFill>
            <a:schemeClr val="bg1"/>
          </a:solidFill>
          <a:ln w="19050">
            <a:solidFill>
              <a:schemeClr val="accent2"/>
            </a:solidFill>
            <a:prstDash val="solid"/>
          </a:ln>
        </p:spPr>
      </p:sp>
      <p:sp>
        <p:nvSpPr>
          <p:cNvPr id="33" name="Text 29"/>
          <p:cNvSpPr txBox="1"/>
          <p:nvPr/>
        </p:nvSpPr>
        <p:spPr>
          <a:xfrm>
            <a:off x="4917338" y="3794760"/>
            <a:ext cx="2768498" cy="457200"/>
          </a:xfrm>
          <a:prstGeom prst="rect">
            <a:avLst/>
          </a:prstGeom>
          <a:noFill/>
          <a:ln/>
        </p:spPr>
        <p:txBody>
          <a:bodyPr wrap="square" lIns="0" tIns="0" rIns="0" bIns="0" rtlCol="0" anchor="ctr"/>
          <a:lstStyle/>
          <a:p>
            <a:pPr indent="0" marL="0">
              <a:buNone/>
            </a:pPr>
            <a:r>
              <a:rPr lang="en-US" sz="1350" dirty="0">
                <a:solidFill>
                  <a:schemeClr val="tx1"/>
                </a:solidFill>
              </a:rPr>
              <a:t>En az %80 devam</a:t>
            </a:r>
            <a:endParaRPr lang="en-US" sz="1350" dirty="0"/>
          </a:p>
        </p:txBody>
      </p:sp>
      <p:sp>
        <p:nvSpPr>
          <p:cNvPr id="34" name="Shape 30"/>
          <p:cNvSpPr/>
          <p:nvPr/>
        </p:nvSpPr>
        <p:spPr>
          <a:xfrm>
            <a:off x="4524146" y="4379976"/>
            <a:ext cx="274320" cy="274320"/>
          </a:xfrm>
          <a:prstGeom prst="roundRect">
            <a:avLst>
              <a:gd name="adj" fmla="val 16667"/>
            </a:avLst>
          </a:prstGeom>
          <a:solidFill>
            <a:schemeClr val="bg1"/>
          </a:solidFill>
          <a:ln w="19050">
            <a:solidFill>
              <a:schemeClr val="accent2"/>
            </a:solidFill>
            <a:prstDash val="solid"/>
          </a:ln>
        </p:spPr>
      </p:sp>
      <p:sp>
        <p:nvSpPr>
          <p:cNvPr id="35" name="Text 31"/>
          <p:cNvSpPr txBox="1"/>
          <p:nvPr/>
        </p:nvSpPr>
        <p:spPr>
          <a:xfrm>
            <a:off x="4917338" y="4306824"/>
            <a:ext cx="2768498" cy="457200"/>
          </a:xfrm>
          <a:prstGeom prst="rect">
            <a:avLst/>
          </a:prstGeom>
          <a:noFill/>
          <a:ln/>
        </p:spPr>
        <p:txBody>
          <a:bodyPr wrap="square" lIns="0" tIns="0" rIns="0" bIns="0" rtlCol="0" anchor="ctr"/>
          <a:lstStyle/>
          <a:p>
            <a:pPr indent="0" marL="0">
              <a:buNone/>
            </a:pPr>
            <a:r>
              <a:rPr lang="en-US" sz="1350" dirty="0">
                <a:solidFill>
                  <a:schemeClr val="tx1"/>
                </a:solidFill>
              </a:rPr>
              <a:t>Rapor, mazeret, kaza gecikmeksizin bildirildi</a:t>
            </a:r>
            <a:endParaRPr lang="en-US" sz="1350" dirty="0"/>
          </a:p>
        </p:txBody>
      </p:sp>
      <p:sp>
        <p:nvSpPr>
          <p:cNvPr id="36" name="Shape 32"/>
          <p:cNvSpPr/>
          <p:nvPr/>
        </p:nvSpPr>
        <p:spPr>
          <a:xfrm>
            <a:off x="4524146" y="4892040"/>
            <a:ext cx="274320" cy="274320"/>
          </a:xfrm>
          <a:prstGeom prst="roundRect">
            <a:avLst>
              <a:gd name="adj" fmla="val 16667"/>
            </a:avLst>
          </a:prstGeom>
          <a:solidFill>
            <a:schemeClr val="bg1"/>
          </a:solidFill>
          <a:ln w="19050">
            <a:solidFill>
              <a:schemeClr val="accent2"/>
            </a:solidFill>
            <a:prstDash val="solid"/>
          </a:ln>
        </p:spPr>
      </p:sp>
      <p:sp>
        <p:nvSpPr>
          <p:cNvPr id="37" name="Text 33"/>
          <p:cNvSpPr txBox="1"/>
          <p:nvPr/>
        </p:nvSpPr>
        <p:spPr>
          <a:xfrm>
            <a:off x="4917338" y="4818888"/>
            <a:ext cx="2768498" cy="457200"/>
          </a:xfrm>
          <a:prstGeom prst="rect">
            <a:avLst/>
          </a:prstGeom>
          <a:noFill/>
          <a:ln/>
        </p:spPr>
        <p:txBody>
          <a:bodyPr wrap="square" lIns="0" tIns="0" rIns="0" bIns="0" rtlCol="0" anchor="ctr"/>
          <a:lstStyle/>
          <a:p>
            <a:pPr indent="0" marL="0">
              <a:buNone/>
            </a:pPr>
            <a:r>
              <a:rPr lang="en-US" sz="1350" dirty="0">
                <a:solidFill>
                  <a:schemeClr val="tx1"/>
                </a:solidFill>
              </a:rPr>
              <a:t>İşletme değişikliği yalnızca Komisyon onayıyla</a:t>
            </a:r>
            <a:endParaRPr lang="en-US" sz="1350" dirty="0"/>
          </a:p>
        </p:txBody>
      </p:sp>
      <p:sp>
        <p:nvSpPr>
          <p:cNvPr id="38" name="Shape 34"/>
          <p:cNvSpPr/>
          <p:nvPr/>
        </p:nvSpPr>
        <p:spPr>
          <a:xfrm>
            <a:off x="4524146" y="5404104"/>
            <a:ext cx="274320" cy="274320"/>
          </a:xfrm>
          <a:prstGeom prst="roundRect">
            <a:avLst>
              <a:gd name="adj" fmla="val 16667"/>
            </a:avLst>
          </a:prstGeom>
          <a:solidFill>
            <a:schemeClr val="bg1"/>
          </a:solidFill>
          <a:ln w="19050">
            <a:solidFill>
              <a:schemeClr val="accent2"/>
            </a:solidFill>
            <a:prstDash val="solid"/>
          </a:ln>
        </p:spPr>
      </p:sp>
      <p:sp>
        <p:nvSpPr>
          <p:cNvPr id="39" name="Text 35"/>
          <p:cNvSpPr txBox="1"/>
          <p:nvPr/>
        </p:nvSpPr>
        <p:spPr>
          <a:xfrm>
            <a:off x="4917338" y="5330952"/>
            <a:ext cx="2768498" cy="457200"/>
          </a:xfrm>
          <a:prstGeom prst="rect">
            <a:avLst/>
          </a:prstGeom>
          <a:noFill/>
          <a:ln/>
        </p:spPr>
        <p:txBody>
          <a:bodyPr wrap="square" lIns="0" tIns="0" rIns="0" bIns="0" rtlCol="0" anchor="ctr"/>
          <a:lstStyle/>
          <a:p>
            <a:pPr indent="0" marL="0">
              <a:buNone/>
            </a:pPr>
            <a:r>
              <a:rPr lang="en-US" sz="1350" dirty="0">
                <a:solidFill>
                  <a:schemeClr val="tx1"/>
                </a:solidFill>
              </a:rPr>
              <a:t>Duyurular düzenli takip edildi</a:t>
            </a:r>
            <a:endParaRPr lang="en-US" sz="1350" dirty="0"/>
          </a:p>
        </p:txBody>
      </p:sp>
      <p:sp>
        <p:nvSpPr>
          <p:cNvPr id="40" name="kart"/>
          <p:cNvSpPr/>
          <p:nvPr/>
        </p:nvSpPr>
        <p:spPr>
          <a:xfrm>
            <a:off x="8097317" y="1901952"/>
            <a:ext cx="3545738" cy="3995928"/>
          </a:xfrm>
          <a:prstGeom prst="roundRect">
            <a:avLst>
              <a:gd name="adj" fmla="val 361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41" name="Shape 37"/>
          <p:cNvSpPr/>
          <p:nvPr/>
        </p:nvSpPr>
        <p:spPr>
          <a:xfrm>
            <a:off x="8097317" y="1901952"/>
            <a:ext cx="3545738" cy="731520"/>
          </a:xfrm>
          <a:prstGeom prst="roundRect">
            <a:avLst>
              <a:gd name="adj" fmla="val 17500"/>
            </a:avLst>
          </a:prstGeom>
          <a:solidFill>
            <a:schemeClr val="accent3"/>
          </a:solidFill>
          <a:ln w="12700">
            <a:solidFill>
              <a:schemeClr val="accent3"/>
            </a:solidFill>
            <a:prstDash val="solid"/>
          </a:ln>
        </p:spPr>
      </p:sp>
      <p:sp>
        <p:nvSpPr>
          <p:cNvPr id="42" name="ikon-zemin"/>
          <p:cNvSpPr/>
          <p:nvPr/>
        </p:nvSpPr>
        <p:spPr>
          <a:xfrm>
            <a:off x="8261909" y="2011680"/>
            <a:ext cx="512064" cy="512064"/>
          </a:xfrm>
          <a:prstGeom prst="ellipse">
            <a:avLst/>
          </a:prstGeom>
          <a:solidFill>
            <a:schemeClr val="tx2"/>
          </a:solidFill>
          <a:ln w="12700">
            <a:solidFill>
              <a:schemeClr val="tx2"/>
            </a:solidFill>
            <a:prstDash val="solid"/>
          </a:ln>
        </p:spPr>
      </p:sp>
      <p:pic>
        <p:nvPicPr>
          <p:cNvPr id="43" name="ikon-FaFlagCheckered" descr="preencoded.png">    </p:cNvPr>
          <p:cNvPicPr>
            <a:picLocks noChangeAspect="1"/>
          </p:cNvPicPr>
          <p:nvPr/>
        </p:nvPicPr>
        <p:blipFill>
          <a:blip r:embed="rId3"/>
          <a:stretch>
            <a:fillRect/>
          </a:stretch>
        </p:blipFill>
        <p:spPr>
          <a:xfrm>
            <a:off x="8384804" y="2134575"/>
            <a:ext cx="266273" cy="266273"/>
          </a:xfrm>
          <a:prstGeom prst="rect">
            <a:avLst/>
          </a:prstGeom>
        </p:spPr>
      </p:pic>
      <p:sp>
        <p:nvSpPr>
          <p:cNvPr id="44" name="Text 39"/>
          <p:cNvSpPr txBox="1"/>
          <p:nvPr/>
        </p:nvSpPr>
        <p:spPr>
          <a:xfrm>
            <a:off x="8920277" y="1938528"/>
            <a:ext cx="2631338" cy="658368"/>
          </a:xfrm>
          <a:prstGeom prst="rect">
            <a:avLst/>
          </a:prstGeom>
          <a:noFill/>
          <a:ln/>
        </p:spPr>
        <p:txBody>
          <a:bodyPr wrap="square" lIns="0" tIns="0" rIns="0" bIns="0" rtlCol="0" anchor="ctr"/>
          <a:lstStyle/>
          <a:p>
            <a:pPr indent="0" marL="0">
              <a:buNone/>
            </a:pPr>
            <a:r>
              <a:rPr lang="en-US" sz="1800" b="1" dirty="0">
                <a:solidFill>
                  <a:schemeClr val="bg1"/>
                </a:solidFill>
              </a:rPr>
              <a:t>Bitişte</a:t>
            </a:r>
            <a:endParaRPr lang="en-US" sz="1800" dirty="0"/>
          </a:p>
        </p:txBody>
      </p:sp>
      <p:sp>
        <p:nvSpPr>
          <p:cNvPr id="45" name="Shape 40"/>
          <p:cNvSpPr/>
          <p:nvPr/>
        </p:nvSpPr>
        <p:spPr>
          <a:xfrm>
            <a:off x="8298485" y="2843784"/>
            <a:ext cx="274320" cy="274320"/>
          </a:xfrm>
          <a:prstGeom prst="roundRect">
            <a:avLst>
              <a:gd name="adj" fmla="val 16667"/>
            </a:avLst>
          </a:prstGeom>
          <a:solidFill>
            <a:schemeClr val="bg1"/>
          </a:solidFill>
          <a:ln w="19050">
            <a:solidFill>
              <a:schemeClr val="accent3"/>
            </a:solidFill>
            <a:prstDash val="solid"/>
          </a:ln>
        </p:spPr>
      </p:sp>
      <p:sp>
        <p:nvSpPr>
          <p:cNvPr id="46" name="Text 41"/>
          <p:cNvSpPr txBox="1"/>
          <p:nvPr/>
        </p:nvSpPr>
        <p:spPr>
          <a:xfrm>
            <a:off x="8691677" y="2770632"/>
            <a:ext cx="2768498" cy="457200"/>
          </a:xfrm>
          <a:prstGeom prst="rect">
            <a:avLst/>
          </a:prstGeom>
          <a:noFill/>
          <a:ln/>
        </p:spPr>
        <p:txBody>
          <a:bodyPr wrap="square" lIns="0" tIns="0" rIns="0" bIns="0" rtlCol="0" anchor="ctr"/>
          <a:lstStyle/>
          <a:p>
            <a:pPr indent="0" marL="0">
              <a:buNone/>
            </a:pPr>
            <a:r>
              <a:rPr lang="en-US" sz="1350" dirty="0">
                <a:solidFill>
                  <a:schemeClr val="tx1"/>
                </a:solidFill>
              </a:rPr>
              <a:t>Günlük raporlar kontrol edilip onaylandı</a:t>
            </a:r>
            <a:endParaRPr lang="en-US" sz="1350" dirty="0"/>
          </a:p>
        </p:txBody>
      </p:sp>
      <p:sp>
        <p:nvSpPr>
          <p:cNvPr id="47" name="Shape 42"/>
          <p:cNvSpPr/>
          <p:nvPr/>
        </p:nvSpPr>
        <p:spPr>
          <a:xfrm>
            <a:off x="8298485" y="3355848"/>
            <a:ext cx="274320" cy="274320"/>
          </a:xfrm>
          <a:prstGeom prst="roundRect">
            <a:avLst>
              <a:gd name="adj" fmla="val 16667"/>
            </a:avLst>
          </a:prstGeom>
          <a:solidFill>
            <a:schemeClr val="bg1"/>
          </a:solidFill>
          <a:ln w="19050">
            <a:solidFill>
              <a:schemeClr val="accent3"/>
            </a:solidFill>
            <a:prstDash val="solid"/>
          </a:ln>
        </p:spPr>
      </p:sp>
      <p:sp>
        <p:nvSpPr>
          <p:cNvPr id="48" name="Text 43"/>
          <p:cNvSpPr txBox="1"/>
          <p:nvPr/>
        </p:nvSpPr>
        <p:spPr>
          <a:xfrm>
            <a:off x="8691677" y="3282696"/>
            <a:ext cx="2768498" cy="457200"/>
          </a:xfrm>
          <a:prstGeom prst="rect">
            <a:avLst/>
          </a:prstGeom>
          <a:noFill/>
          <a:ln/>
        </p:spPr>
        <p:txBody>
          <a:bodyPr wrap="square" lIns="0" tIns="0" rIns="0" bIns="0" rtlCol="0" anchor="ctr"/>
          <a:lstStyle/>
          <a:p>
            <a:pPr indent="0" marL="0">
              <a:buNone/>
            </a:pPr>
            <a:r>
              <a:rPr lang="en-US" sz="1350" dirty="0">
                <a:solidFill>
                  <a:schemeClr val="tx1"/>
                </a:solidFill>
              </a:rPr>
              <a:t>Yarıyıl sonu raporu ve anketler: 3 iş günü içinde</a:t>
            </a:r>
            <a:endParaRPr lang="en-US" sz="1350" dirty="0"/>
          </a:p>
        </p:txBody>
      </p:sp>
      <p:sp>
        <p:nvSpPr>
          <p:cNvPr id="49" name="Shape 44"/>
          <p:cNvSpPr/>
          <p:nvPr/>
        </p:nvSpPr>
        <p:spPr>
          <a:xfrm>
            <a:off x="8298485" y="3867912"/>
            <a:ext cx="274320" cy="274320"/>
          </a:xfrm>
          <a:prstGeom prst="roundRect">
            <a:avLst>
              <a:gd name="adj" fmla="val 16667"/>
            </a:avLst>
          </a:prstGeom>
          <a:solidFill>
            <a:schemeClr val="bg1"/>
          </a:solidFill>
          <a:ln w="19050">
            <a:solidFill>
              <a:schemeClr val="accent3"/>
            </a:solidFill>
            <a:prstDash val="solid"/>
          </a:ln>
        </p:spPr>
      </p:sp>
      <p:sp>
        <p:nvSpPr>
          <p:cNvPr id="50" name="Text 45"/>
          <p:cNvSpPr txBox="1"/>
          <p:nvPr/>
        </p:nvSpPr>
        <p:spPr>
          <a:xfrm>
            <a:off x="8691677" y="3794760"/>
            <a:ext cx="2768498" cy="457200"/>
          </a:xfrm>
          <a:prstGeom prst="rect">
            <a:avLst/>
          </a:prstGeom>
          <a:noFill/>
          <a:ln/>
        </p:spPr>
        <p:txBody>
          <a:bodyPr wrap="square" lIns="0" tIns="0" rIns="0" bIns="0" rtlCol="0" anchor="ctr"/>
          <a:lstStyle/>
          <a:p>
            <a:pPr indent="0" marL="0">
              <a:buNone/>
            </a:pPr>
            <a:r>
              <a:rPr lang="en-US" sz="1350" dirty="0">
                <a:solidFill>
                  <a:schemeClr val="tx1"/>
                </a:solidFill>
              </a:rPr>
              <a:t>İşletme değerlendirmesi takip edildi</a:t>
            </a:r>
            <a:endParaRPr lang="en-US" sz="1350" dirty="0"/>
          </a:p>
        </p:txBody>
      </p:sp>
      <p:sp>
        <p:nvSpPr>
          <p:cNvPr id="51" name="Shape 46"/>
          <p:cNvSpPr/>
          <p:nvPr/>
        </p:nvSpPr>
        <p:spPr>
          <a:xfrm>
            <a:off x="8298485" y="4379976"/>
            <a:ext cx="274320" cy="274320"/>
          </a:xfrm>
          <a:prstGeom prst="roundRect">
            <a:avLst>
              <a:gd name="adj" fmla="val 16667"/>
            </a:avLst>
          </a:prstGeom>
          <a:solidFill>
            <a:schemeClr val="bg1"/>
          </a:solidFill>
          <a:ln w="19050">
            <a:solidFill>
              <a:schemeClr val="accent3"/>
            </a:solidFill>
            <a:prstDash val="solid"/>
          </a:ln>
        </p:spPr>
      </p:sp>
      <p:sp>
        <p:nvSpPr>
          <p:cNvPr id="52" name="Text 47"/>
          <p:cNvSpPr txBox="1"/>
          <p:nvPr/>
        </p:nvSpPr>
        <p:spPr>
          <a:xfrm>
            <a:off x="8691677" y="4306824"/>
            <a:ext cx="2768498" cy="457200"/>
          </a:xfrm>
          <a:prstGeom prst="rect">
            <a:avLst/>
          </a:prstGeom>
          <a:noFill/>
          <a:ln/>
        </p:spPr>
        <p:txBody>
          <a:bodyPr wrap="square" lIns="0" tIns="0" rIns="0" bIns="0" rtlCol="0" anchor="ctr"/>
          <a:lstStyle/>
          <a:p>
            <a:pPr indent="0" marL="0">
              <a:buNone/>
            </a:pPr>
            <a:r>
              <a:rPr lang="en-US" sz="1350" dirty="0">
                <a:solidFill>
                  <a:schemeClr val="tx1"/>
                </a:solidFill>
              </a:rPr>
              <a:t>Devlet Katkısı Formu teslim edildi (ücret ödeyen özel işletmede)</a:t>
            </a:r>
            <a:endParaRPr lang="en-US" sz="1350" dirty="0"/>
          </a:p>
        </p:txBody>
      </p:sp>
      <p:sp>
        <p:nvSpPr>
          <p:cNvPr id="53" name="Shape 48"/>
          <p:cNvSpPr/>
          <p:nvPr/>
        </p:nvSpPr>
        <p:spPr>
          <a:xfrm>
            <a:off x="8298485" y="4892040"/>
            <a:ext cx="274320" cy="274320"/>
          </a:xfrm>
          <a:prstGeom prst="roundRect">
            <a:avLst>
              <a:gd name="adj" fmla="val 16667"/>
            </a:avLst>
          </a:prstGeom>
          <a:solidFill>
            <a:schemeClr val="bg1"/>
          </a:solidFill>
          <a:ln w="19050">
            <a:solidFill>
              <a:schemeClr val="accent3"/>
            </a:solidFill>
            <a:prstDash val="solid"/>
          </a:ln>
        </p:spPr>
      </p:sp>
      <p:sp>
        <p:nvSpPr>
          <p:cNvPr id="54" name="Text 49"/>
          <p:cNvSpPr txBox="1"/>
          <p:nvPr/>
        </p:nvSpPr>
        <p:spPr>
          <a:xfrm>
            <a:off x="8691677" y="4818888"/>
            <a:ext cx="2768498" cy="457200"/>
          </a:xfrm>
          <a:prstGeom prst="rect">
            <a:avLst/>
          </a:prstGeom>
          <a:noFill/>
          <a:ln/>
        </p:spPr>
        <p:txBody>
          <a:bodyPr wrap="square" lIns="0" tIns="0" rIns="0" bIns="0" rtlCol="0" anchor="ctr"/>
          <a:lstStyle/>
          <a:p>
            <a:pPr indent="0" marL="0">
              <a:buNone/>
            </a:pPr>
            <a:r>
              <a:rPr lang="en-US" sz="1350" dirty="0">
                <a:solidFill>
                  <a:schemeClr val="tx1"/>
                </a:solidFill>
              </a:rPr>
              <a:t>Not sonucu takip edildi</a:t>
            </a:r>
            <a:endParaRPr lang="en-US" sz="1350" dirty="0"/>
          </a:p>
        </p:txBody>
      </p:sp>
      <p:sp>
        <p:nvSpPr>
          <p:cNvPr id="55" name="Shape 50"/>
          <p:cNvSpPr/>
          <p:nvPr/>
        </p:nvSpPr>
        <p:spPr>
          <a:xfrm>
            <a:off x="8298485" y="5404104"/>
            <a:ext cx="274320" cy="274320"/>
          </a:xfrm>
          <a:prstGeom prst="roundRect">
            <a:avLst>
              <a:gd name="adj" fmla="val 16667"/>
            </a:avLst>
          </a:prstGeom>
          <a:solidFill>
            <a:schemeClr val="bg1"/>
          </a:solidFill>
          <a:ln w="19050">
            <a:solidFill>
              <a:schemeClr val="accent3"/>
            </a:solidFill>
            <a:prstDash val="solid"/>
          </a:ln>
        </p:spPr>
      </p:sp>
      <p:sp>
        <p:nvSpPr>
          <p:cNvPr id="56" name="Text 51"/>
          <p:cNvSpPr txBox="1"/>
          <p:nvPr/>
        </p:nvSpPr>
        <p:spPr>
          <a:xfrm>
            <a:off x="8691677" y="5330952"/>
            <a:ext cx="2768498" cy="457200"/>
          </a:xfrm>
          <a:prstGeom prst="rect">
            <a:avLst/>
          </a:prstGeom>
          <a:noFill/>
          <a:ln/>
        </p:spPr>
        <p:txBody>
          <a:bodyPr wrap="square" lIns="0" tIns="0" rIns="0" bIns="0" rtlCol="0" anchor="ctr"/>
          <a:lstStyle/>
          <a:p>
            <a:pPr indent="0" marL="0">
              <a:buNone/>
            </a:pPr>
            <a:r>
              <a:rPr lang="en-US" sz="1350" dirty="0">
                <a:solidFill>
                  <a:schemeClr val="tx1"/>
                </a:solidFill>
              </a:rPr>
              <a:t>Gerekirse itiraz süresine uyuldu</a:t>
            </a:r>
            <a:endParaRPr lang="en-US" sz="135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3"/>
          <p:cNvSpPr/>
          <p:nvPr>
            <p:ph idx="104" type="title" hasCustomPrompt="1"/>
          </p:nvPr>
        </p:nvSpPr>
        <p:spPr>
          <a:xfrm>
            <a:off x="548640" y="786384"/>
            <a:ext cx="10149840" cy="603504"/>
          </a:xfrm>
          <a:prstGeom prst="rect">
            <a:avLst/>
          </a:prstGeom>
          <a:noFill/>
          <a:ln/>
        </p:spPr>
        <p:txBody>
          <a:bodyPr wrap="square" lIns="0" tIns="0" rIns="0" bIns="0" rtlCol="0" anchor="t"/>
          <a:lstStyle/>
          <a:p>
            <a:pPr algn="l" indent="0" marL="0">
              <a:buNone/>
            </a:pPr>
            <a:r>
              <a:rPr lang="en-US" sz="3200" b="1" dirty="0">
                <a:solidFill>
                  <a:schemeClr val="accent1"/>
                </a:solidFill>
              </a:rPr>
              <a:t>Formlar ve kaynaklar</a:t>
            </a:r>
            <a:endParaRPr lang="en-US" sz="3200" dirty="0"/>
          </a:p>
        </p:txBody>
      </p:sp>
      <p:sp>
        <p:nvSpPr>
          <p:cNvPr id="3" name="Text 3"/>
          <p:cNvSpPr/>
          <p:nvPr>
            <p:ph idx="105" type="body" hasCustomPrompt="1"/>
          </p:nvPr>
        </p:nvSpPr>
        <p:spPr>
          <a:xfrm>
            <a:off x="548640" y="1371600"/>
            <a:ext cx="10149840" cy="329184"/>
          </a:xfrm>
          <a:prstGeom prst="rect">
            <a:avLst/>
          </a:prstGeom>
          <a:noFill/>
          <a:ln/>
        </p:spPr>
        <p:txBody>
          <a:bodyPr wrap="square" lIns="0" tIns="0" rIns="0" bIns="0" rtlCol="0" anchor="t"/>
          <a:lstStyle/>
          <a:p>
            <a:pPr algn="l" indent="0" marL="0">
              <a:buNone/>
            </a:pPr>
            <a:r>
              <a:rPr lang="en-US" sz="1600" dirty="0">
                <a:solidFill>
                  <a:srgbClr val="5B5680"/>
                </a:solidFill>
              </a:rPr>
              <a:t>Tüm belgeler TBMYO web sayfasında: İşletmede Mesleki Eğitim Formları</a:t>
            </a:r>
            <a:endParaRPr lang="en-US" sz="1600" dirty="0"/>
          </a:p>
        </p:txBody>
      </p:sp>
      <p:sp>
        <p:nvSpPr>
          <p:cNvPr id="4" name="Text 2"/>
          <p:cNvSpPr txBox="1"/>
          <p:nvPr/>
        </p:nvSpPr>
        <p:spPr>
          <a:xfrm>
            <a:off x="548640" y="6035040"/>
            <a:ext cx="8412480" cy="219456"/>
          </a:xfrm>
          <a:prstGeom prst="rect">
            <a:avLst/>
          </a:prstGeom>
          <a:noFill/>
          <a:ln/>
        </p:spPr>
        <p:txBody>
          <a:bodyPr wrap="square" lIns="0" tIns="0" rIns="0" bIns="0" rtlCol="0" anchor="t"/>
          <a:lstStyle/>
          <a:p>
            <a:pPr indent="0" marL="0">
              <a:buNone/>
            </a:pPr>
            <a:r>
              <a:rPr lang="en-US" sz="1000" i="1" dirty="0">
                <a:solidFill>
                  <a:srgbClr val="7A7499"/>
                </a:solidFill>
              </a:rPr>
              <a:t>Kaynak: tbmyo.mehmetakif.edu.tr › İşletmede Mesleki Eğitim Formları; staj.mehmetakif.edu.tr</a:t>
            </a:r>
            <a:endParaRPr lang="en-US" sz="1000" dirty="0"/>
          </a:p>
        </p:txBody>
      </p:sp>
      <p:sp>
        <p:nvSpPr>
          <p:cNvPr id="5" name="etiket"/>
          <p:cNvSpPr txBox="1"/>
          <p:nvPr/>
        </p:nvSpPr>
        <p:spPr>
          <a:xfrm>
            <a:off x="9736531" y="310896"/>
            <a:ext cx="1099109" cy="246888"/>
          </a:xfrm>
          <a:prstGeom prst="roundRect">
            <a:avLst>
              <a:gd name="adj" fmla="val 50000"/>
            </a:avLst>
          </a:prstGeom>
          <a:solidFill>
            <a:schemeClr val="tx2"/>
          </a:solidFill>
          <a:ln/>
        </p:spPr>
        <p:txBody>
          <a:bodyPr wrap="square" lIns="0" tIns="0" rIns="0" bIns="0" rtlCol="0" anchor="ctr"/>
          <a:lstStyle/>
          <a:p>
            <a:pPr algn="ctr" indent="0" marL="0">
              <a:buNone/>
            </a:pPr>
            <a:r>
              <a:rPr lang="en-US" sz="1000" b="1" spc="100" kern="0" dirty="0">
                <a:solidFill>
                  <a:schemeClr val="bg1"/>
                </a:solidFill>
              </a:rPr>
              <a:t>HERKES İÇİN</a:t>
            </a:r>
            <a:endParaRPr lang="en-US" sz="1000" dirty="0"/>
          </a:p>
        </p:txBody>
      </p:sp>
      <p:sp>
        <p:nvSpPr>
          <p:cNvPr id="6" name="cerceve-formlar_sayfasi"/>
          <p:cNvSpPr/>
          <p:nvPr/>
        </p:nvSpPr>
        <p:spPr>
          <a:xfrm>
            <a:off x="548640" y="1874520"/>
            <a:ext cx="6163056" cy="3231032"/>
          </a:xfrm>
          <a:prstGeom prst="roundRect">
            <a:avLst>
              <a:gd name="adj" fmla="val 3396"/>
            </a:avLst>
          </a:prstGeom>
          <a:solidFill>
            <a:schemeClr val="bg1"/>
          </a:solidFill>
          <a:ln w="12700">
            <a:solidFill>
              <a:srgbClr val="E2DCF5"/>
            </a:solidFill>
            <a:prstDash val="solid"/>
          </a:ln>
          <a:effectLst>
            <a:outerShdw sx="100000" sy="100000" kx="0" ky="0" algn="bl" rotWithShape="0" blurRad="127000" dist="31750" dir="5400000">
              <a:srgbClr val="2B1D78">
                <a:alpha val="10000"/>
              </a:srgbClr>
            </a:outerShdw>
          </a:effectLst>
        </p:spPr>
      </p:sp>
      <p:pic>
        <p:nvPicPr>
          <p:cNvPr id="7" name="gorsel-formlar_sayfasi" descr="TBMYO İşletmede Mesleki Eğitim Formları sayfası">    </p:cNvPr>
          <p:cNvPicPr>
            <a:picLocks noChangeAspect="1"/>
          </p:cNvPicPr>
          <p:nvPr/>
        </p:nvPicPr>
        <p:blipFill>
          <a:blip r:embed="rId1"/>
          <a:stretch>
            <a:fillRect/>
          </a:stretch>
        </p:blipFill>
        <p:spPr>
          <a:xfrm>
            <a:off x="612648" y="1938528"/>
            <a:ext cx="6035040" cy="3103016"/>
          </a:xfrm>
          <a:prstGeom prst="rect">
            <a:avLst/>
          </a:prstGeom>
        </p:spPr>
      </p:pic>
      <p:sp>
        <p:nvSpPr>
          <p:cNvPr id="8" name="Text 5"/>
          <p:cNvSpPr txBox="1"/>
          <p:nvPr/>
        </p:nvSpPr>
        <p:spPr>
          <a:xfrm>
            <a:off x="548640" y="5224424"/>
            <a:ext cx="6172200" cy="685800"/>
          </a:xfrm>
          <a:prstGeom prst="rect">
            <a:avLst/>
          </a:prstGeom>
          <a:noFill/>
          <a:ln/>
        </p:spPr>
        <p:txBody>
          <a:bodyPr wrap="square" lIns="0" tIns="0" rIns="0" bIns="0" rtlCol="0" anchor="t"/>
          <a:lstStyle/>
          <a:p>
            <a:pPr indent="0" marL="0">
              <a:buNone/>
            </a:pPr>
            <a:r>
              <a:rPr lang="en-US" sz="1350" dirty="0">
                <a:solidFill>
                  <a:srgbClr val="5B5680"/>
                </a:solidFill>
              </a:rPr>
              <a:t>Sayfada: Çerçeve Yönetmelik, Çerçeve Yönerge, TBMYO İME Usul ve Esasları, Devlet Katkısı Bilgi Formu (Word), İME Kabul Formu (PDF), Staj Platformu Rehberi ve süreç akışı görseli.</a:t>
            </a:r>
            <a:endParaRPr lang="en-US" sz="1350" dirty="0"/>
          </a:p>
        </p:txBody>
      </p:sp>
      <p:sp>
        <p:nvSpPr>
          <p:cNvPr id="9" name="kart"/>
          <p:cNvSpPr/>
          <p:nvPr/>
        </p:nvSpPr>
        <p:spPr>
          <a:xfrm>
            <a:off x="7086600" y="1901952"/>
            <a:ext cx="2163928" cy="2606040"/>
          </a:xfrm>
          <a:prstGeom prst="roundRect">
            <a:avLst>
              <a:gd name="adj" fmla="val 5916"/>
            </a:avLst>
          </a:prstGeom>
          <a:solidFill>
            <a:schemeClr val="bg1"/>
          </a:solidFill>
          <a:ln w="12700">
            <a:solidFill>
              <a:srgbClr val="E2DCF5"/>
            </a:solidFill>
            <a:prstDash val="solid"/>
          </a:ln>
          <a:effectLst>
            <a:outerShdw sx="100000" sy="100000" kx="0" ky="0" algn="bl" rotWithShape="0" blurRad="127000" dist="31750" dir="5400000">
              <a:srgbClr val="2B1D78">
                <a:alpha val="10000"/>
              </a:srgbClr>
            </a:outerShdw>
          </a:effectLst>
        </p:spPr>
      </p:sp>
      <p:pic>
        <p:nvPicPr>
          <p:cNvPr id="10" name="Image 1" descr="İME Formları QR kodu">    </p:cNvPr>
          <p:cNvPicPr>
            <a:picLocks noChangeAspect="1"/>
          </p:cNvPicPr>
          <p:nvPr/>
        </p:nvPicPr>
        <p:blipFill>
          <a:blip r:embed="rId2"/>
          <a:stretch>
            <a:fillRect/>
          </a:stretch>
        </p:blipFill>
        <p:spPr>
          <a:xfrm>
            <a:off x="7368464" y="2057400"/>
            <a:ext cx="1600200" cy="1600200"/>
          </a:xfrm>
          <a:prstGeom prst="rect">
            <a:avLst/>
          </a:prstGeom>
        </p:spPr>
      </p:pic>
      <p:sp>
        <p:nvSpPr>
          <p:cNvPr id="11" name="Text 7"/>
          <p:cNvSpPr txBox="1"/>
          <p:nvPr/>
        </p:nvSpPr>
        <p:spPr>
          <a:xfrm>
            <a:off x="7178040" y="3730752"/>
            <a:ext cx="1981048" cy="685800"/>
          </a:xfrm>
          <a:prstGeom prst="rect">
            <a:avLst/>
          </a:prstGeom>
          <a:noFill/>
          <a:ln/>
        </p:spPr>
        <p:txBody>
          <a:bodyPr wrap="square" lIns="0" tIns="0" rIns="0" bIns="0" rtlCol="0" anchor="ctr"/>
          <a:lstStyle/>
          <a:p>
            <a:pPr algn="ctr" indent="0" marL="0">
              <a:buNone/>
            </a:pPr>
            <a:r>
              <a:rPr lang="en-US" sz="1500" b="1" u="sng" dirty="0">
                <a:solidFill>
                  <a:schemeClr val="accent1"/>
                </a:solidFill>
                <a:hlinkClick r:id="rId3" invalidUrl="" action="" tgtFrame="" tooltip="" history="1" highlightClick="0" endSnd="0">
                  <a:extLst>
                    <a:ext uri="{A12FA001-AC4F-418D-AE19-62706E023703}">
                      <ahyp:hlinkClr xmlns:ahyp="http://schemas.microsoft.com/office/drawing/2018/hyperlinkcolor" val="tx"/>
                    </a:ext>
                  </a:extLst>
                </a:hlinkClick>
              </a:rPr>
              <a:t>İME Formları</a:t>
            </a:r>
            <a:endParaRPr lang="en-US" sz="1500" dirty="0"/>
          </a:p>
          <a:p>
            <a:pPr algn="ctr" indent="0" marL="0">
              <a:buNone/>
            </a:pPr>
            <a:r>
              <a:rPr lang="en-US" sz="1200" dirty="0">
                <a:solidFill>
                  <a:srgbClr val="5B5680"/>
                </a:solidFill>
              </a:rPr>
              <a:t>TBMYO web sayfası</a:t>
            </a:r>
            <a:endParaRPr lang="en-US" sz="1500" dirty="0"/>
          </a:p>
        </p:txBody>
      </p:sp>
      <p:sp>
        <p:nvSpPr>
          <p:cNvPr id="12" name="kart"/>
          <p:cNvSpPr/>
          <p:nvPr/>
        </p:nvSpPr>
        <p:spPr>
          <a:xfrm>
            <a:off x="9479128" y="1901952"/>
            <a:ext cx="2163928" cy="2606040"/>
          </a:xfrm>
          <a:prstGeom prst="roundRect">
            <a:avLst>
              <a:gd name="adj" fmla="val 5916"/>
            </a:avLst>
          </a:prstGeom>
          <a:solidFill>
            <a:schemeClr val="bg1"/>
          </a:solidFill>
          <a:ln w="12700">
            <a:solidFill>
              <a:srgbClr val="E2DCF5"/>
            </a:solidFill>
            <a:prstDash val="solid"/>
          </a:ln>
          <a:effectLst>
            <a:outerShdw sx="100000" sy="100000" kx="0" ky="0" algn="bl" rotWithShape="0" blurRad="127000" dist="31750" dir="5400000">
              <a:srgbClr val="2B1D78">
                <a:alpha val="10000"/>
              </a:srgbClr>
            </a:outerShdw>
          </a:effectLst>
        </p:spPr>
      </p:sp>
      <p:pic>
        <p:nvPicPr>
          <p:cNvPr id="13" name="Image 2" descr="Staj Platformu QR kodu">    </p:cNvPr>
          <p:cNvPicPr>
            <a:picLocks noChangeAspect="1"/>
          </p:cNvPicPr>
          <p:nvPr/>
        </p:nvPicPr>
        <p:blipFill>
          <a:blip r:embed="rId4"/>
          <a:stretch>
            <a:fillRect/>
          </a:stretch>
        </p:blipFill>
        <p:spPr>
          <a:xfrm>
            <a:off x="9760991" y="2057400"/>
            <a:ext cx="1600200" cy="1600200"/>
          </a:xfrm>
          <a:prstGeom prst="rect">
            <a:avLst/>
          </a:prstGeom>
        </p:spPr>
      </p:pic>
      <p:sp>
        <p:nvSpPr>
          <p:cNvPr id="14" name="Text 9"/>
          <p:cNvSpPr txBox="1"/>
          <p:nvPr/>
        </p:nvSpPr>
        <p:spPr>
          <a:xfrm>
            <a:off x="9570568" y="3730752"/>
            <a:ext cx="1981048" cy="685800"/>
          </a:xfrm>
          <a:prstGeom prst="rect">
            <a:avLst/>
          </a:prstGeom>
          <a:noFill/>
          <a:ln/>
        </p:spPr>
        <p:txBody>
          <a:bodyPr wrap="square" lIns="0" tIns="0" rIns="0" bIns="0" rtlCol="0" anchor="ctr"/>
          <a:lstStyle/>
          <a:p>
            <a:pPr algn="ctr" indent="0" marL="0">
              <a:buNone/>
            </a:pPr>
            <a:r>
              <a:rPr lang="en-US" sz="1500" b="1" u="sng" dirty="0">
                <a:solidFill>
                  <a:schemeClr val="accent1"/>
                </a:solidFill>
                <a:hlinkClick r:id="rId5" invalidUrl="" action="" tgtFrame="" tooltip="" history="1" highlightClick="0" endSnd="0">
                  <a:extLst>
                    <a:ext uri="{A12FA001-AC4F-418D-AE19-62706E023703}">
                      <ahyp:hlinkClr xmlns:ahyp="http://schemas.microsoft.com/office/drawing/2018/hyperlinkcolor" val="tx"/>
                    </a:ext>
                  </a:extLst>
                </a:hlinkClick>
              </a:rPr>
              <a:t>Staj Platformu</a:t>
            </a:r>
            <a:endParaRPr lang="en-US" sz="1500" dirty="0"/>
          </a:p>
          <a:p>
            <a:pPr algn="ctr" indent="0" marL="0">
              <a:buNone/>
            </a:pPr>
            <a:r>
              <a:rPr lang="en-US" sz="1200" dirty="0">
                <a:solidFill>
                  <a:srgbClr val="5B5680"/>
                </a:solidFill>
              </a:rPr>
              <a:t>staj.mehmetakif.edu.tr</a:t>
            </a:r>
            <a:endParaRPr lang="en-US" sz="1500" dirty="0"/>
          </a:p>
        </p:txBody>
      </p:sp>
      <p:sp>
        <p:nvSpPr>
          <p:cNvPr id="15" name="kart"/>
          <p:cNvSpPr/>
          <p:nvPr/>
        </p:nvSpPr>
        <p:spPr>
          <a:xfrm>
            <a:off x="7086600" y="4709160"/>
            <a:ext cx="4556455" cy="512064"/>
          </a:xfrm>
          <a:prstGeom prst="roundRect">
            <a:avLst>
              <a:gd name="adj" fmla="val 2500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16" name="ikon-zemin"/>
          <p:cNvSpPr/>
          <p:nvPr/>
        </p:nvSpPr>
        <p:spPr>
          <a:xfrm>
            <a:off x="7196328" y="4782312"/>
            <a:ext cx="365760" cy="365760"/>
          </a:xfrm>
          <a:prstGeom prst="ellipse">
            <a:avLst/>
          </a:prstGeom>
          <a:solidFill>
            <a:schemeClr val="accent5"/>
          </a:solidFill>
          <a:ln w="12700">
            <a:solidFill>
              <a:schemeClr val="accent5"/>
            </a:solidFill>
            <a:prstDash val="solid"/>
          </a:ln>
        </p:spPr>
      </p:sp>
      <p:pic>
        <p:nvPicPr>
          <p:cNvPr id="17" name="ikon-FaVideo" descr="preencoded.png">    </p:cNvPr>
          <p:cNvPicPr>
            <a:picLocks noChangeAspect="1"/>
          </p:cNvPicPr>
          <p:nvPr/>
        </p:nvPicPr>
        <p:blipFill>
          <a:blip r:embed="rId6"/>
          <a:stretch>
            <a:fillRect/>
          </a:stretch>
        </p:blipFill>
        <p:spPr>
          <a:xfrm>
            <a:off x="7284110" y="4870094"/>
            <a:ext cx="190195" cy="190195"/>
          </a:xfrm>
          <a:prstGeom prst="rect">
            <a:avLst/>
          </a:prstGeom>
        </p:spPr>
      </p:pic>
      <p:sp>
        <p:nvSpPr>
          <p:cNvPr id="18" name="Text 12"/>
          <p:cNvSpPr txBox="1"/>
          <p:nvPr/>
        </p:nvSpPr>
        <p:spPr>
          <a:xfrm>
            <a:off x="7680960" y="4754880"/>
            <a:ext cx="3870655" cy="420624"/>
          </a:xfrm>
          <a:prstGeom prst="rect">
            <a:avLst/>
          </a:prstGeom>
          <a:noFill/>
          <a:ln/>
        </p:spPr>
        <p:txBody>
          <a:bodyPr wrap="square" lIns="0" tIns="0" rIns="0" bIns="0" rtlCol="0" anchor="ctr"/>
          <a:lstStyle/>
          <a:p>
            <a:pPr indent="0" marL="0">
              <a:buNone/>
            </a:pPr>
            <a:r>
              <a:rPr lang="en-US" sz="1450" b="1" u="sng" dirty="0">
                <a:solidFill>
                  <a:schemeClr val="tx1"/>
                </a:solidFill>
                <a:hlinkClick r:id="rId7" invalidUrl="" action="" tgtFrame="" tooltip="" history="1" highlightClick="0" endSnd="0">
                  <a:extLst>
                    <a:ext uri="{A12FA001-AC4F-418D-AE19-62706E023703}">
                      <ahyp:hlinkClr xmlns:ahyp="http://schemas.microsoft.com/office/drawing/2018/hyperlinkcolor" val="tx"/>
                    </a:ext>
                  </a:extLst>
                </a:hlinkClick>
              </a:rPr>
              <a:t>Staj Platformu Rehberi ve videolar</a:t>
            </a:r>
            <a:endParaRPr lang="en-US" sz="1450" dirty="0"/>
          </a:p>
        </p:txBody>
      </p:sp>
      <p:sp>
        <p:nvSpPr>
          <p:cNvPr id="19" name="kart"/>
          <p:cNvSpPr/>
          <p:nvPr/>
        </p:nvSpPr>
        <p:spPr>
          <a:xfrm>
            <a:off x="7086600" y="5312664"/>
            <a:ext cx="4556455" cy="512064"/>
          </a:xfrm>
          <a:prstGeom prst="roundRect">
            <a:avLst>
              <a:gd name="adj" fmla="val 25000"/>
            </a:avLst>
          </a:prstGeom>
          <a:solidFill>
            <a:schemeClr val="bg1"/>
          </a:solidFill>
          <a:ln w="12700">
            <a:solidFill>
              <a:srgbClr val="E2DCF5"/>
            </a:solidFill>
            <a:prstDash val="solid"/>
          </a:ln>
          <a:effectLst>
            <a:outerShdw sx="100000" sy="100000" kx="0" ky="0" algn="bl" rotWithShape="0" blurRad="88900" dist="19050" dir="5400000">
              <a:srgbClr val="2B1D78">
                <a:alpha val="7000"/>
              </a:srgbClr>
            </a:outerShdw>
          </a:effectLst>
        </p:spPr>
      </p:sp>
      <p:sp>
        <p:nvSpPr>
          <p:cNvPr id="20" name="ikon-zemin"/>
          <p:cNvSpPr/>
          <p:nvPr/>
        </p:nvSpPr>
        <p:spPr>
          <a:xfrm>
            <a:off x="7196328" y="5385816"/>
            <a:ext cx="365760" cy="365760"/>
          </a:xfrm>
          <a:prstGeom prst="ellipse">
            <a:avLst/>
          </a:prstGeom>
          <a:solidFill>
            <a:schemeClr val="accent4"/>
          </a:solidFill>
          <a:ln w="12700">
            <a:solidFill>
              <a:schemeClr val="accent4"/>
            </a:solidFill>
            <a:prstDash val="solid"/>
          </a:ln>
        </p:spPr>
      </p:sp>
      <p:pic>
        <p:nvPicPr>
          <p:cNvPr id="21" name="ikon-FaCalendarAlt" descr="preencoded.png">    </p:cNvPr>
          <p:cNvPicPr>
            <a:picLocks noChangeAspect="1"/>
          </p:cNvPicPr>
          <p:nvPr/>
        </p:nvPicPr>
        <p:blipFill>
          <a:blip r:embed="rId8"/>
          <a:stretch>
            <a:fillRect/>
          </a:stretch>
        </p:blipFill>
        <p:spPr>
          <a:xfrm>
            <a:off x="7284110" y="5473598"/>
            <a:ext cx="190195" cy="190195"/>
          </a:xfrm>
          <a:prstGeom prst="rect">
            <a:avLst/>
          </a:prstGeom>
        </p:spPr>
      </p:pic>
      <p:sp>
        <p:nvSpPr>
          <p:cNvPr id="22" name="Text 15"/>
          <p:cNvSpPr txBox="1"/>
          <p:nvPr/>
        </p:nvSpPr>
        <p:spPr>
          <a:xfrm>
            <a:off x="7680960" y="5358384"/>
            <a:ext cx="3870655" cy="420624"/>
          </a:xfrm>
          <a:prstGeom prst="rect">
            <a:avLst/>
          </a:prstGeom>
          <a:noFill/>
          <a:ln/>
        </p:spPr>
        <p:txBody>
          <a:bodyPr wrap="square" lIns="0" tIns="0" rIns="0" bIns="0" rtlCol="0" anchor="ctr"/>
          <a:lstStyle/>
          <a:p>
            <a:pPr indent="0" marL="0">
              <a:buNone/>
            </a:pPr>
            <a:r>
              <a:rPr lang="en-US" sz="1450" b="1" u="sng" dirty="0">
                <a:solidFill>
                  <a:schemeClr val="tx1"/>
                </a:solidFill>
                <a:hlinkClick r:id="rId9" invalidUrl="" action="" tgtFrame="" tooltip="" history="1" highlightClick="0" endSnd="0">
                  <a:extLst>
                    <a:ext uri="{A12FA001-AC4F-418D-AE19-62706E023703}">
                      <ahyp:hlinkClr xmlns:ahyp="http://schemas.microsoft.com/office/drawing/2018/hyperlinkcolor" val="tx"/>
                    </a:ext>
                  </a:extLst>
                </a:hlinkClick>
              </a:rPr>
              <a:t>Akademik Takvim</a:t>
            </a:r>
            <a:endParaRPr lang="en-US" sz="145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7499"/>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ph idx="101" type="title" hasCustomPrompt="1"/>
          </p:nvPr>
        </p:nvSpPr>
        <p:spPr>
          <a:xfrm>
            <a:off x="822960" y="2514600"/>
            <a:ext cx="7680960" cy="960120"/>
          </a:xfrm>
          <a:prstGeom prst="rect">
            <a:avLst/>
          </a:prstGeom>
          <a:noFill/>
          <a:ln/>
        </p:spPr>
        <p:txBody>
          <a:bodyPr wrap="square" lIns="0" tIns="0" rIns="0" bIns="0" rtlCol="0" anchor="b"/>
          <a:lstStyle/>
          <a:p>
            <a:pPr algn="l" indent="0" marL="0">
              <a:buNone/>
            </a:pPr>
            <a:r>
              <a:rPr lang="en-US" sz="4600" b="1" dirty="0">
                <a:solidFill>
                  <a:schemeClr val="bg1"/>
                </a:solidFill>
              </a:rPr>
              <a:t>Teşekkürler</a:t>
            </a:r>
            <a:endParaRPr lang="en-US" sz="4600" dirty="0"/>
          </a:p>
        </p:txBody>
      </p:sp>
      <p:sp>
        <p:nvSpPr>
          <p:cNvPr id="3" name="Text 0"/>
          <p:cNvSpPr/>
          <p:nvPr>
            <p:ph idx="102" type="body" hasCustomPrompt="1"/>
          </p:nvPr>
        </p:nvSpPr>
        <p:spPr>
          <a:xfrm>
            <a:off x="822960" y="3566160"/>
            <a:ext cx="7315200" cy="457200"/>
          </a:xfrm>
          <a:prstGeom prst="rect">
            <a:avLst/>
          </a:prstGeom>
          <a:noFill/>
          <a:ln/>
        </p:spPr>
        <p:txBody>
          <a:bodyPr wrap="square" lIns="0" tIns="0" rIns="0" bIns="0" rtlCol="0" anchor="t"/>
          <a:lstStyle/>
          <a:p>
            <a:pPr algn="l" indent="0" marL="0">
              <a:buNone/>
            </a:pPr>
            <a:r>
              <a:rPr lang="en-US" sz="2000" dirty="0">
                <a:solidFill>
                  <a:srgbClr val="D9D0FF"/>
                </a:solidFill>
              </a:rPr>
              <a:t>Sorularınızı bekliyoruz</a:t>
            </a:r>
            <a:endParaRPr lang="en-US" sz="2000" dirty="0"/>
          </a:p>
        </p:txBody>
      </p:sp>
      <p:sp>
        <p:nvSpPr>
          <p:cNvPr id="4" name="Text 2"/>
          <p:cNvSpPr txBox="1"/>
          <p:nvPr/>
        </p:nvSpPr>
        <p:spPr>
          <a:xfrm>
            <a:off x="822960" y="1234440"/>
            <a:ext cx="3657600" cy="1188720"/>
          </a:xfrm>
          <a:prstGeom prst="rect">
            <a:avLst/>
          </a:prstGeom>
          <a:noFill/>
          <a:ln/>
        </p:spPr>
        <p:txBody>
          <a:bodyPr wrap="square" lIns="0" tIns="0" rIns="0" bIns="0" rtlCol="0" anchor="b"/>
          <a:lstStyle/>
          <a:p>
            <a:pPr indent="0" marL="0">
              <a:buNone/>
            </a:pPr>
            <a:r>
              <a:rPr lang="en-US" sz="8800" b="1" dirty="0">
                <a:solidFill>
                  <a:srgbClr val="8E7DF2"/>
                </a:solidFill>
              </a:rPr>
              <a:t>İME</a:t>
            </a:r>
            <a:endParaRPr lang="en-US" sz="8800" dirty="0"/>
          </a:p>
        </p:txBody>
      </p:sp>
      <p:sp>
        <p:nvSpPr>
          <p:cNvPr id="5" name="Shape 3"/>
          <p:cNvSpPr/>
          <p:nvPr/>
        </p:nvSpPr>
        <p:spPr>
          <a:xfrm>
            <a:off x="822960" y="4297680"/>
            <a:ext cx="3453384" cy="1371600"/>
          </a:xfrm>
          <a:prstGeom prst="roundRect">
            <a:avLst>
              <a:gd name="adj" fmla="val 9333"/>
            </a:avLst>
          </a:prstGeom>
          <a:solidFill>
            <a:srgbClr val="3A2A8F"/>
          </a:solidFill>
          <a:ln w="12700">
            <a:solidFill>
              <a:srgbClr val="5B4AB8"/>
            </a:solidFill>
            <a:prstDash val="solid"/>
          </a:ln>
        </p:spPr>
      </p:sp>
      <p:sp>
        <p:nvSpPr>
          <p:cNvPr id="6" name="ikon-zemin"/>
          <p:cNvSpPr/>
          <p:nvPr/>
        </p:nvSpPr>
        <p:spPr>
          <a:xfrm>
            <a:off x="1024128" y="4480560"/>
            <a:ext cx="475488" cy="475488"/>
          </a:xfrm>
          <a:prstGeom prst="ellipse">
            <a:avLst/>
          </a:prstGeom>
          <a:solidFill>
            <a:schemeClr val="accent1"/>
          </a:solidFill>
          <a:ln w="12700">
            <a:solidFill>
              <a:schemeClr val="accent1"/>
            </a:solidFill>
            <a:prstDash val="solid"/>
          </a:ln>
        </p:spPr>
      </p:sp>
      <p:pic>
        <p:nvPicPr>
          <p:cNvPr id="7" name="ikon-FaPhoneAlt" descr="preencoded.png">    </p:cNvPr>
          <p:cNvPicPr>
            <a:picLocks noChangeAspect="1"/>
          </p:cNvPicPr>
          <p:nvPr/>
        </p:nvPicPr>
        <p:blipFill>
          <a:blip r:embed="rId1"/>
          <a:stretch>
            <a:fillRect/>
          </a:stretch>
        </p:blipFill>
        <p:spPr>
          <a:xfrm>
            <a:off x="1138245" y="4594677"/>
            <a:ext cx="247254" cy="247254"/>
          </a:xfrm>
          <a:prstGeom prst="rect">
            <a:avLst/>
          </a:prstGeom>
        </p:spPr>
      </p:pic>
      <p:sp>
        <p:nvSpPr>
          <p:cNvPr id="8" name="Text 5"/>
          <p:cNvSpPr txBox="1"/>
          <p:nvPr/>
        </p:nvSpPr>
        <p:spPr>
          <a:xfrm>
            <a:off x="1627632" y="4480560"/>
            <a:ext cx="2538984" cy="475488"/>
          </a:xfrm>
          <a:prstGeom prst="rect">
            <a:avLst/>
          </a:prstGeom>
          <a:noFill/>
          <a:ln/>
        </p:spPr>
        <p:txBody>
          <a:bodyPr wrap="square" lIns="0" tIns="0" rIns="0" bIns="0" rtlCol="0" anchor="ctr"/>
          <a:lstStyle/>
          <a:p>
            <a:pPr indent="0" marL="0">
              <a:buNone/>
            </a:pPr>
            <a:r>
              <a:rPr lang="en-US" sz="1400" b="1" dirty="0">
                <a:solidFill>
                  <a:srgbClr val="D9D0FF"/>
                </a:solidFill>
              </a:rPr>
              <a:t>TBMYO Müdürlüğü</a:t>
            </a:r>
            <a:endParaRPr lang="en-US" sz="1400" dirty="0"/>
          </a:p>
        </p:txBody>
      </p:sp>
      <p:sp>
        <p:nvSpPr>
          <p:cNvPr id="9" name="Text 6"/>
          <p:cNvSpPr txBox="1"/>
          <p:nvPr/>
        </p:nvSpPr>
        <p:spPr>
          <a:xfrm>
            <a:off x="1024128" y="5074920"/>
            <a:ext cx="3087624" cy="411480"/>
          </a:xfrm>
          <a:prstGeom prst="rect">
            <a:avLst/>
          </a:prstGeom>
          <a:noFill/>
          <a:ln/>
        </p:spPr>
        <p:txBody>
          <a:bodyPr wrap="square" lIns="0" tIns="0" rIns="0" bIns="0" rtlCol="0" anchor="ctr"/>
          <a:lstStyle/>
          <a:p>
            <a:pPr indent="0" marL="0">
              <a:buNone/>
            </a:pPr>
            <a:r>
              <a:rPr lang="en-US" sz="1500" b="1" u="sng" dirty="0">
                <a:solidFill>
                  <a:schemeClr val="bg1"/>
                </a:solidFill>
                <a:hlinkClick r:id="rId2" invalidUrl="" action="" tgtFrame="" tooltip="" history="1" highlightClick="0" endSnd="0">
                  <a:extLst>
                    <a:ext uri="{A12FA001-AC4F-418D-AE19-62706E023703}">
                      <ahyp:hlinkClr xmlns:ahyp="http://schemas.microsoft.com/office/drawing/2018/hyperlinkcolor" val="tx"/>
                    </a:ext>
                  </a:extLst>
                </a:hlinkClick>
              </a:rPr>
              <a:t>+90 248 213 45 03</a:t>
            </a:r>
            <a:endParaRPr lang="en-US" sz="1500" dirty="0"/>
          </a:p>
        </p:txBody>
      </p:sp>
      <p:sp>
        <p:nvSpPr>
          <p:cNvPr id="10" name="Shape 7"/>
          <p:cNvSpPr/>
          <p:nvPr/>
        </p:nvSpPr>
        <p:spPr>
          <a:xfrm>
            <a:off x="4504944" y="4297680"/>
            <a:ext cx="3453384" cy="1371600"/>
          </a:xfrm>
          <a:prstGeom prst="roundRect">
            <a:avLst>
              <a:gd name="adj" fmla="val 9333"/>
            </a:avLst>
          </a:prstGeom>
          <a:solidFill>
            <a:srgbClr val="3A2A8F"/>
          </a:solidFill>
          <a:ln w="12700">
            <a:solidFill>
              <a:srgbClr val="5B4AB8"/>
            </a:solidFill>
            <a:prstDash val="solid"/>
          </a:ln>
        </p:spPr>
      </p:sp>
      <p:sp>
        <p:nvSpPr>
          <p:cNvPr id="11" name="ikon-zemin"/>
          <p:cNvSpPr/>
          <p:nvPr/>
        </p:nvSpPr>
        <p:spPr>
          <a:xfrm>
            <a:off x="4706112" y="4480560"/>
            <a:ext cx="475488" cy="475488"/>
          </a:xfrm>
          <a:prstGeom prst="ellipse">
            <a:avLst/>
          </a:prstGeom>
          <a:solidFill>
            <a:schemeClr val="accent1"/>
          </a:solidFill>
          <a:ln w="12700">
            <a:solidFill>
              <a:schemeClr val="accent1"/>
            </a:solidFill>
            <a:prstDash val="solid"/>
          </a:ln>
        </p:spPr>
      </p:sp>
      <p:pic>
        <p:nvPicPr>
          <p:cNvPr id="12" name="ikon-FaEnvelope" descr="preencoded.png">    </p:cNvPr>
          <p:cNvPicPr>
            <a:picLocks noChangeAspect="1"/>
          </p:cNvPicPr>
          <p:nvPr/>
        </p:nvPicPr>
        <p:blipFill>
          <a:blip r:embed="rId3"/>
          <a:stretch>
            <a:fillRect/>
          </a:stretch>
        </p:blipFill>
        <p:spPr>
          <a:xfrm>
            <a:off x="4820229" y="4594677"/>
            <a:ext cx="247254" cy="247254"/>
          </a:xfrm>
          <a:prstGeom prst="rect">
            <a:avLst/>
          </a:prstGeom>
        </p:spPr>
      </p:pic>
      <p:sp>
        <p:nvSpPr>
          <p:cNvPr id="13" name="Text 9"/>
          <p:cNvSpPr txBox="1"/>
          <p:nvPr/>
        </p:nvSpPr>
        <p:spPr>
          <a:xfrm>
            <a:off x="5309616" y="4480560"/>
            <a:ext cx="2538984" cy="475488"/>
          </a:xfrm>
          <a:prstGeom prst="rect">
            <a:avLst/>
          </a:prstGeom>
          <a:noFill/>
          <a:ln/>
        </p:spPr>
        <p:txBody>
          <a:bodyPr wrap="square" lIns="0" tIns="0" rIns="0" bIns="0" rtlCol="0" anchor="ctr"/>
          <a:lstStyle/>
          <a:p>
            <a:pPr indent="0" marL="0">
              <a:buNone/>
            </a:pPr>
            <a:r>
              <a:rPr lang="en-US" sz="1400" b="1" dirty="0">
                <a:solidFill>
                  <a:srgbClr val="D9D0FF"/>
                </a:solidFill>
              </a:rPr>
              <a:t>TBMYO e-posta</a:t>
            </a:r>
            <a:endParaRPr lang="en-US" sz="1400" dirty="0"/>
          </a:p>
        </p:txBody>
      </p:sp>
      <p:sp>
        <p:nvSpPr>
          <p:cNvPr id="14" name="Text 10"/>
          <p:cNvSpPr txBox="1"/>
          <p:nvPr/>
        </p:nvSpPr>
        <p:spPr>
          <a:xfrm>
            <a:off x="4706112" y="5074920"/>
            <a:ext cx="3087624" cy="411480"/>
          </a:xfrm>
          <a:prstGeom prst="rect">
            <a:avLst/>
          </a:prstGeom>
          <a:noFill/>
          <a:ln/>
        </p:spPr>
        <p:txBody>
          <a:bodyPr wrap="square" lIns="0" tIns="0" rIns="0" bIns="0" rtlCol="0" anchor="ctr"/>
          <a:lstStyle/>
          <a:p>
            <a:pPr indent="0" marL="0">
              <a:buNone/>
            </a:pPr>
            <a:r>
              <a:rPr lang="en-US" sz="1500" b="1" u="sng" dirty="0">
                <a:solidFill>
                  <a:schemeClr val="bg1"/>
                </a:solidFill>
                <a:hlinkClick r:id="rId4" invalidUrl="" action="" tgtFrame="" tooltip="" history="1" highlightClick="0" endSnd="0">
                  <a:extLst>
                    <a:ext uri="{A12FA001-AC4F-418D-AE19-62706E023703}">
                      <ahyp:hlinkClr xmlns:ahyp="http://schemas.microsoft.com/office/drawing/2018/hyperlinkcolor" val="tx"/>
                    </a:ext>
                  </a:extLst>
                </a:hlinkClick>
              </a:rPr>
              <a:t>tbmyo@mehmetakif.edu.tr</a:t>
            </a:r>
            <a:endParaRPr lang="en-US" sz="1500" dirty="0"/>
          </a:p>
        </p:txBody>
      </p:sp>
      <p:sp>
        <p:nvSpPr>
          <p:cNvPr id="15" name="Shape 11"/>
          <p:cNvSpPr/>
          <p:nvPr/>
        </p:nvSpPr>
        <p:spPr>
          <a:xfrm>
            <a:off x="8186928" y="4297680"/>
            <a:ext cx="3453384" cy="1371600"/>
          </a:xfrm>
          <a:prstGeom prst="roundRect">
            <a:avLst>
              <a:gd name="adj" fmla="val 9333"/>
            </a:avLst>
          </a:prstGeom>
          <a:solidFill>
            <a:srgbClr val="3A2A8F"/>
          </a:solidFill>
          <a:ln w="12700">
            <a:solidFill>
              <a:srgbClr val="5B4AB8"/>
            </a:solidFill>
            <a:prstDash val="solid"/>
          </a:ln>
        </p:spPr>
      </p:sp>
      <p:sp>
        <p:nvSpPr>
          <p:cNvPr id="16" name="ikon-zemin"/>
          <p:cNvSpPr/>
          <p:nvPr/>
        </p:nvSpPr>
        <p:spPr>
          <a:xfrm>
            <a:off x="8388096" y="4480560"/>
            <a:ext cx="475488" cy="475488"/>
          </a:xfrm>
          <a:prstGeom prst="ellipse">
            <a:avLst/>
          </a:prstGeom>
          <a:solidFill>
            <a:schemeClr val="accent1"/>
          </a:solidFill>
          <a:ln w="12700">
            <a:solidFill>
              <a:schemeClr val="accent1"/>
            </a:solidFill>
            <a:prstDash val="solid"/>
          </a:ln>
        </p:spPr>
      </p:sp>
      <p:pic>
        <p:nvPicPr>
          <p:cNvPr id="17" name="ikon-FaLaptop" descr="preencoded.png">    </p:cNvPr>
          <p:cNvPicPr>
            <a:picLocks noChangeAspect="1"/>
          </p:cNvPicPr>
          <p:nvPr/>
        </p:nvPicPr>
        <p:blipFill>
          <a:blip r:embed="rId5"/>
          <a:stretch>
            <a:fillRect/>
          </a:stretch>
        </p:blipFill>
        <p:spPr>
          <a:xfrm>
            <a:off x="8502213" y="4594677"/>
            <a:ext cx="247254" cy="247254"/>
          </a:xfrm>
          <a:prstGeom prst="rect">
            <a:avLst/>
          </a:prstGeom>
        </p:spPr>
      </p:pic>
      <p:sp>
        <p:nvSpPr>
          <p:cNvPr id="18" name="Text 13"/>
          <p:cNvSpPr txBox="1"/>
          <p:nvPr/>
        </p:nvSpPr>
        <p:spPr>
          <a:xfrm>
            <a:off x="8991600" y="4480560"/>
            <a:ext cx="2538984" cy="475488"/>
          </a:xfrm>
          <a:prstGeom prst="rect">
            <a:avLst/>
          </a:prstGeom>
          <a:noFill/>
          <a:ln/>
        </p:spPr>
        <p:txBody>
          <a:bodyPr wrap="square" lIns="0" tIns="0" rIns="0" bIns="0" rtlCol="0" anchor="ctr"/>
          <a:lstStyle/>
          <a:p>
            <a:pPr indent="0" marL="0">
              <a:buNone/>
            </a:pPr>
            <a:r>
              <a:rPr lang="en-US" sz="1400" b="1" dirty="0">
                <a:solidFill>
                  <a:srgbClr val="D9D0FF"/>
                </a:solidFill>
              </a:rPr>
              <a:t>Staj Platformu teknik destek</a:t>
            </a:r>
            <a:endParaRPr lang="en-US" sz="1400" dirty="0"/>
          </a:p>
        </p:txBody>
      </p:sp>
      <p:sp>
        <p:nvSpPr>
          <p:cNvPr id="19" name="Text 14"/>
          <p:cNvSpPr txBox="1"/>
          <p:nvPr/>
        </p:nvSpPr>
        <p:spPr>
          <a:xfrm>
            <a:off x="8388096" y="5074920"/>
            <a:ext cx="3087624" cy="411480"/>
          </a:xfrm>
          <a:prstGeom prst="rect">
            <a:avLst/>
          </a:prstGeom>
          <a:noFill/>
          <a:ln/>
        </p:spPr>
        <p:txBody>
          <a:bodyPr wrap="square" lIns="0" tIns="0" rIns="0" bIns="0" rtlCol="0" anchor="ctr"/>
          <a:lstStyle/>
          <a:p>
            <a:pPr indent="0" marL="0">
              <a:buNone/>
            </a:pPr>
            <a:r>
              <a:rPr lang="en-US" sz="1500" b="1" u="sng" dirty="0">
                <a:solidFill>
                  <a:schemeClr val="bg1"/>
                </a:solidFill>
                <a:hlinkClick r:id="rId6" invalidUrl="" action="" tgtFrame="" tooltip="" history="1" highlightClick="0" endSnd="0">
                  <a:extLst>
                    <a:ext uri="{A12FA001-AC4F-418D-AE19-62706E023703}">
                      <ahyp:hlinkClr xmlns:ahyp="http://schemas.microsoft.com/office/drawing/2018/hyperlinkcolor" val="tx"/>
                    </a:ext>
                  </a:extLst>
                </a:hlinkClick>
              </a:rPr>
              <a:t>dijitaldonusum@mehmetakif.edu.tr</a:t>
            </a:r>
            <a:endParaRPr lang="en-US" sz="1500" dirty="0"/>
          </a:p>
        </p:txBody>
      </p:sp>
      <p:sp>
        <p:nvSpPr>
          <p:cNvPr id="25" name="Slide Number Placeholder 0"/>
          <p:cNvSpPr>
            <a:spLocks noGrp="1"/>
          </p:cNvSpPr>
          <p:nvPr>
            <p:ph type="sldNum" sz="quarter" idx="4294967295"/>
          </p:nvPr>
        </p:nvSpPr>
        <p:spPr>
          <a:xfrm>
            <a:off x="11201400" y="6400800"/>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D9D0FF"/>
                </a:solidFill>
              </a:defRPr>
            </a:lvl1pPr>
          </a:lstStyle>
          <a:p>
            <a:pPr algn="r"/>
            <a:fld id="{F7021451-1387-4CA6-816F-3879F97B5CBC}" type="slidenum">
              <a:rPr b="0" lang="en-US"/>
              <a:t>47</a:t>
            </a:fld>
            <a:endParaRPr lang="en-US"/>
          </a:p>
        </p:txBody>
      </p:sp>
    </p:spTree>
  </p:cSld>
  <p:clrMapOvr>
    <a:masterClrMapping/>
  </p:clrMapOvr>
</p:sld>
</file>

<file path=ppt/theme/theme1.xml><?xml version="1.0" encoding="utf-8"?>
<a:theme xmlns:a="http://schemas.openxmlformats.org/drawingml/2006/main" name="MAKÜ TBMYO">
  <a:themeElements>
    <a:clrScheme name="MAKÜ TBMYO">
      <a:dk1>
        <a:srgbClr val="1C1836"/>
      </a:dk1>
      <a:lt1>
        <a:srgbClr val="FFFFFF"/>
      </a:lt1>
      <a:dk2>
        <a:srgbClr val="2B1D78"/>
      </a:dk2>
      <a:lt2>
        <a:srgbClr val="F2EFFC"/>
      </a:lt2>
      <a:accent1>
        <a:srgbClr val="3D2BB0"/>
      </a:accent1>
      <a:accent2>
        <a:srgbClr val="C2410C"/>
      </a:accent2>
      <a:accent3>
        <a:srgbClr val="0F766E"/>
      </a:accent3>
      <a:accent4>
        <a:srgbClr val="1D6FD8"/>
      </a:accent4>
      <a:accent5>
        <a:srgbClr val="BE123C"/>
      </a:accent5>
      <a:accent6>
        <a:srgbClr val="B45309"/>
      </a:accent6>
      <a:hlink>
        <a:srgbClr val="3D2BB0"/>
      </a:hlink>
      <a:folHlink>
        <a:srgbClr val="2B1D78"/>
      </a:folHlink>
    </a:clrScheme>
    <a:fontScheme name="MAKÜ TBMYO">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MAKÜ Teknik Bilimler Meslek Yüksekokulu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İşletmede Mesleki Eğitim Bilgilendirme Toplantısı</dc:title>
  <dc:subject>TBMYO İşletmede Mesleki Eğitim (İME) usul ve esasları, formlar ve Staj Platformu süreçleri</dc:subject>
  <dc:creator>Burdur Mehmet Akif Ersoy Üniversitesi Teknik Bilimler Meslek Yüksekokulu</dc:creator>
  <cp:lastModifiedBy>Burdur Mehmet Akif Ersoy Üniversitesi Teknik Bilimler Meslek Yüksekokulu</cp:lastModifiedBy>
  <cp:revision>1</cp:revision>
  <dcterms:created xsi:type="dcterms:W3CDTF">2026-10-18T21:09:57Z</dcterms:created>
  <dcterms:modified xsi:type="dcterms:W3CDTF">2026-10-18T21:09:57Z</dcterms:modified>
</cp:coreProperties>
</file>