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70" r:id="rId4"/>
    <p:sldId id="269" r:id="rId5"/>
    <p:sldId id="268" r:id="rId6"/>
    <p:sldId id="267" r:id="rId7"/>
    <p:sldId id="266" r:id="rId8"/>
    <p:sldId id="265" r:id="rId9"/>
    <p:sldId id="271" r:id="rId10"/>
    <p:sldId id="272" r:id="rId11"/>
    <p:sldId id="264" r:id="rId12"/>
  </p:sldIdLst>
  <p:sldSz cx="12192000" cy="6858000"/>
  <p:notesSz cx="9144000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Kapak" id="{9117BA2F-6174-48AE-8A4B-2F39488575A0}">
          <p14:sldIdLst>
            <p14:sldId id="256"/>
          </p14:sldIdLst>
        </p14:section>
        <p14:section name="Birinci Bölüm" id="{2D066E75-1799-451B-8819-E6832EBE106E}">
          <p14:sldIdLst>
            <p14:sldId id="257"/>
            <p14:sldId id="270"/>
            <p14:sldId id="269"/>
            <p14:sldId id="268"/>
            <p14:sldId id="267"/>
            <p14:sldId id="266"/>
            <p14:sldId id="265"/>
            <p14:sldId id="271"/>
            <p14:sldId id="272"/>
            <p14:sldId id="273"/>
            <p14:sldId id="264"/>
          </p14:sldIdLst>
        </p14:section>
        <p14:section name="İkinci Bölüm" id="{08534CCC-212C-4EF1-A05C-4748B981C27B}">
          <p14:sldIdLst/>
        </p14:section>
      </p14:sectionLst>
    </p:ex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3A296E"/>
    <a:srgbClr val="3A26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-524" y="-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3" d="100"/>
          <a:sy n="63" d="100"/>
        </p:scale>
        <p:origin x="3134" y="72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="" xmlns:a16="http://schemas.microsoft.com/office/drawing/2014/main" id="{3B6A497C-F7A4-4595-856F-8C6F670FF35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>
            <a:extLst>
              <a:ext uri="{FF2B5EF4-FFF2-40B4-BE49-F238E27FC236}">
                <a16:creationId xmlns="" xmlns:a16="http://schemas.microsoft.com/office/drawing/2014/main" id="{EBAAE30D-AE33-4665-8DD3-1F0CEE73D90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79484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B03FB3-266A-4AD6-AA94-20AF8F0C9BDF}" type="datetimeFigureOut">
              <a:rPr lang="tr-TR" smtClean="0"/>
              <a:pPr/>
              <a:t>31.05.2023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="" xmlns:a16="http://schemas.microsoft.com/office/drawing/2014/main" id="{E22CEE3A-A228-4A43-A2AC-1B6F8314ED2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="" xmlns:a16="http://schemas.microsoft.com/office/drawing/2014/main" id="{A4B11809-3947-45E0-B32B-DA12BECE631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D6355E-4DC3-41DA-86F7-04C58491ED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5243262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12A23-4CD7-4F72-9C4A-E6121004F3C7}" type="datetimeFigureOut">
              <a:rPr lang="tr-TR" smtClean="0"/>
              <a:pPr/>
              <a:t>31.05.2023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B5DB8-2A7B-46FE-845B-397EE565D09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014530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B5DB8-2A7B-46FE-845B-397EE565D099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7916479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B5DB8-2A7B-46FE-845B-397EE565D099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5065733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B5DB8-2A7B-46FE-845B-397EE565D099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5392702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B5DB8-2A7B-46FE-845B-397EE565D099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9279003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B5DB8-2A7B-46FE-845B-397EE565D099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9811661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B5DB8-2A7B-46FE-845B-397EE565D099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624827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B5DB8-2A7B-46FE-845B-397EE565D099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3743690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B5DB8-2A7B-46FE-845B-397EE565D099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8714742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B5DB8-2A7B-46FE-845B-397EE565D099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426902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B5DB8-2A7B-46FE-845B-397EE565D099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544647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B5DB8-2A7B-46FE-845B-397EE565D099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02654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Resim 8">
            <a:extLst>
              <a:ext uri="{FF2B5EF4-FFF2-40B4-BE49-F238E27FC236}">
                <a16:creationId xmlns="" xmlns:a16="http://schemas.microsoft.com/office/drawing/2014/main" id="{F2804D3D-12A9-4460-B5CE-538423672E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374904" y="1949336"/>
            <a:ext cx="11817096" cy="848728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rgbClr val="002060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tr-TR" dirty="0"/>
              <a:t>Asıl başlık stili için tıklayın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74904" y="3137224"/>
            <a:ext cx="5989320" cy="587577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Trebuchet MS" panose="020B0603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fld id="{73A9ABF6-AD45-4B13-B2E8-BD2CD1E78FCF}" type="datetime1">
              <a:rPr lang="tr-TR" smtClean="0"/>
              <a:pPr/>
              <a:t>31.05.2023</a:t>
            </a:fld>
            <a:endParaRPr lang="tr-TR"/>
          </a:p>
        </p:txBody>
      </p:sp>
      <p:sp>
        <p:nvSpPr>
          <p:cNvPr id="7" name="Dikdörtgen 6"/>
          <p:cNvSpPr/>
          <p:nvPr userDrawn="1"/>
        </p:nvSpPr>
        <p:spPr>
          <a:xfrm>
            <a:off x="4589417" y="6174376"/>
            <a:ext cx="2969623" cy="6836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fld id="{049D871D-A53A-4C76-93BE-9AD77AC53DA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3816927" cy="365125"/>
          </a:xfrm>
        </p:spPr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548523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EE853-4DDD-41AC-9893-E84880C501EE}" type="datetime1">
              <a:rPr lang="tr-TR" smtClean="0"/>
              <a:pPr/>
              <a:t>31.05.2023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D871D-A53A-4C76-93BE-9AD77AC53DA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245085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1354C-4CDF-45A0-9D0E-B40F5866A71F}" type="datetime1">
              <a:rPr lang="tr-TR" smtClean="0"/>
              <a:pPr/>
              <a:t>31.05.2023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D871D-A53A-4C76-93BE-9AD77AC53DA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20305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Resim 8">
            <a:extLst>
              <a:ext uri="{FF2B5EF4-FFF2-40B4-BE49-F238E27FC236}">
                <a16:creationId xmlns="" xmlns:a16="http://schemas.microsoft.com/office/drawing/2014/main" id="{65D67B01-2E48-4F63-85D6-76BAB44C9BE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90450" y="734121"/>
            <a:ext cx="11396749" cy="795424"/>
          </a:xfrm>
        </p:spPr>
        <p:txBody>
          <a:bodyPr>
            <a:normAutofit/>
          </a:bodyPr>
          <a:lstStyle>
            <a:lvl1pPr>
              <a:defRPr sz="2400" b="1">
                <a:solidFill>
                  <a:srgbClr val="002060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tr-TR" dirty="0"/>
              <a:t>Asıl başlık stili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90451" y="1825625"/>
            <a:ext cx="11396749" cy="4142913"/>
          </a:xfrm>
        </p:spPr>
        <p:txBody>
          <a:bodyPr>
            <a:normAutofit/>
          </a:bodyPr>
          <a:lstStyle>
            <a:lvl1pPr>
              <a:defRPr sz="1800">
                <a:solidFill>
                  <a:srgbClr val="002060"/>
                </a:solidFill>
                <a:latin typeface="Trebuchet MS" panose="020B0603020202020204" pitchFamily="34" charset="0"/>
              </a:defRPr>
            </a:lvl1pPr>
            <a:lvl2pPr marL="685800" indent="-228600">
              <a:buFont typeface="Wingdings" panose="05000000000000000000" pitchFamily="2" charset="2"/>
              <a:buChar char="ü"/>
              <a:defRPr sz="1800">
                <a:solidFill>
                  <a:srgbClr val="002060"/>
                </a:solidFill>
                <a:latin typeface="Trebuchet MS" panose="020B060302020202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 sz="1800">
                <a:solidFill>
                  <a:srgbClr val="002060"/>
                </a:solidFill>
                <a:latin typeface="Trebuchet MS" panose="020B0603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Ø"/>
              <a:defRPr sz="1800">
                <a:solidFill>
                  <a:srgbClr val="002060"/>
                </a:solidFill>
                <a:latin typeface="Trebuchet MS" panose="020B0603020202020204" pitchFamily="34" charset="0"/>
              </a:defRPr>
            </a:lvl4pPr>
            <a:lvl5pPr marL="2057400" indent="-228600">
              <a:buFont typeface="Wingdings" panose="05000000000000000000" pitchFamily="2" charset="2"/>
              <a:buChar char="v"/>
              <a:defRPr sz="1800">
                <a:solidFill>
                  <a:srgbClr val="002060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>
          <a:xfrm>
            <a:off x="7373388" y="6258213"/>
            <a:ext cx="1307177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Trebuchet MS" panose="020B0603020202020204" pitchFamily="34" charset="0"/>
              </a:defRPr>
            </a:lvl1pPr>
          </a:lstStyle>
          <a:p>
            <a:endParaRPr lang="tr-TR" dirty="0"/>
          </a:p>
        </p:txBody>
      </p:sp>
      <p:sp>
        <p:nvSpPr>
          <p:cNvPr id="8" name="Dikdörtgen 7"/>
          <p:cNvSpPr/>
          <p:nvPr userDrawn="1"/>
        </p:nvSpPr>
        <p:spPr>
          <a:xfrm>
            <a:off x="4320245" y="6110797"/>
            <a:ext cx="2969623" cy="683623"/>
          </a:xfrm>
          <a:prstGeom prst="rect">
            <a:avLst/>
          </a:prstGeom>
          <a:solidFill>
            <a:srgbClr val="3A29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1155680" y="6270047"/>
            <a:ext cx="73152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Trebuchet MS" panose="020B0603020202020204" pitchFamily="34" charset="0"/>
              </a:defRPr>
            </a:lvl1pPr>
          </a:lstStyle>
          <a:p>
            <a:fld id="{049D871D-A53A-4C76-93BE-9AD77AC53DA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189616" y="6248286"/>
            <a:ext cx="1463040" cy="3651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Trebuchet MS" panose="020B0603020202020204" pitchFamily="34" charset="0"/>
              </a:defRPr>
            </a:lvl1pPr>
          </a:lstStyle>
          <a:p>
            <a:fld id="{9BA4A257-0479-48D5-9ED4-2FA6322594FF}" type="datetime1">
              <a:rPr lang="tr-TR" smtClean="0"/>
              <a:pPr/>
              <a:t>31.05.2023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298517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15C96-1C62-429C-A6A2-30EE0B79975A}" type="datetime1">
              <a:rPr lang="tr-TR" smtClean="0"/>
              <a:pPr/>
              <a:t>31.05.2023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D871D-A53A-4C76-93BE-9AD77AC53DA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42201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>
            <a:extLst>
              <a:ext uri="{FF2B5EF4-FFF2-40B4-BE49-F238E27FC236}">
                <a16:creationId xmlns="" xmlns:a16="http://schemas.microsoft.com/office/drawing/2014/main" id="{D83EC5BF-56F8-4A17-A304-E21287C1F9B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90450" y="1825625"/>
            <a:ext cx="5529350" cy="4093037"/>
          </a:xfrm>
        </p:spPr>
        <p:txBody>
          <a:bodyPr>
            <a:normAutofit/>
          </a:bodyPr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>
                <a:solidFill>
                  <a:srgbClr val="002060"/>
                </a:solidFill>
                <a:latin typeface="Trebuchet MS" panose="020B0603020202020204" pitchFamily="34" charset="0"/>
              </a:defRPr>
            </a:lvl1pPr>
            <a:lvl2pPr marL="6858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>
                <a:solidFill>
                  <a:srgbClr val="002060"/>
                </a:solidFill>
                <a:latin typeface="Trebuchet MS" panose="020B0603020202020204" pitchFamily="34" charset="0"/>
              </a:defRPr>
            </a:lvl2pPr>
            <a:lvl3pPr marL="11430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>
                <a:solidFill>
                  <a:srgbClr val="002060"/>
                </a:solidFill>
                <a:latin typeface="Trebuchet MS" panose="020B0603020202020204" pitchFamily="34" charset="0"/>
              </a:defRPr>
            </a:lvl3pPr>
            <a:lvl4pPr marL="16002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>
                <a:solidFill>
                  <a:srgbClr val="002060"/>
                </a:solidFill>
                <a:latin typeface="Trebuchet MS" panose="020B0603020202020204" pitchFamily="34" charset="0"/>
              </a:defRPr>
            </a:lvl4pPr>
            <a:lvl5pPr marL="2057400" marR="0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>
                <a:solidFill>
                  <a:srgbClr val="002060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714999" cy="4093037"/>
          </a:xfrm>
        </p:spPr>
        <p:txBody>
          <a:bodyPr>
            <a:normAutofit/>
          </a:bodyPr>
          <a:lstStyle>
            <a:lvl1pPr>
              <a:defRPr sz="1800">
                <a:solidFill>
                  <a:srgbClr val="002060"/>
                </a:solidFill>
                <a:latin typeface="Trebuchet MS" panose="020B0603020202020204" pitchFamily="34" charset="0"/>
              </a:defRPr>
            </a:lvl1pPr>
            <a:lvl2pPr>
              <a:defRPr sz="1800">
                <a:solidFill>
                  <a:srgbClr val="002060"/>
                </a:solidFill>
                <a:latin typeface="Trebuchet MS" panose="020B0603020202020204" pitchFamily="34" charset="0"/>
              </a:defRPr>
            </a:lvl2pPr>
            <a:lvl3pPr>
              <a:defRPr sz="1800">
                <a:solidFill>
                  <a:srgbClr val="002060"/>
                </a:solidFill>
                <a:latin typeface="Trebuchet MS" panose="020B0603020202020204" pitchFamily="34" charset="0"/>
              </a:defRPr>
            </a:lvl3pPr>
            <a:lvl4pPr>
              <a:defRPr sz="1800">
                <a:solidFill>
                  <a:srgbClr val="002060"/>
                </a:solidFill>
                <a:latin typeface="Trebuchet MS" panose="020B0603020202020204" pitchFamily="34" charset="0"/>
              </a:defRPr>
            </a:lvl4pPr>
            <a:lvl5pPr>
              <a:defRPr sz="1800">
                <a:solidFill>
                  <a:srgbClr val="002060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9" name="Unvan 1"/>
          <p:cNvSpPr>
            <a:spLocks noGrp="1"/>
          </p:cNvSpPr>
          <p:nvPr>
            <p:ph type="title"/>
          </p:nvPr>
        </p:nvSpPr>
        <p:spPr>
          <a:xfrm>
            <a:off x="490450" y="734121"/>
            <a:ext cx="11396749" cy="795424"/>
          </a:xfrm>
        </p:spPr>
        <p:txBody>
          <a:bodyPr>
            <a:normAutofit/>
          </a:bodyPr>
          <a:lstStyle>
            <a:lvl1pPr>
              <a:defRPr sz="2400" b="1">
                <a:solidFill>
                  <a:srgbClr val="002060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tr-TR" dirty="0"/>
              <a:t>Asıl başlık stili için tıklayın</a:t>
            </a:r>
          </a:p>
        </p:txBody>
      </p:sp>
      <p:sp>
        <p:nvSpPr>
          <p:cNvPr id="11" name="Alt Bilgi Yer Tutucusu 4"/>
          <p:cNvSpPr>
            <a:spLocks noGrp="1"/>
          </p:cNvSpPr>
          <p:nvPr>
            <p:ph type="ftr" sz="quarter" idx="11"/>
          </p:nvPr>
        </p:nvSpPr>
        <p:spPr>
          <a:xfrm>
            <a:off x="7373388" y="6258213"/>
            <a:ext cx="1307177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Trebuchet MS" panose="020B0603020202020204" pitchFamily="34" charset="0"/>
              </a:defRPr>
            </a:lvl1pPr>
          </a:lstStyle>
          <a:p>
            <a:endParaRPr lang="tr-TR" dirty="0"/>
          </a:p>
        </p:txBody>
      </p:sp>
      <p:sp>
        <p:nvSpPr>
          <p:cNvPr id="12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1155680" y="6270047"/>
            <a:ext cx="73152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Trebuchet MS" panose="020B0603020202020204" pitchFamily="34" charset="0"/>
              </a:defRPr>
            </a:lvl1pPr>
          </a:lstStyle>
          <a:p>
            <a:fld id="{049D871D-A53A-4C76-93BE-9AD77AC53DA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3" name="Dikdörtgen 12"/>
          <p:cNvSpPr/>
          <p:nvPr userDrawn="1"/>
        </p:nvSpPr>
        <p:spPr>
          <a:xfrm>
            <a:off x="4320245" y="6110797"/>
            <a:ext cx="2969623" cy="683623"/>
          </a:xfrm>
          <a:prstGeom prst="rect">
            <a:avLst/>
          </a:prstGeom>
          <a:solidFill>
            <a:srgbClr val="3A29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Veri Yer Tutucusu 3"/>
          <p:cNvSpPr>
            <a:spLocks noGrp="1"/>
          </p:cNvSpPr>
          <p:nvPr>
            <p:ph type="dt" sz="half" idx="10"/>
          </p:nvPr>
        </p:nvSpPr>
        <p:spPr>
          <a:xfrm>
            <a:off x="4189616" y="6248286"/>
            <a:ext cx="1463040" cy="3651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Trebuchet MS" panose="020B0603020202020204" pitchFamily="34" charset="0"/>
              </a:defRPr>
            </a:lvl1pPr>
          </a:lstStyle>
          <a:p>
            <a:fld id="{59DB828B-FB92-4708-82D5-9B35EBABB748}" type="datetime1">
              <a:rPr lang="tr-TR" smtClean="0"/>
              <a:pPr/>
              <a:t>31.05.2023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950408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B0D8F-7F39-46CB-9915-B84C3A02894E}" type="datetime1">
              <a:rPr lang="tr-TR" smtClean="0"/>
              <a:pPr/>
              <a:t>31.05.2023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D871D-A53A-4C76-93BE-9AD77AC53DA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363650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BD18A-2234-4ED1-B3E1-C54F9FA1F6BC}" type="datetime1">
              <a:rPr lang="tr-TR" smtClean="0"/>
              <a:pPr/>
              <a:t>31.05.2023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D871D-A53A-4C76-93BE-9AD77AC53DA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5242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199C5-C52F-4234-BA5E-A94019ACFF8A}" type="datetime1">
              <a:rPr lang="tr-TR" smtClean="0"/>
              <a:pPr/>
              <a:t>31.05.2023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D871D-A53A-4C76-93BE-9AD77AC53DA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17640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="" xmlns:a16="http://schemas.microsoft.com/office/drawing/2014/main" id="{A678DAF6-D730-49D4-9D4F-D045554C8A2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Dikdörtgen 9"/>
          <p:cNvSpPr/>
          <p:nvPr userDrawn="1"/>
        </p:nvSpPr>
        <p:spPr>
          <a:xfrm>
            <a:off x="1097280" y="1109749"/>
            <a:ext cx="10314432" cy="4044141"/>
          </a:xfrm>
          <a:prstGeom prst="rect">
            <a:avLst/>
          </a:prstGeom>
          <a:solidFill>
            <a:schemeClr val="bg1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latin typeface="Trebuchet MS" panose="020B0603020202020204" pitchFamily="34" charset="0"/>
            </a:endParaRPr>
          </a:p>
        </p:txBody>
      </p:sp>
      <p:sp>
        <p:nvSpPr>
          <p:cNvPr id="11" name="Unvan 1"/>
          <p:cNvSpPr>
            <a:spLocks noGrp="1"/>
          </p:cNvSpPr>
          <p:nvPr>
            <p:ph type="title" hasCustomPrompt="1"/>
          </p:nvPr>
        </p:nvSpPr>
        <p:spPr>
          <a:xfrm>
            <a:off x="1097280" y="1109749"/>
            <a:ext cx="10314432" cy="4044141"/>
          </a:xfrm>
        </p:spPr>
        <p:txBody>
          <a:bodyPr anchor="b"/>
          <a:lstStyle>
            <a:lvl1pPr>
              <a:defRPr sz="1800">
                <a:solidFill>
                  <a:srgbClr val="002060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tr-TR" dirty="0"/>
              <a:t>Asıl başlık stili için tıklayın</a:t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12" name="Dikdörtgen 11">
            <a:extLst>
              <a:ext uri="{FF2B5EF4-FFF2-40B4-BE49-F238E27FC236}">
                <a16:creationId xmlns="" xmlns:a16="http://schemas.microsoft.com/office/drawing/2014/main" id="{497C58DB-B3CE-4181-9660-A67C781B0CEC}"/>
              </a:ext>
            </a:extLst>
          </p:cNvPr>
          <p:cNvSpPr/>
          <p:nvPr userDrawn="1"/>
        </p:nvSpPr>
        <p:spPr>
          <a:xfrm>
            <a:off x="1688592" y="5153890"/>
            <a:ext cx="10314432" cy="862861"/>
          </a:xfrm>
          <a:prstGeom prst="rect">
            <a:avLst/>
          </a:prstGeom>
          <a:solidFill>
            <a:srgbClr val="3A29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b="1" dirty="0">
              <a:latin typeface="Trebuchet MS" panose="020B0603020202020204" pitchFamily="34" charset="0"/>
            </a:endParaRPr>
          </a:p>
        </p:txBody>
      </p:sp>
      <p:sp>
        <p:nvSpPr>
          <p:cNvPr id="6" name="Dikdörtgen 5"/>
          <p:cNvSpPr/>
          <p:nvPr userDrawn="1"/>
        </p:nvSpPr>
        <p:spPr>
          <a:xfrm>
            <a:off x="4484914" y="6095564"/>
            <a:ext cx="2969623" cy="6836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844740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1F6CE-28ED-4BCF-BF30-AD52AE96F5B9}" type="datetime1">
              <a:rPr lang="tr-TR" smtClean="0"/>
              <a:pPr/>
              <a:t>31.05.2023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D871D-A53A-4C76-93BE-9AD77AC53DA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44696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Asıl başlık stili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ED748-7F33-412F-88AC-A03F1FB00070}" type="datetime1">
              <a:rPr lang="tr-TR" smtClean="0"/>
              <a:pPr/>
              <a:t>31.05.2023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D871D-A53A-4C76-93BE-9AD77AC53DA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472502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374904" y="1949336"/>
            <a:ext cx="9905169" cy="848728"/>
          </a:xfrm>
        </p:spPr>
        <p:txBody>
          <a:bodyPr/>
          <a:lstStyle/>
          <a:p>
            <a:r>
              <a:rPr lang="tr-TR" dirty="0" smtClean="0">
                <a:latin typeface="Trebuchet MS" panose="020B06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</a:t>
            </a:r>
            <a:r>
              <a:rPr lang="tr-TR" dirty="0" smtClean="0">
                <a:latin typeface="Trebuchet MS" panose="020B06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YABANCI DİLLER YÜKSEKOKULU</a:t>
            </a:r>
            <a:endParaRPr lang="tr-TR" dirty="0">
              <a:latin typeface="Trebuchet MS" panose="020B0603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Paralelkenar 3">
            <a:extLst>
              <a:ext uri="{FF2B5EF4-FFF2-40B4-BE49-F238E27FC236}">
                <a16:creationId xmlns="" xmlns:a16="http://schemas.microsoft.com/office/drawing/2014/main" id="{ECF64E49-34BA-4A91-B6B7-16B4A394426F}"/>
              </a:ext>
            </a:extLst>
          </p:cNvPr>
          <p:cNvSpPr/>
          <p:nvPr/>
        </p:nvSpPr>
        <p:spPr>
          <a:xfrm>
            <a:off x="9839459" y="1533237"/>
            <a:ext cx="2352541" cy="1921164"/>
          </a:xfrm>
          <a:prstGeom prst="parallelogram">
            <a:avLst/>
          </a:prstGeom>
          <a:solidFill>
            <a:srgbClr val="3A29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dirty="0" smtClean="0"/>
              <a:t>MAKÜ</a:t>
            </a:r>
            <a:endParaRPr lang="tr-TR" b="1" dirty="0" smtClean="0"/>
          </a:p>
          <a:p>
            <a:pPr algn="ctr"/>
            <a:r>
              <a:rPr lang="tr-TR" sz="2400" b="1" dirty="0" smtClean="0"/>
              <a:t>YDYO</a:t>
            </a:r>
            <a:endParaRPr lang="tr-TR" b="1" dirty="0"/>
          </a:p>
        </p:txBody>
      </p:sp>
      <p:sp>
        <p:nvSpPr>
          <p:cNvPr id="5" name="Metin kutusu 4"/>
          <p:cNvSpPr txBox="1"/>
          <p:nvPr/>
        </p:nvSpPr>
        <p:spPr>
          <a:xfrm>
            <a:off x="792480" y="296091"/>
            <a:ext cx="11288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Burdur Mehmet Akif Ersoy </a:t>
            </a:r>
            <a:r>
              <a:rPr lang="tr-TR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Üniversitesi</a:t>
            </a:r>
            <a:endParaRPr lang="tr-TR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39094" y="6166462"/>
            <a:ext cx="2080968" cy="596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14173" y="4997871"/>
            <a:ext cx="3566990" cy="948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Dikdörtgen 6"/>
          <p:cNvSpPr/>
          <p:nvPr/>
        </p:nvSpPr>
        <p:spPr>
          <a:xfrm>
            <a:off x="8774622" y="5287229"/>
            <a:ext cx="32454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https://</a:t>
            </a:r>
            <a:r>
              <a:rPr lang="tr-TR" dirty="0" smtClean="0">
                <a:solidFill>
                  <a:schemeClr val="bg1"/>
                </a:solidFill>
              </a:rPr>
              <a:t>ydyo.mehmetakif.edu.tr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9180918" y="5576588"/>
            <a:ext cx="2581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ydyo@mehmetakif.edu.tr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20492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Unvan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Ortak Zorunlu Yabancı Dil Dersi</a:t>
            </a:r>
            <a:endParaRPr lang="tr-TR" dirty="0"/>
          </a:p>
        </p:txBody>
      </p:sp>
      <p:sp>
        <p:nvSpPr>
          <p:cNvPr id="9" name="İçerik Yer Tutucusu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 smtClean="0">
                <a:solidFill>
                  <a:srgbClr val="3A296E"/>
                </a:solidFill>
              </a:rPr>
              <a:t>Türkiye'de herhangi bir üniversitede herhangi bir bölümde her öğrenci için iki dönem zorunlu olan Ortak Zorunlu Yabancı Dil Dersi, üniversitemizin tüm bölümlerinde öğretim elemanlarımız tarafından verilmektedir</a:t>
            </a:r>
            <a:r>
              <a:rPr lang="tr-TR" dirty="0" smtClean="0">
                <a:solidFill>
                  <a:srgbClr val="3A296E"/>
                </a:solidFill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tr-TR" dirty="0" smtClean="0">
                <a:solidFill>
                  <a:srgbClr val="3A296E"/>
                </a:solidFill>
              </a:rPr>
              <a:t>Bu derste genel olarak öğrencilerin temel düzeydeki (A1 ve A2) </a:t>
            </a:r>
            <a:r>
              <a:rPr lang="tr-TR" dirty="0" smtClean="0">
                <a:solidFill>
                  <a:srgbClr val="3A296E"/>
                </a:solidFill>
              </a:rPr>
              <a:t>dil bilgisi ve </a:t>
            </a:r>
            <a:r>
              <a:rPr lang="tr-TR" dirty="0" smtClean="0">
                <a:solidFill>
                  <a:srgbClr val="3A296E"/>
                </a:solidFill>
              </a:rPr>
              <a:t>iletişim becerilerinin geliştirilmesi amaçlanmaktadır.</a:t>
            </a:r>
            <a:endParaRPr lang="tr-TR" b="1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D871D-A53A-4C76-93BE-9AD77AC53DA7}" type="slidenum">
              <a:rPr lang="tr-TR" smtClean="0"/>
              <a:pPr/>
              <a:t>10</a:t>
            </a:fld>
            <a:endParaRPr lang="tr-T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477109" y="6080369"/>
            <a:ext cx="2714891" cy="77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94191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kutusu 7">
            <a:extLst>
              <a:ext uri="{FF2B5EF4-FFF2-40B4-BE49-F238E27FC236}">
                <a16:creationId xmlns="" xmlns:a16="http://schemas.microsoft.com/office/drawing/2014/main" id="{8713523A-3D60-4D27-80C0-ADCFDFF45666}"/>
              </a:ext>
            </a:extLst>
          </p:cNvPr>
          <p:cNvSpPr txBox="1"/>
          <p:nvPr/>
        </p:nvSpPr>
        <p:spPr>
          <a:xfrm>
            <a:off x="1097280" y="1800700"/>
            <a:ext cx="103144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000" b="1" dirty="0" smtClean="0">
                <a:solidFill>
                  <a:srgbClr val="0070C0"/>
                </a:solidFill>
                <a:latin typeface="Trebuchet MS" pitchFamily="34" charset="0"/>
              </a:rPr>
              <a:t>Daha fazla bilgi için</a:t>
            </a:r>
            <a:r>
              <a:rPr lang="tr-TR" sz="2000" b="1" dirty="0" smtClean="0">
                <a:solidFill>
                  <a:srgbClr val="0070C0"/>
                </a:solidFill>
                <a:latin typeface="Trebuchet MS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tr-TR" sz="2000" dirty="0" smtClean="0">
                <a:solidFill>
                  <a:srgbClr val="0070C0"/>
                </a:solidFill>
                <a:latin typeface="Trebuchet MS" pitchFamily="34" charset="0"/>
              </a:rPr>
              <a:t>      https</a:t>
            </a:r>
            <a:r>
              <a:rPr lang="tr-TR" sz="2000" dirty="0" smtClean="0">
                <a:solidFill>
                  <a:srgbClr val="0070C0"/>
                </a:solidFill>
                <a:latin typeface="Trebuchet MS" pitchFamily="34" charset="0"/>
              </a:rPr>
              <a:t>://ydyo.mehmetakif.edu.tr</a:t>
            </a:r>
            <a:r>
              <a:rPr lang="tr-TR" sz="2000" dirty="0" smtClean="0">
                <a:solidFill>
                  <a:srgbClr val="0070C0"/>
                </a:solidFill>
                <a:latin typeface="Trebuchet MS" pitchFamily="34" charset="0"/>
              </a:rPr>
              <a:t>/</a:t>
            </a:r>
          </a:p>
          <a:p>
            <a:pPr>
              <a:lnSpc>
                <a:spcPct val="150000"/>
              </a:lnSpc>
            </a:pPr>
            <a:r>
              <a:rPr lang="tr-TR" sz="2000" dirty="0" smtClean="0">
                <a:solidFill>
                  <a:schemeClr val="accent6"/>
                </a:solidFill>
                <a:latin typeface="Trebuchet MS" pitchFamily="34" charset="0"/>
              </a:rPr>
              <a:t>      </a:t>
            </a:r>
            <a:r>
              <a:rPr lang="tr-TR" sz="2000" dirty="0" err="1" smtClean="0">
                <a:solidFill>
                  <a:schemeClr val="accent6"/>
                </a:solidFill>
                <a:latin typeface="Trebuchet MS" pitchFamily="34" charset="0"/>
              </a:rPr>
              <a:t>ydyo</a:t>
            </a:r>
            <a:r>
              <a:rPr lang="tr-TR" sz="2000" dirty="0" smtClean="0">
                <a:solidFill>
                  <a:schemeClr val="accent6"/>
                </a:solidFill>
                <a:latin typeface="Trebuchet MS" pitchFamily="34" charset="0"/>
              </a:rPr>
              <a:t>@</a:t>
            </a:r>
            <a:r>
              <a:rPr lang="tr-TR" sz="2000" dirty="0" err="1" smtClean="0">
                <a:solidFill>
                  <a:schemeClr val="accent6"/>
                </a:solidFill>
                <a:latin typeface="Trebuchet MS" pitchFamily="34" charset="0"/>
              </a:rPr>
              <a:t>mehmetakif</a:t>
            </a:r>
            <a:r>
              <a:rPr lang="tr-TR" sz="2000" dirty="0" smtClean="0">
                <a:solidFill>
                  <a:schemeClr val="accent6"/>
                </a:solidFill>
                <a:latin typeface="Trebuchet MS" pitchFamily="34" charset="0"/>
              </a:rPr>
              <a:t>.edu.tr</a:t>
            </a:r>
          </a:p>
          <a:p>
            <a:pPr>
              <a:lnSpc>
                <a:spcPct val="150000"/>
              </a:lnSpc>
            </a:pPr>
            <a:r>
              <a:rPr lang="tr-TR" sz="2000" dirty="0" smtClean="0">
                <a:solidFill>
                  <a:schemeClr val="accent6"/>
                </a:solidFill>
                <a:latin typeface="Trebuchet MS" pitchFamily="34" charset="0"/>
              </a:rPr>
              <a:t>      https</a:t>
            </a:r>
            <a:r>
              <a:rPr lang="tr-TR" sz="2000" dirty="0" smtClean="0">
                <a:solidFill>
                  <a:schemeClr val="accent6"/>
                </a:solidFill>
                <a:latin typeface="Trebuchet MS" pitchFamily="34" charset="0"/>
              </a:rPr>
              <a:t>://www.facebook.com/makusfl</a:t>
            </a:r>
            <a:r>
              <a:rPr lang="tr-TR" sz="2000" dirty="0" smtClean="0">
                <a:solidFill>
                  <a:schemeClr val="accent6"/>
                </a:solidFill>
                <a:latin typeface="Trebuchet MS" pitchFamily="34" charset="0"/>
              </a:rPr>
              <a:t>/</a:t>
            </a:r>
          </a:p>
          <a:p>
            <a:pPr>
              <a:lnSpc>
                <a:spcPct val="150000"/>
              </a:lnSpc>
            </a:pPr>
            <a:r>
              <a:rPr lang="tr-TR" sz="2000" dirty="0" smtClean="0">
                <a:solidFill>
                  <a:schemeClr val="accent6"/>
                </a:solidFill>
                <a:latin typeface="Trebuchet MS" pitchFamily="34" charset="0"/>
              </a:rPr>
              <a:t>      https</a:t>
            </a:r>
            <a:r>
              <a:rPr lang="tr-TR" sz="2000" dirty="0" smtClean="0">
                <a:solidFill>
                  <a:schemeClr val="accent6"/>
                </a:solidFill>
                <a:latin typeface="Trebuchet MS" pitchFamily="34" charset="0"/>
              </a:rPr>
              <a:t>://www.instagram.com/makuydyo/</a:t>
            </a:r>
          </a:p>
          <a:p>
            <a:pPr>
              <a:lnSpc>
                <a:spcPct val="150000"/>
              </a:lnSpc>
            </a:pPr>
            <a:endParaRPr lang="tr-TR" sz="2000" dirty="0">
              <a:solidFill>
                <a:srgbClr val="0070C0"/>
              </a:solidFill>
              <a:latin typeface="Trebuchet MS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477109" y="6080369"/>
            <a:ext cx="2714891" cy="77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C:\Users\lenovo\Desktop\png-transparent-computer-icons-web-page-identity-angle-text-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59163" y="2329151"/>
            <a:ext cx="439738" cy="439738"/>
          </a:xfrm>
          <a:prstGeom prst="rect">
            <a:avLst/>
          </a:prstGeom>
          <a:noFill/>
        </p:spPr>
      </p:pic>
      <p:pic>
        <p:nvPicPr>
          <p:cNvPr id="1027" name="Picture 3" descr="C:\Users\lenovo\Desktop\Adsız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2976" y="2892569"/>
            <a:ext cx="395471" cy="284739"/>
          </a:xfrm>
          <a:prstGeom prst="rect">
            <a:avLst/>
          </a:prstGeom>
          <a:noFill/>
        </p:spPr>
      </p:pic>
      <p:pic>
        <p:nvPicPr>
          <p:cNvPr id="1028" name="Picture 4" descr="C:\Users\lenovo\Desktop\png-transparent-facebook-logo-facebook-inc-logo-computer-icons-like-button-facebook-icon-angle-text-rectangle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12850" y="3290018"/>
            <a:ext cx="339725" cy="408778"/>
          </a:xfrm>
          <a:prstGeom prst="rect">
            <a:avLst/>
          </a:prstGeom>
          <a:noFill/>
        </p:spPr>
      </p:pic>
      <p:pic>
        <p:nvPicPr>
          <p:cNvPr id="1029" name="Picture 5" descr="C:\Users\lenovo\Desktop\indir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196544" y="3749243"/>
            <a:ext cx="368530" cy="3701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93229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Unvan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tr-TR" dirty="0" smtClean="0">
                <a:ea typeface="Tahoma" panose="020B0604030504040204" pitchFamily="34" charset="0"/>
                <a:cs typeface="Tahoma" panose="020B0604030504040204" pitchFamily="34" charset="0"/>
              </a:rPr>
              <a:t>ABANCI DİLLER YÜKSEKOKULU</a:t>
            </a:r>
            <a:endParaRPr lang="tr-TR" dirty="0"/>
          </a:p>
        </p:txBody>
      </p:sp>
      <p:sp>
        <p:nvSpPr>
          <p:cNvPr id="9" name="İçerik Yer Tutucusu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 smtClean="0">
                <a:solidFill>
                  <a:srgbClr val="3A296E"/>
                </a:solidFill>
              </a:rPr>
              <a:t>Burdur Mehmet Akif Ersoy Üniversitesi - Yabancı Diller Yüksekokulu 2012 yılında kurulmuştur</a:t>
            </a:r>
            <a:r>
              <a:rPr lang="tr-TR" dirty="0" smtClean="0">
                <a:solidFill>
                  <a:srgbClr val="3A296E"/>
                </a:solidFill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tr-TR" dirty="0" smtClean="0">
                <a:solidFill>
                  <a:srgbClr val="3A296E"/>
                </a:solidFill>
              </a:rPr>
              <a:t>Yüksekokulun akıllı </a:t>
            </a:r>
            <a:r>
              <a:rPr lang="tr-TR" dirty="0" smtClean="0">
                <a:solidFill>
                  <a:srgbClr val="3A296E"/>
                </a:solidFill>
              </a:rPr>
              <a:t>tahta, projektör ve ses sistemi ile donanımlı </a:t>
            </a:r>
            <a:r>
              <a:rPr lang="tr-TR" dirty="0" smtClean="0">
                <a:solidFill>
                  <a:srgbClr val="3A296E"/>
                </a:solidFill>
              </a:rPr>
              <a:t>5 adet dersliği bulunmaktadır.</a:t>
            </a:r>
          </a:p>
          <a:p>
            <a:pPr>
              <a:lnSpc>
                <a:spcPct val="200000"/>
              </a:lnSpc>
            </a:pPr>
            <a:r>
              <a:rPr lang="tr-TR" dirty="0" smtClean="0">
                <a:solidFill>
                  <a:srgbClr val="3A296E"/>
                </a:solidFill>
              </a:rPr>
              <a:t>Ayrıca, </a:t>
            </a:r>
            <a:r>
              <a:rPr lang="tr-TR" dirty="0" smtClean="0">
                <a:solidFill>
                  <a:srgbClr val="3A296E"/>
                </a:solidFill>
              </a:rPr>
              <a:t>öğrencilerin ders materyallerini kulaklıkla izleyip dinleyebilecekleri bilgisayar </a:t>
            </a:r>
            <a:r>
              <a:rPr lang="tr-TR" dirty="0" err="1" smtClean="0">
                <a:solidFill>
                  <a:srgbClr val="3A296E"/>
                </a:solidFill>
              </a:rPr>
              <a:t>laboratuvarının</a:t>
            </a:r>
            <a:r>
              <a:rPr lang="tr-TR" dirty="0" smtClean="0">
                <a:solidFill>
                  <a:srgbClr val="3A296E"/>
                </a:solidFill>
              </a:rPr>
              <a:t> yanı sıra mini bir kütüphane de bulunmaktadır.</a:t>
            </a:r>
            <a:endParaRPr lang="tr-TR" dirty="0" smtClean="0">
              <a:solidFill>
                <a:srgbClr val="3A296E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D871D-A53A-4C76-93BE-9AD77AC53DA7}" type="slidenum">
              <a:rPr lang="tr-TR" smtClean="0"/>
              <a:pPr/>
              <a:t>2</a:t>
            </a:fld>
            <a:endParaRPr lang="tr-T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477109" y="6080369"/>
            <a:ext cx="2714891" cy="77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23481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Unvan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ea typeface="Tahoma" panose="020B0604030504040204" pitchFamily="34" charset="0"/>
                <a:cs typeface="Tahoma" panose="020B0604030504040204" pitchFamily="34" charset="0"/>
              </a:rPr>
              <a:t>YABANCI DİLLER YÜKSEKOKULU</a:t>
            </a:r>
            <a:endParaRPr lang="tr-TR" dirty="0"/>
          </a:p>
        </p:txBody>
      </p:sp>
      <p:sp>
        <p:nvSpPr>
          <p:cNvPr id="9" name="İçerik Yer Tutucusu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 smtClean="0">
                <a:solidFill>
                  <a:srgbClr val="3A296E"/>
                </a:solidFill>
              </a:rPr>
              <a:t>YDYO, </a:t>
            </a:r>
            <a:r>
              <a:rPr lang="tr-TR" dirty="0" smtClean="0">
                <a:solidFill>
                  <a:srgbClr val="3A296E"/>
                </a:solidFill>
              </a:rPr>
              <a:t>üniversitemizin tüm öğrencilerine akademik, sosyal ve iş hayatlarında ihtiyaç duyacakları yabancı dil becerilerini kazandırmayı amaçlamaktadır.</a:t>
            </a:r>
            <a:endParaRPr lang="tr-TR" dirty="0" smtClean="0"/>
          </a:p>
          <a:p>
            <a:pPr>
              <a:lnSpc>
                <a:spcPct val="200000"/>
              </a:lnSpc>
            </a:pPr>
            <a:r>
              <a:rPr lang="tr-TR" dirty="0" smtClean="0">
                <a:solidFill>
                  <a:srgbClr val="3A296E"/>
                </a:solidFill>
              </a:rPr>
              <a:t>Bu </a:t>
            </a:r>
            <a:r>
              <a:rPr lang="tr-TR" dirty="0" smtClean="0">
                <a:solidFill>
                  <a:srgbClr val="3A296E"/>
                </a:solidFill>
              </a:rPr>
              <a:t>doğrultuda, </a:t>
            </a:r>
            <a:r>
              <a:rPr lang="tr-TR" dirty="0" smtClean="0">
                <a:solidFill>
                  <a:srgbClr val="3A296E"/>
                </a:solidFill>
              </a:rPr>
              <a:t>dinamik ve iletişim odaklı kadrosu ile yabancı dil eğitim sürecinde yaratıcı ve kendine güvenen bireyler yetiştirmeyi hedefliyoruz.</a:t>
            </a:r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D871D-A53A-4C76-93BE-9AD77AC53DA7}" type="slidenum">
              <a:rPr lang="tr-TR" smtClean="0"/>
              <a:pPr/>
              <a:t>3</a:t>
            </a:fld>
            <a:endParaRPr lang="tr-T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477109" y="6080369"/>
            <a:ext cx="2714891" cy="77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07338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Unvan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ea typeface="Tahoma" panose="020B0604030504040204" pitchFamily="34" charset="0"/>
                <a:cs typeface="Tahoma" panose="020B0604030504040204" pitchFamily="34" charset="0"/>
              </a:rPr>
              <a:t>YABANCI DİLLER YÜKSEKOKULU</a:t>
            </a:r>
            <a:endParaRPr lang="tr-TR" dirty="0"/>
          </a:p>
        </p:txBody>
      </p:sp>
      <p:sp>
        <p:nvSpPr>
          <p:cNvPr id="9" name="İçerik Yer Tutucusu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 smtClean="0">
                <a:solidFill>
                  <a:srgbClr val="3A296E"/>
                </a:solidFill>
              </a:rPr>
              <a:t>Amacımız, çağdaş ve dinamik dil öğretimi anlayışını üniversitemizin hedefleri ile birleştirerek kaliteli ve çağdaş bir dil eğitimi </a:t>
            </a:r>
            <a:r>
              <a:rPr lang="tr-TR" dirty="0" smtClean="0">
                <a:solidFill>
                  <a:srgbClr val="3A296E"/>
                </a:solidFill>
              </a:rPr>
              <a:t>sunmak ve</a:t>
            </a:r>
          </a:p>
          <a:p>
            <a:pPr>
              <a:lnSpc>
                <a:spcPct val="200000"/>
              </a:lnSpc>
            </a:pPr>
            <a:r>
              <a:rPr lang="tr-TR" dirty="0" smtClean="0">
                <a:solidFill>
                  <a:srgbClr val="3A296E"/>
                </a:solidFill>
              </a:rPr>
              <a:t>Böylece, </a:t>
            </a:r>
            <a:r>
              <a:rPr lang="tr-TR" dirty="0" smtClean="0">
                <a:solidFill>
                  <a:srgbClr val="3A296E"/>
                </a:solidFill>
              </a:rPr>
              <a:t>güncel eğitim-öğretim yaklaşımlarını gözeterek kendini geliştiren nitelikli bir eğitim kurumu </a:t>
            </a:r>
            <a:r>
              <a:rPr lang="tr-TR" dirty="0" smtClean="0">
                <a:solidFill>
                  <a:srgbClr val="3A296E"/>
                </a:solidFill>
              </a:rPr>
              <a:t>olmaktır.</a:t>
            </a:r>
            <a:endParaRPr lang="tr-TR" b="1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D871D-A53A-4C76-93BE-9AD77AC53DA7}" type="slidenum">
              <a:rPr lang="tr-TR" smtClean="0"/>
              <a:pPr/>
              <a:t>4</a:t>
            </a:fld>
            <a:endParaRPr lang="tr-T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477109" y="6080369"/>
            <a:ext cx="2714891" cy="77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07338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Unvan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ea typeface="Tahoma" panose="020B0604030504040204" pitchFamily="34" charset="0"/>
                <a:cs typeface="Tahoma" panose="020B0604030504040204" pitchFamily="34" charset="0"/>
              </a:rPr>
              <a:t>YABANCI DİLLER YÜKSEKOKULU</a:t>
            </a:r>
            <a:endParaRPr lang="tr-TR" dirty="0"/>
          </a:p>
        </p:txBody>
      </p:sp>
      <p:sp>
        <p:nvSpPr>
          <p:cNvPr id="9" name="İçerik Yer Tutucusu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 err="1" smtClean="0">
                <a:solidFill>
                  <a:srgbClr val="3A296E"/>
                </a:solidFill>
              </a:rPr>
              <a:t>YDYO’da</a:t>
            </a:r>
            <a:r>
              <a:rPr lang="tr-TR" dirty="0" smtClean="0">
                <a:solidFill>
                  <a:srgbClr val="3A296E"/>
                </a:solidFill>
              </a:rPr>
              <a:t> </a:t>
            </a:r>
            <a:r>
              <a:rPr lang="tr-TR" dirty="0" smtClean="0">
                <a:solidFill>
                  <a:srgbClr val="3A296E"/>
                </a:solidFill>
              </a:rPr>
              <a:t>toplam </a:t>
            </a:r>
            <a:r>
              <a:rPr lang="tr-TR" dirty="0" smtClean="0">
                <a:solidFill>
                  <a:srgbClr val="3A296E"/>
                </a:solidFill>
              </a:rPr>
              <a:t>19 öğretim </a:t>
            </a:r>
            <a:r>
              <a:rPr lang="tr-TR" dirty="0" smtClean="0">
                <a:solidFill>
                  <a:srgbClr val="3A296E"/>
                </a:solidFill>
              </a:rPr>
              <a:t>elemanı görev yapmaktadır: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tr-TR" dirty="0" smtClean="0"/>
              <a:t>17 İngilizce öğretim görevlisi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tr-TR" dirty="0" smtClean="0"/>
              <a:t>1 Almanca öğretim görevlisi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tr-TR" dirty="0" smtClean="0"/>
              <a:t>1 Arapça öğretim </a:t>
            </a:r>
            <a:r>
              <a:rPr lang="tr-TR" dirty="0" smtClean="0"/>
              <a:t>görevlisi (İlahiyat </a:t>
            </a:r>
            <a:r>
              <a:rPr lang="tr-TR" dirty="0" smtClean="0"/>
              <a:t>Fakültesi'nde </a:t>
            </a:r>
            <a:r>
              <a:rPr lang="tr-TR" dirty="0" smtClean="0"/>
              <a:t>görevlendirilmiştir)</a:t>
            </a:r>
            <a:endParaRPr lang="tr-TR" dirty="0" smtClean="0">
              <a:solidFill>
                <a:srgbClr val="3A296E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D871D-A53A-4C76-93BE-9AD77AC53DA7}" type="slidenum">
              <a:rPr lang="tr-TR" smtClean="0"/>
              <a:pPr/>
              <a:t>5</a:t>
            </a:fld>
            <a:endParaRPr lang="tr-T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477109" y="6080369"/>
            <a:ext cx="2714891" cy="77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07338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Unvan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ZORUNLU HAZIRLIK PROGRAMI</a:t>
            </a:r>
            <a:endParaRPr lang="tr-TR" dirty="0"/>
          </a:p>
        </p:txBody>
      </p:sp>
      <p:sp>
        <p:nvSpPr>
          <p:cNvPr id="9" name="İçerik Yer Tutucusu 8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tr-TR" dirty="0" smtClean="0">
                <a:solidFill>
                  <a:srgbClr val="3A296E"/>
                </a:solidFill>
              </a:rPr>
              <a:t>Yüksekokulumuzda, </a:t>
            </a:r>
            <a:r>
              <a:rPr lang="tr-TR" dirty="0" smtClean="0">
                <a:solidFill>
                  <a:srgbClr val="3A296E"/>
                </a:solidFill>
              </a:rPr>
              <a:t>Zorunlu Hazırlık Programı ve İsteğe Bağlı Hazırlık Programı olmak üzere iki tür program </a:t>
            </a:r>
            <a:r>
              <a:rPr lang="tr-TR" dirty="0" smtClean="0">
                <a:solidFill>
                  <a:srgbClr val="3A296E"/>
                </a:solidFill>
              </a:rPr>
              <a:t>sunulmaktadır.</a:t>
            </a:r>
          </a:p>
          <a:p>
            <a:pPr>
              <a:lnSpc>
                <a:spcPct val="200000"/>
              </a:lnSpc>
            </a:pPr>
            <a:r>
              <a:rPr lang="tr-TR" dirty="0" smtClean="0">
                <a:solidFill>
                  <a:srgbClr val="3A296E"/>
                </a:solidFill>
              </a:rPr>
              <a:t>Zorunlu Hazırlık Programında, İngiliz Dili Eğitimi ve İngiliz Dili ve Edebiyatı programlarına yeni başlayan öğrencilere bir akademik yıl boyunca haftada 24 saat olmak üzere toplam 720 saat İngilizce eğitimi verilmektedir</a:t>
            </a:r>
            <a:r>
              <a:rPr lang="tr-TR" dirty="0" smtClean="0">
                <a:solidFill>
                  <a:srgbClr val="3A296E"/>
                </a:solidFill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tr-TR" dirty="0" smtClean="0">
                <a:solidFill>
                  <a:srgbClr val="3A296E"/>
                </a:solidFill>
              </a:rPr>
              <a:t>Bu program kapsamında, </a:t>
            </a:r>
            <a:r>
              <a:rPr lang="tr-TR" dirty="0" smtClean="0">
                <a:solidFill>
                  <a:srgbClr val="3A296E"/>
                </a:solidFill>
              </a:rPr>
              <a:t>öğrencilerin İngilizce dil becerilerinin (okuma, yazma, dinleme ve konuşma) C1 düzeyine yükseltilmesi ve bölüm derslerine hazırlanması amaçlanmaktadır.</a:t>
            </a:r>
            <a:endParaRPr lang="tr-TR" dirty="0">
              <a:solidFill>
                <a:srgbClr val="3A296E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D871D-A53A-4C76-93BE-9AD77AC53DA7}" type="slidenum">
              <a:rPr lang="tr-TR" smtClean="0"/>
              <a:pPr/>
              <a:t>6</a:t>
            </a:fld>
            <a:endParaRPr lang="tr-T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477109" y="6080369"/>
            <a:ext cx="2714891" cy="77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07338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Unvan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İSTEĞE BAĞLI </a:t>
            </a:r>
            <a:r>
              <a:rPr lang="tr-TR" dirty="0" smtClean="0"/>
              <a:t>HAZIRLIK PROGRAMI</a:t>
            </a:r>
            <a:endParaRPr lang="tr-TR" dirty="0"/>
          </a:p>
        </p:txBody>
      </p:sp>
      <p:sp>
        <p:nvSpPr>
          <p:cNvPr id="9" name="İçerik Yer Tutucusu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 smtClean="0">
                <a:solidFill>
                  <a:srgbClr val="3A296E"/>
                </a:solidFill>
              </a:rPr>
              <a:t>İsteğe Bağlı Hazırlık </a:t>
            </a:r>
            <a:r>
              <a:rPr lang="tr-TR" dirty="0" smtClean="0">
                <a:solidFill>
                  <a:srgbClr val="3A296E"/>
                </a:solidFill>
              </a:rPr>
              <a:t>Programı'nda, </a:t>
            </a:r>
            <a:r>
              <a:rPr lang="tr-TR" dirty="0" smtClean="0">
                <a:solidFill>
                  <a:srgbClr val="3A296E"/>
                </a:solidFill>
              </a:rPr>
              <a:t>üniversitemize yeni kayıt yaptıran 1. sınıf öğrencilerine kendi istekleri doğrultusunda ve kontenjan dahilinde bir akademik yıl için haftada 22 saat olmak üzere toplam 660 saat İngilizce eğitimi </a:t>
            </a:r>
            <a:r>
              <a:rPr lang="tr-TR" dirty="0" smtClean="0">
                <a:solidFill>
                  <a:srgbClr val="3A296E"/>
                </a:solidFill>
              </a:rPr>
              <a:t>verilmektedir.</a:t>
            </a:r>
          </a:p>
          <a:p>
            <a:pPr>
              <a:lnSpc>
                <a:spcPct val="200000"/>
              </a:lnSpc>
            </a:pPr>
            <a:r>
              <a:rPr lang="tr-TR" dirty="0" smtClean="0">
                <a:solidFill>
                  <a:srgbClr val="3A296E"/>
                </a:solidFill>
              </a:rPr>
              <a:t>Program </a:t>
            </a:r>
            <a:r>
              <a:rPr lang="tr-TR" dirty="0" smtClean="0">
                <a:solidFill>
                  <a:srgbClr val="3A296E"/>
                </a:solidFill>
              </a:rPr>
              <a:t>kapsamında, </a:t>
            </a:r>
            <a:r>
              <a:rPr lang="tr-TR" dirty="0" smtClean="0">
                <a:solidFill>
                  <a:srgbClr val="3A296E"/>
                </a:solidFill>
              </a:rPr>
              <a:t>öğrencilerin İngilizce dil becerilerinin (okuma, yazma, dinleme ve konuşma) B1 seviyesine yükseltilmesi amaçlanmaktadır.</a:t>
            </a:r>
            <a:endParaRPr lang="tr-TR" dirty="0">
              <a:solidFill>
                <a:srgbClr val="3A296E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D871D-A53A-4C76-93BE-9AD77AC53DA7}" type="slidenum">
              <a:rPr lang="tr-TR" smtClean="0"/>
              <a:pPr/>
              <a:t>7</a:t>
            </a:fld>
            <a:endParaRPr lang="tr-T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477109" y="6080369"/>
            <a:ext cx="2714891" cy="77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07338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Unvan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ea typeface="Tahoma" panose="020B0604030504040204" pitchFamily="34" charset="0"/>
                <a:cs typeface="Tahoma" panose="020B0604030504040204" pitchFamily="34" charset="0"/>
              </a:rPr>
              <a:t>DERSLER</a:t>
            </a:r>
            <a:endParaRPr lang="tr-TR" dirty="0"/>
          </a:p>
        </p:txBody>
      </p:sp>
      <p:sp>
        <p:nvSpPr>
          <p:cNvPr id="9" name="İçerik Yer Tutucusu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 smtClean="0">
                <a:solidFill>
                  <a:srgbClr val="3A296E"/>
                </a:solidFill>
              </a:rPr>
              <a:t>Hazırlık </a:t>
            </a:r>
            <a:r>
              <a:rPr lang="tr-TR" dirty="0" smtClean="0">
                <a:solidFill>
                  <a:srgbClr val="3A296E"/>
                </a:solidFill>
              </a:rPr>
              <a:t>sınıflarında 5 farklı ders verilmektedir. Bunlar:</a:t>
            </a:r>
          </a:p>
          <a:p>
            <a:pPr>
              <a:lnSpc>
                <a:spcPct val="200000"/>
              </a:lnSpc>
            </a:pPr>
            <a:r>
              <a:rPr lang="tr-TR" dirty="0" smtClean="0">
                <a:solidFill>
                  <a:srgbClr val="3A296E"/>
                </a:solidFill>
              </a:rPr>
              <a:t>Ana </a:t>
            </a:r>
            <a:r>
              <a:rPr lang="tr-TR" dirty="0" smtClean="0">
                <a:solidFill>
                  <a:srgbClr val="3A296E"/>
                </a:solidFill>
              </a:rPr>
              <a:t>Ders</a:t>
            </a:r>
            <a:endParaRPr lang="tr-TR" dirty="0" smtClean="0">
              <a:solidFill>
                <a:srgbClr val="3A296E"/>
              </a:solidFill>
            </a:endParaRPr>
          </a:p>
          <a:p>
            <a:pPr>
              <a:lnSpc>
                <a:spcPct val="200000"/>
              </a:lnSpc>
            </a:pPr>
            <a:r>
              <a:rPr lang="tr-TR" dirty="0" smtClean="0">
                <a:solidFill>
                  <a:srgbClr val="3A296E"/>
                </a:solidFill>
              </a:rPr>
              <a:t>Pratik </a:t>
            </a:r>
            <a:r>
              <a:rPr lang="tr-TR" dirty="0" smtClean="0">
                <a:solidFill>
                  <a:srgbClr val="3A296E"/>
                </a:solidFill>
              </a:rPr>
              <a:t>İngilizce</a:t>
            </a:r>
            <a:endParaRPr lang="tr-TR" dirty="0" smtClean="0">
              <a:solidFill>
                <a:srgbClr val="3A296E"/>
              </a:solidFill>
            </a:endParaRPr>
          </a:p>
          <a:p>
            <a:pPr>
              <a:lnSpc>
                <a:spcPct val="200000"/>
              </a:lnSpc>
            </a:pPr>
            <a:r>
              <a:rPr lang="tr-TR" dirty="0" smtClean="0">
                <a:solidFill>
                  <a:srgbClr val="3A296E"/>
                </a:solidFill>
              </a:rPr>
              <a:t>Okuma</a:t>
            </a:r>
          </a:p>
          <a:p>
            <a:pPr>
              <a:lnSpc>
                <a:spcPct val="200000"/>
              </a:lnSpc>
            </a:pPr>
            <a:r>
              <a:rPr lang="tr-TR" dirty="0" smtClean="0">
                <a:solidFill>
                  <a:srgbClr val="3A296E"/>
                </a:solidFill>
              </a:rPr>
              <a:t>Dinleme ve Konuşma</a:t>
            </a:r>
          </a:p>
          <a:p>
            <a:pPr>
              <a:lnSpc>
                <a:spcPct val="200000"/>
              </a:lnSpc>
            </a:pPr>
            <a:r>
              <a:rPr lang="tr-TR" dirty="0" smtClean="0">
                <a:solidFill>
                  <a:srgbClr val="3A296E"/>
                </a:solidFill>
              </a:rPr>
              <a:t>Yazma</a:t>
            </a:r>
            <a:endParaRPr lang="tr-TR" b="1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D871D-A53A-4C76-93BE-9AD77AC53DA7}" type="slidenum">
              <a:rPr lang="tr-TR" smtClean="0"/>
              <a:pPr/>
              <a:t>8</a:t>
            </a:fld>
            <a:endParaRPr lang="tr-T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477109" y="6080369"/>
            <a:ext cx="2714891" cy="77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07338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Unvan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ea typeface="Tahoma" panose="020B0604030504040204" pitchFamily="34" charset="0"/>
                <a:cs typeface="Tahoma" panose="020B0604030504040204" pitchFamily="34" charset="0"/>
              </a:rPr>
              <a:t>ÖĞRENCİ SAYILARI</a:t>
            </a:r>
            <a:endParaRPr lang="tr-TR" dirty="0"/>
          </a:p>
        </p:txBody>
      </p:sp>
      <p:sp>
        <p:nvSpPr>
          <p:cNvPr id="9" name="İçerik Yer Tutucusu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 smtClean="0">
                <a:solidFill>
                  <a:srgbClr val="3A296E"/>
                </a:solidFill>
              </a:rPr>
              <a:t>2022-23 Eğitim-Öğretim yılı itibari ile </a:t>
            </a:r>
            <a:r>
              <a:rPr lang="tr-TR" dirty="0" smtClean="0">
                <a:solidFill>
                  <a:srgbClr val="3A296E"/>
                </a:solidFill>
              </a:rPr>
              <a:t>yüksekokulumuzda </a:t>
            </a:r>
            <a:r>
              <a:rPr lang="tr-TR" dirty="0" smtClean="0">
                <a:solidFill>
                  <a:srgbClr val="3A296E"/>
                </a:solidFill>
              </a:rPr>
              <a:t>toplam 194 öğrenci eğitim görmektedir</a:t>
            </a:r>
            <a:r>
              <a:rPr lang="tr-TR" dirty="0" smtClean="0">
                <a:solidFill>
                  <a:srgbClr val="3A296E"/>
                </a:solidFill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tr-TR" dirty="0" smtClean="0">
                <a:solidFill>
                  <a:srgbClr val="3A296E"/>
                </a:solidFill>
              </a:rPr>
              <a:t>Bunlardan 106'sı isteğe bağlı hazırlık programında, 88'i ise zorunlu hazırlık programında </a:t>
            </a:r>
            <a:r>
              <a:rPr lang="tr-TR" dirty="0" smtClean="0">
                <a:solidFill>
                  <a:srgbClr val="3A296E"/>
                </a:solidFill>
              </a:rPr>
              <a:t>eğitim almaktadır</a:t>
            </a:r>
            <a:r>
              <a:rPr lang="tr-TR" dirty="0" smtClean="0">
                <a:solidFill>
                  <a:srgbClr val="3A296E"/>
                </a:solidFill>
              </a:rPr>
              <a:t>.</a:t>
            </a:r>
            <a:endParaRPr lang="tr-TR" dirty="0">
              <a:solidFill>
                <a:srgbClr val="3A296E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D871D-A53A-4C76-93BE-9AD77AC53DA7}" type="slidenum">
              <a:rPr lang="tr-TR" smtClean="0"/>
              <a:pPr/>
              <a:t>9</a:t>
            </a:fld>
            <a:endParaRPr lang="tr-T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477109" y="6080369"/>
            <a:ext cx="2714891" cy="777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94191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Mavi Yeşil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</TotalTime>
  <Words>449</Words>
  <Application>Microsoft Office PowerPoint</Application>
  <PresentationFormat>Özel</PresentationFormat>
  <Paragraphs>66</Paragraphs>
  <Slides>11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Office Teması</vt:lpstr>
      <vt:lpstr>  YABANCI DİLLER YÜKSEKOKULU</vt:lpstr>
      <vt:lpstr>YABANCI DİLLER YÜKSEKOKULU</vt:lpstr>
      <vt:lpstr>YABANCI DİLLER YÜKSEKOKULU</vt:lpstr>
      <vt:lpstr>YABANCI DİLLER YÜKSEKOKULU</vt:lpstr>
      <vt:lpstr>YABANCI DİLLER YÜKSEKOKULU</vt:lpstr>
      <vt:lpstr>ZORUNLU HAZIRLIK PROGRAMI</vt:lpstr>
      <vt:lpstr>İSTEĞE BAĞLI HAZIRLIK PROGRAMI</vt:lpstr>
      <vt:lpstr>DERSLER</vt:lpstr>
      <vt:lpstr>ÖĞRENCİ SAYILARI</vt:lpstr>
      <vt:lpstr>Ortak Zorunlu Yabancı Dil Dersi</vt:lpstr>
      <vt:lpstr>Slayt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Öğr. Gör. Atilla GÜRCAN</dc:creator>
  <cp:lastModifiedBy>lenovo</cp:lastModifiedBy>
  <cp:revision>50</cp:revision>
  <cp:lastPrinted>2023-05-09T11:07:46Z</cp:lastPrinted>
  <dcterms:created xsi:type="dcterms:W3CDTF">2016-03-01T11:37:48Z</dcterms:created>
  <dcterms:modified xsi:type="dcterms:W3CDTF">2023-05-31T15:10:59Z</dcterms:modified>
</cp:coreProperties>
</file>