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70" r:id="rId4"/>
    <p:sldId id="269" r:id="rId5"/>
    <p:sldId id="268" r:id="rId6"/>
    <p:sldId id="267" r:id="rId7"/>
    <p:sldId id="266" r:id="rId8"/>
    <p:sldId id="265" r:id="rId9"/>
    <p:sldId id="271" r:id="rId10"/>
    <p:sldId id="272" r:id="rId11"/>
    <p:sldId id="264" r:id="rId12"/>
  </p:sldIdLst>
  <p:sldSz cx="12192000" cy="6858000"/>
  <p:notesSz cx="9144000" cy="6858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Kapak" id="{9117BA2F-6174-48AE-8A4B-2F39488575A0}">
          <p14:sldIdLst>
            <p14:sldId id="256"/>
          </p14:sldIdLst>
        </p14:section>
        <p14:section name="Birinci Bölüm" id="{2D066E75-1799-451B-8819-E6832EBE106E}">
          <p14:sldIdLst>
            <p14:sldId id="257"/>
            <p14:sldId id="270"/>
            <p14:sldId id="269"/>
            <p14:sldId id="268"/>
            <p14:sldId id="267"/>
            <p14:sldId id="266"/>
            <p14:sldId id="265"/>
            <p14:sldId id="271"/>
            <p14:sldId id="272"/>
            <p14:sldId id="273"/>
            <p14:sldId id="264"/>
          </p14:sldIdLst>
        </p14:section>
        <p14:section name="İkinci Bölüm" id="{08534CCC-212C-4EF1-A05C-4748B981C27B}">
          <p14:sldIdLst/>
        </p14:section>
      </p14:sectionLst>
    </p:ex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3A296E"/>
    <a:srgbClr val="3A266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987" autoAdjust="0"/>
    <p:restoredTop sz="94660"/>
  </p:normalViewPr>
  <p:slideViewPr>
    <p:cSldViewPr snapToGrid="0">
      <p:cViewPr varScale="1">
        <p:scale>
          <a:sx n="69" d="100"/>
          <a:sy n="69" d="100"/>
        </p:scale>
        <p:origin x="-524" y="-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3" d="100"/>
          <a:sy n="63" d="100"/>
        </p:scale>
        <p:origin x="3134" y="72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>
            <a:extLst>
              <a:ext uri="{FF2B5EF4-FFF2-40B4-BE49-F238E27FC236}">
                <a16:creationId xmlns:a16="http://schemas.microsoft.com/office/drawing/2014/main" xmlns="" id="{3B6A497C-F7A4-4595-856F-8C6F670FF35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xmlns="" id="{EBAAE30D-AE33-4665-8DD3-1F0CEE73D90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79484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B03FB3-266A-4AD6-AA94-20AF8F0C9BDF}" type="datetimeFigureOut">
              <a:rPr lang="tr-TR" smtClean="0"/>
              <a:pPr/>
              <a:t>31.05.2023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xmlns="" id="{E22CEE3A-A228-4A43-A2AC-1B6F8314ED2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xmlns="" id="{A4B11809-3947-45E0-B32B-DA12BECE631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D6355E-4DC3-41DA-86F7-04C58491ED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5243262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412A23-4CD7-4F72-9C4A-E6121004F3C7}" type="datetimeFigureOut">
              <a:rPr lang="tr-TR" smtClean="0"/>
              <a:pPr/>
              <a:t>31.05.2023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B5DB8-2A7B-46FE-845B-397EE565D09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4014530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CB5DB8-2A7B-46FE-845B-397EE565D099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7916479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CB5DB8-2A7B-46FE-845B-397EE565D099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5065733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CB5DB8-2A7B-46FE-845B-397EE565D099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5392702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CB5DB8-2A7B-46FE-845B-397EE565D099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9279003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CB5DB8-2A7B-46FE-845B-397EE565D099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9811661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CB5DB8-2A7B-46FE-845B-397EE565D099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7624827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CB5DB8-2A7B-46FE-845B-397EE565D099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3743690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CB5DB8-2A7B-46FE-845B-397EE565D099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8714742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CB5DB8-2A7B-46FE-845B-397EE565D099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8426902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CB5DB8-2A7B-46FE-845B-397EE565D099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7544647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CB5DB8-2A7B-46FE-845B-397EE565D099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502654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Resim 8">
            <a:extLst>
              <a:ext uri="{FF2B5EF4-FFF2-40B4-BE49-F238E27FC236}">
                <a16:creationId xmlns:a16="http://schemas.microsoft.com/office/drawing/2014/main" xmlns="" id="{F2804D3D-12A9-4460-B5CE-538423672E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374904" y="1949336"/>
            <a:ext cx="11817096" cy="848728"/>
          </a:xfrm>
        </p:spPr>
        <p:txBody>
          <a:bodyPr anchor="b">
            <a:normAutofit/>
          </a:bodyPr>
          <a:lstStyle>
            <a:lvl1pPr algn="l">
              <a:defRPr sz="4000">
                <a:solidFill>
                  <a:srgbClr val="002060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tr-TR" dirty="0"/>
              <a:t>Asıl başlık stili için tıklayın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374904" y="3137224"/>
            <a:ext cx="5989320" cy="587577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Trebuchet MS" panose="020B0603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fld id="{73A9ABF6-AD45-4B13-B2E8-BD2CD1E78FCF}" type="datetime1">
              <a:rPr lang="tr-TR" smtClean="0"/>
              <a:pPr/>
              <a:t>31.05.2023</a:t>
            </a:fld>
            <a:endParaRPr lang="tr-TR"/>
          </a:p>
        </p:txBody>
      </p:sp>
      <p:sp>
        <p:nvSpPr>
          <p:cNvPr id="7" name="Dikdörtgen 6"/>
          <p:cNvSpPr/>
          <p:nvPr userDrawn="1"/>
        </p:nvSpPr>
        <p:spPr>
          <a:xfrm>
            <a:off x="4589417" y="6174376"/>
            <a:ext cx="2969623" cy="6836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fld id="{049D871D-A53A-4C76-93BE-9AD77AC53DA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3816927" cy="365125"/>
          </a:xfrm>
        </p:spPr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548523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EE853-4DDD-41AC-9893-E84880C501EE}" type="datetime1">
              <a:rPr lang="tr-TR" smtClean="0"/>
              <a:pPr/>
              <a:t>31.05.2023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D871D-A53A-4C76-93BE-9AD77AC53DA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245085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1354C-4CDF-45A0-9D0E-B40F5866A71F}" type="datetime1">
              <a:rPr lang="tr-TR" smtClean="0"/>
              <a:pPr/>
              <a:t>31.05.2023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D871D-A53A-4C76-93BE-9AD77AC53DA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20305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Resim 8">
            <a:extLst>
              <a:ext uri="{FF2B5EF4-FFF2-40B4-BE49-F238E27FC236}">
                <a16:creationId xmlns:a16="http://schemas.microsoft.com/office/drawing/2014/main" xmlns="" id="{65D67B01-2E48-4F63-85D6-76BAB44C9BE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90450" y="734121"/>
            <a:ext cx="11396749" cy="795424"/>
          </a:xfrm>
        </p:spPr>
        <p:txBody>
          <a:bodyPr>
            <a:normAutofit/>
          </a:bodyPr>
          <a:lstStyle>
            <a:lvl1pPr>
              <a:defRPr sz="2400" b="1">
                <a:solidFill>
                  <a:srgbClr val="002060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tr-TR" dirty="0"/>
              <a:t>Asıl başlık stili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90451" y="1825625"/>
            <a:ext cx="11396749" cy="4142913"/>
          </a:xfrm>
        </p:spPr>
        <p:txBody>
          <a:bodyPr>
            <a:normAutofit/>
          </a:bodyPr>
          <a:lstStyle>
            <a:lvl1pPr>
              <a:defRPr sz="1800">
                <a:solidFill>
                  <a:srgbClr val="002060"/>
                </a:solidFill>
                <a:latin typeface="Trebuchet MS" panose="020B0603020202020204" pitchFamily="34" charset="0"/>
              </a:defRPr>
            </a:lvl1pPr>
            <a:lvl2pPr marL="685800" indent="-228600">
              <a:buFont typeface="Wingdings" panose="05000000000000000000" pitchFamily="2" charset="2"/>
              <a:buChar char="ü"/>
              <a:defRPr sz="1800">
                <a:solidFill>
                  <a:srgbClr val="002060"/>
                </a:solidFill>
                <a:latin typeface="Trebuchet MS" panose="020B0603020202020204" pitchFamily="34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 sz="1800">
                <a:solidFill>
                  <a:srgbClr val="002060"/>
                </a:solidFill>
                <a:latin typeface="Trebuchet MS" panose="020B0603020202020204" pitchFamily="34" charset="0"/>
              </a:defRPr>
            </a:lvl3pPr>
            <a:lvl4pPr marL="1600200" indent="-228600">
              <a:buFont typeface="Wingdings" panose="05000000000000000000" pitchFamily="2" charset="2"/>
              <a:buChar char="Ø"/>
              <a:defRPr sz="1800">
                <a:solidFill>
                  <a:srgbClr val="002060"/>
                </a:solidFill>
                <a:latin typeface="Trebuchet MS" panose="020B0603020202020204" pitchFamily="34" charset="0"/>
              </a:defRPr>
            </a:lvl4pPr>
            <a:lvl5pPr marL="2057400" indent="-228600">
              <a:buFont typeface="Wingdings" panose="05000000000000000000" pitchFamily="2" charset="2"/>
              <a:buChar char="v"/>
              <a:defRPr sz="1800">
                <a:solidFill>
                  <a:srgbClr val="002060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>
          <a:xfrm>
            <a:off x="7373388" y="6258213"/>
            <a:ext cx="1307177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Trebuchet MS" panose="020B0603020202020204" pitchFamily="34" charset="0"/>
              </a:defRPr>
            </a:lvl1pPr>
          </a:lstStyle>
          <a:p>
            <a:endParaRPr lang="tr-TR" dirty="0"/>
          </a:p>
        </p:txBody>
      </p:sp>
      <p:sp>
        <p:nvSpPr>
          <p:cNvPr id="8" name="Dikdörtgen 7"/>
          <p:cNvSpPr/>
          <p:nvPr userDrawn="1"/>
        </p:nvSpPr>
        <p:spPr>
          <a:xfrm>
            <a:off x="4320245" y="6110797"/>
            <a:ext cx="2969623" cy="683623"/>
          </a:xfrm>
          <a:prstGeom prst="rect">
            <a:avLst/>
          </a:prstGeom>
          <a:solidFill>
            <a:srgbClr val="3A29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11155680" y="6270047"/>
            <a:ext cx="73152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Trebuchet MS" panose="020B0603020202020204" pitchFamily="34" charset="0"/>
              </a:defRPr>
            </a:lvl1pPr>
          </a:lstStyle>
          <a:p>
            <a:fld id="{049D871D-A53A-4C76-93BE-9AD77AC53DA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4189616" y="6248286"/>
            <a:ext cx="1463040" cy="3651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Trebuchet MS" panose="020B0603020202020204" pitchFamily="34" charset="0"/>
              </a:defRPr>
            </a:lvl1pPr>
          </a:lstStyle>
          <a:p>
            <a:fld id="{9BA4A257-0479-48D5-9ED4-2FA6322594FF}" type="datetime1">
              <a:rPr lang="tr-TR" smtClean="0"/>
              <a:pPr/>
              <a:t>31.05.2023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298517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15C96-1C62-429C-A6A2-30EE0B79975A}" type="datetime1">
              <a:rPr lang="tr-TR" smtClean="0"/>
              <a:pPr/>
              <a:t>31.05.2023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D871D-A53A-4C76-93BE-9AD77AC53DA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542201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>
            <a:extLst>
              <a:ext uri="{FF2B5EF4-FFF2-40B4-BE49-F238E27FC236}">
                <a16:creationId xmlns:a16="http://schemas.microsoft.com/office/drawing/2014/main" xmlns="" id="{D83EC5BF-56F8-4A17-A304-E21287C1F9B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90450" y="1825625"/>
            <a:ext cx="5529350" cy="4093037"/>
          </a:xfrm>
        </p:spPr>
        <p:txBody>
          <a:bodyPr>
            <a:norm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>
                <a:solidFill>
                  <a:srgbClr val="002060"/>
                </a:solidFill>
                <a:latin typeface="Trebuchet MS" panose="020B0603020202020204" pitchFamily="34" charset="0"/>
              </a:defRPr>
            </a:lvl1pPr>
            <a:lvl2pPr marL="6858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>
                <a:solidFill>
                  <a:srgbClr val="002060"/>
                </a:solidFill>
                <a:latin typeface="Trebuchet MS" panose="020B0603020202020204" pitchFamily="34" charset="0"/>
              </a:defRPr>
            </a:lvl2pPr>
            <a:lvl3pPr marL="11430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>
                <a:solidFill>
                  <a:srgbClr val="002060"/>
                </a:solidFill>
                <a:latin typeface="Trebuchet MS" panose="020B0603020202020204" pitchFamily="34" charset="0"/>
              </a:defRPr>
            </a:lvl3pPr>
            <a:lvl4pPr marL="16002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>
                <a:solidFill>
                  <a:srgbClr val="002060"/>
                </a:solidFill>
                <a:latin typeface="Trebuchet MS" panose="020B0603020202020204" pitchFamily="34" charset="0"/>
              </a:defRPr>
            </a:lvl4pPr>
            <a:lvl5pPr marL="20574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>
                <a:solidFill>
                  <a:srgbClr val="002060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714999" cy="4093037"/>
          </a:xfrm>
        </p:spPr>
        <p:txBody>
          <a:bodyPr>
            <a:normAutofit/>
          </a:bodyPr>
          <a:lstStyle>
            <a:lvl1pPr>
              <a:defRPr sz="1800">
                <a:solidFill>
                  <a:srgbClr val="002060"/>
                </a:solidFill>
                <a:latin typeface="Trebuchet MS" panose="020B0603020202020204" pitchFamily="34" charset="0"/>
              </a:defRPr>
            </a:lvl1pPr>
            <a:lvl2pPr>
              <a:defRPr sz="1800">
                <a:solidFill>
                  <a:srgbClr val="002060"/>
                </a:solidFill>
                <a:latin typeface="Trebuchet MS" panose="020B0603020202020204" pitchFamily="34" charset="0"/>
              </a:defRPr>
            </a:lvl2pPr>
            <a:lvl3pPr>
              <a:defRPr sz="1800">
                <a:solidFill>
                  <a:srgbClr val="002060"/>
                </a:solidFill>
                <a:latin typeface="Trebuchet MS" panose="020B0603020202020204" pitchFamily="34" charset="0"/>
              </a:defRPr>
            </a:lvl3pPr>
            <a:lvl4pPr>
              <a:defRPr sz="1800">
                <a:solidFill>
                  <a:srgbClr val="002060"/>
                </a:solidFill>
                <a:latin typeface="Trebuchet MS" panose="020B0603020202020204" pitchFamily="34" charset="0"/>
              </a:defRPr>
            </a:lvl4pPr>
            <a:lvl5pPr>
              <a:defRPr sz="1800">
                <a:solidFill>
                  <a:srgbClr val="002060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9" name="Unvan 1"/>
          <p:cNvSpPr>
            <a:spLocks noGrp="1"/>
          </p:cNvSpPr>
          <p:nvPr>
            <p:ph type="title"/>
          </p:nvPr>
        </p:nvSpPr>
        <p:spPr>
          <a:xfrm>
            <a:off x="490450" y="734121"/>
            <a:ext cx="11396749" cy="795424"/>
          </a:xfrm>
        </p:spPr>
        <p:txBody>
          <a:bodyPr>
            <a:normAutofit/>
          </a:bodyPr>
          <a:lstStyle>
            <a:lvl1pPr>
              <a:defRPr sz="2400" b="1">
                <a:solidFill>
                  <a:srgbClr val="002060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tr-TR" dirty="0"/>
              <a:t>Asıl başlık stili için tıklayın</a:t>
            </a:r>
          </a:p>
        </p:txBody>
      </p:sp>
      <p:sp>
        <p:nvSpPr>
          <p:cNvPr id="11" name="Alt Bilgi Yer Tutucusu 4"/>
          <p:cNvSpPr>
            <a:spLocks noGrp="1"/>
          </p:cNvSpPr>
          <p:nvPr>
            <p:ph type="ftr" sz="quarter" idx="11"/>
          </p:nvPr>
        </p:nvSpPr>
        <p:spPr>
          <a:xfrm>
            <a:off x="7373388" y="6258213"/>
            <a:ext cx="1307177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Trebuchet MS" panose="020B0603020202020204" pitchFamily="34" charset="0"/>
              </a:defRPr>
            </a:lvl1pPr>
          </a:lstStyle>
          <a:p>
            <a:endParaRPr lang="tr-TR" dirty="0"/>
          </a:p>
        </p:txBody>
      </p:sp>
      <p:sp>
        <p:nvSpPr>
          <p:cNvPr id="12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11155680" y="6270047"/>
            <a:ext cx="73152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Trebuchet MS" panose="020B0603020202020204" pitchFamily="34" charset="0"/>
              </a:defRPr>
            </a:lvl1pPr>
          </a:lstStyle>
          <a:p>
            <a:fld id="{049D871D-A53A-4C76-93BE-9AD77AC53DA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3" name="Dikdörtgen 12"/>
          <p:cNvSpPr/>
          <p:nvPr userDrawn="1"/>
        </p:nvSpPr>
        <p:spPr>
          <a:xfrm>
            <a:off x="4320245" y="6110797"/>
            <a:ext cx="2969623" cy="683623"/>
          </a:xfrm>
          <a:prstGeom prst="rect">
            <a:avLst/>
          </a:prstGeom>
          <a:solidFill>
            <a:srgbClr val="3A29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Veri Yer Tutucusu 3"/>
          <p:cNvSpPr>
            <a:spLocks noGrp="1"/>
          </p:cNvSpPr>
          <p:nvPr>
            <p:ph type="dt" sz="half" idx="10"/>
          </p:nvPr>
        </p:nvSpPr>
        <p:spPr>
          <a:xfrm>
            <a:off x="4189616" y="6248286"/>
            <a:ext cx="1463040" cy="3651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Trebuchet MS" panose="020B0603020202020204" pitchFamily="34" charset="0"/>
              </a:defRPr>
            </a:lvl1pPr>
          </a:lstStyle>
          <a:p>
            <a:fld id="{59DB828B-FB92-4708-82D5-9B35EBABB748}" type="datetime1">
              <a:rPr lang="tr-TR" smtClean="0"/>
              <a:pPr/>
              <a:t>31.05.2023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950408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B0D8F-7F39-46CB-9915-B84C3A02894E}" type="datetime1">
              <a:rPr lang="tr-TR" smtClean="0"/>
              <a:pPr/>
              <a:t>31.05.2023</a:t>
            </a:fld>
            <a:endParaRPr 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D871D-A53A-4C76-93BE-9AD77AC53DA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363650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BD18A-2234-4ED1-B3E1-C54F9FA1F6BC}" type="datetime1">
              <a:rPr lang="tr-TR" smtClean="0"/>
              <a:pPr/>
              <a:t>31.05.2023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D871D-A53A-4C76-93BE-9AD77AC53DA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05242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199C5-C52F-4234-BA5E-A94019ACFF8A}" type="datetime1">
              <a:rPr lang="tr-TR" smtClean="0"/>
              <a:pPr/>
              <a:t>31.05.2023</a:t>
            </a:fld>
            <a:endParaRPr 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D871D-A53A-4C76-93BE-9AD77AC53DA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117640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xmlns="" id="{A678DAF6-D730-49D4-9D4F-D045554C8A2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Dikdörtgen 9"/>
          <p:cNvSpPr/>
          <p:nvPr userDrawn="1"/>
        </p:nvSpPr>
        <p:spPr>
          <a:xfrm>
            <a:off x="1097280" y="1109749"/>
            <a:ext cx="10314432" cy="4044141"/>
          </a:xfrm>
          <a:prstGeom prst="rect">
            <a:avLst/>
          </a:prstGeom>
          <a:solidFill>
            <a:schemeClr val="bg1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latin typeface="Trebuchet MS" panose="020B0603020202020204" pitchFamily="34" charset="0"/>
            </a:endParaRPr>
          </a:p>
        </p:txBody>
      </p:sp>
      <p:sp>
        <p:nvSpPr>
          <p:cNvPr id="11" name="Unvan 1"/>
          <p:cNvSpPr>
            <a:spLocks noGrp="1"/>
          </p:cNvSpPr>
          <p:nvPr>
            <p:ph type="title" hasCustomPrompt="1"/>
          </p:nvPr>
        </p:nvSpPr>
        <p:spPr>
          <a:xfrm>
            <a:off x="1097280" y="1109749"/>
            <a:ext cx="10314432" cy="4044141"/>
          </a:xfrm>
        </p:spPr>
        <p:txBody>
          <a:bodyPr anchor="b"/>
          <a:lstStyle>
            <a:lvl1pPr>
              <a:defRPr sz="1800">
                <a:solidFill>
                  <a:srgbClr val="002060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tr-TR" dirty="0"/>
              <a:t>Asıl başlık stili için tıklayın</a:t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xmlns="" id="{497C58DB-B3CE-4181-9660-A67C781B0CEC}"/>
              </a:ext>
            </a:extLst>
          </p:cNvPr>
          <p:cNvSpPr/>
          <p:nvPr userDrawn="1"/>
        </p:nvSpPr>
        <p:spPr>
          <a:xfrm>
            <a:off x="1688592" y="5153890"/>
            <a:ext cx="10314432" cy="862861"/>
          </a:xfrm>
          <a:prstGeom prst="rect">
            <a:avLst/>
          </a:prstGeom>
          <a:solidFill>
            <a:srgbClr val="3A29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b="1" dirty="0">
              <a:latin typeface="Trebuchet MS" panose="020B0603020202020204" pitchFamily="34" charset="0"/>
            </a:endParaRPr>
          </a:p>
        </p:txBody>
      </p:sp>
      <p:sp>
        <p:nvSpPr>
          <p:cNvPr id="6" name="Dikdörtgen 5"/>
          <p:cNvSpPr/>
          <p:nvPr userDrawn="1"/>
        </p:nvSpPr>
        <p:spPr>
          <a:xfrm>
            <a:off x="4484914" y="6095564"/>
            <a:ext cx="2969623" cy="6836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844740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1F6CE-28ED-4BCF-BF30-AD52AE96F5B9}" type="datetime1">
              <a:rPr lang="tr-TR" smtClean="0"/>
              <a:pPr/>
              <a:t>31.05.2023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D871D-A53A-4C76-93BE-9AD77AC53DA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144696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Asıl başlık stili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8ED748-7F33-412F-88AC-A03F1FB00070}" type="datetime1">
              <a:rPr lang="tr-TR" smtClean="0"/>
              <a:pPr/>
              <a:t>31.05.2023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9D871D-A53A-4C76-93BE-9AD77AC53DA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472502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374904" y="1949336"/>
            <a:ext cx="9905169" cy="848728"/>
          </a:xfrm>
        </p:spPr>
        <p:txBody>
          <a:bodyPr/>
          <a:lstStyle/>
          <a:p>
            <a:r>
              <a:rPr lang="tr-TR" dirty="0" smtClean="0">
                <a:latin typeface="Trebuchet MS" panose="020B0603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SCHOOL OF FOREIGN LANGUAGES</a:t>
            </a:r>
            <a:endParaRPr lang="tr-TR" dirty="0">
              <a:latin typeface="Trebuchet MS" panose="020B0603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Paralelkenar 3">
            <a:extLst>
              <a:ext uri="{FF2B5EF4-FFF2-40B4-BE49-F238E27FC236}">
                <a16:creationId xmlns:a16="http://schemas.microsoft.com/office/drawing/2014/main" xmlns="" id="{ECF64E49-34BA-4A91-B6B7-16B4A394426F}"/>
              </a:ext>
            </a:extLst>
          </p:cNvPr>
          <p:cNvSpPr/>
          <p:nvPr/>
        </p:nvSpPr>
        <p:spPr>
          <a:xfrm>
            <a:off x="9839459" y="1533237"/>
            <a:ext cx="2352541" cy="1921164"/>
          </a:xfrm>
          <a:prstGeom prst="parallelogram">
            <a:avLst/>
          </a:prstGeom>
          <a:solidFill>
            <a:srgbClr val="3A29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b="1" dirty="0" smtClean="0"/>
              <a:t>MAKÜ</a:t>
            </a:r>
            <a:endParaRPr lang="tr-TR" b="1" dirty="0" smtClean="0"/>
          </a:p>
          <a:p>
            <a:pPr algn="ctr"/>
            <a:r>
              <a:rPr lang="tr-TR" sz="2400" b="1" dirty="0" smtClean="0"/>
              <a:t>YDYO</a:t>
            </a:r>
            <a:endParaRPr lang="tr-TR" b="1" dirty="0"/>
          </a:p>
        </p:txBody>
      </p:sp>
      <p:sp>
        <p:nvSpPr>
          <p:cNvPr id="5" name="Metin kutusu 4"/>
          <p:cNvSpPr txBox="1"/>
          <p:nvPr/>
        </p:nvSpPr>
        <p:spPr>
          <a:xfrm>
            <a:off x="792480" y="296091"/>
            <a:ext cx="11288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Burdur Mehmet Akif Ersoy </a:t>
            </a:r>
            <a:r>
              <a:rPr lang="tr-TR" dirty="0" err="1" smtClean="0">
                <a:solidFill>
                  <a:schemeClr val="bg1"/>
                </a:solidFill>
                <a:latin typeface="Trebuchet MS" panose="020B0603020202020204" pitchFamily="34" charset="0"/>
              </a:rPr>
              <a:t>University</a:t>
            </a:r>
            <a:endParaRPr lang="tr-TR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9094" y="6166462"/>
            <a:ext cx="2080968" cy="596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4173" y="4997871"/>
            <a:ext cx="3566990" cy="948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Dikdörtgen 6"/>
          <p:cNvSpPr/>
          <p:nvPr/>
        </p:nvSpPr>
        <p:spPr>
          <a:xfrm>
            <a:off x="8774622" y="5287229"/>
            <a:ext cx="32454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https://</a:t>
            </a:r>
            <a:r>
              <a:rPr lang="tr-TR" dirty="0" smtClean="0">
                <a:solidFill>
                  <a:schemeClr val="bg1"/>
                </a:solidFill>
              </a:rPr>
              <a:t>ydyo.mehmetakif.edu.tr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9180918" y="5576588"/>
            <a:ext cx="2581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bg1"/>
                </a:solidFill>
              </a:rPr>
              <a:t>ydyo@mehmetakif.edu.tr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204924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Unvan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Common</a:t>
            </a:r>
            <a:r>
              <a:rPr lang="tr-TR" dirty="0"/>
              <a:t> </a:t>
            </a:r>
            <a:r>
              <a:rPr lang="tr-TR" dirty="0" err="1"/>
              <a:t>Compulsory</a:t>
            </a:r>
            <a:r>
              <a:rPr lang="tr-TR" dirty="0"/>
              <a:t> </a:t>
            </a:r>
            <a:r>
              <a:rPr lang="tr-TR" dirty="0" err="1"/>
              <a:t>Foreign</a:t>
            </a:r>
            <a:r>
              <a:rPr lang="tr-TR" dirty="0"/>
              <a:t> Language </a:t>
            </a:r>
            <a:r>
              <a:rPr lang="tr-TR" dirty="0" smtClean="0"/>
              <a:t>Course</a:t>
            </a:r>
            <a:endParaRPr lang="tr-TR" dirty="0"/>
          </a:p>
        </p:txBody>
      </p:sp>
      <p:sp>
        <p:nvSpPr>
          <p:cNvPr id="9" name="İçerik Yer Tutucusu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 err="1" smtClean="0">
                <a:solidFill>
                  <a:srgbClr val="3A296E"/>
                </a:solidFill>
              </a:rPr>
              <a:t>Common</a:t>
            </a:r>
            <a:r>
              <a:rPr lang="tr-TR" dirty="0" smtClean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Compulsory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Foreign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Language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 smtClean="0">
                <a:solidFill>
                  <a:srgbClr val="3A296E"/>
                </a:solidFill>
              </a:rPr>
              <a:t>Course</a:t>
            </a:r>
            <a:r>
              <a:rPr lang="tr-TR" dirty="0" smtClean="0">
                <a:solidFill>
                  <a:srgbClr val="3A296E"/>
                </a:solidFill>
              </a:rPr>
              <a:t>, </a:t>
            </a:r>
            <a:r>
              <a:rPr lang="tr-TR" dirty="0" err="1" smtClean="0">
                <a:solidFill>
                  <a:srgbClr val="3A296E"/>
                </a:solidFill>
              </a:rPr>
              <a:t>which</a:t>
            </a:r>
            <a:r>
              <a:rPr lang="tr-TR" dirty="0" smtClean="0">
                <a:solidFill>
                  <a:srgbClr val="3A296E"/>
                </a:solidFill>
              </a:rPr>
              <a:t> is </a:t>
            </a:r>
            <a:r>
              <a:rPr lang="tr-TR" dirty="0" err="1" smtClean="0">
                <a:solidFill>
                  <a:srgbClr val="3A296E"/>
                </a:solidFill>
              </a:rPr>
              <a:t>compulsory</a:t>
            </a:r>
            <a:r>
              <a:rPr lang="tr-TR" dirty="0" smtClean="0">
                <a:solidFill>
                  <a:srgbClr val="3A296E"/>
                </a:solidFill>
              </a:rPr>
              <a:t> </a:t>
            </a:r>
            <a:r>
              <a:rPr lang="tr-TR" dirty="0" err="1" smtClean="0">
                <a:solidFill>
                  <a:srgbClr val="3A296E"/>
                </a:solidFill>
              </a:rPr>
              <a:t>for</a:t>
            </a:r>
            <a:r>
              <a:rPr lang="tr-TR" dirty="0" smtClean="0">
                <a:solidFill>
                  <a:srgbClr val="3A296E"/>
                </a:solidFill>
              </a:rPr>
              <a:t> </a:t>
            </a:r>
            <a:r>
              <a:rPr lang="tr-TR" dirty="0" err="1" smtClean="0">
                <a:solidFill>
                  <a:srgbClr val="3A296E"/>
                </a:solidFill>
              </a:rPr>
              <a:t>two</a:t>
            </a:r>
            <a:r>
              <a:rPr lang="tr-TR" dirty="0" smtClean="0">
                <a:solidFill>
                  <a:srgbClr val="3A296E"/>
                </a:solidFill>
              </a:rPr>
              <a:t> </a:t>
            </a:r>
            <a:r>
              <a:rPr lang="tr-TR" dirty="0" err="1" smtClean="0">
                <a:solidFill>
                  <a:srgbClr val="3A296E"/>
                </a:solidFill>
              </a:rPr>
              <a:t>terms</a:t>
            </a:r>
            <a:r>
              <a:rPr lang="tr-TR" dirty="0" smtClean="0">
                <a:solidFill>
                  <a:srgbClr val="3A296E"/>
                </a:solidFill>
              </a:rPr>
              <a:t> </a:t>
            </a:r>
            <a:r>
              <a:rPr lang="tr-TR" dirty="0" err="1" smtClean="0">
                <a:solidFill>
                  <a:srgbClr val="3A296E"/>
                </a:solidFill>
              </a:rPr>
              <a:t>for</a:t>
            </a:r>
            <a:r>
              <a:rPr lang="tr-TR" dirty="0" smtClean="0">
                <a:solidFill>
                  <a:srgbClr val="3A296E"/>
                </a:solidFill>
              </a:rPr>
              <a:t> </a:t>
            </a:r>
            <a:r>
              <a:rPr lang="tr-TR" dirty="0" err="1" smtClean="0">
                <a:solidFill>
                  <a:srgbClr val="3A296E"/>
                </a:solidFill>
              </a:rPr>
              <a:t>every</a:t>
            </a:r>
            <a:r>
              <a:rPr lang="tr-TR" dirty="0" smtClean="0">
                <a:solidFill>
                  <a:srgbClr val="3A296E"/>
                </a:solidFill>
              </a:rPr>
              <a:t> </a:t>
            </a:r>
            <a:r>
              <a:rPr lang="tr-TR" dirty="0" err="1" smtClean="0">
                <a:solidFill>
                  <a:srgbClr val="3A296E"/>
                </a:solidFill>
              </a:rPr>
              <a:t>student</a:t>
            </a:r>
            <a:r>
              <a:rPr lang="tr-TR" dirty="0" smtClean="0">
                <a:solidFill>
                  <a:srgbClr val="3A296E"/>
                </a:solidFill>
              </a:rPr>
              <a:t> in </a:t>
            </a:r>
            <a:r>
              <a:rPr lang="tr-TR" dirty="0" err="1" smtClean="0">
                <a:solidFill>
                  <a:srgbClr val="3A296E"/>
                </a:solidFill>
              </a:rPr>
              <a:t>any</a:t>
            </a:r>
            <a:r>
              <a:rPr lang="tr-TR" dirty="0" smtClean="0">
                <a:solidFill>
                  <a:srgbClr val="3A296E"/>
                </a:solidFill>
              </a:rPr>
              <a:t> </a:t>
            </a:r>
            <a:r>
              <a:rPr lang="tr-TR" dirty="0" err="1" smtClean="0">
                <a:solidFill>
                  <a:srgbClr val="3A296E"/>
                </a:solidFill>
              </a:rPr>
              <a:t>department</a:t>
            </a:r>
            <a:r>
              <a:rPr lang="tr-TR" dirty="0" smtClean="0">
                <a:solidFill>
                  <a:srgbClr val="3A296E"/>
                </a:solidFill>
              </a:rPr>
              <a:t> at </a:t>
            </a:r>
            <a:r>
              <a:rPr lang="tr-TR" dirty="0" err="1" smtClean="0">
                <a:solidFill>
                  <a:srgbClr val="3A296E"/>
                </a:solidFill>
              </a:rPr>
              <a:t>any</a:t>
            </a:r>
            <a:r>
              <a:rPr lang="tr-TR" dirty="0" smtClean="0">
                <a:solidFill>
                  <a:srgbClr val="3A296E"/>
                </a:solidFill>
              </a:rPr>
              <a:t> </a:t>
            </a:r>
            <a:r>
              <a:rPr lang="tr-TR" dirty="0" err="1" smtClean="0">
                <a:solidFill>
                  <a:srgbClr val="3A296E"/>
                </a:solidFill>
              </a:rPr>
              <a:t>university</a:t>
            </a:r>
            <a:r>
              <a:rPr lang="tr-TR" dirty="0" smtClean="0">
                <a:solidFill>
                  <a:srgbClr val="3A296E"/>
                </a:solidFill>
              </a:rPr>
              <a:t> in </a:t>
            </a:r>
            <a:r>
              <a:rPr lang="tr-TR" dirty="0" err="1" smtClean="0">
                <a:solidFill>
                  <a:srgbClr val="3A296E"/>
                </a:solidFill>
              </a:rPr>
              <a:t>Turkey</a:t>
            </a:r>
            <a:r>
              <a:rPr lang="tr-TR" dirty="0" smtClean="0">
                <a:solidFill>
                  <a:srgbClr val="3A296E"/>
                </a:solidFill>
              </a:rPr>
              <a:t> ,is </a:t>
            </a:r>
            <a:r>
              <a:rPr lang="tr-TR" dirty="0" err="1" smtClean="0">
                <a:solidFill>
                  <a:srgbClr val="3A296E"/>
                </a:solidFill>
              </a:rPr>
              <a:t>taught</a:t>
            </a:r>
            <a:r>
              <a:rPr lang="tr-TR" dirty="0" smtClean="0">
                <a:solidFill>
                  <a:srgbClr val="3A296E"/>
                </a:solidFill>
              </a:rPr>
              <a:t> </a:t>
            </a:r>
            <a:r>
              <a:rPr lang="tr-TR" dirty="0" err="1" smtClean="0">
                <a:solidFill>
                  <a:srgbClr val="3A296E"/>
                </a:solidFill>
              </a:rPr>
              <a:t>by</a:t>
            </a:r>
            <a:r>
              <a:rPr lang="tr-TR" dirty="0" smtClean="0">
                <a:solidFill>
                  <a:srgbClr val="3A296E"/>
                </a:solidFill>
              </a:rPr>
              <a:t> </a:t>
            </a:r>
            <a:r>
              <a:rPr lang="tr-TR" dirty="0" err="1" smtClean="0">
                <a:solidFill>
                  <a:srgbClr val="3A296E"/>
                </a:solidFill>
              </a:rPr>
              <a:t>our</a:t>
            </a:r>
            <a:r>
              <a:rPr lang="tr-TR" dirty="0" smtClean="0">
                <a:solidFill>
                  <a:srgbClr val="3A296E"/>
                </a:solidFill>
              </a:rPr>
              <a:t> </a:t>
            </a:r>
            <a:r>
              <a:rPr lang="tr-TR" dirty="0" err="1" smtClean="0">
                <a:solidFill>
                  <a:srgbClr val="3A296E"/>
                </a:solidFill>
              </a:rPr>
              <a:t>lecturers</a:t>
            </a:r>
            <a:r>
              <a:rPr lang="tr-TR" dirty="0" smtClean="0">
                <a:solidFill>
                  <a:srgbClr val="3A296E"/>
                </a:solidFill>
              </a:rPr>
              <a:t> in </a:t>
            </a:r>
            <a:r>
              <a:rPr lang="tr-TR" dirty="0" err="1" smtClean="0">
                <a:solidFill>
                  <a:srgbClr val="3A296E"/>
                </a:solidFill>
              </a:rPr>
              <a:t>all</a:t>
            </a:r>
            <a:r>
              <a:rPr lang="tr-TR" dirty="0" smtClean="0">
                <a:solidFill>
                  <a:srgbClr val="3A296E"/>
                </a:solidFill>
              </a:rPr>
              <a:t> </a:t>
            </a:r>
            <a:r>
              <a:rPr lang="tr-TR" dirty="0" err="1" smtClean="0">
                <a:solidFill>
                  <a:srgbClr val="3A296E"/>
                </a:solidFill>
              </a:rPr>
              <a:t>departments</a:t>
            </a:r>
            <a:r>
              <a:rPr lang="tr-TR" dirty="0" smtClean="0">
                <a:solidFill>
                  <a:srgbClr val="3A296E"/>
                </a:solidFill>
              </a:rPr>
              <a:t> of </a:t>
            </a:r>
            <a:r>
              <a:rPr lang="tr-TR" dirty="0" err="1" smtClean="0">
                <a:solidFill>
                  <a:srgbClr val="3A296E"/>
                </a:solidFill>
              </a:rPr>
              <a:t>our</a:t>
            </a:r>
            <a:r>
              <a:rPr lang="tr-TR" dirty="0" smtClean="0">
                <a:solidFill>
                  <a:srgbClr val="3A296E"/>
                </a:solidFill>
              </a:rPr>
              <a:t> </a:t>
            </a:r>
            <a:r>
              <a:rPr lang="tr-TR" dirty="0" err="1" smtClean="0">
                <a:solidFill>
                  <a:srgbClr val="3A296E"/>
                </a:solidFill>
              </a:rPr>
              <a:t>university</a:t>
            </a:r>
            <a:r>
              <a:rPr lang="tr-TR" dirty="0" smtClean="0">
                <a:solidFill>
                  <a:srgbClr val="3A296E"/>
                </a:solidFill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tr-TR" dirty="0" err="1" smtClean="0">
                <a:solidFill>
                  <a:srgbClr val="3A296E"/>
                </a:solidFill>
              </a:rPr>
              <a:t>In</a:t>
            </a:r>
            <a:r>
              <a:rPr lang="tr-TR" dirty="0" smtClean="0">
                <a:solidFill>
                  <a:srgbClr val="3A296E"/>
                </a:solidFill>
              </a:rPr>
              <a:t> </a:t>
            </a:r>
            <a:r>
              <a:rPr lang="tr-TR" dirty="0" err="1" smtClean="0">
                <a:solidFill>
                  <a:srgbClr val="3A296E"/>
                </a:solidFill>
              </a:rPr>
              <a:t>this</a:t>
            </a:r>
            <a:r>
              <a:rPr lang="tr-TR" dirty="0" smtClean="0">
                <a:solidFill>
                  <a:srgbClr val="3A296E"/>
                </a:solidFill>
              </a:rPr>
              <a:t> </a:t>
            </a:r>
            <a:r>
              <a:rPr lang="tr-TR" dirty="0" err="1" smtClean="0">
                <a:solidFill>
                  <a:srgbClr val="3A296E"/>
                </a:solidFill>
              </a:rPr>
              <a:t>course</a:t>
            </a:r>
            <a:r>
              <a:rPr lang="tr-TR" dirty="0" smtClean="0">
                <a:solidFill>
                  <a:srgbClr val="3A296E"/>
                </a:solidFill>
              </a:rPr>
              <a:t>, it is </a:t>
            </a:r>
            <a:r>
              <a:rPr lang="tr-TR" dirty="0" err="1" smtClean="0">
                <a:solidFill>
                  <a:srgbClr val="3A296E"/>
                </a:solidFill>
              </a:rPr>
              <a:t>generally</a:t>
            </a:r>
            <a:r>
              <a:rPr lang="tr-TR" dirty="0" smtClean="0">
                <a:solidFill>
                  <a:srgbClr val="3A296E"/>
                </a:solidFill>
              </a:rPr>
              <a:t> </a:t>
            </a:r>
            <a:r>
              <a:rPr lang="tr-TR" dirty="0" err="1" smtClean="0">
                <a:solidFill>
                  <a:srgbClr val="3A296E"/>
                </a:solidFill>
              </a:rPr>
              <a:t>aimed</a:t>
            </a:r>
            <a:r>
              <a:rPr lang="tr-TR" dirty="0" smtClean="0">
                <a:solidFill>
                  <a:srgbClr val="3A296E"/>
                </a:solidFill>
              </a:rPr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/>
              <a:t>develop</a:t>
            </a:r>
            <a:r>
              <a:rPr lang="tr-TR" dirty="0"/>
              <a:t> </a:t>
            </a:r>
            <a:r>
              <a:rPr lang="tr-TR" dirty="0" err="1"/>
              <a:t>students</a:t>
            </a:r>
            <a:r>
              <a:rPr lang="tr-TR" dirty="0"/>
              <a:t>' </a:t>
            </a:r>
            <a:r>
              <a:rPr lang="tr-TR" dirty="0" err="1"/>
              <a:t>basic</a:t>
            </a:r>
            <a:r>
              <a:rPr lang="tr-TR" dirty="0"/>
              <a:t> </a:t>
            </a:r>
            <a:r>
              <a:rPr lang="tr-TR" dirty="0" err="1"/>
              <a:t>level</a:t>
            </a:r>
            <a:r>
              <a:rPr lang="tr-TR" dirty="0"/>
              <a:t> (A1 </a:t>
            </a:r>
            <a:r>
              <a:rPr lang="tr-TR" dirty="0" err="1"/>
              <a:t>and</a:t>
            </a:r>
            <a:r>
              <a:rPr lang="tr-TR" dirty="0"/>
              <a:t> A2) </a:t>
            </a:r>
            <a:r>
              <a:rPr lang="tr-TR" dirty="0" err="1"/>
              <a:t>grammar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 smtClean="0"/>
              <a:t>skills</a:t>
            </a:r>
            <a:r>
              <a:rPr lang="tr-TR" dirty="0" smtClean="0"/>
              <a:t>.</a:t>
            </a:r>
            <a:endParaRPr lang="tr-TR" b="1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D871D-A53A-4C76-93BE-9AD77AC53DA7}" type="slidenum">
              <a:rPr lang="tr-TR" smtClean="0"/>
              <a:pPr/>
              <a:t>10</a:t>
            </a:fld>
            <a:endParaRPr lang="tr-TR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7109" y="6080369"/>
            <a:ext cx="2714891" cy="77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94191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kutusu 7">
            <a:extLst>
              <a:ext uri="{FF2B5EF4-FFF2-40B4-BE49-F238E27FC236}">
                <a16:creationId xmlns:a16="http://schemas.microsoft.com/office/drawing/2014/main" xmlns="" id="{8713523A-3D60-4D27-80C0-ADCFDFF45666}"/>
              </a:ext>
            </a:extLst>
          </p:cNvPr>
          <p:cNvSpPr txBox="1"/>
          <p:nvPr/>
        </p:nvSpPr>
        <p:spPr>
          <a:xfrm>
            <a:off x="1097280" y="1800700"/>
            <a:ext cx="103144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000" b="1" dirty="0" err="1" smtClean="0">
                <a:solidFill>
                  <a:srgbClr val="0070C0"/>
                </a:solidFill>
                <a:latin typeface="Trebuchet MS" pitchFamily="34" charset="0"/>
              </a:rPr>
              <a:t>For</a:t>
            </a:r>
            <a:r>
              <a:rPr lang="tr-TR" sz="2000" b="1" dirty="0" smtClean="0">
                <a:solidFill>
                  <a:srgbClr val="0070C0"/>
                </a:solidFill>
                <a:latin typeface="Trebuchet MS" pitchFamily="34" charset="0"/>
              </a:rPr>
              <a:t> </a:t>
            </a:r>
            <a:r>
              <a:rPr lang="tr-TR" sz="2000" b="1" dirty="0" err="1" smtClean="0">
                <a:solidFill>
                  <a:srgbClr val="0070C0"/>
                </a:solidFill>
                <a:latin typeface="Trebuchet MS" pitchFamily="34" charset="0"/>
              </a:rPr>
              <a:t>more</a:t>
            </a:r>
            <a:r>
              <a:rPr lang="tr-TR" sz="2000" b="1" dirty="0" smtClean="0">
                <a:solidFill>
                  <a:srgbClr val="0070C0"/>
                </a:solidFill>
                <a:latin typeface="Trebuchet MS" pitchFamily="34" charset="0"/>
              </a:rPr>
              <a:t> </a:t>
            </a:r>
            <a:r>
              <a:rPr lang="tr-TR" sz="2000" b="1" dirty="0" err="1" smtClean="0">
                <a:solidFill>
                  <a:srgbClr val="0070C0"/>
                </a:solidFill>
                <a:latin typeface="Trebuchet MS" pitchFamily="34" charset="0"/>
              </a:rPr>
              <a:t>information</a:t>
            </a:r>
            <a:r>
              <a:rPr lang="tr-TR" sz="2000" b="1" dirty="0" smtClean="0">
                <a:solidFill>
                  <a:srgbClr val="0070C0"/>
                </a:solidFill>
                <a:latin typeface="Trebuchet MS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tr-TR" sz="2000" dirty="0" smtClean="0">
                <a:solidFill>
                  <a:srgbClr val="0070C0"/>
                </a:solidFill>
                <a:latin typeface="Trebuchet MS" pitchFamily="34" charset="0"/>
              </a:rPr>
              <a:t>      https://ydyo.mehmetakif.edu.tr/</a:t>
            </a:r>
          </a:p>
          <a:p>
            <a:pPr>
              <a:lnSpc>
                <a:spcPct val="150000"/>
              </a:lnSpc>
            </a:pPr>
            <a:r>
              <a:rPr lang="tr-TR" sz="2000" dirty="0" smtClean="0">
                <a:solidFill>
                  <a:schemeClr val="accent6"/>
                </a:solidFill>
                <a:latin typeface="Trebuchet MS" pitchFamily="34" charset="0"/>
              </a:rPr>
              <a:t>      </a:t>
            </a:r>
            <a:r>
              <a:rPr lang="tr-TR" sz="2000" dirty="0" err="1" smtClean="0">
                <a:solidFill>
                  <a:schemeClr val="accent6"/>
                </a:solidFill>
                <a:latin typeface="Trebuchet MS" pitchFamily="34" charset="0"/>
              </a:rPr>
              <a:t>ydyo</a:t>
            </a:r>
            <a:r>
              <a:rPr lang="tr-TR" sz="2000" dirty="0" smtClean="0">
                <a:solidFill>
                  <a:schemeClr val="accent6"/>
                </a:solidFill>
                <a:latin typeface="Trebuchet MS" pitchFamily="34" charset="0"/>
              </a:rPr>
              <a:t>@</a:t>
            </a:r>
            <a:r>
              <a:rPr lang="tr-TR" sz="2000" dirty="0" err="1" smtClean="0">
                <a:solidFill>
                  <a:schemeClr val="accent6"/>
                </a:solidFill>
                <a:latin typeface="Trebuchet MS" pitchFamily="34" charset="0"/>
              </a:rPr>
              <a:t>mehmetakif</a:t>
            </a:r>
            <a:r>
              <a:rPr lang="tr-TR" sz="2000" dirty="0" smtClean="0">
                <a:solidFill>
                  <a:schemeClr val="accent6"/>
                </a:solidFill>
                <a:latin typeface="Trebuchet MS" pitchFamily="34" charset="0"/>
              </a:rPr>
              <a:t>.edu.tr</a:t>
            </a:r>
          </a:p>
          <a:p>
            <a:pPr>
              <a:lnSpc>
                <a:spcPct val="150000"/>
              </a:lnSpc>
            </a:pPr>
            <a:r>
              <a:rPr lang="tr-TR" sz="2000" dirty="0" smtClean="0">
                <a:solidFill>
                  <a:schemeClr val="accent6"/>
                </a:solidFill>
                <a:latin typeface="Trebuchet MS" pitchFamily="34" charset="0"/>
              </a:rPr>
              <a:t>      https://www.facebook.com/makusfl/</a:t>
            </a:r>
          </a:p>
          <a:p>
            <a:pPr>
              <a:lnSpc>
                <a:spcPct val="150000"/>
              </a:lnSpc>
            </a:pPr>
            <a:r>
              <a:rPr lang="tr-TR" sz="2000" dirty="0" smtClean="0">
                <a:solidFill>
                  <a:schemeClr val="accent6"/>
                </a:solidFill>
                <a:latin typeface="Trebuchet MS" pitchFamily="34" charset="0"/>
              </a:rPr>
              <a:t>      https://www.instagram.com/makuydyo/</a:t>
            </a:r>
          </a:p>
          <a:p>
            <a:pPr>
              <a:lnSpc>
                <a:spcPct val="150000"/>
              </a:lnSpc>
            </a:pPr>
            <a:endParaRPr lang="tr-TR" sz="2000" dirty="0">
              <a:solidFill>
                <a:srgbClr val="0070C0"/>
              </a:solidFill>
              <a:latin typeface="Trebuchet MS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7109" y="6080369"/>
            <a:ext cx="2714891" cy="77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C:\Users\lenovo\Desktop\png-transparent-computer-icons-web-page-identity-angle-text-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59163" y="2329151"/>
            <a:ext cx="439738" cy="439738"/>
          </a:xfrm>
          <a:prstGeom prst="rect">
            <a:avLst/>
          </a:prstGeom>
          <a:noFill/>
        </p:spPr>
      </p:pic>
      <p:pic>
        <p:nvPicPr>
          <p:cNvPr id="1027" name="Picture 3" descr="C:\Users\lenovo\Desktop\Adsız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2976" y="2892569"/>
            <a:ext cx="395471" cy="284739"/>
          </a:xfrm>
          <a:prstGeom prst="rect">
            <a:avLst/>
          </a:prstGeom>
          <a:noFill/>
        </p:spPr>
      </p:pic>
      <p:pic>
        <p:nvPicPr>
          <p:cNvPr id="1028" name="Picture 4" descr="C:\Users\lenovo\Desktop\png-transparent-facebook-logo-facebook-inc-logo-computer-icons-like-button-facebook-icon-angle-text-rectangle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12850" y="3290018"/>
            <a:ext cx="339725" cy="408778"/>
          </a:xfrm>
          <a:prstGeom prst="rect">
            <a:avLst/>
          </a:prstGeom>
          <a:noFill/>
        </p:spPr>
      </p:pic>
      <p:pic>
        <p:nvPicPr>
          <p:cNvPr id="1029" name="Picture 5" descr="C:\Users\lenovo\Desktop\indir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196544" y="3749243"/>
            <a:ext cx="368530" cy="3701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93229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Unvan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ea typeface="Tahoma" panose="020B0604030504040204" pitchFamily="34" charset="0"/>
                <a:cs typeface="Tahoma" panose="020B0604030504040204" pitchFamily="34" charset="0"/>
              </a:rPr>
              <a:t>SCHOOL OF FOREIGN LANGUAGES</a:t>
            </a:r>
            <a:endParaRPr lang="tr-TR" dirty="0"/>
          </a:p>
        </p:txBody>
      </p:sp>
      <p:sp>
        <p:nvSpPr>
          <p:cNvPr id="9" name="İçerik Yer Tutucusu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 smtClean="0">
                <a:solidFill>
                  <a:srgbClr val="3A296E"/>
                </a:solidFill>
              </a:rPr>
              <a:t>Burdur </a:t>
            </a:r>
            <a:r>
              <a:rPr lang="tr-TR" dirty="0">
                <a:solidFill>
                  <a:srgbClr val="3A296E"/>
                </a:solidFill>
              </a:rPr>
              <a:t>Mehmet Akif Ersoy </a:t>
            </a:r>
            <a:r>
              <a:rPr lang="tr-TR" dirty="0" err="1">
                <a:solidFill>
                  <a:srgbClr val="3A296E"/>
                </a:solidFill>
              </a:rPr>
              <a:t>University</a:t>
            </a:r>
            <a:r>
              <a:rPr lang="tr-TR" dirty="0">
                <a:solidFill>
                  <a:srgbClr val="3A296E"/>
                </a:solidFill>
              </a:rPr>
              <a:t> - School of </a:t>
            </a:r>
            <a:r>
              <a:rPr lang="tr-TR" dirty="0" err="1">
                <a:solidFill>
                  <a:srgbClr val="3A296E"/>
                </a:solidFill>
              </a:rPr>
              <a:t>Foreign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Languages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 smtClean="0">
                <a:solidFill>
                  <a:srgbClr val="3A296E"/>
                </a:solidFill>
              </a:rPr>
              <a:t>was</a:t>
            </a:r>
            <a:r>
              <a:rPr lang="tr-TR" dirty="0" smtClean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founded</a:t>
            </a:r>
            <a:r>
              <a:rPr lang="tr-TR" dirty="0">
                <a:solidFill>
                  <a:srgbClr val="3A296E"/>
                </a:solidFill>
              </a:rPr>
              <a:t> in 2012</a:t>
            </a:r>
            <a:r>
              <a:rPr lang="tr-TR" dirty="0" smtClean="0">
                <a:solidFill>
                  <a:srgbClr val="3A296E"/>
                </a:solidFill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tr-TR" dirty="0" err="1">
                <a:solidFill>
                  <a:srgbClr val="3A296E"/>
                </a:solidFill>
              </a:rPr>
              <a:t>The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school</a:t>
            </a:r>
            <a:r>
              <a:rPr lang="tr-TR" dirty="0">
                <a:solidFill>
                  <a:srgbClr val="3A296E"/>
                </a:solidFill>
              </a:rPr>
              <a:t> has 5 </a:t>
            </a:r>
            <a:r>
              <a:rPr lang="tr-TR" dirty="0" err="1">
                <a:solidFill>
                  <a:srgbClr val="3A296E"/>
                </a:solidFill>
              </a:rPr>
              <a:t>well-equipped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classrooms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with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smartboards</a:t>
            </a:r>
            <a:r>
              <a:rPr lang="tr-TR" dirty="0">
                <a:solidFill>
                  <a:srgbClr val="3A296E"/>
                </a:solidFill>
              </a:rPr>
              <a:t>, </a:t>
            </a:r>
            <a:r>
              <a:rPr lang="tr-TR" dirty="0" err="1">
                <a:solidFill>
                  <a:srgbClr val="3A296E"/>
                </a:solidFill>
              </a:rPr>
              <a:t>projectors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and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sound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 smtClean="0">
                <a:solidFill>
                  <a:srgbClr val="3A296E"/>
                </a:solidFill>
              </a:rPr>
              <a:t>systems</a:t>
            </a:r>
            <a:r>
              <a:rPr lang="tr-TR" dirty="0" smtClean="0">
                <a:solidFill>
                  <a:srgbClr val="3A296E"/>
                </a:solidFill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tr-TR" dirty="0" err="1">
                <a:solidFill>
                  <a:srgbClr val="3A296E"/>
                </a:solidFill>
              </a:rPr>
              <a:t>It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also</a:t>
            </a:r>
            <a:r>
              <a:rPr lang="tr-TR" dirty="0">
                <a:solidFill>
                  <a:srgbClr val="3A296E"/>
                </a:solidFill>
              </a:rPr>
              <a:t> has a mini </a:t>
            </a:r>
            <a:r>
              <a:rPr lang="tr-TR" dirty="0" err="1">
                <a:solidFill>
                  <a:srgbClr val="3A296E"/>
                </a:solidFill>
              </a:rPr>
              <a:t>library</a:t>
            </a:r>
            <a:r>
              <a:rPr lang="tr-TR" dirty="0">
                <a:solidFill>
                  <a:srgbClr val="3A296E"/>
                </a:solidFill>
              </a:rPr>
              <a:t> as </a:t>
            </a:r>
            <a:r>
              <a:rPr lang="tr-TR" dirty="0" err="1">
                <a:solidFill>
                  <a:srgbClr val="3A296E"/>
                </a:solidFill>
              </a:rPr>
              <a:t>well</a:t>
            </a:r>
            <a:r>
              <a:rPr lang="tr-TR" dirty="0">
                <a:solidFill>
                  <a:srgbClr val="3A296E"/>
                </a:solidFill>
              </a:rPr>
              <a:t> as a </a:t>
            </a:r>
            <a:r>
              <a:rPr lang="tr-TR" dirty="0" err="1">
                <a:solidFill>
                  <a:srgbClr val="3A296E"/>
                </a:solidFill>
              </a:rPr>
              <a:t>computer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lab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where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students</a:t>
            </a:r>
            <a:r>
              <a:rPr lang="tr-TR" dirty="0">
                <a:solidFill>
                  <a:srgbClr val="3A296E"/>
                </a:solidFill>
              </a:rPr>
              <a:t> can </a:t>
            </a:r>
            <a:r>
              <a:rPr lang="tr-TR" dirty="0" err="1">
                <a:solidFill>
                  <a:srgbClr val="3A296E"/>
                </a:solidFill>
              </a:rPr>
              <a:t>watch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and</a:t>
            </a:r>
            <a:r>
              <a:rPr lang="tr-TR" dirty="0">
                <a:solidFill>
                  <a:srgbClr val="3A296E"/>
                </a:solidFill>
              </a:rPr>
              <a:t> listen </a:t>
            </a:r>
            <a:r>
              <a:rPr lang="tr-TR" dirty="0" err="1">
                <a:solidFill>
                  <a:srgbClr val="3A296E"/>
                </a:solidFill>
              </a:rPr>
              <a:t>to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course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materials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with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headphones</a:t>
            </a:r>
            <a:r>
              <a:rPr lang="tr-TR" dirty="0">
                <a:solidFill>
                  <a:srgbClr val="3A296E"/>
                </a:solidFill>
              </a:rPr>
              <a:t> on </a:t>
            </a:r>
            <a:r>
              <a:rPr lang="tr-TR" dirty="0" err="1">
                <a:solidFill>
                  <a:srgbClr val="3A296E"/>
                </a:solidFill>
              </a:rPr>
              <a:t>their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own</a:t>
            </a:r>
            <a:r>
              <a:rPr lang="tr-TR" dirty="0" smtClean="0">
                <a:solidFill>
                  <a:srgbClr val="3A296E"/>
                </a:solidFill>
              </a:rPr>
              <a:t>.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D871D-A53A-4C76-93BE-9AD77AC53DA7}" type="slidenum">
              <a:rPr lang="tr-TR" smtClean="0"/>
              <a:pPr/>
              <a:t>2</a:t>
            </a:fld>
            <a:endParaRPr lang="tr-TR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7109" y="6080369"/>
            <a:ext cx="2714891" cy="77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23481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Unvan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ea typeface="Tahoma" panose="020B0604030504040204" pitchFamily="34" charset="0"/>
                <a:cs typeface="Tahoma" panose="020B0604030504040204" pitchFamily="34" charset="0"/>
              </a:rPr>
              <a:t>SCHOOL OF FOREIGN LANGUAGES</a:t>
            </a:r>
            <a:endParaRPr lang="tr-TR" dirty="0"/>
          </a:p>
        </p:txBody>
      </p:sp>
      <p:sp>
        <p:nvSpPr>
          <p:cNvPr id="9" name="İçerik Yer Tutucusu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 smtClean="0">
                <a:solidFill>
                  <a:srgbClr val="3A296E"/>
                </a:solidFill>
              </a:rPr>
              <a:t>SOFL </a:t>
            </a:r>
            <a:r>
              <a:rPr lang="tr-TR" dirty="0" err="1" smtClean="0">
                <a:solidFill>
                  <a:srgbClr val="3A296E"/>
                </a:solidFill>
              </a:rPr>
              <a:t>aims</a:t>
            </a:r>
            <a:r>
              <a:rPr lang="tr-TR" dirty="0" smtClean="0">
                <a:solidFill>
                  <a:srgbClr val="3A296E"/>
                </a:solidFill>
              </a:rPr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/>
              <a:t>provide</a:t>
            </a:r>
            <a:r>
              <a:rPr lang="tr-TR" dirty="0"/>
              <a:t> </a:t>
            </a:r>
            <a:r>
              <a:rPr lang="tr-TR" dirty="0" err="1"/>
              <a:t>all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students</a:t>
            </a:r>
            <a:r>
              <a:rPr lang="tr-TR" dirty="0"/>
              <a:t> of </a:t>
            </a:r>
            <a:r>
              <a:rPr lang="tr-TR" dirty="0" err="1"/>
              <a:t>our</a:t>
            </a:r>
            <a:r>
              <a:rPr lang="tr-TR" dirty="0"/>
              <a:t> </a:t>
            </a:r>
            <a:r>
              <a:rPr lang="tr-TR" dirty="0" err="1"/>
              <a:t>university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foreign</a:t>
            </a:r>
            <a:r>
              <a:rPr lang="tr-TR" dirty="0"/>
              <a:t> </a:t>
            </a:r>
            <a:r>
              <a:rPr lang="tr-TR" dirty="0" err="1"/>
              <a:t>language</a:t>
            </a:r>
            <a:r>
              <a:rPr lang="tr-TR" dirty="0"/>
              <a:t> </a:t>
            </a:r>
            <a:r>
              <a:rPr lang="tr-TR" dirty="0" err="1"/>
              <a:t>skills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need</a:t>
            </a:r>
            <a:r>
              <a:rPr lang="tr-TR" dirty="0"/>
              <a:t> in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academic</a:t>
            </a:r>
            <a:r>
              <a:rPr lang="tr-TR" dirty="0"/>
              <a:t>, </a:t>
            </a:r>
            <a:r>
              <a:rPr lang="tr-TR" dirty="0" err="1"/>
              <a:t>social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business</a:t>
            </a:r>
            <a:r>
              <a:rPr lang="tr-TR" dirty="0"/>
              <a:t> </a:t>
            </a:r>
            <a:r>
              <a:rPr lang="tr-TR" dirty="0" err="1"/>
              <a:t>lives</a:t>
            </a:r>
            <a:r>
              <a:rPr lang="tr-TR" dirty="0" smtClean="0"/>
              <a:t>.</a:t>
            </a:r>
          </a:p>
          <a:p>
            <a:pPr>
              <a:lnSpc>
                <a:spcPct val="200000"/>
              </a:lnSpc>
            </a:pPr>
            <a:r>
              <a:rPr lang="tr-TR" dirty="0" err="1" smtClean="0">
                <a:solidFill>
                  <a:srgbClr val="3A296E"/>
                </a:solidFill>
              </a:rPr>
              <a:t>In</a:t>
            </a:r>
            <a:r>
              <a:rPr lang="tr-TR" dirty="0" smtClean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this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direction</a:t>
            </a:r>
            <a:r>
              <a:rPr lang="tr-TR" dirty="0">
                <a:solidFill>
                  <a:srgbClr val="3A296E"/>
                </a:solidFill>
              </a:rPr>
              <a:t>, </a:t>
            </a:r>
            <a:r>
              <a:rPr lang="tr-TR" dirty="0" err="1">
                <a:solidFill>
                  <a:srgbClr val="3A296E"/>
                </a:solidFill>
              </a:rPr>
              <a:t>we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 smtClean="0">
                <a:solidFill>
                  <a:srgbClr val="3A296E"/>
                </a:solidFill>
              </a:rPr>
              <a:t>aim</a:t>
            </a:r>
            <a:r>
              <a:rPr lang="tr-TR" dirty="0" smtClean="0">
                <a:solidFill>
                  <a:srgbClr val="3A296E"/>
                </a:solidFill>
              </a:rPr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/>
              <a:t>raise</a:t>
            </a:r>
            <a:r>
              <a:rPr lang="tr-TR" dirty="0"/>
              <a:t> </a:t>
            </a:r>
            <a:r>
              <a:rPr lang="tr-TR" dirty="0" err="1"/>
              <a:t>creative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self-</a:t>
            </a:r>
            <a:r>
              <a:rPr lang="tr-TR" dirty="0" err="1"/>
              <a:t>confident</a:t>
            </a:r>
            <a:r>
              <a:rPr lang="tr-TR" dirty="0"/>
              <a:t> </a:t>
            </a:r>
            <a:r>
              <a:rPr lang="tr-TR" dirty="0" err="1"/>
              <a:t>individuals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foreign</a:t>
            </a:r>
            <a:r>
              <a:rPr lang="tr-TR" dirty="0"/>
              <a:t> </a:t>
            </a:r>
            <a:r>
              <a:rPr lang="tr-TR" dirty="0" err="1"/>
              <a:t>language</a:t>
            </a:r>
            <a:r>
              <a:rPr lang="tr-TR" dirty="0"/>
              <a:t> </a:t>
            </a:r>
            <a:r>
              <a:rPr lang="tr-TR" dirty="0" err="1"/>
              <a:t>education</a:t>
            </a:r>
            <a:r>
              <a:rPr lang="tr-TR" dirty="0"/>
              <a:t> </a:t>
            </a:r>
            <a:r>
              <a:rPr lang="tr-TR" dirty="0" err="1"/>
              <a:t>process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dynamic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communication</a:t>
            </a:r>
            <a:r>
              <a:rPr lang="tr-TR" dirty="0"/>
              <a:t>-</a:t>
            </a:r>
            <a:r>
              <a:rPr lang="tr-TR" dirty="0" err="1"/>
              <a:t>oriented</a:t>
            </a:r>
            <a:r>
              <a:rPr lang="tr-TR" dirty="0"/>
              <a:t> </a:t>
            </a:r>
            <a:r>
              <a:rPr lang="tr-TR" dirty="0" err="1"/>
              <a:t>staff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D871D-A53A-4C76-93BE-9AD77AC53DA7}" type="slidenum">
              <a:rPr lang="tr-TR" smtClean="0"/>
              <a:pPr/>
              <a:t>3</a:t>
            </a:fld>
            <a:endParaRPr lang="tr-TR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7109" y="6080369"/>
            <a:ext cx="2714891" cy="77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07338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Unvan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ea typeface="Tahoma" panose="020B0604030504040204" pitchFamily="34" charset="0"/>
                <a:cs typeface="Tahoma" panose="020B0604030504040204" pitchFamily="34" charset="0"/>
              </a:rPr>
              <a:t>SCHOOL OF FOREIGN LANGUAGES</a:t>
            </a:r>
            <a:endParaRPr lang="tr-TR" dirty="0"/>
          </a:p>
        </p:txBody>
      </p:sp>
      <p:sp>
        <p:nvSpPr>
          <p:cNvPr id="9" name="İçerik Yer Tutucusu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 err="1" smtClean="0">
                <a:solidFill>
                  <a:srgbClr val="3A296E"/>
                </a:solidFill>
              </a:rPr>
              <a:t>Our</a:t>
            </a:r>
            <a:r>
              <a:rPr lang="tr-TR" dirty="0" smtClean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objective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smtClean="0">
                <a:solidFill>
                  <a:srgbClr val="3A296E"/>
                </a:solidFill>
              </a:rPr>
              <a:t>is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/>
              <a:t>offer</a:t>
            </a:r>
            <a:r>
              <a:rPr lang="tr-TR" dirty="0"/>
              <a:t> a </a:t>
            </a:r>
            <a:r>
              <a:rPr lang="tr-TR" dirty="0" err="1"/>
              <a:t>quality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modern </a:t>
            </a:r>
            <a:r>
              <a:rPr lang="tr-TR" dirty="0" err="1"/>
              <a:t>language</a:t>
            </a:r>
            <a:r>
              <a:rPr lang="tr-TR" dirty="0"/>
              <a:t> </a:t>
            </a:r>
            <a:r>
              <a:rPr lang="tr-TR" dirty="0" err="1"/>
              <a:t>education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combining</a:t>
            </a:r>
            <a:r>
              <a:rPr lang="tr-TR" dirty="0"/>
              <a:t> a </a:t>
            </a:r>
            <a:r>
              <a:rPr lang="tr-TR" dirty="0" err="1"/>
              <a:t>contemporary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dynamic</a:t>
            </a:r>
            <a:r>
              <a:rPr lang="tr-TR" dirty="0"/>
              <a:t> </a:t>
            </a:r>
            <a:r>
              <a:rPr lang="tr-TR" dirty="0" err="1"/>
              <a:t>understanding</a:t>
            </a:r>
            <a:r>
              <a:rPr lang="tr-TR" dirty="0"/>
              <a:t> of </a:t>
            </a:r>
            <a:r>
              <a:rPr lang="tr-TR" dirty="0" err="1"/>
              <a:t>language</a:t>
            </a:r>
            <a:r>
              <a:rPr lang="tr-TR" dirty="0"/>
              <a:t> </a:t>
            </a:r>
            <a:r>
              <a:rPr lang="tr-TR" dirty="0" err="1"/>
              <a:t>teaching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goals</a:t>
            </a:r>
            <a:r>
              <a:rPr lang="tr-TR" dirty="0"/>
              <a:t> of </a:t>
            </a:r>
            <a:r>
              <a:rPr lang="tr-TR" dirty="0" err="1"/>
              <a:t>our</a:t>
            </a:r>
            <a:r>
              <a:rPr lang="tr-TR" dirty="0"/>
              <a:t> </a:t>
            </a:r>
            <a:r>
              <a:rPr lang="tr-TR" dirty="0" err="1" smtClean="0"/>
              <a:t>university</a:t>
            </a:r>
            <a:endParaRPr lang="tr-TR" dirty="0"/>
          </a:p>
          <a:p>
            <a:pPr>
              <a:lnSpc>
                <a:spcPct val="200000"/>
              </a:lnSpc>
            </a:pPr>
            <a:r>
              <a:rPr lang="tr-TR" dirty="0" err="1" smtClean="0">
                <a:solidFill>
                  <a:srgbClr val="3A296E"/>
                </a:solidFill>
              </a:rPr>
              <a:t>Thus</a:t>
            </a:r>
            <a:r>
              <a:rPr lang="tr-TR" dirty="0" smtClean="0">
                <a:solidFill>
                  <a:srgbClr val="3A296E"/>
                </a:solidFill>
              </a:rPr>
              <a:t>,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/>
              <a:t>become</a:t>
            </a:r>
            <a:r>
              <a:rPr lang="tr-TR" dirty="0"/>
              <a:t> a </a:t>
            </a:r>
            <a:r>
              <a:rPr lang="tr-TR" dirty="0" err="1"/>
              <a:t>qualified</a:t>
            </a:r>
            <a:r>
              <a:rPr lang="tr-TR" dirty="0"/>
              <a:t> </a:t>
            </a:r>
            <a:r>
              <a:rPr lang="tr-TR" dirty="0" err="1"/>
              <a:t>educational</a:t>
            </a:r>
            <a:r>
              <a:rPr lang="tr-TR" dirty="0"/>
              <a:t> </a:t>
            </a:r>
            <a:r>
              <a:rPr lang="tr-TR" dirty="0" err="1"/>
              <a:t>institution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develops</a:t>
            </a:r>
            <a:r>
              <a:rPr lang="tr-TR" dirty="0"/>
              <a:t> </a:t>
            </a:r>
            <a:r>
              <a:rPr lang="tr-TR" dirty="0" err="1"/>
              <a:t>itself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observing</a:t>
            </a:r>
            <a:r>
              <a:rPr lang="tr-TR" dirty="0"/>
              <a:t> </a:t>
            </a:r>
            <a:r>
              <a:rPr lang="tr-TR" dirty="0" err="1"/>
              <a:t>current</a:t>
            </a:r>
            <a:r>
              <a:rPr lang="tr-TR" dirty="0"/>
              <a:t> </a:t>
            </a:r>
            <a:r>
              <a:rPr lang="tr-TR" dirty="0" err="1"/>
              <a:t>education</a:t>
            </a:r>
            <a:r>
              <a:rPr lang="tr-TR" dirty="0"/>
              <a:t>-</a:t>
            </a:r>
            <a:r>
              <a:rPr lang="tr-TR" dirty="0" err="1"/>
              <a:t>teaching</a:t>
            </a:r>
            <a:r>
              <a:rPr lang="tr-TR" dirty="0"/>
              <a:t> </a:t>
            </a:r>
            <a:r>
              <a:rPr lang="tr-TR" dirty="0" err="1"/>
              <a:t>approaches</a:t>
            </a:r>
            <a:r>
              <a:rPr lang="tr-TR" dirty="0"/>
              <a:t>.</a:t>
            </a:r>
            <a:endParaRPr lang="tr-TR" b="1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D871D-A53A-4C76-93BE-9AD77AC53DA7}" type="slidenum">
              <a:rPr lang="tr-TR" smtClean="0"/>
              <a:pPr/>
              <a:t>4</a:t>
            </a:fld>
            <a:endParaRPr lang="tr-TR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7109" y="6080369"/>
            <a:ext cx="2714891" cy="77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07338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Unvan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ea typeface="Tahoma" panose="020B0604030504040204" pitchFamily="34" charset="0"/>
                <a:cs typeface="Tahoma" panose="020B0604030504040204" pitchFamily="34" charset="0"/>
              </a:rPr>
              <a:t>SCHOOL OF FOREIGN LANGUAGES</a:t>
            </a:r>
            <a:endParaRPr lang="tr-TR" dirty="0"/>
          </a:p>
        </p:txBody>
      </p:sp>
      <p:sp>
        <p:nvSpPr>
          <p:cNvPr id="9" name="İçerik Yer Tutucusu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>
                <a:solidFill>
                  <a:srgbClr val="3A296E"/>
                </a:solidFill>
              </a:rPr>
              <a:t>At </a:t>
            </a:r>
            <a:r>
              <a:rPr lang="tr-TR" dirty="0" err="1">
                <a:solidFill>
                  <a:srgbClr val="3A296E"/>
                </a:solidFill>
              </a:rPr>
              <a:t>the</a:t>
            </a:r>
            <a:r>
              <a:rPr lang="tr-TR" dirty="0">
                <a:solidFill>
                  <a:srgbClr val="3A296E"/>
                </a:solidFill>
              </a:rPr>
              <a:t> SOFL, </a:t>
            </a:r>
            <a:r>
              <a:rPr lang="tr-TR" dirty="0" err="1" smtClean="0">
                <a:solidFill>
                  <a:srgbClr val="3A296E"/>
                </a:solidFill>
              </a:rPr>
              <a:t>there</a:t>
            </a:r>
            <a:r>
              <a:rPr lang="tr-TR" dirty="0" smtClean="0">
                <a:solidFill>
                  <a:srgbClr val="3A296E"/>
                </a:solidFill>
              </a:rPr>
              <a:t> </a:t>
            </a:r>
            <a:r>
              <a:rPr lang="tr-TR" dirty="0" err="1" smtClean="0">
                <a:solidFill>
                  <a:srgbClr val="3A296E"/>
                </a:solidFill>
              </a:rPr>
              <a:t>are</a:t>
            </a:r>
            <a:r>
              <a:rPr lang="tr-TR" dirty="0" smtClean="0">
                <a:solidFill>
                  <a:srgbClr val="3A296E"/>
                </a:solidFill>
              </a:rPr>
              <a:t> </a:t>
            </a:r>
            <a:r>
              <a:rPr lang="tr-TR" dirty="0">
                <a:solidFill>
                  <a:srgbClr val="3A296E"/>
                </a:solidFill>
              </a:rPr>
              <a:t>19 </a:t>
            </a:r>
            <a:r>
              <a:rPr lang="tr-TR" dirty="0" err="1" smtClean="0">
                <a:solidFill>
                  <a:srgbClr val="3A296E"/>
                </a:solidFill>
              </a:rPr>
              <a:t>lecturers</a:t>
            </a:r>
            <a:r>
              <a:rPr lang="tr-TR" dirty="0" smtClean="0">
                <a:solidFill>
                  <a:srgbClr val="3A296E"/>
                </a:solidFill>
              </a:rPr>
              <a:t> in </a:t>
            </a:r>
            <a:r>
              <a:rPr lang="tr-TR" dirty="0" smtClean="0">
                <a:solidFill>
                  <a:srgbClr val="3A296E"/>
                </a:solidFill>
              </a:rPr>
              <a:t>total: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tr-TR" dirty="0" smtClean="0"/>
              <a:t>17 </a:t>
            </a:r>
            <a:r>
              <a:rPr lang="tr-TR" dirty="0" err="1" smtClean="0"/>
              <a:t>English</a:t>
            </a:r>
            <a:r>
              <a:rPr lang="tr-TR" dirty="0" smtClean="0"/>
              <a:t> </a:t>
            </a:r>
            <a:r>
              <a:rPr lang="tr-TR" dirty="0" err="1" smtClean="0"/>
              <a:t>language</a:t>
            </a:r>
            <a:r>
              <a:rPr lang="tr-TR" dirty="0" smtClean="0"/>
              <a:t> </a:t>
            </a:r>
            <a:r>
              <a:rPr lang="tr-TR" dirty="0" err="1" smtClean="0"/>
              <a:t>lecturers</a:t>
            </a:r>
            <a:endParaRPr lang="tr-TR" dirty="0" smtClean="0"/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tr-TR" dirty="0" smtClean="0"/>
              <a:t>1 </a:t>
            </a:r>
            <a:r>
              <a:rPr lang="tr-TR" dirty="0" err="1" smtClean="0"/>
              <a:t>German</a:t>
            </a:r>
            <a:r>
              <a:rPr lang="tr-TR" dirty="0" smtClean="0"/>
              <a:t> </a:t>
            </a:r>
            <a:r>
              <a:rPr lang="tr-TR" dirty="0" err="1" smtClean="0"/>
              <a:t>language</a:t>
            </a:r>
            <a:r>
              <a:rPr lang="tr-TR" dirty="0" smtClean="0"/>
              <a:t> </a:t>
            </a:r>
            <a:r>
              <a:rPr lang="tr-TR" dirty="0" err="1" smtClean="0"/>
              <a:t>lecturer</a:t>
            </a:r>
            <a:endParaRPr lang="tr-TR" dirty="0" smtClean="0"/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tr-TR" dirty="0" smtClean="0"/>
              <a:t>1 </a:t>
            </a:r>
            <a:r>
              <a:rPr lang="tr-TR" dirty="0" err="1" smtClean="0"/>
              <a:t>Arabic</a:t>
            </a:r>
            <a:r>
              <a:rPr lang="tr-TR" dirty="0" smtClean="0"/>
              <a:t> </a:t>
            </a:r>
            <a:r>
              <a:rPr lang="tr-TR" dirty="0" err="1" smtClean="0"/>
              <a:t>language</a:t>
            </a:r>
            <a:r>
              <a:rPr lang="tr-TR" dirty="0" smtClean="0"/>
              <a:t> </a:t>
            </a:r>
            <a:r>
              <a:rPr lang="tr-TR" dirty="0" err="1" smtClean="0"/>
              <a:t>lecturer</a:t>
            </a:r>
            <a:r>
              <a:rPr lang="tr-TR" dirty="0" smtClean="0"/>
              <a:t> (</a:t>
            </a:r>
            <a:r>
              <a:rPr lang="tr-TR" dirty="0" err="1" smtClean="0">
                <a:solidFill>
                  <a:srgbClr val="3A296E"/>
                </a:solidFill>
              </a:rPr>
              <a:t>employed</a:t>
            </a:r>
            <a:r>
              <a:rPr lang="tr-TR" dirty="0" smtClean="0">
                <a:solidFill>
                  <a:srgbClr val="3A296E"/>
                </a:solidFill>
              </a:rPr>
              <a:t> at </a:t>
            </a:r>
            <a:r>
              <a:rPr lang="tr-TR" dirty="0" err="1" smtClean="0">
                <a:solidFill>
                  <a:srgbClr val="3A296E"/>
                </a:solidFill>
              </a:rPr>
              <a:t>the</a:t>
            </a:r>
            <a:r>
              <a:rPr lang="tr-TR" dirty="0" smtClean="0">
                <a:solidFill>
                  <a:srgbClr val="3A296E"/>
                </a:solidFill>
              </a:rPr>
              <a:t> </a:t>
            </a:r>
            <a:r>
              <a:rPr lang="tr-TR" dirty="0" err="1" smtClean="0">
                <a:solidFill>
                  <a:srgbClr val="3A296E"/>
                </a:solidFill>
              </a:rPr>
              <a:t>Faculty</a:t>
            </a:r>
            <a:r>
              <a:rPr lang="tr-TR" dirty="0" smtClean="0">
                <a:solidFill>
                  <a:srgbClr val="3A296E"/>
                </a:solidFill>
              </a:rPr>
              <a:t> of </a:t>
            </a:r>
            <a:r>
              <a:rPr lang="tr-TR" dirty="0" err="1" smtClean="0">
                <a:solidFill>
                  <a:srgbClr val="3A296E"/>
                </a:solidFill>
              </a:rPr>
              <a:t>Theology</a:t>
            </a:r>
            <a:r>
              <a:rPr lang="tr-TR" dirty="0" smtClean="0">
                <a:solidFill>
                  <a:srgbClr val="3A296E"/>
                </a:solidFill>
              </a:rPr>
              <a:t>)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D871D-A53A-4C76-93BE-9AD77AC53DA7}" type="slidenum">
              <a:rPr lang="tr-TR" smtClean="0"/>
              <a:pPr/>
              <a:t>5</a:t>
            </a:fld>
            <a:endParaRPr lang="tr-TR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7109" y="6080369"/>
            <a:ext cx="2714891" cy="77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07338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Unvan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COMPULSORY PREP PROGRAM</a:t>
            </a:r>
            <a:endParaRPr lang="tr-TR" dirty="0"/>
          </a:p>
        </p:txBody>
      </p:sp>
      <p:sp>
        <p:nvSpPr>
          <p:cNvPr id="9" name="İçerik Yer Tutucusu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 err="1">
                <a:solidFill>
                  <a:srgbClr val="3A296E"/>
                </a:solidFill>
              </a:rPr>
              <a:t>Our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school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offers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two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kinds</a:t>
            </a:r>
            <a:r>
              <a:rPr lang="tr-TR" dirty="0">
                <a:solidFill>
                  <a:srgbClr val="3A296E"/>
                </a:solidFill>
              </a:rPr>
              <a:t> of </a:t>
            </a:r>
            <a:r>
              <a:rPr lang="tr-TR" dirty="0" err="1">
                <a:solidFill>
                  <a:srgbClr val="3A296E"/>
                </a:solidFill>
              </a:rPr>
              <a:t>programs</a:t>
            </a:r>
            <a:r>
              <a:rPr lang="tr-TR" dirty="0">
                <a:solidFill>
                  <a:srgbClr val="3A296E"/>
                </a:solidFill>
              </a:rPr>
              <a:t>: </a:t>
            </a:r>
            <a:r>
              <a:rPr lang="tr-TR" dirty="0" err="1">
                <a:solidFill>
                  <a:srgbClr val="3A296E"/>
                </a:solidFill>
              </a:rPr>
              <a:t>Compulsory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Prep</a:t>
            </a:r>
            <a:r>
              <a:rPr lang="tr-TR" dirty="0">
                <a:solidFill>
                  <a:srgbClr val="3A296E"/>
                </a:solidFill>
              </a:rPr>
              <a:t> Program </a:t>
            </a:r>
            <a:r>
              <a:rPr lang="tr-TR" dirty="0" err="1">
                <a:solidFill>
                  <a:srgbClr val="3A296E"/>
                </a:solidFill>
              </a:rPr>
              <a:t>and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Optional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Prep</a:t>
            </a:r>
            <a:r>
              <a:rPr lang="tr-TR" dirty="0">
                <a:solidFill>
                  <a:srgbClr val="3A296E"/>
                </a:solidFill>
              </a:rPr>
              <a:t> Program</a:t>
            </a:r>
            <a:r>
              <a:rPr lang="tr-TR" dirty="0" smtClean="0">
                <a:solidFill>
                  <a:srgbClr val="3A296E"/>
                </a:solidFill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tr-TR" dirty="0" err="1">
                <a:solidFill>
                  <a:srgbClr val="3A296E"/>
                </a:solidFill>
              </a:rPr>
              <a:t>In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Compulsory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Prep</a:t>
            </a:r>
            <a:r>
              <a:rPr lang="tr-TR" dirty="0">
                <a:solidFill>
                  <a:srgbClr val="3A296E"/>
                </a:solidFill>
              </a:rPr>
              <a:t> Program, </a:t>
            </a:r>
            <a:r>
              <a:rPr lang="tr-TR" dirty="0" err="1">
                <a:solidFill>
                  <a:srgbClr val="3A296E"/>
                </a:solidFill>
              </a:rPr>
              <a:t>new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students</a:t>
            </a:r>
            <a:r>
              <a:rPr lang="tr-TR" dirty="0">
                <a:solidFill>
                  <a:srgbClr val="3A296E"/>
                </a:solidFill>
              </a:rPr>
              <a:t> of English Language </a:t>
            </a:r>
            <a:r>
              <a:rPr lang="tr-TR" dirty="0" err="1">
                <a:solidFill>
                  <a:srgbClr val="3A296E"/>
                </a:solidFill>
              </a:rPr>
              <a:t>Teaching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and</a:t>
            </a:r>
            <a:r>
              <a:rPr lang="tr-TR" dirty="0">
                <a:solidFill>
                  <a:srgbClr val="3A296E"/>
                </a:solidFill>
              </a:rPr>
              <a:t> English Language </a:t>
            </a:r>
            <a:r>
              <a:rPr lang="tr-TR" dirty="0" err="1">
                <a:solidFill>
                  <a:srgbClr val="3A296E"/>
                </a:solidFill>
              </a:rPr>
              <a:t>and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Literature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programs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are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given</a:t>
            </a:r>
            <a:r>
              <a:rPr lang="tr-TR" dirty="0">
                <a:solidFill>
                  <a:srgbClr val="3A296E"/>
                </a:solidFill>
              </a:rPr>
              <a:t> a total of 720 </a:t>
            </a:r>
            <a:r>
              <a:rPr lang="tr-TR" dirty="0" err="1">
                <a:solidFill>
                  <a:srgbClr val="3A296E"/>
                </a:solidFill>
              </a:rPr>
              <a:t>hours</a:t>
            </a:r>
            <a:r>
              <a:rPr lang="tr-TR" dirty="0">
                <a:solidFill>
                  <a:srgbClr val="3A296E"/>
                </a:solidFill>
              </a:rPr>
              <a:t> of English </a:t>
            </a:r>
            <a:r>
              <a:rPr lang="tr-TR" dirty="0" err="1">
                <a:solidFill>
                  <a:srgbClr val="3A296E"/>
                </a:solidFill>
              </a:rPr>
              <a:t>education</a:t>
            </a:r>
            <a:r>
              <a:rPr lang="tr-TR" dirty="0">
                <a:solidFill>
                  <a:srgbClr val="3A296E"/>
                </a:solidFill>
              </a:rPr>
              <a:t>, 24 </a:t>
            </a:r>
            <a:r>
              <a:rPr lang="tr-TR" dirty="0" err="1">
                <a:solidFill>
                  <a:srgbClr val="3A296E"/>
                </a:solidFill>
              </a:rPr>
              <a:t>hours</a:t>
            </a:r>
            <a:r>
              <a:rPr lang="tr-TR" dirty="0">
                <a:solidFill>
                  <a:srgbClr val="3A296E"/>
                </a:solidFill>
              </a:rPr>
              <a:t> a </a:t>
            </a:r>
            <a:r>
              <a:rPr lang="tr-TR" dirty="0" err="1">
                <a:solidFill>
                  <a:srgbClr val="3A296E"/>
                </a:solidFill>
              </a:rPr>
              <a:t>week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during</a:t>
            </a:r>
            <a:r>
              <a:rPr lang="tr-TR" dirty="0">
                <a:solidFill>
                  <a:srgbClr val="3A296E"/>
                </a:solidFill>
              </a:rPr>
              <a:t> an </a:t>
            </a:r>
            <a:r>
              <a:rPr lang="tr-TR" dirty="0" err="1">
                <a:solidFill>
                  <a:srgbClr val="3A296E"/>
                </a:solidFill>
              </a:rPr>
              <a:t>academic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 smtClean="0">
                <a:solidFill>
                  <a:srgbClr val="3A296E"/>
                </a:solidFill>
              </a:rPr>
              <a:t>year</a:t>
            </a:r>
            <a:r>
              <a:rPr lang="tr-TR" dirty="0" smtClean="0">
                <a:solidFill>
                  <a:srgbClr val="3A296E"/>
                </a:solidFill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tr-TR" dirty="0" err="1" smtClean="0">
                <a:solidFill>
                  <a:srgbClr val="3A296E"/>
                </a:solidFill>
              </a:rPr>
              <a:t>Within</a:t>
            </a:r>
            <a:r>
              <a:rPr lang="tr-TR" dirty="0" smtClean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the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scope</a:t>
            </a:r>
            <a:r>
              <a:rPr lang="tr-TR" dirty="0">
                <a:solidFill>
                  <a:srgbClr val="3A296E"/>
                </a:solidFill>
              </a:rPr>
              <a:t> of </a:t>
            </a:r>
            <a:r>
              <a:rPr lang="tr-TR" dirty="0" err="1">
                <a:solidFill>
                  <a:srgbClr val="3A296E"/>
                </a:solidFill>
              </a:rPr>
              <a:t>the</a:t>
            </a:r>
            <a:r>
              <a:rPr lang="tr-TR" dirty="0">
                <a:solidFill>
                  <a:srgbClr val="3A296E"/>
                </a:solidFill>
              </a:rPr>
              <a:t> program, it is </a:t>
            </a:r>
            <a:r>
              <a:rPr lang="tr-TR" dirty="0" err="1">
                <a:solidFill>
                  <a:srgbClr val="3A296E"/>
                </a:solidFill>
              </a:rPr>
              <a:t>aimed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to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raise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students</a:t>
            </a:r>
            <a:r>
              <a:rPr lang="tr-TR" dirty="0">
                <a:solidFill>
                  <a:srgbClr val="3A296E"/>
                </a:solidFill>
              </a:rPr>
              <a:t>' English </a:t>
            </a:r>
            <a:r>
              <a:rPr lang="tr-TR" dirty="0" err="1">
                <a:solidFill>
                  <a:srgbClr val="3A296E"/>
                </a:solidFill>
              </a:rPr>
              <a:t>language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skills</a:t>
            </a:r>
            <a:r>
              <a:rPr lang="tr-TR" dirty="0">
                <a:solidFill>
                  <a:srgbClr val="3A296E"/>
                </a:solidFill>
              </a:rPr>
              <a:t> (</a:t>
            </a:r>
            <a:r>
              <a:rPr lang="tr-TR" dirty="0" err="1">
                <a:solidFill>
                  <a:srgbClr val="3A296E"/>
                </a:solidFill>
              </a:rPr>
              <a:t>reading</a:t>
            </a:r>
            <a:r>
              <a:rPr lang="tr-TR" dirty="0">
                <a:solidFill>
                  <a:srgbClr val="3A296E"/>
                </a:solidFill>
              </a:rPr>
              <a:t>, </a:t>
            </a:r>
            <a:r>
              <a:rPr lang="tr-TR" dirty="0" err="1">
                <a:solidFill>
                  <a:srgbClr val="3A296E"/>
                </a:solidFill>
              </a:rPr>
              <a:t>writing</a:t>
            </a:r>
            <a:r>
              <a:rPr lang="tr-TR" dirty="0">
                <a:solidFill>
                  <a:srgbClr val="3A296E"/>
                </a:solidFill>
              </a:rPr>
              <a:t>, </a:t>
            </a:r>
            <a:r>
              <a:rPr lang="tr-TR" dirty="0" err="1">
                <a:solidFill>
                  <a:srgbClr val="3A296E"/>
                </a:solidFill>
              </a:rPr>
              <a:t>listening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and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speaking</a:t>
            </a:r>
            <a:r>
              <a:rPr lang="tr-TR" dirty="0">
                <a:solidFill>
                  <a:srgbClr val="3A296E"/>
                </a:solidFill>
              </a:rPr>
              <a:t>) </a:t>
            </a:r>
            <a:r>
              <a:rPr lang="tr-TR" dirty="0" err="1">
                <a:solidFill>
                  <a:srgbClr val="3A296E"/>
                </a:solidFill>
              </a:rPr>
              <a:t>to</a:t>
            </a:r>
            <a:r>
              <a:rPr lang="tr-TR" dirty="0">
                <a:solidFill>
                  <a:srgbClr val="3A296E"/>
                </a:solidFill>
              </a:rPr>
              <a:t> C1 </a:t>
            </a:r>
            <a:r>
              <a:rPr lang="tr-TR" dirty="0" err="1">
                <a:solidFill>
                  <a:srgbClr val="3A296E"/>
                </a:solidFill>
              </a:rPr>
              <a:t>level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and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to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prepare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them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for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department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courses</a:t>
            </a:r>
            <a:r>
              <a:rPr lang="tr-TR" dirty="0">
                <a:solidFill>
                  <a:srgbClr val="3A296E"/>
                </a:solidFill>
              </a:rPr>
              <a:t>.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D871D-A53A-4C76-93BE-9AD77AC53DA7}" type="slidenum">
              <a:rPr lang="tr-TR" smtClean="0"/>
              <a:pPr/>
              <a:t>6</a:t>
            </a:fld>
            <a:endParaRPr lang="tr-TR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7109" y="6080369"/>
            <a:ext cx="2714891" cy="77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07338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Unvan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OPTIONAL PREP PROGRAM</a:t>
            </a:r>
            <a:endParaRPr lang="tr-TR" dirty="0"/>
          </a:p>
        </p:txBody>
      </p:sp>
      <p:sp>
        <p:nvSpPr>
          <p:cNvPr id="9" name="İçerik Yer Tutucusu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 err="1">
                <a:solidFill>
                  <a:srgbClr val="3A296E"/>
                </a:solidFill>
              </a:rPr>
              <a:t>In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Optional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Prep</a:t>
            </a:r>
            <a:r>
              <a:rPr lang="tr-TR" dirty="0">
                <a:solidFill>
                  <a:srgbClr val="3A296E"/>
                </a:solidFill>
              </a:rPr>
              <a:t> Program, </a:t>
            </a:r>
            <a:r>
              <a:rPr lang="tr-TR" dirty="0" err="1">
                <a:solidFill>
                  <a:srgbClr val="3A296E"/>
                </a:solidFill>
              </a:rPr>
              <a:t>the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first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year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students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who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are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newly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enrolled</a:t>
            </a:r>
            <a:r>
              <a:rPr lang="tr-TR" dirty="0">
                <a:solidFill>
                  <a:srgbClr val="3A296E"/>
                </a:solidFill>
              </a:rPr>
              <a:t> in </a:t>
            </a:r>
            <a:r>
              <a:rPr lang="tr-TR" dirty="0" err="1">
                <a:solidFill>
                  <a:srgbClr val="3A296E"/>
                </a:solidFill>
              </a:rPr>
              <a:t>our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university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are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given</a:t>
            </a:r>
            <a:r>
              <a:rPr lang="tr-TR" dirty="0">
                <a:solidFill>
                  <a:srgbClr val="3A296E"/>
                </a:solidFill>
              </a:rPr>
              <a:t> a total of 660 </a:t>
            </a:r>
            <a:r>
              <a:rPr lang="tr-TR" dirty="0" err="1">
                <a:solidFill>
                  <a:srgbClr val="3A296E"/>
                </a:solidFill>
              </a:rPr>
              <a:t>hours</a:t>
            </a:r>
            <a:r>
              <a:rPr lang="tr-TR" dirty="0">
                <a:solidFill>
                  <a:srgbClr val="3A296E"/>
                </a:solidFill>
              </a:rPr>
              <a:t> of English </a:t>
            </a:r>
            <a:r>
              <a:rPr lang="tr-TR" dirty="0" err="1">
                <a:solidFill>
                  <a:srgbClr val="3A296E"/>
                </a:solidFill>
              </a:rPr>
              <a:t>education</a:t>
            </a:r>
            <a:r>
              <a:rPr lang="tr-TR" dirty="0">
                <a:solidFill>
                  <a:srgbClr val="3A296E"/>
                </a:solidFill>
              </a:rPr>
              <a:t>, 22 </a:t>
            </a:r>
            <a:r>
              <a:rPr lang="tr-TR" dirty="0" err="1">
                <a:solidFill>
                  <a:srgbClr val="3A296E"/>
                </a:solidFill>
              </a:rPr>
              <a:t>hours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per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week</a:t>
            </a:r>
            <a:r>
              <a:rPr lang="tr-TR" dirty="0">
                <a:solidFill>
                  <a:srgbClr val="3A296E"/>
                </a:solidFill>
              </a:rPr>
              <a:t>, </a:t>
            </a:r>
            <a:r>
              <a:rPr lang="tr-TR" dirty="0" err="1">
                <a:solidFill>
                  <a:srgbClr val="3A296E"/>
                </a:solidFill>
              </a:rPr>
              <a:t>for</a:t>
            </a:r>
            <a:r>
              <a:rPr lang="tr-TR" dirty="0">
                <a:solidFill>
                  <a:srgbClr val="3A296E"/>
                </a:solidFill>
              </a:rPr>
              <a:t> an </a:t>
            </a:r>
            <a:r>
              <a:rPr lang="tr-TR" dirty="0" err="1">
                <a:solidFill>
                  <a:srgbClr val="3A296E"/>
                </a:solidFill>
              </a:rPr>
              <a:t>academic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year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within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the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quota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and</a:t>
            </a:r>
            <a:r>
              <a:rPr lang="tr-TR" dirty="0">
                <a:solidFill>
                  <a:srgbClr val="3A296E"/>
                </a:solidFill>
              </a:rPr>
              <a:t> at </a:t>
            </a:r>
            <a:r>
              <a:rPr lang="tr-TR" dirty="0" err="1">
                <a:solidFill>
                  <a:srgbClr val="3A296E"/>
                </a:solidFill>
              </a:rPr>
              <a:t>their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own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 smtClean="0">
                <a:solidFill>
                  <a:srgbClr val="3A296E"/>
                </a:solidFill>
              </a:rPr>
              <a:t>request</a:t>
            </a:r>
            <a:r>
              <a:rPr lang="tr-TR" dirty="0" smtClean="0">
                <a:solidFill>
                  <a:srgbClr val="3A296E"/>
                </a:solidFill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tr-TR" dirty="0" err="1">
                <a:solidFill>
                  <a:srgbClr val="3A296E"/>
                </a:solidFill>
              </a:rPr>
              <a:t>Within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the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scope</a:t>
            </a:r>
            <a:r>
              <a:rPr lang="tr-TR" dirty="0">
                <a:solidFill>
                  <a:srgbClr val="3A296E"/>
                </a:solidFill>
              </a:rPr>
              <a:t> of </a:t>
            </a:r>
            <a:r>
              <a:rPr lang="tr-TR" dirty="0" err="1">
                <a:solidFill>
                  <a:srgbClr val="3A296E"/>
                </a:solidFill>
              </a:rPr>
              <a:t>the</a:t>
            </a:r>
            <a:r>
              <a:rPr lang="tr-TR" dirty="0">
                <a:solidFill>
                  <a:srgbClr val="3A296E"/>
                </a:solidFill>
              </a:rPr>
              <a:t> program, it is </a:t>
            </a:r>
            <a:r>
              <a:rPr lang="tr-TR" dirty="0" err="1">
                <a:solidFill>
                  <a:srgbClr val="3A296E"/>
                </a:solidFill>
              </a:rPr>
              <a:t>aimed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to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raise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students</a:t>
            </a:r>
            <a:r>
              <a:rPr lang="tr-TR" dirty="0">
                <a:solidFill>
                  <a:srgbClr val="3A296E"/>
                </a:solidFill>
              </a:rPr>
              <a:t>' English </a:t>
            </a:r>
            <a:r>
              <a:rPr lang="tr-TR" dirty="0" err="1">
                <a:solidFill>
                  <a:srgbClr val="3A296E"/>
                </a:solidFill>
              </a:rPr>
              <a:t>language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skills</a:t>
            </a:r>
            <a:r>
              <a:rPr lang="tr-TR" dirty="0">
                <a:solidFill>
                  <a:srgbClr val="3A296E"/>
                </a:solidFill>
              </a:rPr>
              <a:t> (</a:t>
            </a:r>
            <a:r>
              <a:rPr lang="tr-TR" dirty="0" err="1">
                <a:solidFill>
                  <a:srgbClr val="3A296E"/>
                </a:solidFill>
              </a:rPr>
              <a:t>reading</a:t>
            </a:r>
            <a:r>
              <a:rPr lang="tr-TR" dirty="0">
                <a:solidFill>
                  <a:srgbClr val="3A296E"/>
                </a:solidFill>
              </a:rPr>
              <a:t>, </a:t>
            </a:r>
            <a:r>
              <a:rPr lang="tr-TR" dirty="0" err="1">
                <a:solidFill>
                  <a:srgbClr val="3A296E"/>
                </a:solidFill>
              </a:rPr>
              <a:t>writing</a:t>
            </a:r>
            <a:r>
              <a:rPr lang="tr-TR" dirty="0">
                <a:solidFill>
                  <a:srgbClr val="3A296E"/>
                </a:solidFill>
              </a:rPr>
              <a:t>, </a:t>
            </a:r>
            <a:r>
              <a:rPr lang="tr-TR" dirty="0" err="1">
                <a:solidFill>
                  <a:srgbClr val="3A296E"/>
                </a:solidFill>
              </a:rPr>
              <a:t>listening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and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speaking</a:t>
            </a:r>
            <a:r>
              <a:rPr lang="tr-TR" dirty="0">
                <a:solidFill>
                  <a:srgbClr val="3A296E"/>
                </a:solidFill>
              </a:rPr>
              <a:t>) </a:t>
            </a:r>
            <a:r>
              <a:rPr lang="tr-TR" dirty="0" err="1">
                <a:solidFill>
                  <a:srgbClr val="3A296E"/>
                </a:solidFill>
              </a:rPr>
              <a:t>to</a:t>
            </a:r>
            <a:r>
              <a:rPr lang="tr-TR" dirty="0">
                <a:solidFill>
                  <a:srgbClr val="3A296E"/>
                </a:solidFill>
              </a:rPr>
              <a:t> B1 </a:t>
            </a:r>
            <a:r>
              <a:rPr lang="tr-TR" dirty="0" err="1">
                <a:solidFill>
                  <a:srgbClr val="3A296E"/>
                </a:solidFill>
              </a:rPr>
              <a:t>level</a:t>
            </a:r>
            <a:r>
              <a:rPr lang="tr-TR" dirty="0">
                <a:solidFill>
                  <a:srgbClr val="3A296E"/>
                </a:solidFill>
              </a:rPr>
              <a:t>.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D871D-A53A-4C76-93BE-9AD77AC53DA7}" type="slidenum">
              <a:rPr lang="tr-TR" smtClean="0"/>
              <a:pPr/>
              <a:t>7</a:t>
            </a:fld>
            <a:endParaRPr lang="tr-TR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7109" y="6080369"/>
            <a:ext cx="2714891" cy="77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07338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Unvan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ea typeface="Tahoma" panose="020B0604030504040204" pitchFamily="34" charset="0"/>
                <a:cs typeface="Tahoma" panose="020B0604030504040204" pitchFamily="34" charset="0"/>
              </a:rPr>
              <a:t>COURSES</a:t>
            </a:r>
            <a:endParaRPr lang="tr-TR" dirty="0"/>
          </a:p>
        </p:txBody>
      </p:sp>
      <p:sp>
        <p:nvSpPr>
          <p:cNvPr id="9" name="İçerik Yer Tutucusu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 smtClean="0">
                <a:solidFill>
                  <a:srgbClr val="3A296E"/>
                </a:solidFill>
              </a:rPr>
              <a:t>At </a:t>
            </a:r>
            <a:r>
              <a:rPr lang="tr-TR" dirty="0" err="1">
                <a:solidFill>
                  <a:srgbClr val="3A296E"/>
                </a:solidFill>
              </a:rPr>
              <a:t>the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smtClean="0">
                <a:solidFill>
                  <a:srgbClr val="3A296E"/>
                </a:solidFill>
              </a:rPr>
              <a:t>SOFL </a:t>
            </a:r>
            <a:r>
              <a:rPr lang="tr-TR" dirty="0" err="1" smtClean="0">
                <a:solidFill>
                  <a:srgbClr val="3A296E"/>
                </a:solidFill>
              </a:rPr>
              <a:t>Prep</a:t>
            </a:r>
            <a:r>
              <a:rPr lang="tr-TR" dirty="0" smtClean="0">
                <a:solidFill>
                  <a:srgbClr val="3A296E"/>
                </a:solidFill>
              </a:rPr>
              <a:t> </a:t>
            </a:r>
            <a:r>
              <a:rPr lang="tr-TR" dirty="0" err="1" smtClean="0">
                <a:solidFill>
                  <a:srgbClr val="3A296E"/>
                </a:solidFill>
              </a:rPr>
              <a:t>classes</a:t>
            </a:r>
            <a:r>
              <a:rPr lang="tr-TR" dirty="0" smtClean="0">
                <a:solidFill>
                  <a:srgbClr val="3A296E"/>
                </a:solidFill>
              </a:rPr>
              <a:t>, </a:t>
            </a:r>
            <a:r>
              <a:rPr lang="tr-TR" dirty="0">
                <a:solidFill>
                  <a:srgbClr val="3A296E"/>
                </a:solidFill>
              </a:rPr>
              <a:t>5 </a:t>
            </a:r>
            <a:r>
              <a:rPr lang="tr-TR" dirty="0" err="1">
                <a:solidFill>
                  <a:srgbClr val="3A296E"/>
                </a:solidFill>
              </a:rPr>
              <a:t>different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 smtClean="0">
                <a:solidFill>
                  <a:srgbClr val="3A296E"/>
                </a:solidFill>
              </a:rPr>
              <a:t>courses</a:t>
            </a:r>
            <a:r>
              <a:rPr lang="tr-TR" dirty="0" smtClean="0">
                <a:solidFill>
                  <a:srgbClr val="3A296E"/>
                </a:solidFill>
              </a:rPr>
              <a:t> </a:t>
            </a:r>
            <a:r>
              <a:rPr lang="tr-TR" dirty="0" err="1" smtClean="0">
                <a:solidFill>
                  <a:srgbClr val="3A296E"/>
                </a:solidFill>
              </a:rPr>
              <a:t>are</a:t>
            </a:r>
            <a:r>
              <a:rPr lang="tr-TR" dirty="0" smtClean="0">
                <a:solidFill>
                  <a:srgbClr val="3A296E"/>
                </a:solidFill>
              </a:rPr>
              <a:t> </a:t>
            </a:r>
            <a:r>
              <a:rPr lang="tr-TR" dirty="0" err="1" smtClean="0">
                <a:solidFill>
                  <a:srgbClr val="3A296E"/>
                </a:solidFill>
              </a:rPr>
              <a:t>given</a:t>
            </a:r>
            <a:r>
              <a:rPr lang="tr-TR" dirty="0" smtClean="0">
                <a:solidFill>
                  <a:srgbClr val="3A296E"/>
                </a:solidFill>
              </a:rPr>
              <a:t>. </a:t>
            </a:r>
            <a:r>
              <a:rPr lang="tr-TR" dirty="0" err="1" smtClean="0">
                <a:solidFill>
                  <a:srgbClr val="3A296E"/>
                </a:solidFill>
              </a:rPr>
              <a:t>These</a:t>
            </a:r>
            <a:r>
              <a:rPr lang="tr-TR" dirty="0" smtClean="0">
                <a:solidFill>
                  <a:srgbClr val="3A296E"/>
                </a:solidFill>
              </a:rPr>
              <a:t> </a:t>
            </a:r>
            <a:r>
              <a:rPr lang="tr-TR" dirty="0" err="1" smtClean="0">
                <a:solidFill>
                  <a:srgbClr val="3A296E"/>
                </a:solidFill>
              </a:rPr>
              <a:t>are</a:t>
            </a:r>
            <a:r>
              <a:rPr lang="tr-TR" dirty="0" smtClean="0">
                <a:solidFill>
                  <a:srgbClr val="3A296E"/>
                </a:solidFill>
              </a:rPr>
              <a:t>:</a:t>
            </a:r>
          </a:p>
          <a:p>
            <a:pPr>
              <a:lnSpc>
                <a:spcPct val="200000"/>
              </a:lnSpc>
              <a:buFont typeface="Wingdings" pitchFamily="2" charset="2"/>
              <a:buChar char="§"/>
            </a:pPr>
            <a:r>
              <a:rPr lang="tr-TR" dirty="0" smtClean="0"/>
              <a:t>Main Course</a:t>
            </a:r>
          </a:p>
          <a:p>
            <a:pPr>
              <a:lnSpc>
                <a:spcPct val="200000"/>
              </a:lnSpc>
              <a:buFont typeface="Wingdings" pitchFamily="2" charset="2"/>
              <a:buChar char="§"/>
            </a:pPr>
            <a:r>
              <a:rPr lang="tr-TR" dirty="0" err="1" smtClean="0"/>
              <a:t>Practical</a:t>
            </a:r>
            <a:r>
              <a:rPr lang="tr-TR" dirty="0" smtClean="0"/>
              <a:t> English</a:t>
            </a:r>
          </a:p>
          <a:p>
            <a:pPr>
              <a:lnSpc>
                <a:spcPct val="200000"/>
              </a:lnSpc>
              <a:buFont typeface="Wingdings" pitchFamily="2" charset="2"/>
              <a:buChar char="§"/>
            </a:pPr>
            <a:r>
              <a:rPr lang="tr-TR" dirty="0" smtClean="0"/>
              <a:t>Reading</a:t>
            </a:r>
          </a:p>
          <a:p>
            <a:pPr>
              <a:lnSpc>
                <a:spcPct val="200000"/>
              </a:lnSpc>
              <a:buFont typeface="Wingdings" pitchFamily="2" charset="2"/>
              <a:buChar char="§"/>
            </a:pPr>
            <a:r>
              <a:rPr lang="tr-TR" dirty="0" err="1" smtClean="0"/>
              <a:t>Listening</a:t>
            </a:r>
            <a:r>
              <a:rPr lang="tr-TR" dirty="0" smtClean="0"/>
              <a:t> &amp; </a:t>
            </a:r>
            <a:r>
              <a:rPr lang="tr-TR" dirty="0" err="1" smtClean="0"/>
              <a:t>Speaking</a:t>
            </a:r>
            <a:endParaRPr lang="tr-TR" dirty="0"/>
          </a:p>
          <a:p>
            <a:pPr>
              <a:lnSpc>
                <a:spcPct val="200000"/>
              </a:lnSpc>
              <a:buFont typeface="Wingdings" pitchFamily="2" charset="2"/>
              <a:buChar char="§"/>
            </a:pPr>
            <a:r>
              <a:rPr lang="tr-TR" dirty="0" err="1" smtClean="0"/>
              <a:t>Writing</a:t>
            </a:r>
            <a:endParaRPr lang="tr-TR" b="1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D871D-A53A-4C76-93BE-9AD77AC53DA7}" type="slidenum">
              <a:rPr lang="tr-TR" smtClean="0"/>
              <a:pPr/>
              <a:t>8</a:t>
            </a:fld>
            <a:endParaRPr lang="tr-TR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7109" y="6080369"/>
            <a:ext cx="2714891" cy="77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07338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Unvan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ea typeface="Tahoma" panose="020B0604030504040204" pitchFamily="34" charset="0"/>
                <a:cs typeface="Tahoma" panose="020B0604030504040204" pitchFamily="34" charset="0"/>
              </a:rPr>
              <a:t>NUMBER OF STUDENTS</a:t>
            </a:r>
            <a:endParaRPr lang="tr-TR" dirty="0"/>
          </a:p>
        </p:txBody>
      </p:sp>
      <p:sp>
        <p:nvSpPr>
          <p:cNvPr id="9" name="İçerik Yer Tutucusu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>
                <a:solidFill>
                  <a:srgbClr val="3A296E"/>
                </a:solidFill>
              </a:rPr>
              <a:t>As of </a:t>
            </a:r>
            <a:r>
              <a:rPr lang="tr-TR" dirty="0" err="1">
                <a:solidFill>
                  <a:srgbClr val="3A296E"/>
                </a:solidFill>
              </a:rPr>
              <a:t>the</a:t>
            </a:r>
            <a:r>
              <a:rPr lang="tr-TR" dirty="0">
                <a:solidFill>
                  <a:srgbClr val="3A296E"/>
                </a:solidFill>
              </a:rPr>
              <a:t> 2022-23 </a:t>
            </a:r>
            <a:r>
              <a:rPr lang="tr-TR" dirty="0" err="1">
                <a:solidFill>
                  <a:srgbClr val="3A296E"/>
                </a:solidFill>
              </a:rPr>
              <a:t>academic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year</a:t>
            </a:r>
            <a:r>
              <a:rPr lang="tr-TR" dirty="0">
                <a:solidFill>
                  <a:srgbClr val="3A296E"/>
                </a:solidFill>
              </a:rPr>
              <a:t>, a total of 194 </a:t>
            </a:r>
            <a:r>
              <a:rPr lang="tr-TR" dirty="0" err="1">
                <a:solidFill>
                  <a:srgbClr val="3A296E"/>
                </a:solidFill>
              </a:rPr>
              <a:t>students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are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studying</a:t>
            </a:r>
            <a:r>
              <a:rPr lang="tr-TR" dirty="0">
                <a:solidFill>
                  <a:srgbClr val="3A296E"/>
                </a:solidFill>
              </a:rPr>
              <a:t> at </a:t>
            </a:r>
            <a:r>
              <a:rPr lang="tr-TR" dirty="0" err="1">
                <a:solidFill>
                  <a:srgbClr val="3A296E"/>
                </a:solidFill>
              </a:rPr>
              <a:t>our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 smtClean="0">
                <a:solidFill>
                  <a:srgbClr val="3A296E"/>
                </a:solidFill>
              </a:rPr>
              <a:t>school</a:t>
            </a:r>
            <a:r>
              <a:rPr lang="tr-TR" dirty="0" smtClean="0">
                <a:solidFill>
                  <a:srgbClr val="3A296E"/>
                </a:solidFill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tr-TR" dirty="0" smtClean="0">
                <a:solidFill>
                  <a:srgbClr val="3A296E"/>
                </a:solidFill>
              </a:rPr>
              <a:t>106 </a:t>
            </a:r>
            <a:r>
              <a:rPr lang="tr-TR" dirty="0">
                <a:solidFill>
                  <a:srgbClr val="3A296E"/>
                </a:solidFill>
              </a:rPr>
              <a:t>of </a:t>
            </a:r>
            <a:r>
              <a:rPr lang="tr-TR" dirty="0" err="1">
                <a:solidFill>
                  <a:srgbClr val="3A296E"/>
                </a:solidFill>
              </a:rPr>
              <a:t>them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are</a:t>
            </a:r>
            <a:r>
              <a:rPr lang="tr-TR" dirty="0">
                <a:solidFill>
                  <a:srgbClr val="3A296E"/>
                </a:solidFill>
              </a:rPr>
              <a:t> in </a:t>
            </a:r>
            <a:r>
              <a:rPr lang="tr-TR" dirty="0" err="1">
                <a:solidFill>
                  <a:srgbClr val="3A296E"/>
                </a:solidFill>
              </a:rPr>
              <a:t>the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optional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preparatory</a:t>
            </a:r>
            <a:r>
              <a:rPr lang="tr-TR" dirty="0">
                <a:solidFill>
                  <a:srgbClr val="3A296E"/>
                </a:solidFill>
              </a:rPr>
              <a:t> program </a:t>
            </a:r>
            <a:r>
              <a:rPr lang="tr-TR" dirty="0" err="1">
                <a:solidFill>
                  <a:srgbClr val="3A296E"/>
                </a:solidFill>
              </a:rPr>
              <a:t>while</a:t>
            </a:r>
            <a:r>
              <a:rPr lang="tr-TR" dirty="0">
                <a:solidFill>
                  <a:srgbClr val="3A296E"/>
                </a:solidFill>
              </a:rPr>
              <a:t>  88 of </a:t>
            </a:r>
            <a:r>
              <a:rPr lang="tr-TR" dirty="0" err="1">
                <a:solidFill>
                  <a:srgbClr val="3A296E"/>
                </a:solidFill>
              </a:rPr>
              <a:t>them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are</a:t>
            </a:r>
            <a:r>
              <a:rPr lang="tr-TR" dirty="0">
                <a:solidFill>
                  <a:srgbClr val="3A296E"/>
                </a:solidFill>
              </a:rPr>
              <a:t> in </a:t>
            </a:r>
            <a:r>
              <a:rPr lang="tr-TR" dirty="0" err="1">
                <a:solidFill>
                  <a:srgbClr val="3A296E"/>
                </a:solidFill>
              </a:rPr>
              <a:t>the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compulsory</a:t>
            </a:r>
            <a:r>
              <a:rPr lang="tr-TR" dirty="0">
                <a:solidFill>
                  <a:srgbClr val="3A296E"/>
                </a:solidFill>
              </a:rPr>
              <a:t> </a:t>
            </a:r>
            <a:r>
              <a:rPr lang="tr-TR" dirty="0" err="1">
                <a:solidFill>
                  <a:srgbClr val="3A296E"/>
                </a:solidFill>
              </a:rPr>
              <a:t>preparatory</a:t>
            </a:r>
            <a:r>
              <a:rPr lang="tr-TR" dirty="0">
                <a:solidFill>
                  <a:srgbClr val="3A296E"/>
                </a:solidFill>
              </a:rPr>
              <a:t> program.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D871D-A53A-4C76-93BE-9AD77AC53DA7}" type="slidenum">
              <a:rPr lang="tr-TR" smtClean="0"/>
              <a:pPr/>
              <a:t>9</a:t>
            </a:fld>
            <a:endParaRPr lang="tr-TR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7109" y="6080369"/>
            <a:ext cx="2714891" cy="77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94191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Mavi Yeşil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645</TotalTime>
  <Words>553</Words>
  <Application>Microsoft Office PowerPoint</Application>
  <PresentationFormat>Özel</PresentationFormat>
  <Paragraphs>66</Paragraphs>
  <Slides>11</Slides>
  <Notes>11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Office Teması</vt:lpstr>
      <vt:lpstr>  SCHOOL OF FOREIGN LANGUAGES</vt:lpstr>
      <vt:lpstr>SCHOOL OF FOREIGN LANGUAGES</vt:lpstr>
      <vt:lpstr>SCHOOL OF FOREIGN LANGUAGES</vt:lpstr>
      <vt:lpstr>SCHOOL OF FOREIGN LANGUAGES</vt:lpstr>
      <vt:lpstr>SCHOOL OF FOREIGN LANGUAGES</vt:lpstr>
      <vt:lpstr>COMPULSORY PREP PROGRAM</vt:lpstr>
      <vt:lpstr>OPTIONAL PREP PROGRAM</vt:lpstr>
      <vt:lpstr>COURSES</vt:lpstr>
      <vt:lpstr>NUMBER OF STUDENTS</vt:lpstr>
      <vt:lpstr>Common Compulsory Foreign Language Course</vt:lpstr>
      <vt:lpstr>Slayt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Öğr. Gör. Atilla GÜRCAN</dc:creator>
  <cp:lastModifiedBy>lenovo</cp:lastModifiedBy>
  <cp:revision>49</cp:revision>
  <cp:lastPrinted>2023-05-09T11:07:46Z</cp:lastPrinted>
  <dcterms:created xsi:type="dcterms:W3CDTF">2016-03-01T11:37:48Z</dcterms:created>
  <dcterms:modified xsi:type="dcterms:W3CDTF">2023-05-31T15:11:51Z</dcterms:modified>
</cp:coreProperties>
</file>